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9"/>
  </p:notesMasterIdLst>
  <p:handoutMasterIdLst>
    <p:handoutMasterId r:id="rId10"/>
  </p:handoutMasterIdLst>
  <p:sldIdLst>
    <p:sldId id="2549" r:id="rId2"/>
    <p:sldId id="2554" r:id="rId3"/>
    <p:sldId id="2558" r:id="rId4"/>
    <p:sldId id="2537" r:id="rId5"/>
    <p:sldId id="2555" r:id="rId6"/>
    <p:sldId id="2559" r:id="rId7"/>
    <p:sldId id="25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34" autoAdjust="0"/>
  </p:normalViewPr>
  <p:slideViewPr>
    <p:cSldViewPr snapToGrid="0">
      <p:cViewPr>
        <p:scale>
          <a:sx n="93" d="100"/>
          <a:sy n="93" d="100"/>
        </p:scale>
        <p:origin x="5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2B988CA-B890-45A0-A09D-F938A17DC46E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</dgm:pt>
  </dgm:ptLst>
  <dgm:cxnLst>
    <dgm:cxn modelId="{1ABD34FB-5C70-4EF9-A5D8-322B9B4207E4}" type="presOf" srcId="{FEBC1820-0E7C-4CC8-AF32-90D056649DDF}" destId="{62B988CA-B890-45A0-A09D-F938A17DC46E}" srcOrd="0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12/6/2022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18" Type="http://schemas.openxmlformats.org/officeDocument/2006/relationships/package" Target="../embeddings/Microsoft_Excel_Worksheet2.xlsx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emf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5.emf"/><Relationship Id="rId10" Type="http://schemas.openxmlformats.org/officeDocument/2006/relationships/package" Target="../embeddings/Microsoft_Excel_Worksheet.xlsx"/><Relationship Id="rId19" Type="http://schemas.openxmlformats.org/officeDocument/2006/relationships/image" Target="../media/image6.emf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Relationship Id="rId1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Techway%20Placement\Helpdesk%20Tickets.xlsx!Pivot%20Chart!R3C1:R33C10" TargetMode="Externa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of Tickets SLA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IFEOLUWA OGUNMILUYI</a:t>
            </a:r>
          </a:p>
          <a:p>
            <a:r>
              <a:rPr lang="en-US" dirty="0"/>
              <a:t>06-DECEMBER-2022</a:t>
            </a:r>
          </a:p>
          <a:p>
            <a:endParaRPr lang="en-US" dirty="0"/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4944" y="2150799"/>
            <a:ext cx="3304279" cy="2452128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Recommendations</a:t>
            </a:r>
          </a:p>
        </p:txBody>
      </p:sp>
      <p:pic>
        <p:nvPicPr>
          <p:cNvPr id="26" name="Picture Placeholder 25" descr="woman looking at tablet device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Made up of 550 record of created tickets with details sectioned into 20 columns such as ticket number, date created, subject, requester, team assigned, priority, due date etc.</a:t>
            </a:r>
          </a:p>
          <a:p>
            <a:r>
              <a:rPr lang="en-US" sz="2000" dirty="0"/>
              <a:t>455 tickets were </a:t>
            </a:r>
            <a:r>
              <a:rPr lang="en-US" dirty="0"/>
              <a:t>assigned to the </a:t>
            </a:r>
            <a:r>
              <a:rPr lang="en-US" sz="2000" dirty="0"/>
              <a:t>SAP Support department while 45 tickets for the Internal Technical department.</a:t>
            </a:r>
          </a:p>
          <a:p>
            <a:r>
              <a:rPr lang="en-US" sz="2000" dirty="0"/>
              <a:t>Below is an overview of the datasets: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534DD-3830-44B5-B2E0-770084C8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8" y="4085966"/>
            <a:ext cx="11373157" cy="22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Placeholder - 2 X Icons Vertical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579482"/>
              </p:ext>
            </p:extLst>
          </p:nvPr>
        </p:nvGraphicFramePr>
        <p:xfrm>
          <a:off x="297352" y="947199"/>
          <a:ext cx="7273222" cy="541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000" dirty="0"/>
              <a:t>(based on metrics)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90E1C-A4A6-40D1-A4A9-01D51E3B77B2}"/>
              </a:ext>
            </a:extLst>
          </p:cNvPr>
          <p:cNvSpPr txBox="1"/>
          <p:nvPr/>
        </p:nvSpPr>
        <p:spPr>
          <a:xfrm>
            <a:off x="749644" y="6474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analysis were carried out based on the following metrics: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FCBF1D-734F-48B0-9003-E3737FDA0ED6}"/>
              </a:ext>
            </a:extLst>
          </p:cNvPr>
          <p:cNvGrpSpPr/>
          <p:nvPr/>
        </p:nvGrpSpPr>
        <p:grpSpPr>
          <a:xfrm>
            <a:off x="1057604" y="1318027"/>
            <a:ext cx="2277762" cy="636373"/>
            <a:chOff x="514865" y="1316531"/>
            <a:chExt cx="2277762" cy="636373"/>
          </a:xfrm>
        </p:grpSpPr>
        <p:pic>
          <p:nvPicPr>
            <p:cNvPr id="16" name="Graphic 15" descr="Group of people with solid fill">
              <a:extLst>
                <a:ext uri="{FF2B5EF4-FFF2-40B4-BE49-F238E27FC236}">
                  <a16:creationId xmlns:a16="http://schemas.microsoft.com/office/drawing/2014/main" id="{01F2D42F-86CD-454D-ABC9-B99A0E57A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4865" y="1316531"/>
              <a:ext cx="636373" cy="63637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8F1A6D-6C39-4F03-8649-74B23EDDCBEE}"/>
                </a:ext>
              </a:extLst>
            </p:cNvPr>
            <p:cNvSpPr txBox="1"/>
            <p:nvPr/>
          </p:nvSpPr>
          <p:spPr>
            <a:xfrm>
              <a:off x="1151238" y="1450051"/>
              <a:ext cx="16413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Team Assigned</a:t>
              </a:r>
              <a:endParaRPr lang="en-US" dirty="0"/>
            </a:p>
          </p:txBody>
        </p:sp>
      </p:grp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6D918814-BF6A-46E4-9493-9E1030F86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92003"/>
              </p:ext>
            </p:extLst>
          </p:nvPr>
        </p:nvGraphicFramePr>
        <p:xfrm>
          <a:off x="508109" y="2072991"/>
          <a:ext cx="32004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10" imgW="3200534" imgH="2019448" progId="Excel.Sheet.12">
                  <p:embed/>
                </p:oleObj>
              </mc:Choice>
              <mc:Fallback>
                <p:oleObj name="Worksheet" r:id="rId10" imgW="3200534" imgH="20194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8109" y="2072991"/>
                        <a:ext cx="32004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2078D6AD-EBF7-4DC6-9C49-6D13E3834CB6}"/>
              </a:ext>
            </a:extLst>
          </p:cNvPr>
          <p:cNvGrpSpPr/>
          <p:nvPr/>
        </p:nvGrpSpPr>
        <p:grpSpPr>
          <a:xfrm>
            <a:off x="4883422" y="1316531"/>
            <a:ext cx="2141561" cy="720991"/>
            <a:chOff x="4883422" y="1316531"/>
            <a:chExt cx="2141561" cy="720991"/>
          </a:xfrm>
        </p:grpSpPr>
        <p:pic>
          <p:nvPicPr>
            <p:cNvPr id="12" name="Graphic 11" descr="Checklist with solid fill">
              <a:extLst>
                <a:ext uri="{FF2B5EF4-FFF2-40B4-BE49-F238E27FC236}">
                  <a16:creationId xmlns:a16="http://schemas.microsoft.com/office/drawing/2014/main" id="{5BE35609-A53D-4FFB-82CB-A0C19A07F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83422" y="1316531"/>
              <a:ext cx="720991" cy="72099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DF65D1-0439-4721-AA62-CCB983584DEA}"/>
                </a:ext>
              </a:extLst>
            </p:cNvPr>
            <p:cNvSpPr txBox="1"/>
            <p:nvPr/>
          </p:nvSpPr>
          <p:spPr>
            <a:xfrm>
              <a:off x="5541144" y="1451547"/>
              <a:ext cx="14838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Priority Level</a:t>
              </a:r>
              <a:endParaRPr lang="en-US" dirty="0"/>
            </a:p>
          </p:txBody>
        </p:sp>
      </p:grp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3066EBF6-9A69-443F-BC1A-58A831D6B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848486"/>
              </p:ext>
            </p:extLst>
          </p:nvPr>
        </p:nvGraphicFramePr>
        <p:xfrm>
          <a:off x="4883422" y="2072991"/>
          <a:ext cx="21034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14" imgW="2103169" imgH="1104972" progId="Excel.Sheet.12">
                  <p:embed/>
                </p:oleObj>
              </mc:Choice>
              <mc:Fallback>
                <p:oleObj name="Worksheet" r:id="rId14" imgW="2103169" imgH="11049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83422" y="2072991"/>
                        <a:ext cx="2103437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B1A94033-F62A-461B-AD14-A9EC17C64940}"/>
              </a:ext>
            </a:extLst>
          </p:cNvPr>
          <p:cNvGrpSpPr/>
          <p:nvPr/>
        </p:nvGrpSpPr>
        <p:grpSpPr>
          <a:xfrm>
            <a:off x="2514671" y="4259269"/>
            <a:ext cx="2283795" cy="708310"/>
            <a:chOff x="1024652" y="4245698"/>
            <a:chExt cx="2283795" cy="708310"/>
          </a:xfrm>
        </p:grpSpPr>
        <p:pic>
          <p:nvPicPr>
            <p:cNvPr id="31" name="Graphic 30" descr="Dim (Smaller Sun) outline">
              <a:extLst>
                <a:ext uri="{FF2B5EF4-FFF2-40B4-BE49-F238E27FC236}">
                  <a16:creationId xmlns:a16="http://schemas.microsoft.com/office/drawing/2014/main" id="{F5DE452E-819F-445C-9DA2-75803ECB7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24652" y="4245698"/>
              <a:ext cx="708310" cy="70831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96D1E6-729B-4F3A-A59C-F095700C807F}"/>
                </a:ext>
              </a:extLst>
            </p:cNvPr>
            <p:cNvSpPr txBox="1"/>
            <p:nvPr/>
          </p:nvSpPr>
          <p:spPr>
            <a:xfrm>
              <a:off x="1667058" y="4396254"/>
              <a:ext cx="16413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Ticket Sources</a:t>
              </a:r>
              <a:endParaRPr lang="en-US" dirty="0"/>
            </a:p>
          </p:txBody>
        </p:sp>
      </p:grp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CB64857F-2713-4031-8FA4-813986554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797573"/>
              </p:ext>
            </p:extLst>
          </p:nvPr>
        </p:nvGraphicFramePr>
        <p:xfrm>
          <a:off x="2015179" y="4988464"/>
          <a:ext cx="32004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18" imgW="3200534" imgH="922168" progId="Excel.Sheet.12">
                  <p:embed/>
                </p:oleObj>
              </mc:Choice>
              <mc:Fallback>
                <p:oleObj name="Worksheet" r:id="rId18" imgW="3200534" imgH="9221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15179" y="4988464"/>
                        <a:ext cx="3200400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000" dirty="0"/>
              <a:t>(based on slicer)</a:t>
            </a:r>
            <a:endParaRPr lang="en-US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011289D-66BD-4DD8-A28E-FF336C84B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43795"/>
              </p:ext>
            </p:extLst>
          </p:nvPr>
        </p:nvGraphicFramePr>
        <p:xfrm>
          <a:off x="5853113" y="1192213"/>
          <a:ext cx="640080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6400617" imgH="5676897" progId="Excel.Sheet.12">
                  <p:link updateAutomatic="1"/>
                </p:oleObj>
              </mc:Choice>
              <mc:Fallback>
                <p:oleObj name="Worksheet" r:id="rId3" imgW="6400617" imgH="567689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3113" y="1192213"/>
                        <a:ext cx="640080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BEDAE54-8263-4C23-855D-3EEE105D1BC1}"/>
              </a:ext>
            </a:extLst>
          </p:cNvPr>
          <p:cNvSpPr txBox="1"/>
          <p:nvPr/>
        </p:nvSpPr>
        <p:spPr>
          <a:xfrm>
            <a:off x="6664411" y="2355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analysis were carried out using slicers where sources</a:t>
            </a:r>
          </a:p>
          <a:p>
            <a:r>
              <a:rPr lang="en-US" dirty="0"/>
              <a:t>Priority, department, type and breaches SLA were used as</a:t>
            </a:r>
          </a:p>
          <a:p>
            <a:r>
              <a:rPr lang="en-US" dirty="0"/>
              <a:t>Parameters:</a:t>
            </a:r>
          </a:p>
        </p:txBody>
      </p:sp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8F437-7FF7-40A3-A4BC-AC84234E1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2623257"/>
          </a:xfrm>
        </p:spPr>
        <p:txBody>
          <a:bodyPr>
            <a:normAutofit/>
          </a:bodyPr>
          <a:lstStyle/>
          <a:p>
            <a:r>
              <a:rPr lang="en-US" sz="2000" dirty="0"/>
              <a:t>58 </a:t>
            </a:r>
            <a:r>
              <a:rPr lang="en-US" dirty="0"/>
              <a:t>tickets breached SLA where 24 records for </a:t>
            </a:r>
            <a:r>
              <a:rPr lang="en-US" sz="2000" dirty="0"/>
              <a:t>the Internal Technical department despite the low tickets, the cause of such cases should be reviewed for subsequent incidents.</a:t>
            </a:r>
          </a:p>
          <a:p>
            <a:r>
              <a:rPr lang="en-US" dirty="0"/>
              <a:t>An SLA system where tracking time is put on hold while waiting for customer response should be implemented.</a:t>
            </a:r>
          </a:p>
          <a:p>
            <a:r>
              <a:rPr lang="en-US" sz="2000" dirty="0"/>
              <a:t>Frequent meeting with the teams for proper alignment and unity.</a:t>
            </a:r>
          </a:p>
          <a:p>
            <a:r>
              <a:rPr lang="en-US" sz="2000" dirty="0"/>
              <a:t>A more simple and conventional naming of each ticket i.e., the subject column, should be encouraged.</a:t>
            </a:r>
          </a:p>
        </p:txBody>
      </p:sp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22" y="2780194"/>
            <a:ext cx="4534616" cy="9104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1" name="Picture Placeholder 10" descr="A person sitting in a living room area.">
            <a:extLst>
              <a:ext uri="{FF2B5EF4-FFF2-40B4-BE49-F238E27FC236}">
                <a16:creationId xmlns:a16="http://schemas.microsoft.com/office/drawing/2014/main" id="{B0B86B06-F4A6-2643-966F-7B41DA43C0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177</TotalTime>
  <Words>212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RetrospectVTI</vt:lpstr>
      <vt:lpstr>C:\Users\dell\Documents\Techway Placement\Helpdesk Tickets.xlsx!Pivot Chart!R3C1:R33C10</vt:lpstr>
      <vt:lpstr>Microsoft Excel Worksheet</vt:lpstr>
      <vt:lpstr>Review of Tickets SLA</vt:lpstr>
      <vt:lpstr>Outline</vt:lpstr>
      <vt:lpstr>Datasets</vt:lpstr>
      <vt:lpstr>Analysis (based on metrics)</vt:lpstr>
      <vt:lpstr>Analysis (based on slicer)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Tickets SLA</dc:title>
  <dc:creator>Ogunmiluyi, Ifeoluwa (Student)</dc:creator>
  <cp:lastModifiedBy>Ogunmiluyi, Ifeoluwa (Student)</cp:lastModifiedBy>
  <cp:revision>1</cp:revision>
  <dcterms:created xsi:type="dcterms:W3CDTF">2022-12-06T12:25:54Z</dcterms:created>
  <dcterms:modified xsi:type="dcterms:W3CDTF">2022-12-06T15:23:43Z</dcterms:modified>
</cp:coreProperties>
</file>