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9" r:id="rId2"/>
    <p:sldId id="257" r:id="rId3"/>
    <p:sldId id="266" r:id="rId4"/>
    <p:sldId id="258" r:id="rId5"/>
    <p:sldId id="273" r:id="rId6"/>
    <p:sldId id="263" r:id="rId7"/>
    <p:sldId id="261" r:id="rId8"/>
    <p:sldId id="264" r:id="rId9"/>
    <p:sldId id="268" r:id="rId10"/>
    <p:sldId id="262" r:id="rId11"/>
    <p:sldId id="265" r:id="rId12"/>
    <p:sldId id="269" r:id="rId13"/>
    <p:sldId id="274" r:id="rId14"/>
    <p:sldId id="27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F0740AFD-2806-A240-8EAC-4AB263AF4C0C}">
          <p14:sldIdLst>
            <p14:sldId id="259"/>
            <p14:sldId id="257"/>
          </p14:sldIdLst>
        </p14:section>
        <p14:section name="Untitled Section" id="{28E24B0C-0EDF-3B4D-BF53-E7715D64FCB8}">
          <p14:sldIdLst>
            <p14:sldId id="266"/>
            <p14:sldId id="258"/>
            <p14:sldId id="273"/>
            <p14:sldId id="263"/>
            <p14:sldId id="261"/>
            <p14:sldId id="264"/>
            <p14:sldId id="268"/>
            <p14:sldId id="262"/>
            <p14:sldId id="265"/>
            <p14:sldId id="269"/>
            <p14:sldId id="274"/>
            <p14:sldId id="272"/>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482CCAF-2953-9A40-9F23-76395B9B7CDE}" type="datetimeFigureOut">
              <a:rPr lang="en-NG" smtClean="0"/>
              <a:t>11/29/2021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a:xfrm>
            <a:off x="9255346" y="2750337"/>
            <a:ext cx="1171888" cy="1356442"/>
          </a:xfrm>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2747807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82CCAF-2953-9A40-9F23-76395B9B7CDE}" type="datetimeFigureOut">
              <a:rPr lang="en-NG" smtClean="0"/>
              <a:t>11/29/2021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a:xfrm>
            <a:off x="10729455" y="4711309"/>
            <a:ext cx="1154151" cy="1090789"/>
          </a:xfrm>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381447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82CCAF-2953-9A40-9F23-76395B9B7CDE}" type="datetimeFigureOut">
              <a:rPr lang="en-NG" smtClean="0"/>
              <a:t>11/29/2021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a:xfrm>
            <a:off x="10729455" y="4711615"/>
            <a:ext cx="1154151" cy="1090789"/>
          </a:xfrm>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2484425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82CCAF-2953-9A40-9F23-76395B9B7CDE}" type="datetimeFigureOut">
              <a:rPr lang="en-NG" smtClean="0"/>
              <a:t>11/29/2021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a:xfrm>
            <a:off x="10729455" y="4709925"/>
            <a:ext cx="1154151" cy="1090789"/>
          </a:xfrm>
        </p:spPr>
        <p:txBody>
          <a:bodyPr/>
          <a:lstStyle/>
          <a:p>
            <a:fld id="{A4D6AA1B-A2BD-8147-AECD-2568F9A32DFD}" type="slidenum">
              <a:rPr lang="en-NG" smtClean="0"/>
              <a:t>‹#›</a:t>
            </a:fld>
            <a:endParaRPr lang="en-NG"/>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99652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82CCAF-2953-9A40-9F23-76395B9B7CDE}" type="datetimeFigureOut">
              <a:rPr lang="en-NG" smtClean="0"/>
              <a:t>11/29/2021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a:xfrm>
            <a:off x="10729455" y="4709925"/>
            <a:ext cx="1154151" cy="1090789"/>
          </a:xfrm>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237576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482CCAF-2953-9A40-9F23-76395B9B7CDE}" type="datetimeFigureOut">
              <a:rPr lang="en-NG" smtClean="0"/>
              <a:t>11/29/2021</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2409421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482CCAF-2953-9A40-9F23-76395B9B7CDE}" type="datetimeFigureOut">
              <a:rPr lang="en-NG" smtClean="0"/>
              <a:t>11/29/2021</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1378651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82CCAF-2953-9A40-9F23-76395B9B7CDE}" type="datetimeFigureOut">
              <a:rPr lang="en-NG" smtClean="0"/>
              <a:t>11/29/2021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2777261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482CCAF-2953-9A40-9F23-76395B9B7CDE}" type="datetimeFigureOut">
              <a:rPr lang="en-NG" smtClean="0"/>
              <a:t>11/29/2021</a:t>
            </a:fld>
            <a:endParaRPr lang="en-NG"/>
          </a:p>
        </p:txBody>
      </p:sp>
      <p:sp>
        <p:nvSpPr>
          <p:cNvPr id="5" name="Footer Placeholder 4"/>
          <p:cNvSpPr>
            <a:spLocks noGrp="1"/>
          </p:cNvSpPr>
          <p:nvPr>
            <p:ph type="ftr" sz="quarter" idx="11"/>
          </p:nvPr>
        </p:nvSpPr>
        <p:spPr>
          <a:xfrm>
            <a:off x="680321" y="5936188"/>
            <a:ext cx="6126805" cy="365125"/>
          </a:xfrm>
        </p:spPr>
        <p:txBody>
          <a:bodyPr/>
          <a:lstStyle/>
          <a:p>
            <a:endParaRPr lang="en-NG"/>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4D6AA1B-A2BD-8147-AECD-2568F9A32DFD}" type="slidenum">
              <a:rPr lang="en-NG" smtClean="0"/>
              <a:t>‹#›</a:t>
            </a:fld>
            <a:endParaRPr lang="en-NG"/>
          </a:p>
        </p:txBody>
      </p:sp>
    </p:spTree>
    <p:extLst>
      <p:ext uri="{BB962C8B-B14F-4D97-AF65-F5344CB8AC3E}">
        <p14:creationId xmlns:p14="http://schemas.microsoft.com/office/powerpoint/2010/main" val="248499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82CCAF-2953-9A40-9F23-76395B9B7CDE}" type="datetimeFigureOut">
              <a:rPr lang="en-NG" smtClean="0"/>
              <a:t>11/29/2021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59295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482CCAF-2953-9A40-9F23-76395B9B7CDE}" type="datetimeFigureOut">
              <a:rPr lang="en-NG" smtClean="0"/>
              <a:t>11/29/2021</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a:xfrm>
            <a:off x="10729455" y="2869895"/>
            <a:ext cx="1154151" cy="1090789"/>
          </a:xfrm>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87780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482CCAF-2953-9A40-9F23-76395B9B7CDE}" type="datetimeFigureOut">
              <a:rPr lang="en-NG" smtClean="0"/>
              <a:t>11/29/2021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322218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82CCAF-2953-9A40-9F23-76395B9B7CDE}" type="datetimeFigureOut">
              <a:rPr lang="en-NG" smtClean="0"/>
              <a:t>11/29/2021</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109434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482CCAF-2953-9A40-9F23-76395B9B7CDE}" type="datetimeFigureOut">
              <a:rPr lang="en-NG" smtClean="0"/>
              <a:t>11/29/2021</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31664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482CCAF-2953-9A40-9F23-76395B9B7CDE}" type="datetimeFigureOut">
              <a:rPr lang="en-NG" smtClean="0"/>
              <a:t>11/29/2021</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386619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82CCAF-2953-9A40-9F23-76395B9B7CDE}" type="datetimeFigureOut">
              <a:rPr lang="en-NG" smtClean="0"/>
              <a:t>11/29/2021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388607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82CCAF-2953-9A40-9F23-76395B9B7CDE}" type="datetimeFigureOut">
              <a:rPr lang="en-NG" smtClean="0"/>
              <a:t>11/29/2021</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A4D6AA1B-A2BD-8147-AECD-2568F9A32DFD}" type="slidenum">
              <a:rPr lang="en-NG" smtClean="0"/>
              <a:t>‹#›</a:t>
            </a:fld>
            <a:endParaRPr lang="en-NG"/>
          </a:p>
        </p:txBody>
      </p:sp>
    </p:spTree>
    <p:extLst>
      <p:ext uri="{BB962C8B-B14F-4D97-AF65-F5344CB8AC3E}">
        <p14:creationId xmlns:p14="http://schemas.microsoft.com/office/powerpoint/2010/main" val="357908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82CCAF-2953-9A40-9F23-76395B9B7CDE}" type="datetimeFigureOut">
              <a:rPr lang="en-NG" smtClean="0"/>
              <a:t>11/29/2021</a:t>
            </a:fld>
            <a:endParaRPr lang="en-NG"/>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4D6AA1B-A2BD-8147-AECD-2568F9A32DFD}" type="slidenum">
              <a:rPr lang="en-NG" smtClean="0"/>
              <a:t>‹#›</a:t>
            </a:fld>
            <a:endParaRPr lang="en-NG"/>
          </a:p>
        </p:txBody>
      </p:sp>
    </p:spTree>
    <p:extLst>
      <p:ext uri="{BB962C8B-B14F-4D97-AF65-F5344CB8AC3E}">
        <p14:creationId xmlns:p14="http://schemas.microsoft.com/office/powerpoint/2010/main" val="2809650683"/>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A4DFC-6E60-0842-88D9-B10DC326E57B}"/>
              </a:ext>
            </a:extLst>
          </p:cNvPr>
          <p:cNvSpPr>
            <a:spLocks noGrp="1"/>
          </p:cNvSpPr>
          <p:nvPr>
            <p:ph idx="1"/>
          </p:nvPr>
        </p:nvSpPr>
        <p:spPr>
          <a:xfrm>
            <a:off x="280416" y="859976"/>
            <a:ext cx="11216640" cy="4870264"/>
          </a:xfrm>
        </p:spPr>
        <p:txBody>
          <a:bodyPr>
            <a:normAutofit fontScale="70000" lnSpcReduction="20000"/>
          </a:bodyPr>
          <a:lstStyle/>
          <a:p>
            <a:pPr marL="0" indent="0" algn="ctr">
              <a:buNone/>
            </a:pPr>
            <a:r>
              <a:rPr lang="en-NG" sz="3900" dirty="0">
                <a:latin typeface="Times New Roman" panose="02020603050405020304" pitchFamily="18" charset="0"/>
                <a:cs typeface="Times New Roman" panose="02020603050405020304" pitchFamily="18" charset="0"/>
              </a:rPr>
              <a:t>UNIVERSITY OF LAGOS </a:t>
            </a:r>
          </a:p>
          <a:p>
            <a:pPr marL="0" indent="0" algn="ctr">
              <a:buNone/>
            </a:pPr>
            <a:endParaRPr lang="en-NG" sz="3800" dirty="0">
              <a:latin typeface="Times New Roman" panose="02020603050405020304" pitchFamily="18" charset="0"/>
              <a:cs typeface="Times New Roman" panose="02020603050405020304" pitchFamily="18" charset="0"/>
            </a:endParaRPr>
          </a:p>
          <a:p>
            <a:pPr marL="0" indent="0" algn="ctr">
              <a:buNone/>
            </a:pPr>
            <a:r>
              <a:rPr lang="en-NG" sz="3900" dirty="0">
                <a:latin typeface="Times New Roman" panose="02020603050405020304" pitchFamily="18" charset="0"/>
                <a:cs typeface="Times New Roman" panose="02020603050405020304" pitchFamily="18" charset="0"/>
              </a:rPr>
              <a:t>FACULTY OF SCIENCE</a:t>
            </a:r>
          </a:p>
          <a:p>
            <a:pPr marL="0" indent="0" algn="ctr">
              <a:buNone/>
            </a:pPr>
            <a:endParaRPr lang="en-NG" sz="5100" dirty="0">
              <a:latin typeface="Times New Roman" panose="02020603050405020304" pitchFamily="18" charset="0"/>
              <a:cs typeface="Times New Roman" panose="02020603050405020304" pitchFamily="18" charset="0"/>
            </a:endParaRPr>
          </a:p>
          <a:p>
            <a:pPr marL="0" indent="0" algn="ctr">
              <a:buNone/>
            </a:pPr>
            <a:r>
              <a:rPr lang="en-NG" sz="3900" dirty="0">
                <a:latin typeface="Times New Roman" panose="02020603050405020304" pitchFamily="18" charset="0"/>
                <a:cs typeface="Times New Roman" panose="02020603050405020304" pitchFamily="18" charset="0"/>
              </a:rPr>
              <a:t>DEPARTMENT OF BOTANY</a:t>
            </a:r>
          </a:p>
          <a:p>
            <a:pPr marL="0" indent="0" algn="ctr">
              <a:buNone/>
            </a:pPr>
            <a:endParaRPr lang="en-NG" sz="3900" dirty="0">
              <a:latin typeface="Times New Roman" panose="02020603050405020304" pitchFamily="18" charset="0"/>
              <a:cs typeface="Times New Roman" panose="02020603050405020304" pitchFamily="18" charset="0"/>
            </a:endParaRPr>
          </a:p>
          <a:p>
            <a:pPr marL="0" indent="0" algn="ctr">
              <a:buNone/>
            </a:pPr>
            <a:r>
              <a:rPr lang="en-NG" sz="3900" dirty="0">
                <a:latin typeface="Times New Roman" panose="02020603050405020304" pitchFamily="18" charset="0"/>
                <a:cs typeface="Times New Roman" panose="02020603050405020304" pitchFamily="18" charset="0"/>
              </a:rPr>
              <a:t>SIWES PRESENTATION</a:t>
            </a:r>
          </a:p>
          <a:p>
            <a:pPr marL="0" indent="0" algn="ctr">
              <a:buNone/>
            </a:pPr>
            <a:r>
              <a:rPr lang="en-NG" sz="3900" dirty="0">
                <a:latin typeface="Times New Roman" panose="02020603050405020304" pitchFamily="18" charset="0"/>
                <a:cs typeface="Times New Roman" panose="02020603050405020304" pitchFamily="18" charset="0"/>
              </a:rPr>
              <a:t>2021/2022 SESSION</a:t>
            </a:r>
          </a:p>
          <a:p>
            <a:pPr algn="ctr"/>
            <a:endParaRPr lang="en-NG" sz="3900" dirty="0">
              <a:latin typeface="Times New Roman" panose="02020603050405020304" pitchFamily="18" charset="0"/>
              <a:cs typeface="Times New Roman" panose="02020603050405020304" pitchFamily="18" charset="0"/>
            </a:endParaRPr>
          </a:p>
          <a:p>
            <a:pPr marL="0" indent="0" algn="ctr">
              <a:buNone/>
            </a:pPr>
            <a:r>
              <a:rPr lang="en-US" sz="3900" dirty="0">
                <a:latin typeface="Times New Roman" panose="02020603050405020304" pitchFamily="18" charset="0"/>
                <a:cs typeface="Times New Roman" panose="02020603050405020304" pitchFamily="18" charset="0"/>
              </a:rPr>
              <a:t>UNDERTAKEN AT THE DEPARTMENT OF PHARMACOLOGY THERAPEUTICS &amp; TOXICOLOGY, COLLEGE OF MEDICINE, IDI-ARABA, LAGOS</a:t>
            </a:r>
            <a:endParaRPr lang="en-NG" sz="3900" dirty="0">
              <a:latin typeface="Times New Roman" panose="02020603050405020304" pitchFamily="18" charset="0"/>
              <a:cs typeface="Times New Roman" panose="02020603050405020304" pitchFamily="18" charset="0"/>
            </a:endParaRPr>
          </a:p>
          <a:p>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03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0D1C-8789-B541-AF48-37DDDB383408}"/>
              </a:ext>
            </a:extLst>
          </p:cNvPr>
          <p:cNvSpPr>
            <a:spLocks noGrp="1"/>
          </p:cNvSpPr>
          <p:nvPr>
            <p:ph type="title"/>
          </p:nvPr>
        </p:nvSpPr>
        <p:spPr/>
        <p:txBody>
          <a:bodyPr/>
          <a:lstStyle/>
          <a:p>
            <a:r>
              <a:rPr lang="en-NG" dirty="0"/>
              <a:t>ANALYSIS</a:t>
            </a:r>
          </a:p>
        </p:txBody>
      </p:sp>
      <p:sp>
        <p:nvSpPr>
          <p:cNvPr id="3" name="Content Placeholder 2">
            <a:extLst>
              <a:ext uri="{FF2B5EF4-FFF2-40B4-BE49-F238E27FC236}">
                <a16:creationId xmlns:a16="http://schemas.microsoft.com/office/drawing/2014/main" id="{C6F5A6E6-8471-6348-952A-B727DEBF11A6}"/>
              </a:ext>
            </a:extLst>
          </p:cNvPr>
          <p:cNvSpPr>
            <a:spLocks noGrp="1"/>
          </p:cNvSpPr>
          <p:nvPr>
            <p:ph idx="1"/>
          </p:nvPr>
        </p:nvSpPr>
        <p:spPr/>
        <p:txBody>
          <a:bodyPr/>
          <a:lstStyle/>
          <a:p>
            <a:r>
              <a:rPr lang="en-GB" dirty="0"/>
              <a:t>Group 1: Saline(10ml/kg)</a:t>
            </a:r>
          </a:p>
          <a:p>
            <a:r>
              <a:rPr lang="en-GB" dirty="0"/>
              <a:t>Group 2: Extract (50mg/kg) </a:t>
            </a:r>
          </a:p>
          <a:p>
            <a:r>
              <a:rPr lang="en-GB" dirty="0"/>
              <a:t>Group 3: Extract (100mg/kg)</a:t>
            </a:r>
          </a:p>
          <a:p>
            <a:r>
              <a:rPr lang="en-GB" dirty="0"/>
              <a:t>Group 4: Extract (200mg/kg)</a:t>
            </a:r>
          </a:p>
          <a:p>
            <a:r>
              <a:rPr lang="en-GB" dirty="0"/>
              <a:t>Group 5: Aspirin 10mg/kg </a:t>
            </a:r>
          </a:p>
          <a:p>
            <a:endParaRPr lang="en-NG" dirty="0"/>
          </a:p>
        </p:txBody>
      </p:sp>
    </p:spTree>
    <p:extLst>
      <p:ext uri="{BB962C8B-B14F-4D97-AF65-F5344CB8AC3E}">
        <p14:creationId xmlns:p14="http://schemas.microsoft.com/office/powerpoint/2010/main" val="383743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8119-D8A3-5144-A74F-6FCACF5A4C90}"/>
              </a:ext>
            </a:extLst>
          </p:cNvPr>
          <p:cNvSpPr>
            <a:spLocks noGrp="1"/>
          </p:cNvSpPr>
          <p:nvPr>
            <p:ph type="title"/>
          </p:nvPr>
        </p:nvSpPr>
        <p:spPr>
          <a:xfrm>
            <a:off x="681056" y="996115"/>
            <a:ext cx="9613861" cy="1080938"/>
          </a:xfrm>
        </p:spPr>
        <p:txBody>
          <a:bodyPr>
            <a:normAutofit/>
          </a:bodyPr>
          <a:lstStyle/>
          <a:p>
            <a:pPr algn="ctr"/>
            <a:r>
              <a:rPr lang="en-NG" altLang="en-NG" b="1" dirty="0">
                <a:latin typeface="Calibri" panose="020F0502020204030204" pitchFamily="34" charset="0"/>
                <a:ea typeface="SimSun" panose="02010600030101010101" pitchFamily="2" charset="-122"/>
                <a:cs typeface="Times New Roman" panose="02020603050405020304" pitchFamily="18" charset="0"/>
              </a:rPr>
              <a:t>PHYTOCHEMICAL SCREENING </a:t>
            </a:r>
            <a:br>
              <a:rPr lang="en-NG" altLang="en-NG" sz="4800" b="1" dirty="0">
                <a:latin typeface="Arial" panose="020B0604020202020204" pitchFamily="34" charset="0"/>
              </a:rPr>
            </a:br>
            <a:endParaRPr lang="en-NG" b="1" dirty="0"/>
          </a:p>
        </p:txBody>
      </p:sp>
      <p:graphicFrame>
        <p:nvGraphicFramePr>
          <p:cNvPr id="4" name="Content Placeholder 3">
            <a:extLst>
              <a:ext uri="{FF2B5EF4-FFF2-40B4-BE49-F238E27FC236}">
                <a16:creationId xmlns:a16="http://schemas.microsoft.com/office/drawing/2014/main" id="{78461ACD-39D0-A040-AE97-3E2D36EA12E5}"/>
              </a:ext>
            </a:extLst>
          </p:cNvPr>
          <p:cNvGraphicFramePr>
            <a:graphicFrameLocks noGrp="1"/>
          </p:cNvGraphicFramePr>
          <p:nvPr>
            <p:ph idx="1"/>
            <p:extLst>
              <p:ext uri="{D42A27DB-BD31-4B8C-83A1-F6EECF244321}">
                <p14:modId xmlns:p14="http://schemas.microsoft.com/office/powerpoint/2010/main" val="1073593829"/>
              </p:ext>
            </p:extLst>
          </p:nvPr>
        </p:nvGraphicFramePr>
        <p:xfrm>
          <a:off x="2164397" y="2450306"/>
          <a:ext cx="7436803" cy="3607590"/>
        </p:xfrm>
        <a:graphic>
          <a:graphicData uri="http://schemas.openxmlformats.org/drawingml/2006/table">
            <a:tbl>
              <a:tblPr/>
              <a:tblGrid>
                <a:gridCol w="3718000">
                  <a:extLst>
                    <a:ext uri="{9D8B030D-6E8A-4147-A177-3AD203B41FA5}">
                      <a16:colId xmlns:a16="http://schemas.microsoft.com/office/drawing/2014/main" val="2669452862"/>
                    </a:ext>
                  </a:extLst>
                </a:gridCol>
                <a:gridCol w="3718803">
                  <a:extLst>
                    <a:ext uri="{9D8B030D-6E8A-4147-A177-3AD203B41FA5}">
                      <a16:colId xmlns:a16="http://schemas.microsoft.com/office/drawing/2014/main" val="1521364816"/>
                    </a:ext>
                  </a:extLst>
                </a:gridCol>
              </a:tblGrid>
              <a:tr h="360759">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TEST</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INFERENCE</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854241"/>
                  </a:ext>
                </a:extLst>
              </a:tr>
              <a:tr h="360759">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PHENOL</a:t>
                      </a:r>
                      <a:endParaRPr lang="en-GB"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a:effectLst/>
                          <a:latin typeface="Times New Roman" panose="02020603050405020304" pitchFamily="18" charset="0"/>
                          <a:ea typeface="SimSun" panose="02010600030101010101" pitchFamily="2" charset="-122"/>
                          <a:cs typeface="Times New Roman" panose="02020603050405020304" pitchFamily="18" charset="0"/>
                        </a:rPr>
                        <a:t>+</a:t>
                      </a:r>
                      <a:endParaRPr lang="en-NG"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0750474"/>
                  </a:ext>
                </a:extLst>
              </a:tr>
              <a:tr h="360759">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TERPENOIDS</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a:effectLst/>
                          <a:latin typeface="Times New Roman" panose="02020603050405020304" pitchFamily="18" charset="0"/>
                          <a:ea typeface="SimSun" panose="02010600030101010101" pitchFamily="2" charset="-122"/>
                          <a:cs typeface="Times New Roman" panose="02020603050405020304" pitchFamily="18" charset="0"/>
                        </a:rPr>
                        <a:t>-</a:t>
                      </a:r>
                      <a:endParaRPr lang="en-NG"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7424988"/>
                  </a:ext>
                </a:extLst>
              </a:tr>
              <a:tr h="360759">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SAPONINS</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a:effectLst/>
                          <a:latin typeface="Times New Roman" panose="02020603050405020304" pitchFamily="18" charset="0"/>
                          <a:ea typeface="SimSun" panose="02010600030101010101" pitchFamily="2" charset="-122"/>
                          <a:cs typeface="Times New Roman" panose="02020603050405020304" pitchFamily="18" charset="0"/>
                        </a:rPr>
                        <a:t>+</a:t>
                      </a:r>
                      <a:endParaRPr lang="en-NG"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1488770"/>
                  </a:ext>
                </a:extLst>
              </a:tr>
              <a:tr h="360759">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FLAVINOIDS </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a:effectLst/>
                          <a:latin typeface="Times New Roman" panose="02020603050405020304" pitchFamily="18" charset="0"/>
                          <a:ea typeface="SimSun" panose="02010600030101010101" pitchFamily="2" charset="-122"/>
                          <a:cs typeface="Times New Roman" panose="02020603050405020304" pitchFamily="18" charset="0"/>
                        </a:rPr>
                        <a:t>+</a:t>
                      </a:r>
                      <a:endParaRPr lang="en-NG"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47751"/>
                  </a:ext>
                </a:extLst>
              </a:tr>
              <a:tr h="360759">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STEROIDS</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dirty="0">
                          <a:effectLst/>
                          <a:latin typeface="Times New Roman" panose="02020603050405020304" pitchFamily="18" charset="0"/>
                          <a:ea typeface="SimSun" panose="02010600030101010101" pitchFamily="2" charset="-122"/>
                          <a:cs typeface="Times New Roman" panose="02020603050405020304" pitchFamily="18" charset="0"/>
                        </a:rPr>
                        <a:t>-</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331088"/>
                  </a:ext>
                </a:extLst>
              </a:tr>
              <a:tr h="360759">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ALKALOIDS</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a:effectLst/>
                          <a:latin typeface="Times New Roman" panose="02020603050405020304" pitchFamily="18" charset="0"/>
                          <a:ea typeface="SimSun" panose="02010600030101010101" pitchFamily="2" charset="-122"/>
                          <a:cs typeface="Times New Roman" panose="02020603050405020304" pitchFamily="18" charset="0"/>
                        </a:rPr>
                        <a:t>-</a:t>
                      </a:r>
                      <a:endParaRPr lang="en-NG"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720085"/>
                  </a:ext>
                </a:extLst>
              </a:tr>
              <a:tr h="360759">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ANTHRAQUINONE</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a:effectLst/>
                          <a:latin typeface="Times New Roman" panose="02020603050405020304" pitchFamily="18" charset="0"/>
                          <a:ea typeface="SimSun" panose="02010600030101010101" pitchFamily="2" charset="-122"/>
                          <a:cs typeface="Times New Roman" panose="02020603050405020304" pitchFamily="18" charset="0"/>
                        </a:rPr>
                        <a:t>+</a:t>
                      </a:r>
                      <a:endParaRPr lang="en-NG"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9837284"/>
                  </a:ext>
                </a:extLst>
              </a:tr>
              <a:tr h="360759">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TANNIN</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a:effectLst/>
                          <a:latin typeface="Times New Roman" panose="02020603050405020304" pitchFamily="18" charset="0"/>
                          <a:ea typeface="SimSun" panose="02010600030101010101" pitchFamily="2" charset="-122"/>
                          <a:cs typeface="Times New Roman" panose="02020603050405020304" pitchFamily="18" charset="0"/>
                        </a:rPr>
                        <a:t>+</a:t>
                      </a:r>
                      <a:endParaRPr lang="en-NG"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458898"/>
                  </a:ext>
                </a:extLst>
              </a:tr>
              <a:tr h="360759">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PHLOBATANIN</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dirty="0">
                          <a:effectLst/>
                          <a:latin typeface="Times New Roman" panose="02020603050405020304" pitchFamily="18" charset="0"/>
                          <a:ea typeface="SimSun" panose="02010600030101010101" pitchFamily="2" charset="-122"/>
                          <a:cs typeface="Times New Roman" panose="02020603050405020304" pitchFamily="18" charset="0"/>
                        </a:rPr>
                        <a:t>-</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7203483"/>
                  </a:ext>
                </a:extLst>
              </a:tr>
            </a:tbl>
          </a:graphicData>
        </a:graphic>
      </p:graphicFrame>
    </p:spTree>
    <p:extLst>
      <p:ext uri="{BB962C8B-B14F-4D97-AF65-F5344CB8AC3E}">
        <p14:creationId xmlns:p14="http://schemas.microsoft.com/office/powerpoint/2010/main" val="24909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0F3A-9D7B-DB4E-AD92-018166DE094E}"/>
              </a:ext>
            </a:extLst>
          </p:cNvPr>
          <p:cNvSpPr>
            <a:spLocks noGrp="1"/>
          </p:cNvSpPr>
          <p:nvPr>
            <p:ph type="title"/>
          </p:nvPr>
        </p:nvSpPr>
        <p:spPr/>
        <p:txBody>
          <a:bodyPr/>
          <a:lstStyle/>
          <a:p>
            <a:r>
              <a:rPr lang="en-GB" b="1" dirty="0"/>
              <a:t>EFFECT OF LEAF EXTRACT </a:t>
            </a:r>
            <a:br>
              <a:rPr lang="en-GB" b="1" dirty="0"/>
            </a:br>
            <a:endParaRPr lang="en-NG" b="1" dirty="0"/>
          </a:p>
        </p:txBody>
      </p:sp>
      <p:graphicFrame>
        <p:nvGraphicFramePr>
          <p:cNvPr id="4" name="Content Placeholder 3">
            <a:extLst>
              <a:ext uri="{FF2B5EF4-FFF2-40B4-BE49-F238E27FC236}">
                <a16:creationId xmlns:a16="http://schemas.microsoft.com/office/drawing/2014/main" id="{0A935AD6-0B66-404E-A2C6-109DA66EE1E1}"/>
              </a:ext>
            </a:extLst>
          </p:cNvPr>
          <p:cNvGraphicFramePr>
            <a:graphicFrameLocks noGrp="1"/>
          </p:cNvGraphicFramePr>
          <p:nvPr>
            <p:ph idx="1"/>
            <p:extLst>
              <p:ext uri="{D42A27DB-BD31-4B8C-83A1-F6EECF244321}">
                <p14:modId xmlns:p14="http://schemas.microsoft.com/office/powerpoint/2010/main" val="1671398965"/>
              </p:ext>
            </p:extLst>
          </p:nvPr>
        </p:nvGraphicFramePr>
        <p:xfrm>
          <a:off x="1478597" y="2208935"/>
          <a:ext cx="8165466" cy="3511050"/>
        </p:xfrm>
        <a:graphic>
          <a:graphicData uri="http://schemas.openxmlformats.org/drawingml/2006/table">
            <a:tbl>
              <a:tblPr/>
              <a:tblGrid>
                <a:gridCol w="1360764">
                  <a:extLst>
                    <a:ext uri="{9D8B030D-6E8A-4147-A177-3AD203B41FA5}">
                      <a16:colId xmlns:a16="http://schemas.microsoft.com/office/drawing/2014/main" val="2261922036"/>
                    </a:ext>
                  </a:extLst>
                </a:gridCol>
                <a:gridCol w="1360764">
                  <a:extLst>
                    <a:ext uri="{9D8B030D-6E8A-4147-A177-3AD203B41FA5}">
                      <a16:colId xmlns:a16="http://schemas.microsoft.com/office/drawing/2014/main" val="1110817434"/>
                    </a:ext>
                  </a:extLst>
                </a:gridCol>
                <a:gridCol w="1360764">
                  <a:extLst>
                    <a:ext uri="{9D8B030D-6E8A-4147-A177-3AD203B41FA5}">
                      <a16:colId xmlns:a16="http://schemas.microsoft.com/office/drawing/2014/main" val="391747867"/>
                    </a:ext>
                  </a:extLst>
                </a:gridCol>
                <a:gridCol w="1360764">
                  <a:extLst>
                    <a:ext uri="{9D8B030D-6E8A-4147-A177-3AD203B41FA5}">
                      <a16:colId xmlns:a16="http://schemas.microsoft.com/office/drawing/2014/main" val="1516121032"/>
                    </a:ext>
                  </a:extLst>
                </a:gridCol>
                <a:gridCol w="1360764">
                  <a:extLst>
                    <a:ext uri="{9D8B030D-6E8A-4147-A177-3AD203B41FA5}">
                      <a16:colId xmlns:a16="http://schemas.microsoft.com/office/drawing/2014/main" val="3771865808"/>
                    </a:ext>
                  </a:extLst>
                </a:gridCol>
                <a:gridCol w="1361646">
                  <a:extLst>
                    <a:ext uri="{9D8B030D-6E8A-4147-A177-3AD203B41FA5}">
                      <a16:colId xmlns:a16="http://schemas.microsoft.com/office/drawing/2014/main" val="3298043850"/>
                    </a:ext>
                  </a:extLst>
                </a:gridCol>
              </a:tblGrid>
              <a:tr h="585175">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GROUP</a:t>
                      </a:r>
                      <a:endParaRPr lang="en-GB"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DOSE</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0hrs</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1hr</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2hrs</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3hrs</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295900"/>
                  </a:ext>
                </a:extLst>
              </a:tr>
              <a:tr h="585175">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CONTROL</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a:effectLst/>
                          <a:latin typeface="Times New Roman" panose="02020603050405020304" pitchFamily="18" charset="0"/>
                          <a:ea typeface="SimSun" panose="02010600030101010101" pitchFamily="2" charset="-122"/>
                          <a:cs typeface="Times New Roman" panose="02020603050405020304" pitchFamily="18" charset="0"/>
                        </a:rPr>
                        <a:t> </a:t>
                      </a:r>
                      <a:endParaRPr lang="en-NG"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1.77</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3.90</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3.99</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3.95</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4747935"/>
                  </a:ext>
                </a:extLst>
              </a:tr>
              <a:tr h="585175">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EXTRACT</a:t>
                      </a:r>
                      <a:endParaRPr lang="en-GB"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dirty="0">
                          <a:effectLst/>
                          <a:latin typeface="Times New Roman" panose="02020603050405020304" pitchFamily="18" charset="0"/>
                          <a:ea typeface="SimSun" panose="02010600030101010101" pitchFamily="2" charset="-122"/>
                          <a:cs typeface="Times New Roman" panose="02020603050405020304" pitchFamily="18" charset="0"/>
                        </a:rPr>
                        <a:t>50</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1.83</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2.96</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2.25</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2.20</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485393"/>
                  </a:ext>
                </a:extLst>
              </a:tr>
              <a:tr h="585175">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EXTRACT</a:t>
                      </a:r>
                      <a:endParaRPr lang="en-GB"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dirty="0">
                          <a:effectLst/>
                          <a:latin typeface="Times New Roman" panose="02020603050405020304" pitchFamily="18" charset="0"/>
                          <a:ea typeface="SimSun" panose="02010600030101010101" pitchFamily="2" charset="-122"/>
                          <a:cs typeface="Times New Roman" panose="02020603050405020304" pitchFamily="18" charset="0"/>
                        </a:rPr>
                        <a:t>100</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1.86</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3.50</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3.30</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3.25</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7445507"/>
                  </a:ext>
                </a:extLst>
              </a:tr>
              <a:tr h="585175">
                <a:tc>
                  <a:txBody>
                    <a:bodyPr/>
                    <a:lstStyle/>
                    <a:p>
                      <a:pPr marL="0" marR="0" algn="just">
                        <a:spcBef>
                          <a:spcPts val="0"/>
                        </a:spcBef>
                        <a:spcAft>
                          <a:spcPts val="0"/>
                        </a:spcAft>
                      </a:pPr>
                      <a:r>
                        <a:rPr lang="en-GB" sz="1200" b="1">
                          <a:effectLst/>
                          <a:latin typeface="Times New Roman" panose="02020603050405020304" pitchFamily="18" charset="0"/>
                          <a:ea typeface="SimSun" panose="02010600030101010101" pitchFamily="2" charset="-122"/>
                          <a:cs typeface="Times New Roman" panose="02020603050405020304" pitchFamily="18" charset="0"/>
                        </a:rPr>
                        <a:t>EXTRACT</a:t>
                      </a:r>
                      <a:endParaRPr lang="en-GB"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a:effectLst/>
                          <a:latin typeface="Times New Roman" panose="02020603050405020304" pitchFamily="18" charset="0"/>
                          <a:ea typeface="SimSun" panose="02010600030101010101" pitchFamily="2" charset="-122"/>
                          <a:cs typeface="Times New Roman" panose="02020603050405020304" pitchFamily="18" charset="0"/>
                        </a:rPr>
                        <a:t>200</a:t>
                      </a:r>
                      <a:endParaRPr lang="en-NG" sz="1000" b="1">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1.82</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3.25</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3.28</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3.05</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216536"/>
                  </a:ext>
                </a:extLst>
              </a:tr>
              <a:tr h="585175">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ASPIRIN </a:t>
                      </a:r>
                      <a:endParaRPr lang="en-GB"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NG" sz="1200" b="1" dirty="0">
                          <a:effectLst/>
                          <a:latin typeface="Times New Roman" panose="02020603050405020304" pitchFamily="18" charset="0"/>
                          <a:ea typeface="SimSun" panose="02010600030101010101" pitchFamily="2" charset="-122"/>
                          <a:cs typeface="Times New Roman" panose="02020603050405020304" pitchFamily="18" charset="0"/>
                        </a:rPr>
                        <a:t>10</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1.84</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3.25</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3.01</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GB" sz="1200" b="1" dirty="0">
                          <a:effectLst/>
                          <a:latin typeface="Times New Roman" panose="02020603050405020304" pitchFamily="18" charset="0"/>
                          <a:ea typeface="SimSun" panose="02010600030101010101" pitchFamily="2" charset="-122"/>
                          <a:cs typeface="Times New Roman" panose="02020603050405020304" pitchFamily="18" charset="0"/>
                        </a:rPr>
                        <a:t>2.40</a:t>
                      </a:r>
                      <a:endParaRPr lang="en-NG" sz="1000" b="1"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3536149"/>
                  </a:ext>
                </a:extLst>
              </a:tr>
            </a:tbl>
          </a:graphicData>
        </a:graphic>
      </p:graphicFrame>
    </p:spTree>
    <p:extLst>
      <p:ext uri="{BB962C8B-B14F-4D97-AF65-F5344CB8AC3E}">
        <p14:creationId xmlns:p14="http://schemas.microsoft.com/office/powerpoint/2010/main" val="205625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64ED3-8075-714B-B9FA-BC0B9A5B7088}"/>
              </a:ext>
            </a:extLst>
          </p:cNvPr>
          <p:cNvSpPr>
            <a:spLocks noGrp="1"/>
          </p:cNvSpPr>
          <p:nvPr>
            <p:ph type="title"/>
          </p:nvPr>
        </p:nvSpPr>
        <p:spPr/>
        <p:txBody>
          <a:bodyPr/>
          <a:lstStyle/>
          <a:p>
            <a:r>
              <a:rPr lang="en-NG" dirty="0"/>
              <a:t>CONCLUSION OF THE EXPERIMENT</a:t>
            </a:r>
          </a:p>
        </p:txBody>
      </p:sp>
      <p:sp>
        <p:nvSpPr>
          <p:cNvPr id="3" name="Content Placeholder 2">
            <a:extLst>
              <a:ext uri="{FF2B5EF4-FFF2-40B4-BE49-F238E27FC236}">
                <a16:creationId xmlns:a16="http://schemas.microsoft.com/office/drawing/2014/main" id="{F6CE4969-ECE1-1B4F-8E18-9AD4B2BAD0C4}"/>
              </a:ext>
            </a:extLst>
          </p:cNvPr>
          <p:cNvSpPr>
            <a:spLocks noGrp="1"/>
          </p:cNvSpPr>
          <p:nvPr>
            <p:ph idx="1"/>
          </p:nvPr>
        </p:nvSpPr>
        <p:spPr/>
        <p:txBody>
          <a:bodyPr/>
          <a:lstStyle/>
          <a:p>
            <a:r>
              <a:rPr lang="en-US" dirty="0"/>
              <a:t>In</a:t>
            </a:r>
            <a:r>
              <a:rPr lang="en-NG" dirty="0"/>
              <a:t> carrageenan induced edema</a:t>
            </a:r>
            <a:r>
              <a:rPr lang="en-US" dirty="0"/>
              <a:t>, l</a:t>
            </a:r>
            <a:r>
              <a:rPr lang="en-NG" dirty="0"/>
              <a:t>eaf extract of </a:t>
            </a:r>
            <a:r>
              <a:rPr lang="en-NG" i="1" dirty="0"/>
              <a:t>Mitragyna</a:t>
            </a:r>
            <a:r>
              <a:rPr lang="en-NG" dirty="0"/>
              <a:t> </a:t>
            </a:r>
            <a:r>
              <a:rPr lang="en-NG" i="1" dirty="0"/>
              <a:t>stipulosa</a:t>
            </a:r>
            <a:r>
              <a:rPr lang="en-NG" dirty="0"/>
              <a:t> was found to posses anti-inflammatory activity</a:t>
            </a:r>
            <a:r>
              <a:rPr lang="en-US" dirty="0"/>
              <a:t>. </a:t>
            </a:r>
            <a:r>
              <a:rPr lang="en-NG" dirty="0"/>
              <a:t>The experiment supports the traditional application of this plant in treating diseases associated with inflammation and pain</a:t>
            </a:r>
            <a:r>
              <a:rPr lang="en-US" dirty="0"/>
              <a:t>.</a:t>
            </a:r>
            <a:endParaRPr lang="en-NG" dirty="0"/>
          </a:p>
          <a:p>
            <a:pPr marL="0" indent="0">
              <a:buNone/>
            </a:pPr>
            <a:endParaRPr lang="en-NG" dirty="0"/>
          </a:p>
        </p:txBody>
      </p:sp>
    </p:spTree>
    <p:extLst>
      <p:ext uri="{BB962C8B-B14F-4D97-AF65-F5344CB8AC3E}">
        <p14:creationId xmlns:p14="http://schemas.microsoft.com/office/powerpoint/2010/main" val="302473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1480-E14A-C34C-BE10-A49A94333F6F}"/>
              </a:ext>
            </a:extLst>
          </p:cNvPr>
          <p:cNvSpPr>
            <a:spLocks noGrp="1"/>
          </p:cNvSpPr>
          <p:nvPr>
            <p:ph type="title"/>
          </p:nvPr>
        </p:nvSpPr>
        <p:spPr/>
        <p:txBody>
          <a:bodyPr/>
          <a:lstStyle/>
          <a:p>
            <a:r>
              <a:rPr lang="en-NG" dirty="0"/>
              <a:t>RELEVANCE TO COURSE OF STUDY</a:t>
            </a:r>
          </a:p>
        </p:txBody>
      </p:sp>
      <p:sp>
        <p:nvSpPr>
          <p:cNvPr id="3" name="Content Placeholder 2">
            <a:extLst>
              <a:ext uri="{FF2B5EF4-FFF2-40B4-BE49-F238E27FC236}">
                <a16:creationId xmlns:a16="http://schemas.microsoft.com/office/drawing/2014/main" id="{BCB8B329-1E0D-F848-9BCA-2101902534A9}"/>
              </a:ext>
            </a:extLst>
          </p:cNvPr>
          <p:cNvSpPr>
            <a:spLocks noGrp="1"/>
          </p:cNvSpPr>
          <p:nvPr>
            <p:ph idx="1"/>
          </p:nvPr>
        </p:nvSpPr>
        <p:spPr/>
        <p:txBody>
          <a:bodyPr/>
          <a:lstStyle/>
          <a:p>
            <a:endParaRPr lang="en-NG" dirty="0"/>
          </a:p>
        </p:txBody>
      </p:sp>
    </p:spTree>
    <p:extLst>
      <p:ext uri="{BB962C8B-B14F-4D97-AF65-F5344CB8AC3E}">
        <p14:creationId xmlns:p14="http://schemas.microsoft.com/office/powerpoint/2010/main" val="333251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3119-D835-A149-A6C6-127B709EE7A8}"/>
              </a:ext>
            </a:extLst>
          </p:cNvPr>
          <p:cNvSpPr>
            <a:spLocks noGrp="1"/>
          </p:cNvSpPr>
          <p:nvPr>
            <p:ph type="title"/>
          </p:nvPr>
        </p:nvSpPr>
        <p:spPr/>
        <p:txBody>
          <a:bodyPr/>
          <a:lstStyle/>
          <a:p>
            <a:r>
              <a:rPr lang="en-NG" dirty="0"/>
              <a:t>CONCLUSION</a:t>
            </a:r>
          </a:p>
        </p:txBody>
      </p:sp>
      <p:sp>
        <p:nvSpPr>
          <p:cNvPr id="3" name="Content Placeholder 2">
            <a:extLst>
              <a:ext uri="{FF2B5EF4-FFF2-40B4-BE49-F238E27FC236}">
                <a16:creationId xmlns:a16="http://schemas.microsoft.com/office/drawing/2014/main" id="{D933D39D-EE66-3B40-8E0F-4C3D403E8B94}"/>
              </a:ext>
            </a:extLst>
          </p:cNvPr>
          <p:cNvSpPr>
            <a:spLocks noGrp="1"/>
          </p:cNvSpPr>
          <p:nvPr>
            <p:ph idx="1"/>
          </p:nvPr>
        </p:nvSpPr>
        <p:spPr/>
        <p:txBody>
          <a:bodyPr/>
          <a:lstStyle/>
          <a:p>
            <a:endParaRPr lang="en-NG" dirty="0"/>
          </a:p>
        </p:txBody>
      </p:sp>
    </p:spTree>
    <p:extLst>
      <p:ext uri="{BB962C8B-B14F-4D97-AF65-F5344CB8AC3E}">
        <p14:creationId xmlns:p14="http://schemas.microsoft.com/office/powerpoint/2010/main" val="412505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9BB7-5961-0940-9B0E-46F19E05BD68}"/>
              </a:ext>
            </a:extLst>
          </p:cNvPr>
          <p:cNvSpPr>
            <a:spLocks noGrp="1"/>
          </p:cNvSpPr>
          <p:nvPr>
            <p:ph type="title"/>
          </p:nvPr>
        </p:nvSpPr>
        <p:spPr>
          <a:xfrm rot="20568214">
            <a:off x="-675020" y="2078566"/>
            <a:ext cx="13936497" cy="4289877"/>
          </a:xfrm>
        </p:spPr>
        <p:txBody>
          <a:bodyPr>
            <a:normAutofit/>
          </a:bodyPr>
          <a:lstStyle/>
          <a:p>
            <a:pPr algn="ctr"/>
            <a:r>
              <a:rPr lang="en-NG" sz="5400" dirty="0"/>
              <a:t>THANK YOU FOR LISTENING !!</a:t>
            </a:r>
          </a:p>
        </p:txBody>
      </p:sp>
    </p:spTree>
    <p:extLst>
      <p:ext uri="{BB962C8B-B14F-4D97-AF65-F5344CB8AC3E}">
        <p14:creationId xmlns:p14="http://schemas.microsoft.com/office/powerpoint/2010/main" val="165997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C84875-4250-CD44-A95A-B73AE0E283A6}"/>
              </a:ext>
            </a:extLst>
          </p:cNvPr>
          <p:cNvSpPr>
            <a:spLocks noGrp="1"/>
          </p:cNvSpPr>
          <p:nvPr>
            <p:ph idx="1"/>
          </p:nvPr>
        </p:nvSpPr>
        <p:spPr>
          <a:xfrm>
            <a:off x="104630" y="335480"/>
            <a:ext cx="5991370" cy="5736136"/>
          </a:xfrm>
        </p:spPr>
        <p:txBody>
          <a:bodyPr>
            <a:noAutofit/>
          </a:bodyPr>
          <a:lstStyle/>
          <a:p>
            <a:pPr>
              <a:lnSpc>
                <a:spcPct val="100000"/>
              </a:lnSpc>
              <a:spcBef>
                <a:spcPts val="1200"/>
              </a:spcBef>
            </a:pPr>
            <a:r>
              <a:rPr lang="en-GB" sz="2000" dirty="0" err="1"/>
              <a:t>Shitta</a:t>
            </a:r>
            <a:r>
              <a:rPr lang="en-GB" sz="2000" dirty="0"/>
              <a:t> Olabisi 170803001</a:t>
            </a:r>
          </a:p>
          <a:p>
            <a:pPr>
              <a:lnSpc>
                <a:spcPct val="100000"/>
              </a:lnSpc>
              <a:spcBef>
                <a:spcPts val="1200"/>
              </a:spcBef>
            </a:pPr>
            <a:r>
              <a:rPr lang="en-GB" sz="2000" dirty="0"/>
              <a:t>Okereke-Kings Grace 170803002</a:t>
            </a:r>
          </a:p>
          <a:p>
            <a:pPr>
              <a:lnSpc>
                <a:spcPct val="100000"/>
              </a:lnSpc>
              <a:spcBef>
                <a:spcPts val="1200"/>
              </a:spcBef>
            </a:pPr>
            <a:r>
              <a:rPr lang="en-GB" sz="2000" dirty="0" err="1"/>
              <a:t>Ogunbiyi</a:t>
            </a:r>
            <a:r>
              <a:rPr lang="en-GB" sz="2000" dirty="0"/>
              <a:t> </a:t>
            </a:r>
            <a:r>
              <a:rPr lang="en-GB" sz="2000" dirty="0" err="1"/>
              <a:t>Oluwadamilola</a:t>
            </a:r>
            <a:r>
              <a:rPr lang="en-GB" sz="2000" dirty="0"/>
              <a:t> Esther 170803004</a:t>
            </a:r>
          </a:p>
          <a:p>
            <a:pPr>
              <a:lnSpc>
                <a:spcPct val="100000"/>
              </a:lnSpc>
              <a:spcBef>
                <a:spcPts val="1200"/>
              </a:spcBef>
            </a:pPr>
            <a:r>
              <a:rPr lang="en-GB" sz="2000" dirty="0"/>
              <a:t>Adebayo Olayinka 170803072</a:t>
            </a:r>
          </a:p>
          <a:p>
            <a:pPr>
              <a:lnSpc>
                <a:spcPct val="100000"/>
              </a:lnSpc>
              <a:spcBef>
                <a:spcPts val="1200"/>
              </a:spcBef>
            </a:pPr>
            <a:r>
              <a:rPr lang="en-GB" sz="2000" dirty="0" err="1"/>
              <a:t>Ogunmefun</a:t>
            </a:r>
            <a:r>
              <a:rPr lang="en-GB" sz="2000" dirty="0"/>
              <a:t> Eniola-170803009</a:t>
            </a:r>
          </a:p>
          <a:p>
            <a:pPr>
              <a:lnSpc>
                <a:spcPct val="100000"/>
              </a:lnSpc>
              <a:spcBef>
                <a:spcPts val="1200"/>
              </a:spcBef>
            </a:pPr>
            <a:r>
              <a:rPr lang="en-GB" sz="2000" dirty="0"/>
              <a:t>Samuel </a:t>
            </a:r>
            <a:r>
              <a:rPr lang="en-GB" sz="2000" dirty="0" err="1"/>
              <a:t>Imoh</a:t>
            </a:r>
            <a:r>
              <a:rPr lang="en-GB" sz="2000" dirty="0"/>
              <a:t> - 170803005</a:t>
            </a:r>
          </a:p>
          <a:p>
            <a:pPr>
              <a:lnSpc>
                <a:spcPct val="100000"/>
              </a:lnSpc>
              <a:spcBef>
                <a:spcPts val="1200"/>
              </a:spcBef>
            </a:pPr>
            <a:r>
              <a:rPr lang="en-GB" sz="2000" dirty="0" err="1"/>
              <a:t>Abdulkabir</a:t>
            </a:r>
            <a:r>
              <a:rPr lang="en-GB" sz="2000" dirty="0"/>
              <a:t> Maryam </a:t>
            </a:r>
            <a:r>
              <a:rPr lang="en-GB" sz="2000" dirty="0" err="1"/>
              <a:t>Odunola</a:t>
            </a:r>
            <a:r>
              <a:rPr lang="en-GB" sz="2000" dirty="0"/>
              <a:t> - 170708015</a:t>
            </a:r>
          </a:p>
          <a:p>
            <a:pPr>
              <a:lnSpc>
                <a:spcPct val="100000"/>
              </a:lnSpc>
              <a:spcBef>
                <a:spcPts val="1200"/>
              </a:spcBef>
            </a:pPr>
            <a:r>
              <a:rPr lang="en-GB" sz="2000" dirty="0" err="1"/>
              <a:t>Omosebi</a:t>
            </a:r>
            <a:r>
              <a:rPr lang="en-GB" sz="2000" dirty="0"/>
              <a:t> Richard Taiwo – 180803503</a:t>
            </a:r>
          </a:p>
          <a:p>
            <a:pPr>
              <a:lnSpc>
                <a:spcPct val="100000"/>
              </a:lnSpc>
              <a:spcBef>
                <a:spcPts val="1200"/>
              </a:spcBef>
            </a:pPr>
            <a:r>
              <a:rPr lang="en-GB" sz="2000" dirty="0" err="1"/>
              <a:t>Essiet</a:t>
            </a:r>
            <a:r>
              <a:rPr lang="en-GB" sz="2000" dirty="0"/>
              <a:t> Abigail U. – 170803079</a:t>
            </a:r>
          </a:p>
          <a:p>
            <a:pPr>
              <a:lnSpc>
                <a:spcPct val="100000"/>
              </a:lnSpc>
              <a:spcBef>
                <a:spcPts val="1200"/>
              </a:spcBef>
            </a:pPr>
            <a:r>
              <a:rPr lang="en-GB" sz="2000" dirty="0" err="1"/>
              <a:t>Ezeh</a:t>
            </a:r>
            <a:r>
              <a:rPr lang="en-GB" sz="2000" dirty="0"/>
              <a:t> </a:t>
            </a:r>
            <a:r>
              <a:rPr lang="en-GB" sz="2000" dirty="0" err="1"/>
              <a:t>Jakeins</a:t>
            </a:r>
            <a:r>
              <a:rPr lang="en-GB" sz="2000" dirty="0"/>
              <a:t> - 180803504</a:t>
            </a:r>
          </a:p>
          <a:p>
            <a:pPr>
              <a:lnSpc>
                <a:spcPct val="100000"/>
              </a:lnSpc>
              <a:spcBef>
                <a:spcPts val="1200"/>
              </a:spcBef>
            </a:pPr>
            <a:r>
              <a:rPr lang="en-GB" sz="2000" dirty="0"/>
              <a:t>Lawal Ayomide </a:t>
            </a:r>
            <a:r>
              <a:rPr lang="en-GB" sz="2000" dirty="0" err="1"/>
              <a:t>Adaolisa</a:t>
            </a:r>
            <a:r>
              <a:rPr lang="en-GB" sz="2000" dirty="0"/>
              <a:t> - 170803096</a:t>
            </a:r>
          </a:p>
          <a:p>
            <a:pPr>
              <a:lnSpc>
                <a:spcPct val="100000"/>
              </a:lnSpc>
              <a:spcBef>
                <a:spcPts val="1200"/>
              </a:spcBef>
            </a:pPr>
            <a:r>
              <a:rPr lang="en-GB" sz="2000" dirty="0"/>
              <a:t>Ajayi bright – 170803020</a:t>
            </a:r>
          </a:p>
          <a:p>
            <a:pPr>
              <a:lnSpc>
                <a:spcPct val="100000"/>
              </a:lnSpc>
              <a:spcBef>
                <a:spcPts val="1200"/>
              </a:spcBef>
            </a:pPr>
            <a:r>
              <a:rPr lang="en-GB" sz="2000" dirty="0" err="1"/>
              <a:t>Hamzat</a:t>
            </a:r>
            <a:r>
              <a:rPr lang="en-GB" sz="2000" dirty="0"/>
              <a:t> Ridwan - 180803506</a:t>
            </a:r>
          </a:p>
          <a:p>
            <a:pPr>
              <a:lnSpc>
                <a:spcPct val="100000"/>
              </a:lnSpc>
              <a:spcBef>
                <a:spcPts val="1200"/>
              </a:spcBef>
            </a:pPr>
            <a:endParaRPr lang="en-GB" sz="2000" dirty="0"/>
          </a:p>
        </p:txBody>
      </p:sp>
      <p:sp>
        <p:nvSpPr>
          <p:cNvPr id="2" name="TextBox 1">
            <a:extLst>
              <a:ext uri="{FF2B5EF4-FFF2-40B4-BE49-F238E27FC236}">
                <a16:creationId xmlns:a16="http://schemas.microsoft.com/office/drawing/2014/main" id="{F8B02CC5-F723-A24F-9E4A-8C4E0EC3015A}"/>
              </a:ext>
            </a:extLst>
          </p:cNvPr>
          <p:cNvSpPr txBox="1"/>
          <p:nvPr/>
        </p:nvSpPr>
        <p:spPr>
          <a:xfrm>
            <a:off x="6644640" y="566678"/>
            <a:ext cx="5083764" cy="5786199"/>
          </a:xfrm>
          <a:prstGeom prst="rect">
            <a:avLst/>
          </a:prstGeom>
          <a:noFill/>
        </p:spPr>
        <p:txBody>
          <a:bodyPr wrap="none" rtlCol="0">
            <a:spAutoFit/>
          </a:bodyPr>
          <a:lstStyle/>
          <a:p>
            <a:pPr marL="342900" indent="-342900">
              <a:spcBef>
                <a:spcPts val="1200"/>
              </a:spcBef>
              <a:buFont typeface="Arial" panose="020B0604020202020204" pitchFamily="34" charset="0"/>
              <a:buChar char="•"/>
            </a:pPr>
            <a:r>
              <a:rPr lang="en-GB" sz="2000" dirty="0"/>
              <a:t>Saka </a:t>
            </a:r>
            <a:r>
              <a:rPr lang="en-GB" sz="2000" dirty="0" err="1"/>
              <a:t>Aminat</a:t>
            </a:r>
            <a:r>
              <a:rPr lang="en-GB" sz="2000" dirty="0"/>
              <a:t> Abiola - 170803003</a:t>
            </a:r>
          </a:p>
          <a:p>
            <a:pPr marL="342900" indent="-342900">
              <a:spcBef>
                <a:spcPts val="1200"/>
              </a:spcBef>
              <a:buFont typeface="Arial" panose="020B0604020202020204" pitchFamily="34" charset="0"/>
              <a:buChar char="•"/>
            </a:pPr>
            <a:r>
              <a:rPr lang="en-GB" sz="2000" dirty="0" err="1"/>
              <a:t>Nubi</a:t>
            </a:r>
            <a:r>
              <a:rPr lang="en-GB" sz="2000" dirty="0"/>
              <a:t> </a:t>
            </a:r>
            <a:r>
              <a:rPr lang="en-GB" sz="2000" dirty="0" err="1"/>
              <a:t>Temiloluwa</a:t>
            </a:r>
            <a:r>
              <a:rPr lang="en-GB" sz="2000" dirty="0"/>
              <a:t> Elizabeth-170803026</a:t>
            </a:r>
          </a:p>
          <a:p>
            <a:pPr marL="342900" indent="-342900">
              <a:spcBef>
                <a:spcPts val="1200"/>
              </a:spcBef>
              <a:buFont typeface="Arial" panose="020B0604020202020204" pitchFamily="34" charset="0"/>
              <a:buChar char="•"/>
            </a:pPr>
            <a:r>
              <a:rPr lang="en-GB" sz="2000" dirty="0"/>
              <a:t>Salami </a:t>
            </a:r>
            <a:r>
              <a:rPr lang="en-GB" sz="2000" dirty="0" err="1"/>
              <a:t>simbiat</a:t>
            </a:r>
            <a:r>
              <a:rPr lang="en-GB" sz="2000" dirty="0"/>
              <a:t> </a:t>
            </a:r>
            <a:r>
              <a:rPr lang="en-GB" sz="2000" dirty="0" err="1"/>
              <a:t>oduneye</a:t>
            </a:r>
            <a:r>
              <a:rPr lang="en-GB" sz="2000" dirty="0"/>
              <a:t> -170803006</a:t>
            </a:r>
          </a:p>
          <a:p>
            <a:pPr marL="285750" indent="-285750">
              <a:spcBef>
                <a:spcPts val="1200"/>
              </a:spcBef>
              <a:buFont typeface="Arial" panose="020B0604020202020204" pitchFamily="34" charset="0"/>
              <a:buChar char="•"/>
            </a:pPr>
            <a:r>
              <a:rPr lang="en-GB" sz="2000" dirty="0" err="1"/>
              <a:t>Toriola</a:t>
            </a:r>
            <a:r>
              <a:rPr lang="en-GB" sz="2000" dirty="0"/>
              <a:t> Abimbola David - 170803040</a:t>
            </a:r>
          </a:p>
          <a:p>
            <a:pPr marL="285750" indent="-285750">
              <a:spcBef>
                <a:spcPts val="1200"/>
              </a:spcBef>
              <a:buFont typeface="Arial" panose="020B0604020202020204" pitchFamily="34" charset="0"/>
              <a:buChar char="•"/>
            </a:pPr>
            <a:r>
              <a:rPr lang="en-GB" sz="2000" dirty="0" err="1"/>
              <a:t>Oripinye</a:t>
            </a:r>
            <a:r>
              <a:rPr lang="en-GB" sz="2000" dirty="0"/>
              <a:t> Joshua 170803018</a:t>
            </a:r>
          </a:p>
          <a:p>
            <a:pPr marL="285750" indent="-285750">
              <a:spcBef>
                <a:spcPts val="1200"/>
              </a:spcBef>
              <a:buFont typeface="Arial" panose="020B0604020202020204" pitchFamily="34" charset="0"/>
              <a:buChar char="•"/>
            </a:pPr>
            <a:r>
              <a:rPr lang="en-GB" sz="2000" dirty="0"/>
              <a:t>Adeniyi </a:t>
            </a:r>
            <a:r>
              <a:rPr lang="en-GB" sz="2000" dirty="0" err="1"/>
              <a:t>adebowale</a:t>
            </a:r>
            <a:r>
              <a:rPr lang="en-GB" sz="2000" dirty="0"/>
              <a:t> 170803086</a:t>
            </a:r>
          </a:p>
          <a:p>
            <a:pPr marL="285750" indent="-285750">
              <a:spcBef>
                <a:spcPts val="1200"/>
              </a:spcBef>
              <a:buFont typeface="Arial" panose="020B0604020202020204" pitchFamily="34" charset="0"/>
              <a:buChar char="•"/>
            </a:pPr>
            <a:r>
              <a:rPr lang="en-GB" sz="2000" dirty="0" err="1"/>
              <a:t>Ijidakinro</a:t>
            </a:r>
            <a:r>
              <a:rPr lang="en-GB" sz="2000" dirty="0"/>
              <a:t> Jerry </a:t>
            </a:r>
            <a:r>
              <a:rPr lang="en-GB" sz="2000" dirty="0" err="1"/>
              <a:t>Olaoluwa</a:t>
            </a:r>
            <a:r>
              <a:rPr lang="en-GB" sz="2000" dirty="0"/>
              <a:t> 160808031</a:t>
            </a:r>
          </a:p>
          <a:p>
            <a:pPr marL="285750" indent="-285750">
              <a:spcBef>
                <a:spcPts val="1200"/>
              </a:spcBef>
              <a:buFont typeface="Arial" panose="020B0604020202020204" pitchFamily="34" charset="0"/>
              <a:buChar char="•"/>
            </a:pPr>
            <a:r>
              <a:rPr lang="en-GB" sz="2000" dirty="0" err="1"/>
              <a:t>Oyelami</a:t>
            </a:r>
            <a:r>
              <a:rPr lang="en-GB" sz="2000" dirty="0"/>
              <a:t> </a:t>
            </a:r>
            <a:r>
              <a:rPr lang="en-GB" sz="2000" dirty="0" err="1"/>
              <a:t>Muyideen</a:t>
            </a:r>
            <a:r>
              <a:rPr lang="en-GB" sz="2000" dirty="0"/>
              <a:t> </a:t>
            </a:r>
            <a:r>
              <a:rPr lang="en-GB" sz="2000" dirty="0" err="1"/>
              <a:t>Bimboye</a:t>
            </a:r>
            <a:r>
              <a:rPr lang="en-GB" sz="2000" dirty="0"/>
              <a:t> 160804016</a:t>
            </a:r>
          </a:p>
          <a:p>
            <a:pPr marL="285750" indent="-285750">
              <a:spcBef>
                <a:spcPts val="1200"/>
              </a:spcBef>
              <a:buFont typeface="Arial" panose="020B0604020202020204" pitchFamily="34" charset="0"/>
              <a:buChar char="•"/>
            </a:pPr>
            <a:r>
              <a:rPr lang="en-GB" sz="2000" dirty="0" err="1"/>
              <a:t>Adetiba</a:t>
            </a:r>
            <a:r>
              <a:rPr lang="en-GB" sz="2000" dirty="0"/>
              <a:t> Samuel </a:t>
            </a:r>
            <a:r>
              <a:rPr lang="en-GB" sz="2000" dirty="0" err="1"/>
              <a:t>oluwaseun</a:t>
            </a:r>
            <a:r>
              <a:rPr lang="en-GB" sz="2000" dirty="0"/>
              <a:t> 150813044</a:t>
            </a:r>
          </a:p>
          <a:p>
            <a:pPr marL="285750" indent="-285750">
              <a:spcBef>
                <a:spcPts val="1200"/>
              </a:spcBef>
              <a:buFont typeface="Arial" panose="020B0604020202020204" pitchFamily="34" charset="0"/>
              <a:buChar char="•"/>
            </a:pPr>
            <a:r>
              <a:rPr lang="en-GB" sz="2000" dirty="0"/>
              <a:t>Olajide </a:t>
            </a:r>
            <a:r>
              <a:rPr lang="en-GB" sz="2000" dirty="0" err="1"/>
              <a:t>shoyemi</a:t>
            </a:r>
            <a:r>
              <a:rPr lang="en-GB" sz="2000" dirty="0"/>
              <a:t> Joshua 160804075</a:t>
            </a:r>
          </a:p>
          <a:p>
            <a:pPr marL="285750" indent="-285750">
              <a:spcBef>
                <a:spcPts val="1200"/>
              </a:spcBef>
              <a:buFont typeface="Arial" panose="020B0604020202020204" pitchFamily="34" charset="0"/>
              <a:buChar char="•"/>
            </a:pPr>
            <a:r>
              <a:rPr lang="en-GB" sz="2000" dirty="0"/>
              <a:t>Adeyemi </a:t>
            </a:r>
            <a:r>
              <a:rPr lang="en-GB" sz="2000" dirty="0" err="1"/>
              <a:t>Tejumade</a:t>
            </a:r>
            <a:r>
              <a:rPr lang="en-GB" sz="2000" dirty="0"/>
              <a:t> Elizabeth 170803057</a:t>
            </a:r>
          </a:p>
          <a:p>
            <a:pPr marL="285750" indent="-285750">
              <a:spcBef>
                <a:spcPts val="1200"/>
              </a:spcBef>
              <a:buFont typeface="Arial" panose="020B0604020202020204" pitchFamily="34" charset="0"/>
              <a:buChar char="•"/>
            </a:pPr>
            <a:r>
              <a:rPr lang="en-GB" sz="2000" dirty="0" err="1"/>
              <a:t>Ezeh</a:t>
            </a:r>
            <a:r>
              <a:rPr lang="en-GB" sz="2000" dirty="0"/>
              <a:t> Stella </a:t>
            </a:r>
            <a:r>
              <a:rPr lang="en-GB" sz="2000" dirty="0" err="1"/>
              <a:t>Chidinma</a:t>
            </a:r>
            <a:r>
              <a:rPr lang="en-GB" sz="2000" dirty="0"/>
              <a:t> 170803063</a:t>
            </a:r>
            <a:endParaRPr lang="en-NG" sz="2000" dirty="0"/>
          </a:p>
          <a:p>
            <a:pPr marL="285750" indent="-285750">
              <a:buFont typeface="Arial" panose="020B0604020202020204" pitchFamily="34" charset="0"/>
              <a:buChar char="•"/>
            </a:pPr>
            <a:endParaRPr lang="en-NG" sz="2000" dirty="0"/>
          </a:p>
        </p:txBody>
      </p:sp>
    </p:spTree>
    <p:extLst>
      <p:ext uri="{BB962C8B-B14F-4D97-AF65-F5344CB8AC3E}">
        <p14:creationId xmlns:p14="http://schemas.microsoft.com/office/powerpoint/2010/main" val="402587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8DF1-E2EF-114A-9154-F1A983D0178D}"/>
              </a:ext>
            </a:extLst>
          </p:cNvPr>
          <p:cNvSpPr>
            <a:spLocks noGrp="1"/>
          </p:cNvSpPr>
          <p:nvPr>
            <p:ph type="title"/>
          </p:nvPr>
        </p:nvSpPr>
        <p:spPr/>
        <p:txBody>
          <a:bodyPr/>
          <a:lstStyle/>
          <a:p>
            <a:r>
              <a:rPr lang="en-NG" dirty="0"/>
              <a:t>OUTLINE</a:t>
            </a:r>
          </a:p>
        </p:txBody>
      </p:sp>
      <p:sp>
        <p:nvSpPr>
          <p:cNvPr id="3" name="Content Placeholder 2">
            <a:extLst>
              <a:ext uri="{FF2B5EF4-FFF2-40B4-BE49-F238E27FC236}">
                <a16:creationId xmlns:a16="http://schemas.microsoft.com/office/drawing/2014/main" id="{02234F06-39CD-CE4E-9E8E-FBE8F9C9865A}"/>
              </a:ext>
            </a:extLst>
          </p:cNvPr>
          <p:cNvSpPr>
            <a:spLocks noGrp="1"/>
          </p:cNvSpPr>
          <p:nvPr>
            <p:ph idx="1"/>
          </p:nvPr>
        </p:nvSpPr>
        <p:spPr/>
        <p:txBody>
          <a:bodyPr/>
          <a:lstStyle/>
          <a:p>
            <a:r>
              <a:rPr lang="en-NG" dirty="0"/>
              <a:t>Introduction</a:t>
            </a:r>
          </a:p>
          <a:p>
            <a:r>
              <a:rPr lang="en-NG" dirty="0"/>
              <a:t>Description of Work Done</a:t>
            </a:r>
          </a:p>
          <a:p>
            <a:r>
              <a:rPr lang="en-NG" dirty="0"/>
              <a:t>Relevance to course of study</a:t>
            </a:r>
          </a:p>
          <a:p>
            <a:r>
              <a:rPr lang="en-NG" dirty="0"/>
              <a:t>Conclusion</a:t>
            </a:r>
          </a:p>
        </p:txBody>
      </p:sp>
    </p:spTree>
    <p:extLst>
      <p:ext uri="{BB962C8B-B14F-4D97-AF65-F5344CB8AC3E}">
        <p14:creationId xmlns:p14="http://schemas.microsoft.com/office/powerpoint/2010/main" val="209703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8EC1-389E-644F-98CD-6F7D4360AA08}"/>
              </a:ext>
            </a:extLst>
          </p:cNvPr>
          <p:cNvSpPr>
            <a:spLocks noGrp="1"/>
          </p:cNvSpPr>
          <p:nvPr>
            <p:ph type="title"/>
          </p:nvPr>
        </p:nvSpPr>
        <p:spPr/>
        <p:txBody>
          <a:bodyPr/>
          <a:lstStyle/>
          <a:p>
            <a:pPr algn="ctr"/>
            <a:r>
              <a:rPr lang="en-NG" dirty="0"/>
              <a:t>INTRODUCTION</a:t>
            </a:r>
          </a:p>
        </p:txBody>
      </p:sp>
      <p:sp>
        <p:nvSpPr>
          <p:cNvPr id="3" name="Content Placeholder 2">
            <a:extLst>
              <a:ext uri="{FF2B5EF4-FFF2-40B4-BE49-F238E27FC236}">
                <a16:creationId xmlns:a16="http://schemas.microsoft.com/office/drawing/2014/main" id="{08BE3384-03B4-4240-8349-8C0E69DB7C7E}"/>
              </a:ext>
            </a:extLst>
          </p:cNvPr>
          <p:cNvSpPr>
            <a:spLocks noGrp="1"/>
          </p:cNvSpPr>
          <p:nvPr>
            <p:ph idx="1"/>
          </p:nvPr>
        </p:nvSpPr>
        <p:spPr/>
        <p:txBody>
          <a:bodyPr/>
          <a:lstStyle/>
          <a:p>
            <a:pPr marL="0" indent="0" algn="ctr">
              <a:buNone/>
            </a:pPr>
            <a:r>
              <a:rPr lang="en-NG" dirty="0"/>
              <a:t>THE DEPARTMENT OF PHARMACOLOGY, THERAPEUTICS &amp; TOXICOLOGY</a:t>
            </a:r>
            <a:endParaRPr lang="en-US" dirty="0"/>
          </a:p>
          <a:p>
            <a:r>
              <a:rPr lang="en-US" dirty="0"/>
              <a:t>IT is a section in the College of Medicine, University of Lagos that grooms students in the line of Pharmacology and Toxicology by conducting and promoting innovative research. The final aim of this research is to establish the efficacy, safety and effectiveness of medications in humans, to discover new lead compounds and to understand the mechanism action of drugs</a:t>
            </a:r>
            <a:r>
              <a:rPr lang="en-NG" dirty="0"/>
              <a:t>.</a:t>
            </a:r>
          </a:p>
        </p:txBody>
      </p:sp>
    </p:spTree>
    <p:extLst>
      <p:ext uri="{BB962C8B-B14F-4D97-AF65-F5344CB8AC3E}">
        <p14:creationId xmlns:p14="http://schemas.microsoft.com/office/powerpoint/2010/main" val="222849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9479-DB6D-EE46-B399-028F89D0D0AA}"/>
              </a:ext>
            </a:extLst>
          </p:cNvPr>
          <p:cNvSpPr>
            <a:spLocks noGrp="1"/>
          </p:cNvSpPr>
          <p:nvPr>
            <p:ph type="title"/>
          </p:nvPr>
        </p:nvSpPr>
        <p:spPr/>
        <p:txBody>
          <a:bodyPr>
            <a:normAutofit fontScale="90000"/>
          </a:bodyPr>
          <a:lstStyle/>
          <a:p>
            <a:r>
              <a:rPr lang="en-NG" dirty="0"/>
              <a:t>INVESTIGAT</a:t>
            </a:r>
            <a:r>
              <a:rPr lang="en-US" dirty="0"/>
              <a:t>ION OF</a:t>
            </a:r>
            <a:r>
              <a:rPr lang="en-NG" dirty="0"/>
              <a:t> THE ANTI-INFLAMMATORY PROPERTY OF LEAF EXTRACT OF MITRAGYNA STIPULOSA </a:t>
            </a:r>
          </a:p>
        </p:txBody>
      </p:sp>
      <p:sp>
        <p:nvSpPr>
          <p:cNvPr id="3" name="Content Placeholder 2">
            <a:extLst>
              <a:ext uri="{FF2B5EF4-FFF2-40B4-BE49-F238E27FC236}">
                <a16:creationId xmlns:a16="http://schemas.microsoft.com/office/drawing/2014/main" id="{AA196BBE-64B4-924C-BCA5-64CDB454F255}"/>
              </a:ext>
            </a:extLst>
          </p:cNvPr>
          <p:cNvSpPr>
            <a:spLocks noGrp="1"/>
          </p:cNvSpPr>
          <p:nvPr>
            <p:ph idx="1"/>
          </p:nvPr>
        </p:nvSpPr>
        <p:spPr/>
        <p:txBody>
          <a:bodyPr>
            <a:normAutofit fontScale="92500" lnSpcReduction="10000"/>
          </a:bodyPr>
          <a:lstStyle/>
          <a:p>
            <a:r>
              <a:rPr lang="en-NG" dirty="0"/>
              <a:t>Plant Source </a:t>
            </a:r>
          </a:p>
          <a:p>
            <a:r>
              <a:rPr lang="en-NG" dirty="0"/>
              <a:t>Classification</a:t>
            </a:r>
          </a:p>
          <a:p>
            <a:r>
              <a:rPr lang="en-NG" dirty="0"/>
              <a:t>Apparatus &amp; Chemicals</a:t>
            </a:r>
          </a:p>
          <a:p>
            <a:r>
              <a:rPr lang="en-NG" dirty="0"/>
              <a:t>Preparation of the plant extract</a:t>
            </a:r>
          </a:p>
          <a:p>
            <a:r>
              <a:rPr lang="en-NG" dirty="0"/>
              <a:t>Analysis</a:t>
            </a:r>
          </a:p>
          <a:p>
            <a:r>
              <a:rPr lang="en-NG" dirty="0"/>
              <a:t>Phytochemical screening </a:t>
            </a:r>
          </a:p>
          <a:p>
            <a:r>
              <a:rPr lang="en-NG" dirty="0"/>
              <a:t>Effect of leaf extract </a:t>
            </a:r>
          </a:p>
          <a:p>
            <a:r>
              <a:rPr lang="en-NG" dirty="0"/>
              <a:t>Result</a:t>
            </a:r>
          </a:p>
          <a:p>
            <a:r>
              <a:rPr lang="en-NG" dirty="0"/>
              <a:t>Conclusion</a:t>
            </a:r>
          </a:p>
          <a:p>
            <a:endParaRPr lang="en-NG" dirty="0"/>
          </a:p>
        </p:txBody>
      </p:sp>
    </p:spTree>
    <p:extLst>
      <p:ext uri="{BB962C8B-B14F-4D97-AF65-F5344CB8AC3E}">
        <p14:creationId xmlns:p14="http://schemas.microsoft.com/office/powerpoint/2010/main" val="361629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5260-75CF-3143-99AC-62F30EA1A2C1}"/>
              </a:ext>
            </a:extLst>
          </p:cNvPr>
          <p:cNvSpPr>
            <a:spLocks noGrp="1"/>
          </p:cNvSpPr>
          <p:nvPr>
            <p:ph type="title"/>
          </p:nvPr>
        </p:nvSpPr>
        <p:spPr/>
        <p:txBody>
          <a:bodyPr/>
          <a:lstStyle/>
          <a:p>
            <a:r>
              <a:rPr lang="en-NG" dirty="0"/>
              <a:t>PLANT SOURCE</a:t>
            </a:r>
          </a:p>
        </p:txBody>
      </p:sp>
      <p:sp>
        <p:nvSpPr>
          <p:cNvPr id="3" name="Content Placeholder 2">
            <a:extLst>
              <a:ext uri="{FF2B5EF4-FFF2-40B4-BE49-F238E27FC236}">
                <a16:creationId xmlns:a16="http://schemas.microsoft.com/office/drawing/2014/main" id="{1018F6D8-8EDC-BB41-AA6C-B447FD4DBC3C}"/>
              </a:ext>
            </a:extLst>
          </p:cNvPr>
          <p:cNvSpPr>
            <a:spLocks noGrp="1"/>
          </p:cNvSpPr>
          <p:nvPr>
            <p:ph idx="1"/>
          </p:nvPr>
        </p:nvSpPr>
        <p:spPr/>
        <p:txBody>
          <a:bodyPr/>
          <a:lstStyle/>
          <a:p>
            <a:r>
              <a:rPr lang="en-NG" dirty="0"/>
              <a:t>Plant leaves were cellected in Kajola Oju Irin village Ondo state August 2015. It was collected by Professor D. Olowokudejo, a forestry expert of the department of botany, unilag, akoka, nigeria </a:t>
            </a:r>
            <a:endParaRPr lang="en-GB" sz="2800" dirty="0"/>
          </a:p>
        </p:txBody>
      </p:sp>
    </p:spTree>
    <p:extLst>
      <p:ext uri="{BB962C8B-B14F-4D97-AF65-F5344CB8AC3E}">
        <p14:creationId xmlns:p14="http://schemas.microsoft.com/office/powerpoint/2010/main" val="351183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F901-A946-2A43-A848-BFF79B28F04F}"/>
              </a:ext>
            </a:extLst>
          </p:cNvPr>
          <p:cNvSpPr>
            <a:spLocks noGrp="1"/>
          </p:cNvSpPr>
          <p:nvPr>
            <p:ph type="title"/>
          </p:nvPr>
        </p:nvSpPr>
        <p:spPr/>
        <p:txBody>
          <a:bodyPr/>
          <a:lstStyle/>
          <a:p>
            <a:r>
              <a:rPr lang="en-GB" dirty="0"/>
              <a:t>Classification of </a:t>
            </a:r>
            <a:r>
              <a:rPr lang="en-GB" i="1" dirty="0" err="1"/>
              <a:t>Mitragyna</a:t>
            </a:r>
            <a:r>
              <a:rPr lang="en-GB" i="1" dirty="0"/>
              <a:t> </a:t>
            </a:r>
            <a:r>
              <a:rPr lang="en-GB" i="1" dirty="0" err="1"/>
              <a:t>stipulosa</a:t>
            </a:r>
            <a:br>
              <a:rPr lang="en-GB" dirty="0"/>
            </a:br>
            <a:endParaRPr lang="en-NG" dirty="0"/>
          </a:p>
        </p:txBody>
      </p:sp>
      <p:sp>
        <p:nvSpPr>
          <p:cNvPr id="3" name="Content Placeholder 2">
            <a:extLst>
              <a:ext uri="{FF2B5EF4-FFF2-40B4-BE49-F238E27FC236}">
                <a16:creationId xmlns:a16="http://schemas.microsoft.com/office/drawing/2014/main" id="{DAB9ABFA-6794-DC43-900D-17B3F4F5DB99}"/>
              </a:ext>
            </a:extLst>
          </p:cNvPr>
          <p:cNvSpPr>
            <a:spLocks noGrp="1"/>
          </p:cNvSpPr>
          <p:nvPr>
            <p:ph idx="1"/>
          </p:nvPr>
        </p:nvSpPr>
        <p:spPr/>
        <p:txBody>
          <a:bodyPr/>
          <a:lstStyle/>
          <a:p>
            <a:r>
              <a:rPr lang="en-GB" dirty="0"/>
              <a:t>Kingdom: Plantae</a:t>
            </a:r>
          </a:p>
          <a:p>
            <a:r>
              <a:rPr lang="en-GB" dirty="0" err="1"/>
              <a:t>Divison</a:t>
            </a:r>
            <a:r>
              <a:rPr lang="en-GB" dirty="0"/>
              <a:t>; </a:t>
            </a:r>
            <a:r>
              <a:rPr lang="en-GB" dirty="0" err="1"/>
              <a:t>Magnoliophyta</a:t>
            </a:r>
            <a:endParaRPr lang="en-GB" dirty="0"/>
          </a:p>
          <a:p>
            <a:r>
              <a:rPr lang="en-GB" dirty="0"/>
              <a:t>Class: Magnoliopsida</a:t>
            </a:r>
          </a:p>
          <a:p>
            <a:r>
              <a:rPr lang="en-GB" dirty="0"/>
              <a:t>Family: </a:t>
            </a:r>
            <a:r>
              <a:rPr lang="en-GB" dirty="0" err="1"/>
              <a:t>Rubiaceae</a:t>
            </a:r>
            <a:r>
              <a:rPr lang="en-GB" dirty="0"/>
              <a:t> </a:t>
            </a:r>
          </a:p>
          <a:p>
            <a:r>
              <a:rPr lang="en-GB" dirty="0"/>
              <a:t>Genus: </a:t>
            </a:r>
            <a:r>
              <a:rPr lang="en-GB" dirty="0" err="1"/>
              <a:t>Mitragyna</a:t>
            </a:r>
            <a:r>
              <a:rPr lang="en-GB" dirty="0"/>
              <a:t> </a:t>
            </a:r>
          </a:p>
          <a:p>
            <a:r>
              <a:rPr lang="en-GB" dirty="0"/>
              <a:t>Specie: </a:t>
            </a:r>
            <a:r>
              <a:rPr lang="en-GB" dirty="0" err="1"/>
              <a:t>Stipulosa</a:t>
            </a:r>
            <a:endParaRPr lang="en-GB" dirty="0"/>
          </a:p>
          <a:p>
            <a:endParaRPr lang="en-NG" dirty="0"/>
          </a:p>
        </p:txBody>
      </p:sp>
      <p:pic>
        <p:nvPicPr>
          <p:cNvPr id="5" name="Picture 4">
            <a:extLst>
              <a:ext uri="{FF2B5EF4-FFF2-40B4-BE49-F238E27FC236}">
                <a16:creationId xmlns:a16="http://schemas.microsoft.com/office/drawing/2014/main" id="{A989DFA9-3032-9B4B-BC6C-D29B40B58327}"/>
              </a:ext>
            </a:extLst>
          </p:cNvPr>
          <p:cNvPicPr>
            <a:picLocks noChangeAspect="1"/>
          </p:cNvPicPr>
          <p:nvPr/>
        </p:nvPicPr>
        <p:blipFill>
          <a:blip r:embed="rId2"/>
          <a:stretch>
            <a:fillRect/>
          </a:stretch>
        </p:blipFill>
        <p:spPr>
          <a:xfrm>
            <a:off x="5701791" y="2160174"/>
            <a:ext cx="4416593" cy="3312445"/>
          </a:xfrm>
          <a:prstGeom prst="rect">
            <a:avLst/>
          </a:prstGeom>
        </p:spPr>
      </p:pic>
    </p:spTree>
    <p:extLst>
      <p:ext uri="{BB962C8B-B14F-4D97-AF65-F5344CB8AC3E}">
        <p14:creationId xmlns:p14="http://schemas.microsoft.com/office/powerpoint/2010/main" val="318743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16CC-C7D9-8747-938D-8A67292E109D}"/>
              </a:ext>
            </a:extLst>
          </p:cNvPr>
          <p:cNvSpPr>
            <a:spLocks noGrp="1"/>
          </p:cNvSpPr>
          <p:nvPr>
            <p:ph type="title"/>
          </p:nvPr>
        </p:nvSpPr>
        <p:spPr>
          <a:xfrm>
            <a:off x="680321" y="921811"/>
            <a:ext cx="9613861" cy="1080938"/>
          </a:xfrm>
        </p:spPr>
        <p:txBody>
          <a:bodyPr/>
          <a:lstStyle/>
          <a:p>
            <a:r>
              <a:rPr lang="en-GB" dirty="0"/>
              <a:t>APPARATUS &amp; CHEMICALS:</a:t>
            </a:r>
            <a:br>
              <a:rPr lang="en-GB" dirty="0"/>
            </a:br>
            <a:endParaRPr lang="en-NG" dirty="0"/>
          </a:p>
        </p:txBody>
      </p:sp>
      <p:sp>
        <p:nvSpPr>
          <p:cNvPr id="3" name="Content Placeholder 2">
            <a:extLst>
              <a:ext uri="{FF2B5EF4-FFF2-40B4-BE49-F238E27FC236}">
                <a16:creationId xmlns:a16="http://schemas.microsoft.com/office/drawing/2014/main" id="{53B60663-00B8-8E45-8C99-83BDDE4B65C6}"/>
              </a:ext>
            </a:extLst>
          </p:cNvPr>
          <p:cNvSpPr>
            <a:spLocks noGrp="1"/>
          </p:cNvSpPr>
          <p:nvPr>
            <p:ph idx="1"/>
          </p:nvPr>
        </p:nvSpPr>
        <p:spPr>
          <a:xfrm>
            <a:off x="680321" y="2336873"/>
            <a:ext cx="3623455" cy="4417495"/>
          </a:xfrm>
        </p:spPr>
        <p:txBody>
          <a:bodyPr>
            <a:normAutofit/>
          </a:bodyPr>
          <a:lstStyle/>
          <a:p>
            <a:r>
              <a:rPr lang="en-GB" dirty="0"/>
              <a:t>Weighing balance </a:t>
            </a:r>
          </a:p>
          <a:p>
            <a:r>
              <a:rPr lang="en-GB" dirty="0" err="1"/>
              <a:t>Venier</a:t>
            </a:r>
            <a:r>
              <a:rPr lang="en-GB" dirty="0"/>
              <a:t> </a:t>
            </a:r>
            <a:r>
              <a:rPr lang="en-GB" dirty="0" err="1"/>
              <a:t>caliper</a:t>
            </a:r>
            <a:endParaRPr lang="en-GB" dirty="0"/>
          </a:p>
          <a:p>
            <a:r>
              <a:rPr lang="en-GB" dirty="0"/>
              <a:t>Distilled water </a:t>
            </a:r>
          </a:p>
          <a:p>
            <a:r>
              <a:rPr lang="en-GB" dirty="0"/>
              <a:t>Reagent bottles</a:t>
            </a:r>
          </a:p>
          <a:p>
            <a:r>
              <a:rPr lang="en-GB" dirty="0"/>
              <a:t>Cages </a:t>
            </a:r>
          </a:p>
          <a:p>
            <a:r>
              <a:rPr lang="en-GB" dirty="0"/>
              <a:t>Sample bottles</a:t>
            </a:r>
          </a:p>
          <a:p>
            <a:pPr marL="285750" indent="-285750"/>
            <a:r>
              <a:rPr lang="en-GB" dirty="0"/>
              <a:t>Carrageenan </a:t>
            </a:r>
          </a:p>
          <a:p>
            <a:pPr marL="285750" indent="-285750"/>
            <a:r>
              <a:rPr lang="en-GB" dirty="0"/>
              <a:t>Normal saline </a:t>
            </a:r>
          </a:p>
          <a:p>
            <a:pPr marL="285750" indent="-285750"/>
            <a:r>
              <a:rPr lang="en-GB" dirty="0"/>
              <a:t>Ethanol  </a:t>
            </a:r>
          </a:p>
          <a:p>
            <a:endParaRPr lang="en-NG" dirty="0"/>
          </a:p>
        </p:txBody>
      </p:sp>
      <p:sp>
        <p:nvSpPr>
          <p:cNvPr id="5" name="TextBox 4">
            <a:extLst>
              <a:ext uri="{FF2B5EF4-FFF2-40B4-BE49-F238E27FC236}">
                <a16:creationId xmlns:a16="http://schemas.microsoft.com/office/drawing/2014/main" id="{D3D7C9D3-C234-D147-8039-859CDC4F21B2}"/>
              </a:ext>
            </a:extLst>
          </p:cNvPr>
          <p:cNvSpPr txBox="1"/>
          <p:nvPr/>
        </p:nvSpPr>
        <p:spPr>
          <a:xfrm>
            <a:off x="6096000" y="889575"/>
            <a:ext cx="3779520" cy="523220"/>
          </a:xfrm>
          <a:prstGeom prst="rect">
            <a:avLst/>
          </a:prstGeom>
          <a:noFill/>
        </p:spPr>
        <p:txBody>
          <a:bodyPr wrap="square" rtlCol="0">
            <a:spAutoFit/>
          </a:bodyPr>
          <a:lstStyle/>
          <a:p>
            <a:endParaRPr lang="en-NG" sz="2800" b="1" dirty="0"/>
          </a:p>
        </p:txBody>
      </p:sp>
      <p:pic>
        <p:nvPicPr>
          <p:cNvPr id="15" name="Picture 14">
            <a:extLst>
              <a:ext uri="{FF2B5EF4-FFF2-40B4-BE49-F238E27FC236}">
                <a16:creationId xmlns:a16="http://schemas.microsoft.com/office/drawing/2014/main" id="{90A5DEFC-1ABE-6C4D-8773-7AC11BA806B2}"/>
              </a:ext>
            </a:extLst>
          </p:cNvPr>
          <p:cNvPicPr>
            <a:picLocks noChangeAspect="1"/>
          </p:cNvPicPr>
          <p:nvPr/>
        </p:nvPicPr>
        <p:blipFill>
          <a:blip r:embed="rId2"/>
          <a:stretch>
            <a:fillRect/>
          </a:stretch>
        </p:blipFill>
        <p:spPr>
          <a:xfrm>
            <a:off x="4194048" y="2211832"/>
            <a:ext cx="2254758" cy="3006344"/>
          </a:xfrm>
          <a:prstGeom prst="rect">
            <a:avLst/>
          </a:prstGeom>
        </p:spPr>
      </p:pic>
      <p:pic>
        <p:nvPicPr>
          <p:cNvPr id="17" name="Picture 16">
            <a:extLst>
              <a:ext uri="{FF2B5EF4-FFF2-40B4-BE49-F238E27FC236}">
                <a16:creationId xmlns:a16="http://schemas.microsoft.com/office/drawing/2014/main" id="{31623D4B-E22C-6C4F-8E04-E8DA08BA92B4}"/>
              </a:ext>
            </a:extLst>
          </p:cNvPr>
          <p:cNvPicPr>
            <a:picLocks noChangeAspect="1"/>
          </p:cNvPicPr>
          <p:nvPr/>
        </p:nvPicPr>
        <p:blipFill>
          <a:blip r:embed="rId3"/>
          <a:stretch>
            <a:fillRect/>
          </a:stretch>
        </p:blipFill>
        <p:spPr>
          <a:xfrm>
            <a:off x="6814566" y="2142830"/>
            <a:ext cx="4548950" cy="3075346"/>
          </a:xfrm>
          <a:prstGeom prst="rect">
            <a:avLst/>
          </a:prstGeom>
        </p:spPr>
      </p:pic>
    </p:spTree>
    <p:extLst>
      <p:ext uri="{BB962C8B-B14F-4D97-AF65-F5344CB8AC3E}">
        <p14:creationId xmlns:p14="http://schemas.microsoft.com/office/powerpoint/2010/main" val="37810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8A11-E95D-4F43-A4D6-96155ED00E9A}"/>
              </a:ext>
            </a:extLst>
          </p:cNvPr>
          <p:cNvSpPr>
            <a:spLocks noGrp="1"/>
          </p:cNvSpPr>
          <p:nvPr>
            <p:ph type="title"/>
          </p:nvPr>
        </p:nvSpPr>
        <p:spPr/>
        <p:txBody>
          <a:bodyPr/>
          <a:lstStyle/>
          <a:p>
            <a:r>
              <a:rPr lang="en-GB" dirty="0"/>
              <a:t>PREPARTION OF EXTRACT:</a:t>
            </a:r>
            <a:endParaRPr lang="en-NG" dirty="0"/>
          </a:p>
        </p:txBody>
      </p:sp>
      <p:sp>
        <p:nvSpPr>
          <p:cNvPr id="3" name="Content Placeholder 2">
            <a:extLst>
              <a:ext uri="{FF2B5EF4-FFF2-40B4-BE49-F238E27FC236}">
                <a16:creationId xmlns:a16="http://schemas.microsoft.com/office/drawing/2014/main" id="{7E667F95-02F2-E74E-81C2-8CE33AF4997E}"/>
              </a:ext>
            </a:extLst>
          </p:cNvPr>
          <p:cNvSpPr>
            <a:spLocks noGrp="1"/>
          </p:cNvSpPr>
          <p:nvPr>
            <p:ph idx="1"/>
          </p:nvPr>
        </p:nvSpPr>
        <p:spPr/>
        <p:txBody>
          <a:bodyPr/>
          <a:lstStyle/>
          <a:p>
            <a:r>
              <a:rPr lang="en-GB" dirty="0"/>
              <a:t>Leaves were air dried for 7 days and pulverized . The powered crude drug(500g) was macerated with 70%ethanol and 30%distilled water for 72 hours</a:t>
            </a:r>
          </a:p>
          <a:p>
            <a:r>
              <a:rPr lang="en-GB" dirty="0"/>
              <a:t>Extract was filtered through a funnel covered with cotton wool and poured into a beaker. </a:t>
            </a:r>
            <a:r>
              <a:rPr lang="en-GB" dirty="0" err="1"/>
              <a:t>Filterate</a:t>
            </a:r>
            <a:r>
              <a:rPr lang="en-GB" dirty="0"/>
              <a:t> was evaporated to dryness in an oven to prevent decomposition of natural metabolites</a:t>
            </a:r>
          </a:p>
          <a:p>
            <a:endParaRPr lang="en-NG" dirty="0"/>
          </a:p>
        </p:txBody>
      </p:sp>
    </p:spTree>
    <p:extLst>
      <p:ext uri="{BB962C8B-B14F-4D97-AF65-F5344CB8AC3E}">
        <p14:creationId xmlns:p14="http://schemas.microsoft.com/office/powerpoint/2010/main" val="139370726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Gallery</Template>
  <TotalTime>370</TotalTime>
  <Words>553</Words>
  <Application>Microsoft Office PowerPoint</Application>
  <PresentationFormat>Widescreen</PresentationFormat>
  <Paragraphs>144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SimSun</vt:lpstr>
      <vt:lpstr>Arial</vt:lpstr>
      <vt:lpstr>Calibri</vt:lpstr>
      <vt:lpstr>Times New Roman</vt:lpstr>
      <vt:lpstr>Trebuchet MS</vt:lpstr>
      <vt:lpstr>Berlin</vt:lpstr>
      <vt:lpstr>PowerPoint Presentation</vt:lpstr>
      <vt:lpstr>PowerPoint Presentation</vt:lpstr>
      <vt:lpstr>OUTLINE</vt:lpstr>
      <vt:lpstr>INTRODUCTION</vt:lpstr>
      <vt:lpstr>INVESTIGATION OF THE ANTI-INFLAMMATORY PROPERTY OF LEAF EXTRACT OF MITRAGYNA STIPULOSA </vt:lpstr>
      <vt:lpstr>PLANT SOURCE</vt:lpstr>
      <vt:lpstr>Classification of Mitragyna stipulosa </vt:lpstr>
      <vt:lpstr>APPARATUS &amp; CHEMICALS: </vt:lpstr>
      <vt:lpstr>PREPARTION OF EXTRACT:</vt:lpstr>
      <vt:lpstr>ANALYSIS</vt:lpstr>
      <vt:lpstr>PHYTOCHEMICAL SCREENING  </vt:lpstr>
      <vt:lpstr>EFFECT OF LEAF EXTRACT  </vt:lpstr>
      <vt:lpstr>CONCLUSION OF THE EXPERIMENT</vt:lpstr>
      <vt:lpstr>RELEVANCE TO COURSE OF STUDY</vt:lpstr>
      <vt:lpstr>CONCLUSION</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RIDWAN</cp:lastModifiedBy>
  <cp:revision>46</cp:revision>
  <dcterms:created xsi:type="dcterms:W3CDTF">2021-11-27T21:19:48Z</dcterms:created>
  <dcterms:modified xsi:type="dcterms:W3CDTF">2021-11-29T15:00:02Z</dcterms:modified>
</cp:coreProperties>
</file>