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0" r:id="rId6"/>
    <p:sldId id="262" r:id="rId7"/>
    <p:sldId id="282" r:id="rId8"/>
    <p:sldId id="275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116" d="100"/>
          <a:sy n="116" d="100"/>
        </p:scale>
        <p:origin x="-354" y="240"/>
      </p:cViewPr>
      <p:guideLst>
        <p:guide orient="horz" pos="22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9849" cy="6984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单击以编辑母版副标题样式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81475-5777-4D30-80A8-136CBC115DA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81475-5777-4D30-80A8-136CBC115DA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81475-5777-4D30-80A8-136CBC115DA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81475-5777-4D30-80A8-136CBC115DA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81475-5777-4D30-80A8-136CBC115DA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81475-5777-4D30-80A8-136CBC115DA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81475-5777-4D30-80A8-136CBC115DA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81475-5777-4D30-80A8-136CBC115DA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81475-5777-4D30-80A8-136CBC115DA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81475-5777-4D30-80A8-136CBC115DA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81475-5777-4D30-80A8-136CBC115DA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81475-5777-4D30-80A8-136CBC115DA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28600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81475-5777-4D30-80A8-136CBC115DA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  <a:sym typeface="Arial" panose="020B060402020202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sym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  <a:sym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  <a:sym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  <a:sym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  <a:sym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D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Content Placeholder 1" descr="b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6035" y="0"/>
            <a:ext cx="12217400" cy="6793865"/>
          </a:xfrm>
          <a:prstGeom prst="rect">
            <a:avLst/>
          </a:prstGeom>
        </p:spPr>
      </p:pic>
      <p:sp>
        <p:nvSpPr>
          <p:cNvPr id="4099" name="矩形 9"/>
          <p:cNvSpPr/>
          <p:nvPr/>
        </p:nvSpPr>
        <p:spPr>
          <a:xfrm>
            <a:off x="1606550" y="0"/>
            <a:ext cx="4489450" cy="6843713"/>
          </a:xfrm>
          <a:prstGeom prst="rect">
            <a:avLst/>
          </a:prstGeom>
          <a:solidFill>
            <a:srgbClr val="A4A36B"/>
          </a:solidFill>
          <a:ln w="12700">
            <a:noFill/>
          </a:ln>
        </p:spPr>
        <p:txBody>
          <a:bodyPr anchor="ctr"/>
          <a:p>
            <a:pPr>
              <a:buFont typeface="Arial" panose="020B0604020202020204" pitchFamily="34" charset="0"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55" name="标题 1"/>
          <p:cNvSpPr>
            <a:spLocks noGrp="1" noChangeArrowheads="1"/>
          </p:cNvSpPr>
          <p:nvPr>
            <p:ph type="title"/>
          </p:nvPr>
        </p:nvSpPr>
        <p:spPr>
          <a:xfrm>
            <a:off x="809625" y="2402205"/>
            <a:ext cx="5819140" cy="132588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5F4D6"/>
                </a:solidFill>
                <a:effectLst/>
                <a:uLnTx/>
                <a:uFillTx/>
                <a:cs typeface="+mj-cs"/>
              </a:rPr>
              <a:t>HOTEL </a:t>
            </a:r>
            <a:b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5F4D6"/>
                </a:solidFill>
                <a:effectLst/>
                <a:uLnTx/>
                <a:uFillTx/>
                <a:cs typeface="+mj-cs"/>
              </a:rPr>
            </a:b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5F4D6"/>
                </a:solidFill>
                <a:effectLst/>
                <a:uLnTx/>
                <a:uFillTx/>
                <a:cs typeface="+mj-cs"/>
              </a:rPr>
              <a:t>RESERVATION </a:t>
            </a:r>
            <a:b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5F4D6"/>
                </a:solidFill>
                <a:effectLst/>
                <a:uLnTx/>
                <a:uFillTx/>
                <a:cs typeface="+mj-cs"/>
              </a:rPr>
            </a:b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5F4D6"/>
                </a:solidFill>
                <a:effectLst/>
                <a:uLnTx/>
                <a:uFillTx/>
                <a:cs typeface="+mj-cs"/>
              </a:rPr>
              <a:t>ANALYSIS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F5F4D6"/>
              </a:solidFill>
              <a:effectLst/>
              <a:uLnTx/>
              <a:uFillTx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holiday-inn-park-vie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9460" y="8255"/>
            <a:ext cx="7622540" cy="6858000"/>
          </a:xfrm>
          <a:prstGeom prst="rect">
            <a:avLst/>
          </a:prstGeom>
        </p:spPr>
      </p:pic>
      <p:grpSp>
        <p:nvGrpSpPr>
          <p:cNvPr id="7170" name="Group 3"/>
          <p:cNvGrpSpPr/>
          <p:nvPr/>
        </p:nvGrpSpPr>
        <p:grpSpPr>
          <a:xfrm>
            <a:off x="0" y="7938"/>
            <a:ext cx="5080000" cy="6858000"/>
            <a:chOff x="0" y="0"/>
            <a:chExt cx="5080625" cy="6858001"/>
          </a:xfrm>
        </p:grpSpPr>
        <p:sp>
          <p:nvSpPr>
            <p:cNvPr id="7171" name="矩形 6"/>
            <p:cNvSpPr/>
            <p:nvPr/>
          </p:nvSpPr>
          <p:spPr>
            <a:xfrm>
              <a:off x="0" y="1"/>
              <a:ext cx="4731657" cy="6858000"/>
            </a:xfrm>
            <a:prstGeom prst="rect">
              <a:avLst/>
            </a:prstGeom>
            <a:solidFill>
              <a:srgbClr val="A4A36B"/>
            </a:solidFill>
            <a:ln w="12700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72" name="等腰三角形 7"/>
            <p:cNvSpPr/>
            <p:nvPr/>
          </p:nvSpPr>
          <p:spPr>
            <a:xfrm rot="5400000">
              <a:off x="4623480" y="108173"/>
              <a:ext cx="565315" cy="348968"/>
            </a:xfrm>
            <a:prstGeom prst="triangle">
              <a:avLst>
                <a:gd name="adj" fmla="val 50000"/>
              </a:avLst>
            </a:prstGeom>
            <a:solidFill>
              <a:srgbClr val="A4A36B"/>
            </a:solidFill>
            <a:ln w="12700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5124" name="矩形 8"/>
          <p:cNvSpPr>
            <a:spLocks noChangeArrowheads="1"/>
          </p:cNvSpPr>
          <p:nvPr/>
        </p:nvSpPr>
        <p:spPr bwMode="auto">
          <a:xfrm>
            <a:off x="1490663" y="2732088"/>
            <a:ext cx="2046288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Room 1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Room 2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Room 4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Room 5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Room 6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Room 7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5125" name="矩形 9"/>
          <p:cNvSpPr>
            <a:spLocks noChangeArrowheads="1"/>
          </p:cNvSpPr>
          <p:nvPr/>
        </p:nvSpPr>
        <p:spPr bwMode="auto">
          <a:xfrm>
            <a:off x="1335088" y="2171700"/>
            <a:ext cx="23558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They are six (6) Rooms in the Dataset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5126" name="标题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914400" marR="0" lvl="0" indent="-9144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charset="0"/>
                <a:cs typeface="Arial Black" panose="020B0A04020102020204" charset="0"/>
              </a:rPr>
              <a:t>TOTAL NUMBER OF ROOMS IN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charset="0"/>
                <a:cs typeface="Arial Black" panose="020B0A04020102020204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charset="0"/>
                <a:cs typeface="Arial Black" panose="020B0A04020102020204" charset="0"/>
              </a:rPr>
              <a:t>THE DATASET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313690" y="155575"/>
            <a:ext cx="10515600" cy="377825"/>
          </a:xfrm>
        </p:spPr>
        <p:txBody>
          <a:bodyPr vert="horz" wrap="square" lIns="91440" tIns="45720" rIns="91440" bIns="45720" numCol="1" anchor="b" anchorCtr="0" compatLnSpc="1"/>
          <a:lstStyle/>
          <a:p>
            <a:pPr marL="914400" marR="0" lvl="0" indent="-9144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>
                <a:latin typeface="Arial Black" panose="020B0A04020102020204" charset="0"/>
                <a:cs typeface="Arial Black" panose="020B0A04020102020204" charset="0"/>
              </a:rPr>
              <a:t>VISUALIZATION </a:t>
            </a:r>
            <a:endParaRPr lang="en-US" altLang="zh-CN" sz="20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147" name="矩形 2"/>
          <p:cNvSpPr>
            <a:spLocks noChangeArrowheads="1"/>
          </p:cNvSpPr>
          <p:nvPr/>
        </p:nvSpPr>
        <p:spPr bwMode="auto">
          <a:xfrm>
            <a:off x="188595" y="861060"/>
            <a:ext cx="11879580" cy="591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6" name="Content Placeholder 5" descr="meal"/>
          <p:cNvPicPr>
            <a:picLocks noChangeAspect="1"/>
          </p:cNvPicPr>
          <p:nvPr>
            <p:ph sz="half" idx="1"/>
          </p:nvPr>
        </p:nvPicPr>
        <p:blipFill>
          <a:blip r:embed="rId1"/>
          <a:srcRect t="5574"/>
          <a:stretch>
            <a:fillRect/>
          </a:stretch>
        </p:blipFill>
        <p:spPr>
          <a:xfrm>
            <a:off x="1158240" y="314325"/>
            <a:ext cx="2610485" cy="2689225"/>
          </a:xfrm>
          <a:prstGeom prst="rect">
            <a:avLst/>
          </a:prstGeom>
        </p:spPr>
      </p:pic>
      <p:pic>
        <p:nvPicPr>
          <p:cNvPr id="8" name="Content Placeholder 7" descr="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1765" y="411480"/>
            <a:ext cx="4864735" cy="27063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79400" y="3117850"/>
            <a:ext cx="3489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latin typeface="Cambria" panose="02040503050406030204" charset="0"/>
                <a:cs typeface="Cambria" panose="02040503050406030204" charset="0"/>
              </a:rPr>
              <a:t>Showing the most popular meal plan here </a:t>
            </a:r>
            <a:endParaRPr lang="en-US" sz="1000" b="1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1000" b="1">
                <a:latin typeface="Cambria" panose="02040503050406030204" charset="0"/>
                <a:cs typeface="Cambria" panose="02040503050406030204" charset="0"/>
              </a:rPr>
              <a:t>which is meal plan 1  </a:t>
            </a:r>
            <a:endParaRPr lang="en-US" sz="10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98490" y="3117850"/>
            <a:ext cx="34893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latin typeface="Cambria" panose="02040503050406030204" charset="0"/>
                <a:cs typeface="Cambria" panose="02040503050406030204" charset="0"/>
              </a:rPr>
              <a:t>Showing reservations involving children, and bringing out the most common room type, and the average</a:t>
            </a:r>
            <a:endParaRPr lang="en-US" sz="1000" b="1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1000" b="1">
                <a:latin typeface="Cambria" panose="02040503050406030204" charset="0"/>
                <a:cs typeface="Cambria" panose="02040503050406030204" charset="0"/>
              </a:rPr>
              <a:t>price for that room type</a:t>
            </a:r>
            <a:endParaRPr lang="en-US" sz="1000" b="1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1000" b="1">
                <a:latin typeface="Cambria" panose="02040503050406030204" charset="0"/>
                <a:cs typeface="Cambria" panose="02040503050406030204" charset="0"/>
              </a:rPr>
              <a:t>Therefore: The most common room type is Room type 1 with Average price of 24(50%)</a:t>
            </a:r>
            <a:endParaRPr lang="en-US" sz="10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10" name="Picture 9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" y="4056380"/>
            <a:ext cx="4011295" cy="20624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08025" y="6193790"/>
            <a:ext cx="3489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latin typeface="Cambria" panose="02040503050406030204" charset="0"/>
                <a:cs typeface="Cambria" panose="02040503050406030204" charset="0"/>
              </a:rPr>
              <a:t>Showing the most common market segement here which is “Online” with 518 market segment</a:t>
            </a:r>
            <a:endParaRPr lang="en-US" sz="10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12" name="Picture 11" descr="vis_page-0001"/>
          <p:cNvPicPr>
            <a:picLocks noChangeAspect="1"/>
          </p:cNvPicPr>
          <p:nvPr/>
        </p:nvPicPr>
        <p:blipFill>
          <a:blip r:embed="rId4"/>
          <a:srcRect t="9924"/>
          <a:stretch>
            <a:fillRect/>
          </a:stretch>
        </p:blipFill>
        <p:spPr>
          <a:xfrm>
            <a:off x="6050280" y="3949700"/>
            <a:ext cx="4204970" cy="195389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467475" y="5768340"/>
            <a:ext cx="34893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>
                <a:latin typeface="Cambria" panose="02040503050406030204" charset="0"/>
                <a:cs typeface="Cambria" panose="02040503050406030204" charset="0"/>
              </a:rPr>
              <a:t>Showing the market segment type that generates the highest average price per room</a:t>
            </a:r>
            <a:endParaRPr lang="en-US" sz="1000" b="1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1000" b="1">
                <a:latin typeface="Cambria" panose="02040503050406030204" charset="0"/>
                <a:cs typeface="Cambria" panose="02040503050406030204" charset="0"/>
              </a:rPr>
              <a:t>Therefore: The market segment type that generate the highest average price per room is “Online” with average price of 112.46</a:t>
            </a:r>
            <a:endParaRPr lang="en-US" sz="10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4665"/>
          </a:xfrm>
        </p:spPr>
        <p:txBody>
          <a:bodyPr vert="horz" wrap="square" lIns="91440" tIns="45720" rIns="91440" bIns="45720" numCol="1" anchor="b" anchorCtr="0" compatLnSpc="1"/>
          <a:lstStyle/>
          <a:p>
            <a:pPr marL="914400" marR="0" lvl="0" indent="-9144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charset="0"/>
                <a:cs typeface="Cambria" panose="02040503050406030204" charset="0"/>
              </a:rPr>
              <a:t>Showing the average price per room for reservations involving children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7177" name="矩形 8"/>
          <p:cNvSpPr>
            <a:spLocks noChangeArrowheads="1"/>
          </p:cNvSpPr>
          <p:nvPr/>
        </p:nvSpPr>
        <p:spPr bwMode="auto">
          <a:xfrm>
            <a:off x="187325" y="765175"/>
            <a:ext cx="11724640" cy="597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535233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9225" name="任意多边形 9"/>
          <p:cNvSpPr/>
          <p:nvPr/>
        </p:nvSpPr>
        <p:spPr>
          <a:xfrm>
            <a:off x="6169025" y="1700213"/>
            <a:ext cx="1433513" cy="4608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3552" y="0"/>
              </a:cxn>
              <a:cxn ang="0">
                <a:pos x="235221" y="4609459"/>
              </a:cxn>
              <a:cxn ang="0">
                <a:pos x="0" y="4258264"/>
              </a:cxn>
              <a:cxn ang="0">
                <a:pos x="0" y="0"/>
              </a:cxn>
            </a:cxnLst>
            <a:pathLst>
              <a:path w="1433474" h="4607565">
                <a:moveTo>
                  <a:pt x="0" y="0"/>
                </a:moveTo>
                <a:lnTo>
                  <a:pt x="1433474" y="0"/>
                </a:lnTo>
                <a:lnTo>
                  <a:pt x="235209" y="4607565"/>
                </a:lnTo>
                <a:lnTo>
                  <a:pt x="0" y="425651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txBody>
          <a:bodyPr/>
          <a:p>
            <a:endParaRPr lang="en-US">
              <a:ea typeface="Arial" panose="020B0604020202020204" pitchFamily="34" charset="0"/>
            </a:endParaRPr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898525" y="1099185"/>
          <a:ext cx="10515600" cy="5209540"/>
        </p:xfrm>
        <a:graphic>
          <a:graphicData uri="http://schemas.openxmlformats.org/drawingml/2006/table">
            <a:tbl>
              <a:tblPr/>
              <a:tblGrid>
                <a:gridCol w="1094740"/>
                <a:gridCol w="1441450"/>
                <a:gridCol w="1335405"/>
                <a:gridCol w="923925"/>
                <a:gridCol w="922655"/>
                <a:gridCol w="922020"/>
                <a:gridCol w="1094740"/>
                <a:gridCol w="1442085"/>
                <a:gridCol w="1338580"/>
              </a:tblGrid>
              <a:tr h="1244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Booking ID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 of Children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Average Price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Booking ID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 of Children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Average Price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INN00033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82.44000244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INN00342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103.6999969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INN00061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258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INN00356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168.25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INN00081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159.3000031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INN00371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INN00096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130.5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INN00383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147.8999939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INN00100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156.8999939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INN00389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INN00115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184.2400055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INN00392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73.83000183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INN00118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102.8300018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INN00396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152.1000061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INN00128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190.8000031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INN00408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156.6100006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INN00137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121.5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INN00457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106.4300003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INN00170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87.40000153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INN00469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168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INN00175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150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INN00476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187.0399933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INN00179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87.77999878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INN00488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83.02999878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INN00218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86.31999969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INN00532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INN00227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177.6499939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INN00537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172.8000031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INN00228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200.75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INN00542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106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INN00229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127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INN00549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121.5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INN00232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135.1499939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INN00555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186.2200012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INN00235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125.0999985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INN00615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INN00287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187.8500061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INN00623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156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INN00288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108.3799973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INN00654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115.6800003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INN00293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76.5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INN00665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195.5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INN00299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104.5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INN00682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172.5500031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INN00312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INN00684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166.3500061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INN00324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132.8999939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INN00700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150</a:t>
                      </a:r>
                      <a:endParaRPr 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8" name="矩形 5"/>
          <p:cNvSpPr>
            <a:spLocks noChangeArrowheads="1"/>
          </p:cNvSpPr>
          <p:nvPr/>
        </p:nvSpPr>
        <p:spPr bwMode="auto">
          <a:xfrm>
            <a:off x="1349375" y="4868863"/>
            <a:ext cx="17335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A4A36B"/>
                </a:solidFill>
                <a:effectLst/>
                <a:uLnTx/>
                <a:uFillTx/>
                <a:latin typeface="Arial Black" panose="020B0A04020102020204" charset="0"/>
                <a:ea typeface="Arial" panose="020B0604020202020204" pitchFamily="34" charset="0"/>
                <a:cs typeface="Arial Black" panose="020B0A04020102020204" charset="0"/>
                <a:sym typeface="Arial" panose="020B0604020202020204" pitchFamily="34" charset="0"/>
              </a:rPr>
              <a:t>577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A4A36B"/>
              </a:solidFill>
              <a:effectLst/>
              <a:uLnTx/>
              <a:uFillTx/>
              <a:latin typeface="Arial Black" panose="020B0A04020102020204" charset="0"/>
              <a:ea typeface="Arial" panose="020B0604020202020204" pitchFamily="34" charset="0"/>
              <a:cs typeface="Arial Black" panose="020B0A04020102020204" charset="0"/>
              <a:sym typeface="Arial" panose="020B0604020202020204" pitchFamily="34" charset="0"/>
            </a:endParaRPr>
          </a:p>
        </p:txBody>
      </p:sp>
      <p:sp>
        <p:nvSpPr>
          <p:cNvPr id="8199" name="矩形 6"/>
          <p:cNvSpPr>
            <a:spLocks noChangeArrowheads="1"/>
          </p:cNvSpPr>
          <p:nvPr/>
        </p:nvSpPr>
        <p:spPr bwMode="auto">
          <a:xfrm>
            <a:off x="1107440" y="4081145"/>
            <a:ext cx="205422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535233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Total No of reservations  made in 2018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535233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8200" name="矩形 7"/>
          <p:cNvSpPr>
            <a:spLocks noChangeArrowheads="1"/>
          </p:cNvSpPr>
          <p:nvPr/>
        </p:nvSpPr>
        <p:spPr bwMode="auto">
          <a:xfrm>
            <a:off x="4729480" y="4726305"/>
            <a:ext cx="27679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A4A36B"/>
                </a:solidFill>
                <a:effectLst/>
                <a:uLnTx/>
                <a:uFillTx/>
                <a:latin typeface="Arial Black" panose="020B0A04020102020204" charset="0"/>
                <a:ea typeface="Arial" panose="020B0604020202020204" pitchFamily="34" charset="0"/>
                <a:cs typeface="Arial Black" panose="020B0A04020102020204" charset="0"/>
                <a:sym typeface="Arial" panose="020B0604020202020204" pitchFamily="34" charset="0"/>
              </a:rPr>
              <a:t>Room type 1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A4A36B"/>
              </a:solidFill>
              <a:effectLst/>
              <a:uLnTx/>
              <a:uFillTx/>
              <a:latin typeface="Arial Black" panose="020B0A04020102020204" charset="0"/>
              <a:ea typeface="Arial" panose="020B0604020202020204" pitchFamily="34" charset="0"/>
              <a:cs typeface="Arial Black" panose="020B0A04020102020204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A4A36B"/>
                </a:solidFill>
                <a:effectLst/>
                <a:uLnTx/>
                <a:uFillTx/>
                <a:latin typeface="Arial Black" panose="020B0A04020102020204" charset="0"/>
                <a:ea typeface="Arial" panose="020B0604020202020204" pitchFamily="34" charset="0"/>
                <a:cs typeface="Arial Black" panose="020B0A04020102020204" charset="0"/>
                <a:sym typeface="Arial" panose="020B0604020202020204" pitchFamily="34" charset="0"/>
              </a:rPr>
              <a:t>Booked 538 times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A4A36B"/>
              </a:solidFill>
              <a:effectLst/>
              <a:uLnTx/>
              <a:uFillTx/>
              <a:latin typeface="Arial Black" panose="020B0A04020102020204" charset="0"/>
              <a:ea typeface="Arial" panose="020B0604020202020204" pitchFamily="34" charset="0"/>
              <a:cs typeface="Arial Black" panose="020B0A04020102020204" charset="0"/>
              <a:sym typeface="Arial" panose="020B0604020202020204" pitchFamily="34" charset="0"/>
            </a:endParaRPr>
          </a:p>
        </p:txBody>
      </p:sp>
      <p:sp>
        <p:nvSpPr>
          <p:cNvPr id="8201" name="矩形 8"/>
          <p:cNvSpPr>
            <a:spLocks noChangeArrowheads="1"/>
          </p:cNvSpPr>
          <p:nvPr/>
        </p:nvSpPr>
        <p:spPr bwMode="auto">
          <a:xfrm>
            <a:off x="4955223" y="4079875"/>
            <a:ext cx="20542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535233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Most commonly booked room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535233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8202" name="矩形 9"/>
          <p:cNvSpPr>
            <a:spLocks noChangeArrowheads="1"/>
          </p:cNvSpPr>
          <p:nvPr/>
        </p:nvSpPr>
        <p:spPr bwMode="auto">
          <a:xfrm>
            <a:off x="8888413" y="5043488"/>
            <a:ext cx="17335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A4A36B"/>
                </a:solidFill>
                <a:effectLst/>
                <a:uLnTx/>
                <a:uFillTx/>
                <a:latin typeface="Arial Black" panose="020B0A04020102020204" charset="0"/>
                <a:ea typeface="Arial" panose="020B0604020202020204" pitchFamily="34" charset="0"/>
                <a:cs typeface="Arial Black" panose="020B0A04020102020204" charset="0"/>
                <a:sym typeface="Arial" panose="020B0604020202020204" pitchFamily="34" charset="0"/>
              </a:rPr>
              <a:t>383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A4A36B"/>
              </a:solidFill>
              <a:effectLst/>
              <a:uLnTx/>
              <a:uFillTx/>
              <a:latin typeface="Arial Black" panose="020B0A04020102020204" charset="0"/>
              <a:ea typeface="Arial" panose="020B0604020202020204" pitchFamily="34" charset="0"/>
              <a:cs typeface="Arial Black" panose="020B0A04020102020204" charset="0"/>
              <a:sym typeface="Arial" panose="020B0604020202020204" pitchFamily="34" charset="0"/>
            </a:endParaRPr>
          </a:p>
        </p:txBody>
      </p:sp>
      <p:sp>
        <p:nvSpPr>
          <p:cNvPr id="8203" name="矩形 10"/>
          <p:cNvSpPr>
            <a:spLocks noChangeArrowheads="1"/>
          </p:cNvSpPr>
          <p:nvPr/>
        </p:nvSpPr>
        <p:spPr bwMode="auto">
          <a:xfrm>
            <a:off x="8803323" y="4081145"/>
            <a:ext cx="205422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535233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Total No of Reservation fall on a weekend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535233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8204" name="矩形 11"/>
          <p:cNvSpPr>
            <a:spLocks noChangeArrowheads="1"/>
          </p:cNvSpPr>
          <p:nvPr/>
        </p:nvSpPr>
        <p:spPr bwMode="auto">
          <a:xfrm>
            <a:off x="419100" y="1607185"/>
            <a:ext cx="1145159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535233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This is showing h</a:t>
            </a: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35233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ow many reservations were made for the year 2018</a:t>
            </a: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535233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, T</a:t>
            </a: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35233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he most commonly booked room type</a:t>
            </a: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535233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 and how </a:t>
            </a: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35233"/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many reservations fall on a weekend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535233"/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" name="Content Placeholder 1" descr="booke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8180" y="2378710"/>
            <a:ext cx="3126740" cy="1563370"/>
          </a:xfrm>
          <a:prstGeom prst="rect">
            <a:avLst/>
          </a:prstGeom>
        </p:spPr>
      </p:pic>
      <p:pic>
        <p:nvPicPr>
          <p:cNvPr id="4" name="Content Placeholder 3" descr="reservati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6600" y="2398395"/>
            <a:ext cx="2950210" cy="1543685"/>
          </a:xfrm>
          <a:prstGeom prst="rect">
            <a:avLst/>
          </a:prstGeom>
        </p:spPr>
      </p:pic>
      <p:pic>
        <p:nvPicPr>
          <p:cNvPr id="6" name="Picture 5" descr="weeke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295" y="2439035"/>
            <a:ext cx="2597785" cy="1461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65125"/>
            <a:ext cx="10515600" cy="1325563"/>
          </a:xfrm>
        </p:spPr>
        <p:txBody>
          <a:bodyPr/>
          <a:p>
            <a:r>
              <a:rPr lang="en-US" sz="1400" b="1">
                <a:latin typeface="Cambria" panose="02040503050406030204" charset="0"/>
                <a:cs typeface="Cambria" panose="02040503050406030204" charset="0"/>
              </a:rPr>
              <a:t>Showing the highest and lowest lead time for reservations</a:t>
            </a:r>
            <a:endParaRPr lang="en-US" sz="14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6" name="Content Placeholder 5"/>
          <p:cNvGraphicFramePr/>
          <p:nvPr>
            <p:ph sz="half" idx="1"/>
          </p:nvPr>
        </p:nvGraphicFramePr>
        <p:xfrm>
          <a:off x="838200" y="1172845"/>
          <a:ext cx="445897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485"/>
                <a:gridCol w="22294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Highest Lead 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Lowest Lead Time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778510" y="2894965"/>
          <a:ext cx="45199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965"/>
                <a:gridCol w="2259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Total no of adults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Total no of children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1316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/>
        </p:nvSpPr>
        <p:spPr>
          <a:xfrm>
            <a:off x="698500" y="210312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  <a:lvl2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r>
              <a:rPr lang="en-US" sz="1400" b="1">
                <a:latin typeface="Cambria" panose="02040503050406030204" charset="0"/>
                <a:cs typeface="Cambria" panose="02040503050406030204" charset="0"/>
              </a:rPr>
              <a:t>Total No of adults and children accross the reservation</a:t>
            </a:r>
            <a:endParaRPr lang="en-US" sz="14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720725" y="3858895"/>
            <a:ext cx="4578350" cy="13258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  <a:lvl2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r>
              <a:rPr lang="en-US" sz="1400" b="1">
                <a:latin typeface="Cambria" panose="02040503050406030204" charset="0"/>
                <a:cs typeface="Cambria" panose="02040503050406030204" charset="0"/>
              </a:rPr>
              <a:t>Average number of weekend nights for reservations involving children</a:t>
            </a:r>
            <a:endParaRPr lang="en-US" sz="14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778510" y="4687570"/>
          <a:ext cx="451866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660"/>
              </a:tblGrid>
              <a:tr h="385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6146800" y="1172845"/>
          <a:ext cx="5181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Room Type Reserved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Average Total Night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Room type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Room type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Room type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Room type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Room type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Room type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6805295" y="712470"/>
            <a:ext cx="4093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>
                <a:latin typeface="Cambria" panose="02040503050406030204" charset="0"/>
                <a:cs typeface="Cambria" panose="02040503050406030204" charset="0"/>
              </a:rPr>
              <a:t>Showing the average number of nights (both weekend and weekday) spent by guests for each room type</a:t>
            </a:r>
            <a:endParaRPr lang="en-US" sz="12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D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Content Placeholder 1" descr="b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36220" y="0"/>
            <a:ext cx="12428220" cy="6858000"/>
          </a:xfrm>
          <a:prstGeom prst="rect">
            <a:avLst/>
          </a:prstGeom>
        </p:spPr>
      </p:pic>
      <p:sp>
        <p:nvSpPr>
          <p:cNvPr id="24579" name="矩形 9"/>
          <p:cNvSpPr/>
          <p:nvPr/>
        </p:nvSpPr>
        <p:spPr>
          <a:xfrm>
            <a:off x="1606550" y="0"/>
            <a:ext cx="4489450" cy="6913245"/>
          </a:xfrm>
          <a:prstGeom prst="rect">
            <a:avLst/>
          </a:prstGeom>
          <a:solidFill>
            <a:srgbClr val="A4A36B"/>
          </a:solidFill>
          <a:ln w="12700">
            <a:noFill/>
          </a:ln>
        </p:spPr>
        <p:txBody>
          <a:bodyPr anchor="ctr"/>
          <a:p>
            <a:pPr>
              <a:buFont typeface="Arial" panose="020B0604020202020204" pitchFamily="34" charset="0"/>
            </a:pP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4580" name="Group 4"/>
          <p:cNvGrpSpPr/>
          <p:nvPr/>
        </p:nvGrpSpPr>
        <p:grpSpPr>
          <a:xfrm>
            <a:off x="4284663" y="5397500"/>
            <a:ext cx="288925" cy="288925"/>
            <a:chOff x="0" y="0"/>
            <a:chExt cx="481013" cy="481013"/>
          </a:xfrm>
        </p:grpSpPr>
        <p:sp>
          <p:nvSpPr>
            <p:cNvPr id="24581" name="Freeform 78"/>
            <p:cNvSpPr>
              <a:spLocks noEditPoints="1"/>
            </p:cNvSpPr>
            <p:nvPr/>
          </p:nvSpPr>
          <p:spPr>
            <a:xfrm>
              <a:off x="0" y="0"/>
              <a:ext cx="481013" cy="481013"/>
            </a:xfrm>
            <a:custGeom>
              <a:avLst/>
              <a:gdLst/>
              <a:ahLst/>
              <a:cxnLst>
                <a:cxn ang="0">
                  <a:pos x="903804637" y="0"/>
                </a:cxn>
                <a:cxn ang="0">
                  <a:pos x="0" y="903804637"/>
                </a:cxn>
                <a:cxn ang="0">
                  <a:pos x="903804637" y="1807605517"/>
                </a:cxn>
                <a:cxn ang="0">
                  <a:pos x="1807605517" y="903804637"/>
                </a:cxn>
                <a:cxn ang="0">
                  <a:pos x="903804637" y="0"/>
                </a:cxn>
                <a:cxn ang="0">
                  <a:pos x="903804637" y="1666386864"/>
                </a:cxn>
                <a:cxn ang="0">
                  <a:pos x="141218653" y="903804637"/>
                </a:cxn>
                <a:cxn ang="0">
                  <a:pos x="903804637" y="141218653"/>
                </a:cxn>
                <a:cxn ang="0">
                  <a:pos x="1666386864" y="903804637"/>
                </a:cxn>
                <a:cxn ang="0">
                  <a:pos x="903804637" y="1666386864"/>
                </a:cxn>
              </a:cxnLst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solidFill>
              <a:srgbClr val="E0DFB1"/>
            </a:solidFill>
            <a:ln w="9525">
              <a:noFill/>
            </a:ln>
          </p:spPr>
          <p:txBody>
            <a:bodyPr/>
            <a:p>
              <a:endParaRPr lang="en-US">
                <a:ea typeface="Arial" panose="020B0604020202020204" pitchFamily="34" charset="0"/>
              </a:endParaRPr>
            </a:p>
          </p:txBody>
        </p:sp>
        <p:sp>
          <p:nvSpPr>
            <p:cNvPr id="24582" name="Freeform 79"/>
            <p:cNvSpPr/>
            <p:nvPr/>
          </p:nvSpPr>
          <p:spPr>
            <a:xfrm>
              <a:off x="184150" y="120650"/>
              <a:ext cx="112713" cy="239713"/>
            </a:xfrm>
            <a:custGeom>
              <a:avLst/>
              <a:gdLst/>
              <a:ahLst/>
              <a:cxnLst>
                <a:cxn ang="0">
                  <a:pos x="423474012" y="308634233"/>
                </a:cxn>
                <a:cxn ang="0">
                  <a:pos x="268200584" y="308634233"/>
                </a:cxn>
                <a:cxn ang="0">
                  <a:pos x="268200584" y="196403603"/>
                </a:cxn>
                <a:cxn ang="0">
                  <a:pos x="324662282" y="154318989"/>
                </a:cxn>
                <a:cxn ang="0">
                  <a:pos x="423474012" y="154318989"/>
                </a:cxn>
                <a:cxn ang="0">
                  <a:pos x="423474012" y="0"/>
                </a:cxn>
                <a:cxn ang="0">
                  <a:pos x="310546858" y="0"/>
                </a:cxn>
                <a:cxn ang="0">
                  <a:pos x="112927155" y="182376647"/>
                </a:cxn>
                <a:cxn ang="0">
                  <a:pos x="112927155" y="308634233"/>
                </a:cxn>
                <a:cxn ang="0">
                  <a:pos x="0" y="308634233"/>
                </a:cxn>
                <a:cxn ang="0">
                  <a:pos x="0" y="476983924"/>
                </a:cxn>
                <a:cxn ang="0">
                  <a:pos x="112927155" y="476983924"/>
                </a:cxn>
                <a:cxn ang="0">
                  <a:pos x="112927155" y="897848787"/>
                </a:cxn>
                <a:cxn ang="0">
                  <a:pos x="268200584" y="897848787"/>
                </a:cxn>
                <a:cxn ang="0">
                  <a:pos x="268200584" y="476983924"/>
                </a:cxn>
                <a:cxn ang="0">
                  <a:pos x="395243163" y="476983924"/>
                </a:cxn>
                <a:cxn ang="0">
                  <a:pos x="423474012" y="308634233"/>
                </a:cxn>
              </a:cxnLst>
              <a:pathLst>
                <a:path w="30" h="64">
                  <a:moveTo>
                    <a:pt x="30" y="22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22" y="11"/>
                    <a:pt x="23" y="11"/>
                  </a:cubicBezTo>
                  <a:cubicBezTo>
                    <a:pt x="24" y="11"/>
                    <a:pt x="30" y="11"/>
                    <a:pt x="30" y="1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8" y="8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48"/>
                    <a:pt x="8" y="64"/>
                    <a:pt x="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48"/>
                    <a:pt x="19" y="34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30" y="22"/>
                  </a:lnTo>
                  <a:close/>
                </a:path>
              </a:pathLst>
            </a:custGeom>
            <a:solidFill>
              <a:srgbClr val="E0DFB1"/>
            </a:solidFill>
            <a:ln w="9525">
              <a:noFill/>
            </a:ln>
          </p:spPr>
          <p:txBody>
            <a:bodyPr/>
            <a:p>
              <a:endParaRPr lang="en-US">
                <a:ea typeface="Arial" panose="020B0604020202020204" pitchFamily="34" charset="0"/>
              </a:endParaRPr>
            </a:p>
          </p:txBody>
        </p:sp>
      </p:grpSp>
      <p:grpSp>
        <p:nvGrpSpPr>
          <p:cNvPr id="24583" name="Group 7"/>
          <p:cNvGrpSpPr/>
          <p:nvPr/>
        </p:nvGrpSpPr>
        <p:grpSpPr>
          <a:xfrm>
            <a:off x="3652838" y="5397500"/>
            <a:ext cx="287337" cy="288925"/>
            <a:chOff x="0" y="0"/>
            <a:chExt cx="479425" cy="481013"/>
          </a:xfrm>
        </p:grpSpPr>
        <p:sp>
          <p:nvSpPr>
            <p:cNvPr id="24584" name="Freeform 83"/>
            <p:cNvSpPr>
              <a:spLocks noEditPoints="1"/>
            </p:cNvSpPr>
            <p:nvPr/>
          </p:nvSpPr>
          <p:spPr>
            <a:xfrm>
              <a:off x="0" y="0"/>
              <a:ext cx="479425" cy="481013"/>
            </a:xfrm>
            <a:custGeom>
              <a:avLst/>
              <a:gdLst/>
              <a:ahLst/>
              <a:cxnLst>
                <a:cxn ang="0">
                  <a:pos x="897846914" y="0"/>
                </a:cxn>
                <a:cxn ang="0">
                  <a:pos x="0" y="903804637"/>
                </a:cxn>
                <a:cxn ang="0">
                  <a:pos x="897846914" y="1807605517"/>
                </a:cxn>
                <a:cxn ang="0">
                  <a:pos x="1795690083" y="903804637"/>
                </a:cxn>
                <a:cxn ang="0">
                  <a:pos x="897846914" y="0"/>
                </a:cxn>
                <a:cxn ang="0">
                  <a:pos x="897846914" y="1666386864"/>
                </a:cxn>
                <a:cxn ang="0">
                  <a:pos x="140287995" y="903804637"/>
                </a:cxn>
                <a:cxn ang="0">
                  <a:pos x="897846914" y="141218653"/>
                </a:cxn>
                <a:cxn ang="0">
                  <a:pos x="1655402088" y="903804637"/>
                </a:cxn>
                <a:cxn ang="0">
                  <a:pos x="897846914" y="1666386864"/>
                </a:cxn>
              </a:cxnLst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solidFill>
              <a:srgbClr val="E0DFB1"/>
            </a:solidFill>
            <a:ln w="9525">
              <a:noFill/>
            </a:ln>
          </p:spPr>
          <p:txBody>
            <a:bodyPr/>
            <a:p>
              <a:endParaRPr lang="en-US">
                <a:ea typeface="Arial" panose="020B0604020202020204" pitchFamily="34" charset="0"/>
              </a:endParaRPr>
            </a:p>
          </p:txBody>
        </p:sp>
        <p:sp>
          <p:nvSpPr>
            <p:cNvPr id="24585" name="Freeform 84"/>
            <p:cNvSpPr>
              <a:spLocks noEditPoints="1"/>
            </p:cNvSpPr>
            <p:nvPr/>
          </p:nvSpPr>
          <p:spPr>
            <a:xfrm>
              <a:off x="119062" y="120650"/>
              <a:ext cx="241300" cy="250825"/>
            </a:xfrm>
            <a:custGeom>
              <a:avLst/>
              <a:gdLst/>
              <a:ahLst/>
              <a:cxnLst>
                <a:cxn ang="0">
                  <a:pos x="540180213" y="28028758"/>
                </a:cxn>
                <a:cxn ang="0">
                  <a:pos x="582826217" y="0"/>
                </a:cxn>
                <a:cxn ang="0">
                  <a:pos x="284304184" y="0"/>
                </a:cxn>
                <a:cxn ang="0">
                  <a:pos x="56860083" y="224241294"/>
                </a:cxn>
                <a:cxn ang="0">
                  <a:pos x="284304184" y="406433835"/>
                </a:cxn>
                <a:cxn ang="0">
                  <a:pos x="298522033" y="504540103"/>
                </a:cxn>
                <a:cxn ang="0">
                  <a:pos x="298522033" y="532568861"/>
                </a:cxn>
                <a:cxn ang="0">
                  <a:pos x="0" y="728777653"/>
                </a:cxn>
                <a:cxn ang="0">
                  <a:pos x="483320130" y="826883921"/>
                </a:cxn>
                <a:cxn ang="0">
                  <a:pos x="483320130" y="518552610"/>
                </a:cxn>
                <a:cxn ang="0">
                  <a:pos x="412242198" y="364388826"/>
                </a:cxn>
                <a:cxn ang="0">
                  <a:pos x="525966134" y="182196285"/>
                </a:cxn>
                <a:cxn ang="0">
                  <a:pos x="440674125" y="42045009"/>
                </a:cxn>
                <a:cxn ang="0">
                  <a:pos x="540180213" y="28028758"/>
                </a:cxn>
                <a:cxn ang="0">
                  <a:pos x="483320130" y="714761402"/>
                </a:cxn>
                <a:cxn ang="0">
                  <a:pos x="298522033" y="840896428"/>
                </a:cxn>
                <a:cxn ang="0">
                  <a:pos x="99506088" y="686732644"/>
                </a:cxn>
                <a:cxn ang="0">
                  <a:pos x="355382116" y="560597619"/>
                </a:cxn>
                <a:cxn ang="0">
                  <a:pos x="483320130" y="714761402"/>
                </a:cxn>
                <a:cxn ang="0">
                  <a:pos x="312736111" y="364388826"/>
                </a:cxn>
                <a:cxn ang="0">
                  <a:pos x="270090106" y="28028758"/>
                </a:cxn>
                <a:cxn ang="0">
                  <a:pos x="312736111" y="364388826"/>
                </a:cxn>
                <a:cxn ang="0">
                  <a:pos x="796056241" y="112118775"/>
                </a:cxn>
                <a:cxn ang="0">
                  <a:pos x="796056241" y="0"/>
                </a:cxn>
                <a:cxn ang="0">
                  <a:pos x="739192388" y="0"/>
                </a:cxn>
                <a:cxn ang="0">
                  <a:pos x="739192388" y="112118775"/>
                </a:cxn>
                <a:cxn ang="0">
                  <a:pos x="625472222" y="112118775"/>
                </a:cxn>
                <a:cxn ang="0">
                  <a:pos x="625472222" y="168180034"/>
                </a:cxn>
                <a:cxn ang="0">
                  <a:pos x="739192388" y="168180034"/>
                </a:cxn>
                <a:cxn ang="0">
                  <a:pos x="739192388" y="280298809"/>
                </a:cxn>
                <a:cxn ang="0">
                  <a:pos x="796056241" y="280298809"/>
                </a:cxn>
                <a:cxn ang="0">
                  <a:pos x="796056241" y="168180034"/>
                </a:cxn>
                <a:cxn ang="0">
                  <a:pos x="909776406" y="168180034"/>
                </a:cxn>
                <a:cxn ang="0">
                  <a:pos x="909776406" y="112118775"/>
                </a:cxn>
                <a:cxn ang="0">
                  <a:pos x="796056241" y="112118775"/>
                </a:cxn>
              </a:cxnLst>
              <a:pathLst>
                <a:path w="64" h="67">
                  <a:moveTo>
                    <a:pt x="38" y="2"/>
                  </a:moveTo>
                  <a:cubicBezTo>
                    <a:pt x="40" y="1"/>
                    <a:pt x="41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4" y="5"/>
                    <a:pt x="4" y="16"/>
                  </a:cubicBezTo>
                  <a:cubicBezTo>
                    <a:pt x="4" y="27"/>
                    <a:pt x="16" y="29"/>
                    <a:pt x="20" y="29"/>
                  </a:cubicBezTo>
                  <a:cubicBezTo>
                    <a:pt x="18" y="32"/>
                    <a:pt x="20" y="35"/>
                    <a:pt x="21" y="36"/>
                  </a:cubicBezTo>
                  <a:cubicBezTo>
                    <a:pt x="23" y="38"/>
                    <a:pt x="22" y="38"/>
                    <a:pt x="21" y="38"/>
                  </a:cubicBezTo>
                  <a:cubicBezTo>
                    <a:pt x="19" y="38"/>
                    <a:pt x="0" y="38"/>
                    <a:pt x="0" y="52"/>
                  </a:cubicBezTo>
                  <a:cubicBezTo>
                    <a:pt x="0" y="66"/>
                    <a:pt x="26" y="67"/>
                    <a:pt x="34" y="59"/>
                  </a:cubicBezTo>
                  <a:cubicBezTo>
                    <a:pt x="43" y="52"/>
                    <a:pt x="41" y="42"/>
                    <a:pt x="34" y="37"/>
                  </a:cubicBezTo>
                  <a:cubicBezTo>
                    <a:pt x="28" y="32"/>
                    <a:pt x="25" y="30"/>
                    <a:pt x="29" y="26"/>
                  </a:cubicBezTo>
                  <a:cubicBezTo>
                    <a:pt x="34" y="23"/>
                    <a:pt x="37" y="20"/>
                    <a:pt x="37" y="13"/>
                  </a:cubicBezTo>
                  <a:cubicBezTo>
                    <a:pt x="37" y="6"/>
                    <a:pt x="31" y="3"/>
                    <a:pt x="31" y="3"/>
                  </a:cubicBezTo>
                  <a:cubicBezTo>
                    <a:pt x="31" y="3"/>
                    <a:pt x="35" y="3"/>
                    <a:pt x="38" y="2"/>
                  </a:cubicBezTo>
                  <a:close/>
                  <a:moveTo>
                    <a:pt x="34" y="51"/>
                  </a:moveTo>
                  <a:cubicBezTo>
                    <a:pt x="34" y="57"/>
                    <a:pt x="29" y="60"/>
                    <a:pt x="21" y="60"/>
                  </a:cubicBezTo>
                  <a:cubicBezTo>
                    <a:pt x="12" y="60"/>
                    <a:pt x="7" y="56"/>
                    <a:pt x="7" y="49"/>
                  </a:cubicBezTo>
                  <a:cubicBezTo>
                    <a:pt x="7" y="43"/>
                    <a:pt x="14" y="40"/>
                    <a:pt x="25" y="40"/>
                  </a:cubicBezTo>
                  <a:cubicBezTo>
                    <a:pt x="29" y="42"/>
                    <a:pt x="34" y="45"/>
                    <a:pt x="34" y="51"/>
                  </a:cubicBezTo>
                  <a:close/>
                  <a:moveTo>
                    <a:pt x="22" y="26"/>
                  </a:moveTo>
                  <a:cubicBezTo>
                    <a:pt x="11" y="26"/>
                    <a:pt x="7" y="2"/>
                    <a:pt x="19" y="2"/>
                  </a:cubicBezTo>
                  <a:cubicBezTo>
                    <a:pt x="28" y="2"/>
                    <a:pt x="36" y="26"/>
                    <a:pt x="22" y="26"/>
                  </a:cubicBezTo>
                  <a:close/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</a:path>
              </a:pathLst>
            </a:custGeom>
            <a:solidFill>
              <a:srgbClr val="E0DFB1"/>
            </a:solidFill>
            <a:ln w="9525">
              <a:noFill/>
            </a:ln>
          </p:spPr>
          <p:txBody>
            <a:bodyPr/>
            <a:p>
              <a:endParaRPr lang="en-US">
                <a:ea typeface="Arial" panose="020B0604020202020204" pitchFamily="34" charset="0"/>
              </a:endParaRPr>
            </a:p>
          </p:txBody>
        </p:sp>
      </p:grpSp>
      <p:grpSp>
        <p:nvGrpSpPr>
          <p:cNvPr id="24586" name="Group 10"/>
          <p:cNvGrpSpPr/>
          <p:nvPr/>
        </p:nvGrpSpPr>
        <p:grpSpPr>
          <a:xfrm>
            <a:off x="3019425" y="5397500"/>
            <a:ext cx="287338" cy="288925"/>
            <a:chOff x="0" y="0"/>
            <a:chExt cx="481013" cy="481013"/>
          </a:xfrm>
        </p:grpSpPr>
        <p:sp>
          <p:nvSpPr>
            <p:cNvPr id="24587" name="Freeform 187"/>
            <p:cNvSpPr>
              <a:spLocks noEditPoints="1"/>
            </p:cNvSpPr>
            <p:nvPr/>
          </p:nvSpPr>
          <p:spPr>
            <a:xfrm>
              <a:off x="0" y="0"/>
              <a:ext cx="481013" cy="481013"/>
            </a:xfrm>
            <a:custGeom>
              <a:avLst/>
              <a:gdLst/>
              <a:ahLst/>
              <a:cxnLst>
                <a:cxn ang="0">
                  <a:pos x="903804637" y="0"/>
                </a:cxn>
                <a:cxn ang="0">
                  <a:pos x="0" y="903804637"/>
                </a:cxn>
                <a:cxn ang="0">
                  <a:pos x="903804637" y="1807605517"/>
                </a:cxn>
                <a:cxn ang="0">
                  <a:pos x="1807605517" y="903804637"/>
                </a:cxn>
                <a:cxn ang="0">
                  <a:pos x="903804637" y="0"/>
                </a:cxn>
                <a:cxn ang="0">
                  <a:pos x="903804637" y="1666386864"/>
                </a:cxn>
                <a:cxn ang="0">
                  <a:pos x="141218653" y="903804637"/>
                </a:cxn>
                <a:cxn ang="0">
                  <a:pos x="903804637" y="141218653"/>
                </a:cxn>
                <a:cxn ang="0">
                  <a:pos x="1666386864" y="903804637"/>
                </a:cxn>
                <a:cxn ang="0">
                  <a:pos x="903804637" y="1666386864"/>
                </a:cxn>
              </a:cxnLst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solidFill>
              <a:srgbClr val="E0DFB1"/>
            </a:solidFill>
            <a:ln w="9525">
              <a:noFill/>
            </a:ln>
          </p:spPr>
          <p:txBody>
            <a:bodyPr/>
            <a:p>
              <a:endParaRPr lang="en-US">
                <a:ea typeface="Arial" panose="020B0604020202020204" pitchFamily="34" charset="0"/>
              </a:endParaRPr>
            </a:p>
          </p:txBody>
        </p:sp>
        <p:sp>
          <p:nvSpPr>
            <p:cNvPr id="24588" name="Freeform 188"/>
            <p:cNvSpPr/>
            <p:nvPr/>
          </p:nvSpPr>
          <p:spPr>
            <a:xfrm>
              <a:off x="120650" y="134937"/>
              <a:ext cx="239713" cy="211138"/>
            </a:xfrm>
            <a:custGeom>
              <a:avLst/>
              <a:gdLst/>
              <a:ahLst/>
              <a:cxnLst>
                <a:cxn ang="0">
                  <a:pos x="897848787" y="99506323"/>
                </a:cxn>
                <a:cxn ang="0">
                  <a:pos x="799645113" y="127938317"/>
                </a:cxn>
                <a:cxn ang="0">
                  <a:pos x="869791129" y="14214112"/>
                </a:cxn>
                <a:cxn ang="0">
                  <a:pos x="757560499" y="56860217"/>
                </a:cxn>
                <a:cxn ang="0">
                  <a:pos x="757560499" y="56860217"/>
                </a:cxn>
                <a:cxn ang="0">
                  <a:pos x="617272212" y="0"/>
                </a:cxn>
                <a:cxn ang="0">
                  <a:pos x="434895565" y="199016417"/>
                </a:cxn>
                <a:cxn ang="0">
                  <a:pos x="448926266" y="241658752"/>
                </a:cxn>
                <a:cxn ang="0">
                  <a:pos x="448926266" y="241658752"/>
                </a:cxn>
                <a:cxn ang="0">
                  <a:pos x="56115315" y="42646106"/>
                </a:cxn>
                <a:cxn ang="0">
                  <a:pos x="112230630" y="298522740"/>
                </a:cxn>
                <a:cxn ang="0">
                  <a:pos x="28057658" y="284304858"/>
                </a:cxn>
                <a:cxn ang="0">
                  <a:pos x="168345945" y="483321274"/>
                </a:cxn>
                <a:cxn ang="0">
                  <a:pos x="84172973" y="483321274"/>
                </a:cxn>
                <a:cxn ang="0">
                  <a:pos x="252518918" y="625473703"/>
                </a:cxn>
                <a:cxn ang="0">
                  <a:pos x="0" y="710765914"/>
                </a:cxn>
                <a:cxn ang="0">
                  <a:pos x="294607277" y="796058126"/>
                </a:cxn>
                <a:cxn ang="0">
                  <a:pos x="813675814" y="199016417"/>
                </a:cxn>
                <a:cxn ang="0">
                  <a:pos x="813675814" y="199016417"/>
                </a:cxn>
                <a:cxn ang="0">
                  <a:pos x="813675814" y="199016417"/>
                </a:cxn>
                <a:cxn ang="0">
                  <a:pos x="813675814" y="199016417"/>
                </a:cxn>
                <a:cxn ang="0">
                  <a:pos x="897848787" y="99506323"/>
                </a:cxn>
              </a:cxnLst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E0DFB1"/>
            </a:solidFill>
            <a:ln w="9525">
              <a:noFill/>
            </a:ln>
          </p:spPr>
          <p:txBody>
            <a:bodyPr/>
            <a:p>
              <a:endParaRPr lang="en-US">
                <a:ea typeface="Arial" panose="020B0604020202020204" pitchFamily="34" charset="0"/>
              </a:endParaRPr>
            </a:p>
          </p:txBody>
        </p:sp>
      </p:grpSp>
      <p:sp>
        <p:nvSpPr>
          <p:cNvPr id="22535" name="标题 1"/>
          <p:cNvSpPr>
            <a:spLocks noGrp="1" noChangeArrowheads="1"/>
          </p:cNvSpPr>
          <p:nvPr>
            <p:ph type="title"/>
          </p:nvPr>
        </p:nvSpPr>
        <p:spPr>
          <a:xfrm>
            <a:off x="-1406525" y="365125"/>
            <a:ext cx="10515600" cy="13255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F4D6"/>
                </a:solidFill>
                <a:effectLst/>
                <a:uLnTx/>
                <a:uFillTx/>
                <a:cs typeface="+mj-cs"/>
              </a:rPr>
              <a:t>THANK YOU</a:t>
            </a:r>
            <a:endParaRPr kumimoji="0" lang="en-US" altLang="zh-CN" sz="5400" b="1" i="0" u="none" strike="noStrike" kern="1200" cap="none" spc="0" normalizeH="0" baseline="0" noProof="0" dirty="0" smtClean="0">
              <a:ln>
                <a:noFill/>
              </a:ln>
              <a:solidFill>
                <a:srgbClr val="F5F4D6"/>
              </a:solidFill>
              <a:effectLst/>
              <a:uLnTx/>
              <a:uFillTx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2432</Words>
  <Application>WPS Presentation</Application>
  <PresentationFormat>自定义</PresentationFormat>
  <Paragraphs>401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Arial Black</vt:lpstr>
      <vt:lpstr>Cambria</vt:lpstr>
      <vt:lpstr>Calibri</vt:lpstr>
      <vt:lpstr>Cambria Math</vt:lpstr>
      <vt:lpstr>Office 主题</vt:lpstr>
      <vt:lpstr>BUSINESS PRESENTATION TEMPLATE</vt:lpstr>
      <vt:lpstr>Your  Title  Here</vt:lpstr>
      <vt:lpstr>Your  Title  Here</vt:lpstr>
      <vt:lpstr>Your  Title  Here</vt:lpstr>
      <vt:lpstr>Your  Title  Here</vt:lpstr>
      <vt:lpstr>Showing the highest and lowest lead time for reservations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PPT TEMPLATE</dc:title>
  <dc:creator>AnnJo</dc:creator>
  <cp:lastModifiedBy>Adeola Gbadegesin</cp:lastModifiedBy>
  <cp:revision>39</cp:revision>
  <dcterms:created xsi:type="dcterms:W3CDTF">2014-07-27T16:55:00Z</dcterms:created>
  <dcterms:modified xsi:type="dcterms:W3CDTF">2024-05-15T12:57:04Z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1033-12.2.0.16909</vt:lpwstr>
  </property>
  <property fmtid="{D5CDD505-2E9C-101B-9397-08002B2CF9AE}" pid="3" name="ICV">
    <vt:lpwstr>1665664281BA42089C8812CA32DBB3AB_13</vt:lpwstr>
  </property>
</Properties>
</file>