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publications\divine\Book2%20(version%20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publications\divine\STA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publications\divine\STA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publications\divine\Book2%20(version%20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publications\divine\Book2%20(version%20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publications\divine\STA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publications\divine\STA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publications\divine\STA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publications\divine\STA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publications\divine\STA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publications\divine\STA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SCL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548381452318461"/>
          <c:y val="0.14798665791776028"/>
          <c:w val="0.84396062992125986"/>
          <c:h val="0.58993802857976085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SCL!$C$1</c:f>
              <c:strCache>
                <c:ptCount val="1"/>
                <c:pt idx="0">
                  <c:v>2 mm</c:v>
                </c:pt>
              </c:strCache>
            </c:strRef>
          </c:tx>
          <c:spPr>
            <a:pattFill prst="dkUpDiag">
              <a:fgClr>
                <a:schemeClr val="accent1">
                  <a:lumMod val="50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noFill/>
            </a:ln>
            <a:effectLst/>
            <a:sp3d/>
          </c:spPr>
          <c:invertIfNegative val="0"/>
          <c:cat>
            <c:strRef>
              <c:f>SCL!$B$2:$B$13</c:f>
              <c:strCache>
                <c:ptCount val="12"/>
                <c:pt idx="0">
                  <c:v>PD2</c:v>
                </c:pt>
                <c:pt idx="1">
                  <c:v>PD4</c:v>
                </c:pt>
                <c:pt idx="2">
                  <c:v>PD6</c:v>
                </c:pt>
                <c:pt idx="3">
                  <c:v>PD8</c:v>
                </c:pt>
                <c:pt idx="4">
                  <c:v>PS2</c:v>
                </c:pt>
                <c:pt idx="5">
                  <c:v>PS4</c:v>
                </c:pt>
                <c:pt idx="6">
                  <c:v>PS6</c:v>
                </c:pt>
                <c:pt idx="7">
                  <c:v>PS8</c:v>
                </c:pt>
                <c:pt idx="8">
                  <c:v>CT2</c:v>
                </c:pt>
                <c:pt idx="9">
                  <c:v>CT4</c:v>
                </c:pt>
                <c:pt idx="10">
                  <c:v>CT6</c:v>
                </c:pt>
                <c:pt idx="11">
                  <c:v>CT8</c:v>
                </c:pt>
              </c:strCache>
            </c:strRef>
          </c:cat>
          <c:val>
            <c:numRef>
              <c:f>SCL!$C$2:$C$13</c:f>
              <c:numCache>
                <c:formatCode>General</c:formatCode>
                <c:ptCount val="12"/>
                <c:pt idx="0">
                  <c:v>0.56999999999999995</c:v>
                </c:pt>
                <c:pt idx="1">
                  <c:v>0.51700000000000002</c:v>
                </c:pt>
                <c:pt idx="2">
                  <c:v>1.61</c:v>
                </c:pt>
                <c:pt idx="3">
                  <c:v>1.2070000000000001</c:v>
                </c:pt>
                <c:pt idx="4">
                  <c:v>0.45</c:v>
                </c:pt>
                <c:pt idx="5">
                  <c:v>0.61299999999999999</c:v>
                </c:pt>
                <c:pt idx="6">
                  <c:v>0.49299999999999999</c:v>
                </c:pt>
                <c:pt idx="7">
                  <c:v>2.1429999999999998</c:v>
                </c:pt>
                <c:pt idx="8">
                  <c:v>0.15</c:v>
                </c:pt>
                <c:pt idx="9">
                  <c:v>0.49</c:v>
                </c:pt>
                <c:pt idx="10">
                  <c:v>0.26700000000000002</c:v>
                </c:pt>
                <c:pt idx="1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8F-432B-AE35-5B32D6FEDAC5}"/>
            </c:ext>
          </c:extLst>
        </c:ser>
        <c:ser>
          <c:idx val="1"/>
          <c:order val="1"/>
          <c:tx>
            <c:strRef>
              <c:f>SCL!$D$1</c:f>
              <c:strCache>
                <c:ptCount val="1"/>
                <c:pt idx="0">
                  <c:v>1 mm</c:v>
                </c:pt>
              </c:strCache>
            </c:strRef>
          </c:tx>
          <c:spPr>
            <a:pattFill prst="pct5">
              <a:fgClr>
                <a:srgbClr val="C00000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/>
            <a:sp3d/>
          </c:spPr>
          <c:invertIfNegative val="0"/>
          <c:cat>
            <c:strRef>
              <c:f>SCL!$B$2:$B$13</c:f>
              <c:strCache>
                <c:ptCount val="12"/>
                <c:pt idx="0">
                  <c:v>PD2</c:v>
                </c:pt>
                <c:pt idx="1">
                  <c:v>PD4</c:v>
                </c:pt>
                <c:pt idx="2">
                  <c:v>PD6</c:v>
                </c:pt>
                <c:pt idx="3">
                  <c:v>PD8</c:v>
                </c:pt>
                <c:pt idx="4">
                  <c:v>PS2</c:v>
                </c:pt>
                <c:pt idx="5">
                  <c:v>PS4</c:v>
                </c:pt>
                <c:pt idx="6">
                  <c:v>PS6</c:v>
                </c:pt>
                <c:pt idx="7">
                  <c:v>PS8</c:v>
                </c:pt>
                <c:pt idx="8">
                  <c:v>CT2</c:v>
                </c:pt>
                <c:pt idx="9">
                  <c:v>CT4</c:v>
                </c:pt>
                <c:pt idx="10">
                  <c:v>CT6</c:v>
                </c:pt>
                <c:pt idx="11">
                  <c:v>CT8</c:v>
                </c:pt>
              </c:strCache>
            </c:strRef>
          </c:cat>
          <c:val>
            <c:numRef>
              <c:f>SCL!$D$2:$D$13</c:f>
              <c:numCache>
                <c:formatCode>General</c:formatCode>
                <c:ptCount val="12"/>
                <c:pt idx="0">
                  <c:v>2.323</c:v>
                </c:pt>
                <c:pt idx="1">
                  <c:v>2.423</c:v>
                </c:pt>
                <c:pt idx="2">
                  <c:v>2.4430000000000001</c:v>
                </c:pt>
                <c:pt idx="3">
                  <c:v>3.3330000000000002</c:v>
                </c:pt>
                <c:pt idx="4">
                  <c:v>3.4129999999999998</c:v>
                </c:pt>
                <c:pt idx="5">
                  <c:v>3.4729999999999999</c:v>
                </c:pt>
                <c:pt idx="6">
                  <c:v>4.6100000000000003</c:v>
                </c:pt>
                <c:pt idx="7">
                  <c:v>3.9870000000000001</c:v>
                </c:pt>
                <c:pt idx="8">
                  <c:v>1.7370000000000001</c:v>
                </c:pt>
                <c:pt idx="9">
                  <c:v>1.6</c:v>
                </c:pt>
                <c:pt idx="10">
                  <c:v>1.857</c:v>
                </c:pt>
                <c:pt idx="11">
                  <c:v>1.88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8F-432B-AE35-5B32D6FEDAC5}"/>
            </c:ext>
          </c:extLst>
        </c:ser>
        <c:ser>
          <c:idx val="2"/>
          <c:order val="2"/>
          <c:tx>
            <c:strRef>
              <c:f>SCL!$E$1</c:f>
              <c:strCache>
                <c:ptCount val="1"/>
                <c:pt idx="0">
                  <c:v>0.5 mm</c:v>
                </c:pt>
              </c:strCache>
            </c:strRef>
          </c:tx>
          <c:spPr>
            <a:pattFill prst="solidDmnd">
              <a:fgClr>
                <a:schemeClr val="bg2">
                  <a:lumMod val="25000"/>
                </a:schemeClr>
              </a:fgClr>
              <a:bgClr>
                <a:schemeClr val="bg2">
                  <a:lumMod val="75000"/>
                </a:schemeClr>
              </a:bgClr>
            </a:pattFill>
            <a:ln>
              <a:noFill/>
            </a:ln>
            <a:effectLst/>
            <a:sp3d/>
          </c:spPr>
          <c:invertIfNegative val="0"/>
          <c:cat>
            <c:strRef>
              <c:f>SCL!$B$2:$B$13</c:f>
              <c:strCache>
                <c:ptCount val="12"/>
                <c:pt idx="0">
                  <c:v>PD2</c:v>
                </c:pt>
                <c:pt idx="1">
                  <c:v>PD4</c:v>
                </c:pt>
                <c:pt idx="2">
                  <c:v>PD6</c:v>
                </c:pt>
                <c:pt idx="3">
                  <c:v>PD8</c:v>
                </c:pt>
                <c:pt idx="4">
                  <c:v>PS2</c:v>
                </c:pt>
                <c:pt idx="5">
                  <c:v>PS4</c:v>
                </c:pt>
                <c:pt idx="6">
                  <c:v>PS6</c:v>
                </c:pt>
                <c:pt idx="7">
                  <c:v>PS8</c:v>
                </c:pt>
                <c:pt idx="8">
                  <c:v>CT2</c:v>
                </c:pt>
                <c:pt idx="9">
                  <c:v>CT4</c:v>
                </c:pt>
                <c:pt idx="10">
                  <c:v>CT6</c:v>
                </c:pt>
                <c:pt idx="11">
                  <c:v>CT8</c:v>
                </c:pt>
              </c:strCache>
            </c:strRef>
          </c:cat>
          <c:val>
            <c:numRef>
              <c:f>SCL!$E$2:$E$13</c:f>
              <c:numCache>
                <c:formatCode>General</c:formatCode>
                <c:ptCount val="12"/>
                <c:pt idx="0">
                  <c:v>5.0529999999999999</c:v>
                </c:pt>
                <c:pt idx="1">
                  <c:v>5.2030000000000003</c:v>
                </c:pt>
                <c:pt idx="2">
                  <c:v>5.8129999999999997</c:v>
                </c:pt>
                <c:pt idx="3">
                  <c:v>5.3070000000000004</c:v>
                </c:pt>
                <c:pt idx="4">
                  <c:v>5.407</c:v>
                </c:pt>
                <c:pt idx="5">
                  <c:v>5.0369999999999999</c:v>
                </c:pt>
                <c:pt idx="6">
                  <c:v>5.7729999999999997</c:v>
                </c:pt>
                <c:pt idx="7">
                  <c:v>4.9669999999999996</c:v>
                </c:pt>
                <c:pt idx="8">
                  <c:v>5.3129999999999997</c:v>
                </c:pt>
                <c:pt idx="9">
                  <c:v>5.2130000000000001</c:v>
                </c:pt>
                <c:pt idx="10">
                  <c:v>5.0129999999999999</c:v>
                </c:pt>
                <c:pt idx="11">
                  <c:v>5.0369999999999999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8F-432B-AE35-5B32D6FEDAC5}"/>
            </c:ext>
          </c:extLst>
        </c:ser>
        <c:ser>
          <c:idx val="3"/>
          <c:order val="3"/>
          <c:tx>
            <c:strRef>
              <c:f>SCL!$F$1</c:f>
              <c:strCache>
                <c:ptCount val="1"/>
                <c:pt idx="0">
                  <c:v>0.25 mm</c:v>
                </c:pt>
              </c:strCache>
            </c:strRef>
          </c:tx>
          <c:spPr>
            <a:pattFill prst="shingle">
              <a:fgClr>
                <a:schemeClr val="accent4"/>
              </a:fgClr>
              <a:bgClr>
                <a:schemeClr val="accent4">
                  <a:lumMod val="40000"/>
                  <a:lumOff val="60000"/>
                </a:schemeClr>
              </a:bgClr>
            </a:pattFill>
            <a:ln>
              <a:noFill/>
            </a:ln>
            <a:effectLst/>
            <a:sp3d/>
          </c:spPr>
          <c:invertIfNegative val="0"/>
          <c:cat>
            <c:strRef>
              <c:f>SCL!$B$2:$B$13</c:f>
              <c:strCache>
                <c:ptCount val="12"/>
                <c:pt idx="0">
                  <c:v>PD2</c:v>
                </c:pt>
                <c:pt idx="1">
                  <c:v>PD4</c:v>
                </c:pt>
                <c:pt idx="2">
                  <c:v>PD6</c:v>
                </c:pt>
                <c:pt idx="3">
                  <c:v>PD8</c:v>
                </c:pt>
                <c:pt idx="4">
                  <c:v>PS2</c:v>
                </c:pt>
                <c:pt idx="5">
                  <c:v>PS4</c:v>
                </c:pt>
                <c:pt idx="6">
                  <c:v>PS6</c:v>
                </c:pt>
                <c:pt idx="7">
                  <c:v>PS8</c:v>
                </c:pt>
                <c:pt idx="8">
                  <c:v>CT2</c:v>
                </c:pt>
                <c:pt idx="9">
                  <c:v>CT4</c:v>
                </c:pt>
                <c:pt idx="10">
                  <c:v>CT6</c:v>
                </c:pt>
                <c:pt idx="11">
                  <c:v>CT8</c:v>
                </c:pt>
              </c:strCache>
            </c:strRef>
          </c:cat>
          <c:val>
            <c:numRef>
              <c:f>SCL!$F$2:$F$13</c:f>
              <c:numCache>
                <c:formatCode>General</c:formatCode>
                <c:ptCount val="12"/>
                <c:pt idx="0">
                  <c:v>7.85</c:v>
                </c:pt>
                <c:pt idx="1">
                  <c:v>7.7530000000000001</c:v>
                </c:pt>
                <c:pt idx="2">
                  <c:v>5.92</c:v>
                </c:pt>
                <c:pt idx="3">
                  <c:v>6.5</c:v>
                </c:pt>
                <c:pt idx="4">
                  <c:v>7.09</c:v>
                </c:pt>
                <c:pt idx="5">
                  <c:v>6.64</c:v>
                </c:pt>
                <c:pt idx="6">
                  <c:v>4.9470000000000001</c:v>
                </c:pt>
                <c:pt idx="7">
                  <c:v>6.1470000000000002</c:v>
                </c:pt>
                <c:pt idx="8">
                  <c:v>7.8730000000000002</c:v>
                </c:pt>
                <c:pt idx="9">
                  <c:v>8.1129999999999995</c:v>
                </c:pt>
                <c:pt idx="10">
                  <c:v>8.1270000000000007</c:v>
                </c:pt>
                <c:pt idx="11">
                  <c:v>5.5030000000000001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8F-432B-AE35-5B32D6FEDAC5}"/>
            </c:ext>
          </c:extLst>
        </c:ser>
        <c:ser>
          <c:idx val="4"/>
          <c:order val="4"/>
          <c:tx>
            <c:strRef>
              <c:f>SCL!$G$1</c:f>
              <c:strCache>
                <c:ptCount val="1"/>
                <c:pt idx="0">
                  <c:v>&lt;0.25 mm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SCL!$B$2:$B$13</c:f>
              <c:strCache>
                <c:ptCount val="12"/>
                <c:pt idx="0">
                  <c:v>PD2</c:v>
                </c:pt>
                <c:pt idx="1">
                  <c:v>PD4</c:v>
                </c:pt>
                <c:pt idx="2">
                  <c:v>PD6</c:v>
                </c:pt>
                <c:pt idx="3">
                  <c:v>PD8</c:v>
                </c:pt>
                <c:pt idx="4">
                  <c:v>PS2</c:v>
                </c:pt>
                <c:pt idx="5">
                  <c:v>PS4</c:v>
                </c:pt>
                <c:pt idx="6">
                  <c:v>PS6</c:v>
                </c:pt>
                <c:pt idx="7">
                  <c:v>PS8</c:v>
                </c:pt>
                <c:pt idx="8">
                  <c:v>CT2</c:v>
                </c:pt>
                <c:pt idx="9">
                  <c:v>CT4</c:v>
                </c:pt>
                <c:pt idx="10">
                  <c:v>CT6</c:v>
                </c:pt>
                <c:pt idx="11">
                  <c:v>CT8</c:v>
                </c:pt>
              </c:strCache>
            </c:strRef>
          </c:cat>
          <c:val>
            <c:numRef>
              <c:f>SCL!$G$2:$G$13</c:f>
              <c:numCache>
                <c:formatCode>General</c:formatCode>
                <c:ptCount val="12"/>
                <c:pt idx="0">
                  <c:v>9.2029999999999994</c:v>
                </c:pt>
                <c:pt idx="1">
                  <c:v>9.1029999999999998</c:v>
                </c:pt>
                <c:pt idx="2">
                  <c:v>9.2129999999999992</c:v>
                </c:pt>
                <c:pt idx="3">
                  <c:v>8.6530000000000005</c:v>
                </c:pt>
                <c:pt idx="4">
                  <c:v>8.64</c:v>
                </c:pt>
                <c:pt idx="5">
                  <c:v>9.2370000000000001</c:v>
                </c:pt>
                <c:pt idx="6">
                  <c:v>9.1769999999999996</c:v>
                </c:pt>
                <c:pt idx="7">
                  <c:v>7.7569999999999997</c:v>
                </c:pt>
                <c:pt idx="8">
                  <c:v>9.9269999999999996</c:v>
                </c:pt>
                <c:pt idx="9">
                  <c:v>9.5830000000000002</c:v>
                </c:pt>
                <c:pt idx="10">
                  <c:v>9.7370000000000001</c:v>
                </c:pt>
                <c:pt idx="11">
                  <c:v>12.12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8F-432B-AE35-5B32D6FED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26312752"/>
        <c:axId val="526309472"/>
        <c:axId val="0"/>
      </c:bar3DChart>
      <c:catAx>
        <c:axId val="52631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Treatments: PD: poultry droppings; PS: pig slurry; CT: control; 2, 4, 6 &amp; 8: weeks</a:t>
                </a:r>
                <a:r>
                  <a:rPr lang="en-US" baseline="0"/>
                  <a:t> after incubation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309472"/>
        <c:crosses val="autoZero"/>
        <c:auto val="1"/>
        <c:lblAlgn val="ctr"/>
        <c:lblOffset val="100"/>
        <c:noMultiLvlLbl val="0"/>
      </c:catAx>
      <c:valAx>
        <c:axId val="52630947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weight of aggregate sizes (g)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31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3622140436301597"/>
          <c:y val="0.15018672120244023"/>
          <c:w val="0.7703190688068251"/>
          <c:h val="0.124421843102945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755010490963952"/>
          <c:y val="9.0603267348110528E-2"/>
          <c:w val="0.68709580357785927"/>
          <c:h val="0.6827866809500039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SCL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5646215228002519"/>
                  <c:y val="-6.69937578668858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Sheet1!$C$2:$C$13</c:f>
              <c:numCache>
                <c:formatCode>General</c:formatCode>
                <c:ptCount val="12"/>
                <c:pt idx="0">
                  <c:v>10.02</c:v>
                </c:pt>
                <c:pt idx="1">
                  <c:v>13.3</c:v>
                </c:pt>
                <c:pt idx="2">
                  <c:v>20.56</c:v>
                </c:pt>
                <c:pt idx="3">
                  <c:v>21.32</c:v>
                </c:pt>
                <c:pt idx="4">
                  <c:v>11.36</c:v>
                </c:pt>
                <c:pt idx="5">
                  <c:v>16.399999999999999</c:v>
                </c:pt>
                <c:pt idx="6">
                  <c:v>23.73</c:v>
                </c:pt>
                <c:pt idx="7">
                  <c:v>26.19</c:v>
                </c:pt>
                <c:pt idx="8">
                  <c:v>2.9</c:v>
                </c:pt>
                <c:pt idx="9">
                  <c:v>6.55</c:v>
                </c:pt>
                <c:pt idx="10">
                  <c:v>4.05</c:v>
                </c:pt>
                <c:pt idx="11">
                  <c:v>1.69</c:v>
                </c:pt>
              </c:numCache>
            </c:numRef>
          </c:xVal>
          <c:yVal>
            <c:numRef>
              <c:f>Sheet1!$F$2:$F$13</c:f>
              <c:numCache>
                <c:formatCode>General</c:formatCode>
                <c:ptCount val="12"/>
                <c:pt idx="0">
                  <c:v>1.1124000000000001</c:v>
                </c:pt>
                <c:pt idx="1">
                  <c:v>1.1368</c:v>
                </c:pt>
                <c:pt idx="2">
                  <c:v>1.3078000000000001</c:v>
                </c:pt>
                <c:pt idx="3">
                  <c:v>1.6459999999999999</c:v>
                </c:pt>
                <c:pt idx="4">
                  <c:v>1.0639000000000001</c:v>
                </c:pt>
                <c:pt idx="5">
                  <c:v>1.2090000000000001</c:v>
                </c:pt>
                <c:pt idx="6">
                  <c:v>1.2896000000000001</c:v>
                </c:pt>
                <c:pt idx="7">
                  <c:v>1.5351999999999999</c:v>
                </c:pt>
                <c:pt idx="8">
                  <c:v>1.0508</c:v>
                </c:pt>
                <c:pt idx="9">
                  <c:v>0.95330000000000004</c:v>
                </c:pt>
                <c:pt idx="10">
                  <c:v>0.81159999999999999</c:v>
                </c:pt>
                <c:pt idx="11">
                  <c:v>0.74519999999999997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D16-4E61-80C3-D1D381967975}"/>
            </c:ext>
          </c:extLst>
        </c:ser>
        <c:ser>
          <c:idx val="1"/>
          <c:order val="1"/>
          <c:tx>
            <c:strRef>
              <c:f>Sheet1!$A$16</c:f>
              <c:strCache>
                <c:ptCount val="1"/>
                <c:pt idx="0">
                  <c:v>SL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1"/>
            <c:dispEq val="0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Sheet1!$C$17:$C$28</c:f>
              <c:numCache>
                <c:formatCode>General</c:formatCode>
                <c:ptCount val="12"/>
                <c:pt idx="0">
                  <c:v>29.25</c:v>
                </c:pt>
                <c:pt idx="1">
                  <c:v>38.51</c:v>
                </c:pt>
                <c:pt idx="2">
                  <c:v>42.03</c:v>
                </c:pt>
                <c:pt idx="3">
                  <c:v>52.9</c:v>
                </c:pt>
                <c:pt idx="4">
                  <c:v>23.64</c:v>
                </c:pt>
                <c:pt idx="5">
                  <c:v>30.37</c:v>
                </c:pt>
                <c:pt idx="6">
                  <c:v>37.369999999999997</c:v>
                </c:pt>
                <c:pt idx="7">
                  <c:v>49.36</c:v>
                </c:pt>
                <c:pt idx="8">
                  <c:v>16.61</c:v>
                </c:pt>
                <c:pt idx="9">
                  <c:v>20.010000000000002</c:v>
                </c:pt>
                <c:pt idx="10">
                  <c:v>13.04</c:v>
                </c:pt>
                <c:pt idx="11">
                  <c:v>13.67</c:v>
                </c:pt>
              </c:numCache>
            </c:numRef>
          </c:xVal>
          <c:yVal>
            <c:numRef>
              <c:f>Sheet1!$F$17:$F$28</c:f>
              <c:numCache>
                <c:formatCode>General</c:formatCode>
                <c:ptCount val="12"/>
                <c:pt idx="0">
                  <c:v>0.91290000000000004</c:v>
                </c:pt>
                <c:pt idx="1">
                  <c:v>1.0566</c:v>
                </c:pt>
                <c:pt idx="2">
                  <c:v>1.1653</c:v>
                </c:pt>
                <c:pt idx="3">
                  <c:v>1.7093</c:v>
                </c:pt>
                <c:pt idx="4">
                  <c:v>0.88339999999999996</c:v>
                </c:pt>
                <c:pt idx="5">
                  <c:v>1.0192000000000001</c:v>
                </c:pt>
                <c:pt idx="6">
                  <c:v>1.131</c:v>
                </c:pt>
                <c:pt idx="7">
                  <c:v>1.3937999999999999</c:v>
                </c:pt>
                <c:pt idx="8">
                  <c:v>0.78320000000000001</c:v>
                </c:pt>
                <c:pt idx="9">
                  <c:v>0.90390000000000004</c:v>
                </c:pt>
                <c:pt idx="10">
                  <c:v>0.72460000000000002</c:v>
                </c:pt>
                <c:pt idx="11">
                  <c:v>0.63759999999999994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D16-4E61-80C3-D1D381967975}"/>
            </c:ext>
          </c:extLst>
        </c:ser>
        <c:ser>
          <c:idx val="2"/>
          <c:order val="2"/>
          <c:tx>
            <c:strRef>
              <c:f>Sheet1!$A$32</c:f>
              <c:strCache>
                <c:ptCount val="1"/>
                <c:pt idx="0">
                  <c:v>LS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 cmpd="sng">
                <a:solidFill>
                  <a:schemeClr val="tx1"/>
                </a:solidFill>
                <a:prstDash val="lgDash"/>
              </a:ln>
              <a:effectLst/>
            </c:spPr>
            <c:trendlineType val="linear"/>
            <c:dispRSqr val="1"/>
            <c:dispEq val="0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Sheet1!$C$33:$C$44</c:f>
              <c:numCache>
                <c:formatCode>General</c:formatCode>
                <c:ptCount val="12"/>
                <c:pt idx="0">
                  <c:v>6.5857999999999999</c:v>
                </c:pt>
                <c:pt idx="1">
                  <c:v>9.5350000000000001</c:v>
                </c:pt>
                <c:pt idx="2">
                  <c:v>11.861000000000001</c:v>
                </c:pt>
                <c:pt idx="3">
                  <c:v>26.001000000000001</c:v>
                </c:pt>
                <c:pt idx="4">
                  <c:v>6.4889999999999999</c:v>
                </c:pt>
                <c:pt idx="5">
                  <c:v>9.0090000000000003</c:v>
                </c:pt>
                <c:pt idx="6">
                  <c:v>10.94</c:v>
                </c:pt>
                <c:pt idx="7">
                  <c:v>14.012</c:v>
                </c:pt>
                <c:pt idx="8">
                  <c:v>4.7850000000000001</c:v>
                </c:pt>
                <c:pt idx="9">
                  <c:v>1.9279999999999999</c:v>
                </c:pt>
                <c:pt idx="10">
                  <c:v>3.036</c:v>
                </c:pt>
                <c:pt idx="11">
                  <c:v>2.3450000000000002</c:v>
                </c:pt>
              </c:numCache>
            </c:numRef>
          </c:xVal>
          <c:yVal>
            <c:numRef>
              <c:f>Sheet1!$F$33:$F$44</c:f>
              <c:numCache>
                <c:formatCode>General</c:formatCode>
                <c:ptCount val="12"/>
                <c:pt idx="0">
                  <c:v>1.1015600000000001</c:v>
                </c:pt>
                <c:pt idx="1">
                  <c:v>1.2643</c:v>
                </c:pt>
                <c:pt idx="2">
                  <c:v>1.6935</c:v>
                </c:pt>
                <c:pt idx="3">
                  <c:v>2.2473999999999998</c:v>
                </c:pt>
                <c:pt idx="4">
                  <c:v>1.1332</c:v>
                </c:pt>
                <c:pt idx="5">
                  <c:v>1.2121999999999999</c:v>
                </c:pt>
                <c:pt idx="6">
                  <c:v>1.3055000000000001</c:v>
                </c:pt>
                <c:pt idx="7">
                  <c:v>1.6777</c:v>
                </c:pt>
                <c:pt idx="8">
                  <c:v>0.90890000000000004</c:v>
                </c:pt>
                <c:pt idx="9">
                  <c:v>0.88380000000000003</c:v>
                </c:pt>
                <c:pt idx="10">
                  <c:v>0.87219999999999998</c:v>
                </c:pt>
                <c:pt idx="11">
                  <c:v>0.63839999999999997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D16-4E61-80C3-D1D381967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711384"/>
        <c:axId val="522711712"/>
      </c:scatterChart>
      <c:valAx>
        <c:axId val="522711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stable aggregate corrected for sand(%)</a:t>
                </a:r>
                <a:endParaRPr lang="en-GB" sz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711712"/>
        <c:crosses val="autoZero"/>
        <c:crossBetween val="midCat"/>
      </c:valAx>
      <c:valAx>
        <c:axId val="5227117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Organic carbon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711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22001958898234908"/>
          <c:y val="2.9672869458119509E-3"/>
          <c:w val="0.77533725917305829"/>
          <c:h val="9.51625030460859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33041852308653"/>
          <c:y val="5.0925925925925923E-2"/>
          <c:w val="0.6571135323433015"/>
          <c:h val="0.7435032079323418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SCL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1939409625476374"/>
                  <c:y val="1.068372077522803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Sheet1!$E$2:$E$13</c:f>
              <c:numCache>
                <c:formatCode>General</c:formatCode>
                <c:ptCount val="12"/>
                <c:pt idx="0">
                  <c:v>0.53110000000000002</c:v>
                </c:pt>
                <c:pt idx="1">
                  <c:v>0.53249999999999997</c:v>
                </c:pt>
                <c:pt idx="2">
                  <c:v>0.67159999999999997</c:v>
                </c:pt>
                <c:pt idx="3">
                  <c:v>0.66169999999999995</c:v>
                </c:pt>
                <c:pt idx="4">
                  <c:v>0.57689999999999997</c:v>
                </c:pt>
                <c:pt idx="5">
                  <c:v>0.58750000000000002</c:v>
                </c:pt>
                <c:pt idx="6">
                  <c:v>0.63600000000000001</c:v>
                </c:pt>
                <c:pt idx="7">
                  <c:v>0.80640000000000001</c:v>
                </c:pt>
                <c:pt idx="8">
                  <c:v>0.45140000000000002</c:v>
                </c:pt>
                <c:pt idx="9">
                  <c:v>0.48770000000000002</c:v>
                </c:pt>
                <c:pt idx="10">
                  <c:v>0.46810000000000002</c:v>
                </c:pt>
                <c:pt idx="11">
                  <c:v>0.46870000000000001</c:v>
                </c:pt>
              </c:numCache>
            </c:numRef>
          </c:xVal>
          <c:yVal>
            <c:numRef>
              <c:f>Sheet1!$F$2:$F$13</c:f>
              <c:numCache>
                <c:formatCode>General</c:formatCode>
                <c:ptCount val="12"/>
                <c:pt idx="0">
                  <c:v>1.1124000000000001</c:v>
                </c:pt>
                <c:pt idx="1">
                  <c:v>1.1368</c:v>
                </c:pt>
                <c:pt idx="2">
                  <c:v>1.3078000000000001</c:v>
                </c:pt>
                <c:pt idx="3">
                  <c:v>1.6459999999999999</c:v>
                </c:pt>
                <c:pt idx="4">
                  <c:v>1.0639000000000001</c:v>
                </c:pt>
                <c:pt idx="5">
                  <c:v>1.2090000000000001</c:v>
                </c:pt>
                <c:pt idx="6">
                  <c:v>1.2896000000000001</c:v>
                </c:pt>
                <c:pt idx="7">
                  <c:v>1.5351999999999999</c:v>
                </c:pt>
                <c:pt idx="8">
                  <c:v>1.0508</c:v>
                </c:pt>
                <c:pt idx="9">
                  <c:v>0.95330000000000004</c:v>
                </c:pt>
                <c:pt idx="10">
                  <c:v>0.81159999999999999</c:v>
                </c:pt>
                <c:pt idx="11">
                  <c:v>0.74519999999999997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644-4FA2-85EE-B19F38384E75}"/>
            </c:ext>
          </c:extLst>
        </c:ser>
        <c:ser>
          <c:idx val="1"/>
          <c:order val="1"/>
          <c:tx>
            <c:strRef>
              <c:f>Sheet1!$A$16</c:f>
              <c:strCache>
                <c:ptCount val="1"/>
                <c:pt idx="0">
                  <c:v>SL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1"/>
            <c:dispEq val="0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Sheet1!$E$17:$E$28</c:f>
              <c:numCache>
                <c:formatCode>General</c:formatCode>
                <c:ptCount val="12"/>
                <c:pt idx="0">
                  <c:v>0.86560000000000004</c:v>
                </c:pt>
                <c:pt idx="1">
                  <c:v>0.88549999999999995</c:v>
                </c:pt>
                <c:pt idx="2">
                  <c:v>0.86470000000000002</c:v>
                </c:pt>
                <c:pt idx="3">
                  <c:v>1.0085999999999999</c:v>
                </c:pt>
                <c:pt idx="4">
                  <c:v>0.70520000000000005</c:v>
                </c:pt>
                <c:pt idx="5">
                  <c:v>0.72799999999999998</c:v>
                </c:pt>
                <c:pt idx="6">
                  <c:v>0.97619999999999996</c:v>
                </c:pt>
                <c:pt idx="7">
                  <c:v>1.1379999999999999</c:v>
                </c:pt>
                <c:pt idx="8">
                  <c:v>0.5635</c:v>
                </c:pt>
                <c:pt idx="9">
                  <c:v>0.62970000000000004</c:v>
                </c:pt>
                <c:pt idx="10">
                  <c:v>0.59850000000000003</c:v>
                </c:pt>
                <c:pt idx="11">
                  <c:v>0.58079999999999998</c:v>
                </c:pt>
              </c:numCache>
            </c:numRef>
          </c:xVal>
          <c:yVal>
            <c:numRef>
              <c:f>Sheet1!$F$17:$F$28</c:f>
              <c:numCache>
                <c:formatCode>General</c:formatCode>
                <c:ptCount val="12"/>
                <c:pt idx="0">
                  <c:v>0.91290000000000004</c:v>
                </c:pt>
                <c:pt idx="1">
                  <c:v>1.0566</c:v>
                </c:pt>
                <c:pt idx="2">
                  <c:v>1.1653</c:v>
                </c:pt>
                <c:pt idx="3">
                  <c:v>1.7093</c:v>
                </c:pt>
                <c:pt idx="4">
                  <c:v>0.88339999999999996</c:v>
                </c:pt>
                <c:pt idx="5">
                  <c:v>1.0192000000000001</c:v>
                </c:pt>
                <c:pt idx="6">
                  <c:v>1.131</c:v>
                </c:pt>
                <c:pt idx="7">
                  <c:v>1.3937999999999999</c:v>
                </c:pt>
                <c:pt idx="8">
                  <c:v>0.78320000000000001</c:v>
                </c:pt>
                <c:pt idx="9">
                  <c:v>0.90390000000000004</c:v>
                </c:pt>
                <c:pt idx="10">
                  <c:v>0.72460000000000002</c:v>
                </c:pt>
                <c:pt idx="11">
                  <c:v>0.63759999999999994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644-4FA2-85EE-B19F38384E75}"/>
            </c:ext>
          </c:extLst>
        </c:ser>
        <c:ser>
          <c:idx val="2"/>
          <c:order val="2"/>
          <c:tx>
            <c:strRef>
              <c:f>Sheet1!$A$32</c:f>
              <c:strCache>
                <c:ptCount val="1"/>
                <c:pt idx="0">
                  <c:v>LS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lgDash"/>
              </a:ln>
              <a:effectLst/>
            </c:spPr>
            <c:trendlineType val="linear"/>
            <c:dispRSqr val="1"/>
            <c:dispEq val="0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Sheet1!$E$33:$E$44</c:f>
              <c:numCache>
                <c:formatCode>General</c:formatCode>
                <c:ptCount val="12"/>
                <c:pt idx="0">
                  <c:v>0.495</c:v>
                </c:pt>
                <c:pt idx="1">
                  <c:v>0.62529999999999997</c:v>
                </c:pt>
                <c:pt idx="2">
                  <c:v>0.63649999999999995</c:v>
                </c:pt>
                <c:pt idx="3">
                  <c:v>0.61560000000000004</c:v>
                </c:pt>
                <c:pt idx="4">
                  <c:v>0.497</c:v>
                </c:pt>
                <c:pt idx="5">
                  <c:v>0.53039999999999998</c:v>
                </c:pt>
                <c:pt idx="6">
                  <c:v>0.53490000000000004</c:v>
                </c:pt>
                <c:pt idx="7">
                  <c:v>0.66349999999999998</c:v>
                </c:pt>
                <c:pt idx="8">
                  <c:v>0.56669999999999998</c:v>
                </c:pt>
                <c:pt idx="9">
                  <c:v>0.49530000000000002</c:v>
                </c:pt>
                <c:pt idx="10">
                  <c:v>0.57399999999999995</c:v>
                </c:pt>
                <c:pt idx="11">
                  <c:v>0.52429999999999999</c:v>
                </c:pt>
              </c:numCache>
            </c:numRef>
          </c:xVal>
          <c:yVal>
            <c:numRef>
              <c:f>Sheet1!$F$33:$F$44</c:f>
              <c:numCache>
                <c:formatCode>General</c:formatCode>
                <c:ptCount val="12"/>
                <c:pt idx="0">
                  <c:v>1.1015600000000001</c:v>
                </c:pt>
                <c:pt idx="1">
                  <c:v>1.2643</c:v>
                </c:pt>
                <c:pt idx="2">
                  <c:v>1.6935</c:v>
                </c:pt>
                <c:pt idx="3">
                  <c:v>2.2473999999999998</c:v>
                </c:pt>
                <c:pt idx="4">
                  <c:v>1.1332</c:v>
                </c:pt>
                <c:pt idx="5">
                  <c:v>1.2121999999999999</c:v>
                </c:pt>
                <c:pt idx="6">
                  <c:v>1.3055000000000001</c:v>
                </c:pt>
                <c:pt idx="7">
                  <c:v>1.6777</c:v>
                </c:pt>
                <c:pt idx="8">
                  <c:v>0.90890000000000004</c:v>
                </c:pt>
                <c:pt idx="9">
                  <c:v>0.88380000000000003</c:v>
                </c:pt>
                <c:pt idx="10">
                  <c:v>0.87219999999999998</c:v>
                </c:pt>
                <c:pt idx="11">
                  <c:v>0.63839999999999997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644-4FA2-85EE-B19F38384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711384"/>
        <c:axId val="522711712"/>
      </c:scatterChart>
      <c:valAx>
        <c:axId val="522711384"/>
        <c:scaling>
          <c:orientation val="minMax"/>
          <c:min val="0.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weight diameter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711712"/>
        <c:crosses val="autoZero"/>
        <c:crossBetween val="midCat"/>
      </c:valAx>
      <c:valAx>
        <c:axId val="5227117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Organic carbon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711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16679849778550135"/>
          <c:y val="4.2228767784991102E-3"/>
          <c:w val="0.77869736769129594"/>
          <c:h val="9.85643097879845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SL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548381452318461"/>
          <c:y val="0.11094962088072324"/>
          <c:w val="0.84396062992125986"/>
          <c:h val="0.62697506561679794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sl!$C$1</c:f>
              <c:strCache>
                <c:ptCount val="1"/>
                <c:pt idx="0">
                  <c:v>2 mm</c:v>
                </c:pt>
              </c:strCache>
            </c:strRef>
          </c:tx>
          <c:spPr>
            <a:pattFill prst="dkUpDiag">
              <a:fgClr>
                <a:schemeClr val="accent1">
                  <a:lumMod val="50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noFill/>
            </a:ln>
            <a:effectLst/>
            <a:sp3d/>
          </c:spPr>
          <c:invertIfNegative val="0"/>
          <c:cat>
            <c:strRef>
              <c:f>SCL!$B$2:$B$13</c:f>
              <c:strCache>
                <c:ptCount val="12"/>
                <c:pt idx="0">
                  <c:v>PD2</c:v>
                </c:pt>
                <c:pt idx="1">
                  <c:v>PD4</c:v>
                </c:pt>
                <c:pt idx="2">
                  <c:v>PD6</c:v>
                </c:pt>
                <c:pt idx="3">
                  <c:v>PD8</c:v>
                </c:pt>
                <c:pt idx="4">
                  <c:v>PS2</c:v>
                </c:pt>
                <c:pt idx="5">
                  <c:v>PS4</c:v>
                </c:pt>
                <c:pt idx="6">
                  <c:v>PS6</c:v>
                </c:pt>
                <c:pt idx="7">
                  <c:v>PS8</c:v>
                </c:pt>
                <c:pt idx="8">
                  <c:v>CT2</c:v>
                </c:pt>
                <c:pt idx="9">
                  <c:v>CT4</c:v>
                </c:pt>
                <c:pt idx="10">
                  <c:v>CT6</c:v>
                </c:pt>
                <c:pt idx="11">
                  <c:v>CT8</c:v>
                </c:pt>
              </c:strCache>
            </c:strRef>
          </c:cat>
          <c:val>
            <c:numRef>
              <c:f>sl!$C$2:$C$13</c:f>
              <c:numCache>
                <c:formatCode>General</c:formatCode>
                <c:ptCount val="12"/>
                <c:pt idx="0">
                  <c:v>2.7469999999999999</c:v>
                </c:pt>
                <c:pt idx="1">
                  <c:v>1.677</c:v>
                </c:pt>
                <c:pt idx="2">
                  <c:v>1.49</c:v>
                </c:pt>
                <c:pt idx="3">
                  <c:v>1.07</c:v>
                </c:pt>
                <c:pt idx="4">
                  <c:v>1.68</c:v>
                </c:pt>
                <c:pt idx="5">
                  <c:v>0.93300000000000005</c:v>
                </c:pt>
                <c:pt idx="6">
                  <c:v>2.9569999999999999</c:v>
                </c:pt>
                <c:pt idx="7">
                  <c:v>3.17</c:v>
                </c:pt>
                <c:pt idx="8">
                  <c:v>0.92300000000000004</c:v>
                </c:pt>
                <c:pt idx="9">
                  <c:v>0.58299999999999996</c:v>
                </c:pt>
                <c:pt idx="10">
                  <c:v>0.82699999999999996</c:v>
                </c:pt>
                <c:pt idx="11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DA-4C3E-B68F-966BFABB9060}"/>
            </c:ext>
          </c:extLst>
        </c:ser>
        <c:ser>
          <c:idx val="1"/>
          <c:order val="1"/>
          <c:tx>
            <c:strRef>
              <c:f>sl!$D$1</c:f>
              <c:strCache>
                <c:ptCount val="1"/>
                <c:pt idx="0">
                  <c:v>1 mm</c:v>
                </c:pt>
              </c:strCache>
            </c:strRef>
          </c:tx>
          <c:spPr>
            <a:pattFill prst="pct5">
              <a:fgClr>
                <a:srgbClr val="C00000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/>
            <a:sp3d/>
          </c:spPr>
          <c:invertIfNegative val="0"/>
          <c:cat>
            <c:strRef>
              <c:f>SCL!$B$2:$B$13</c:f>
              <c:strCache>
                <c:ptCount val="12"/>
                <c:pt idx="0">
                  <c:v>PD2</c:v>
                </c:pt>
                <c:pt idx="1">
                  <c:v>PD4</c:v>
                </c:pt>
                <c:pt idx="2">
                  <c:v>PD6</c:v>
                </c:pt>
                <c:pt idx="3">
                  <c:v>PD8</c:v>
                </c:pt>
                <c:pt idx="4">
                  <c:v>PS2</c:v>
                </c:pt>
                <c:pt idx="5">
                  <c:v>PS4</c:v>
                </c:pt>
                <c:pt idx="6">
                  <c:v>PS6</c:v>
                </c:pt>
                <c:pt idx="7">
                  <c:v>PS8</c:v>
                </c:pt>
                <c:pt idx="8">
                  <c:v>CT2</c:v>
                </c:pt>
                <c:pt idx="9">
                  <c:v>CT4</c:v>
                </c:pt>
                <c:pt idx="10">
                  <c:v>CT6</c:v>
                </c:pt>
                <c:pt idx="11">
                  <c:v>CT8</c:v>
                </c:pt>
              </c:strCache>
            </c:strRef>
          </c:cat>
          <c:val>
            <c:numRef>
              <c:f>sl!$D$2:$D$13</c:f>
              <c:numCache>
                <c:formatCode>General</c:formatCode>
                <c:ptCount val="12"/>
                <c:pt idx="0">
                  <c:v>4.0730000000000004</c:v>
                </c:pt>
                <c:pt idx="1">
                  <c:v>6.4969999999999999</c:v>
                </c:pt>
                <c:pt idx="2">
                  <c:v>6.7469999999999999</c:v>
                </c:pt>
                <c:pt idx="3">
                  <c:v>11.292999999999999</c:v>
                </c:pt>
                <c:pt idx="4">
                  <c:v>3.51</c:v>
                </c:pt>
                <c:pt idx="5">
                  <c:v>5.383</c:v>
                </c:pt>
                <c:pt idx="6">
                  <c:v>5.7370000000000001</c:v>
                </c:pt>
                <c:pt idx="7">
                  <c:v>8.69</c:v>
                </c:pt>
                <c:pt idx="8">
                  <c:v>2.3969999999999998</c:v>
                </c:pt>
                <c:pt idx="9">
                  <c:v>4.4770000000000003</c:v>
                </c:pt>
                <c:pt idx="10">
                  <c:v>3.08</c:v>
                </c:pt>
                <c:pt idx="11">
                  <c:v>3.58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DA-4C3E-B68F-966BFABB9060}"/>
            </c:ext>
          </c:extLst>
        </c:ser>
        <c:ser>
          <c:idx val="2"/>
          <c:order val="2"/>
          <c:tx>
            <c:strRef>
              <c:f>sl!$E$1</c:f>
              <c:strCache>
                <c:ptCount val="1"/>
                <c:pt idx="0">
                  <c:v>0.5 mm</c:v>
                </c:pt>
              </c:strCache>
            </c:strRef>
          </c:tx>
          <c:spPr>
            <a:pattFill prst="solidDmnd">
              <a:fgClr>
                <a:schemeClr val="bg2">
                  <a:lumMod val="25000"/>
                </a:schemeClr>
              </a:fgClr>
              <a:bgClr>
                <a:schemeClr val="bg2">
                  <a:lumMod val="75000"/>
                </a:schemeClr>
              </a:bgClr>
            </a:pattFill>
            <a:ln>
              <a:noFill/>
            </a:ln>
            <a:effectLst/>
            <a:sp3d/>
          </c:spPr>
          <c:invertIfNegative val="0"/>
          <c:cat>
            <c:strRef>
              <c:f>SCL!$B$2:$B$13</c:f>
              <c:strCache>
                <c:ptCount val="12"/>
                <c:pt idx="0">
                  <c:v>PD2</c:v>
                </c:pt>
                <c:pt idx="1">
                  <c:v>PD4</c:v>
                </c:pt>
                <c:pt idx="2">
                  <c:v>PD6</c:v>
                </c:pt>
                <c:pt idx="3">
                  <c:v>PD8</c:v>
                </c:pt>
                <c:pt idx="4">
                  <c:v>PS2</c:v>
                </c:pt>
                <c:pt idx="5">
                  <c:v>PS4</c:v>
                </c:pt>
                <c:pt idx="6">
                  <c:v>PS6</c:v>
                </c:pt>
                <c:pt idx="7">
                  <c:v>PS8</c:v>
                </c:pt>
                <c:pt idx="8">
                  <c:v>CT2</c:v>
                </c:pt>
                <c:pt idx="9">
                  <c:v>CT4</c:v>
                </c:pt>
                <c:pt idx="10">
                  <c:v>CT6</c:v>
                </c:pt>
                <c:pt idx="11">
                  <c:v>CT8</c:v>
                </c:pt>
              </c:strCache>
            </c:strRef>
          </c:cat>
          <c:val>
            <c:numRef>
              <c:f>sl!$E$2:$E$13</c:f>
              <c:numCache>
                <c:formatCode>General</c:formatCode>
                <c:ptCount val="12"/>
                <c:pt idx="0">
                  <c:v>4.2329999999999997</c:v>
                </c:pt>
                <c:pt idx="1">
                  <c:v>5.1470000000000002</c:v>
                </c:pt>
                <c:pt idx="2">
                  <c:v>4.7569999999999997</c:v>
                </c:pt>
                <c:pt idx="3">
                  <c:v>3.2429999999999999</c:v>
                </c:pt>
                <c:pt idx="4">
                  <c:v>5.08</c:v>
                </c:pt>
                <c:pt idx="5">
                  <c:v>5.1630000000000003</c:v>
                </c:pt>
                <c:pt idx="6">
                  <c:v>4.1070000000000002</c:v>
                </c:pt>
                <c:pt idx="7">
                  <c:v>3.3969999999999998</c:v>
                </c:pt>
                <c:pt idx="8">
                  <c:v>4.867</c:v>
                </c:pt>
                <c:pt idx="9">
                  <c:v>4.6500000000000004</c:v>
                </c:pt>
                <c:pt idx="10">
                  <c:v>5.0430000000000001</c:v>
                </c:pt>
                <c:pt idx="11">
                  <c:v>4.91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DA-4C3E-B68F-966BFABB9060}"/>
            </c:ext>
          </c:extLst>
        </c:ser>
        <c:ser>
          <c:idx val="3"/>
          <c:order val="3"/>
          <c:tx>
            <c:strRef>
              <c:f>sl!$F$1</c:f>
              <c:strCache>
                <c:ptCount val="1"/>
                <c:pt idx="0">
                  <c:v>0.25 mm</c:v>
                </c:pt>
              </c:strCache>
            </c:strRef>
          </c:tx>
          <c:spPr>
            <a:pattFill prst="shingle">
              <a:fgClr>
                <a:schemeClr val="accent4"/>
              </a:fgClr>
              <a:bgClr>
                <a:schemeClr val="accent4">
                  <a:lumMod val="40000"/>
                  <a:lumOff val="60000"/>
                </a:schemeClr>
              </a:bgClr>
            </a:pattFill>
            <a:ln>
              <a:noFill/>
            </a:ln>
            <a:effectLst/>
            <a:sp3d/>
          </c:spPr>
          <c:invertIfNegative val="0"/>
          <c:cat>
            <c:strRef>
              <c:f>SCL!$B$2:$B$13</c:f>
              <c:strCache>
                <c:ptCount val="12"/>
                <c:pt idx="0">
                  <c:v>PD2</c:v>
                </c:pt>
                <c:pt idx="1">
                  <c:v>PD4</c:v>
                </c:pt>
                <c:pt idx="2">
                  <c:v>PD6</c:v>
                </c:pt>
                <c:pt idx="3">
                  <c:v>PD8</c:v>
                </c:pt>
                <c:pt idx="4">
                  <c:v>PS2</c:v>
                </c:pt>
                <c:pt idx="5">
                  <c:v>PS4</c:v>
                </c:pt>
                <c:pt idx="6">
                  <c:v>PS6</c:v>
                </c:pt>
                <c:pt idx="7">
                  <c:v>PS8</c:v>
                </c:pt>
                <c:pt idx="8">
                  <c:v>CT2</c:v>
                </c:pt>
                <c:pt idx="9">
                  <c:v>CT4</c:v>
                </c:pt>
                <c:pt idx="10">
                  <c:v>CT6</c:v>
                </c:pt>
                <c:pt idx="11">
                  <c:v>CT8</c:v>
                </c:pt>
              </c:strCache>
            </c:strRef>
          </c:cat>
          <c:val>
            <c:numRef>
              <c:f>sl!$F$2:$F$13</c:f>
              <c:numCache>
                <c:formatCode>General</c:formatCode>
                <c:ptCount val="12"/>
                <c:pt idx="0">
                  <c:v>5.6429999999999998</c:v>
                </c:pt>
                <c:pt idx="1">
                  <c:v>5.8230000000000004</c:v>
                </c:pt>
                <c:pt idx="2">
                  <c:v>5.7469999999999999</c:v>
                </c:pt>
                <c:pt idx="3">
                  <c:v>4.3330000000000002</c:v>
                </c:pt>
                <c:pt idx="4">
                  <c:v>4.343</c:v>
                </c:pt>
                <c:pt idx="5">
                  <c:v>5.7469999999999999</c:v>
                </c:pt>
                <c:pt idx="6">
                  <c:v>5.21</c:v>
                </c:pt>
                <c:pt idx="7">
                  <c:v>4.1230000000000002</c:v>
                </c:pt>
                <c:pt idx="8">
                  <c:v>6.59</c:v>
                </c:pt>
                <c:pt idx="9">
                  <c:v>6.7</c:v>
                </c:pt>
                <c:pt idx="10">
                  <c:v>7.133</c:v>
                </c:pt>
                <c:pt idx="11">
                  <c:v>7.423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DA-4C3E-B68F-966BFABB9060}"/>
            </c:ext>
          </c:extLst>
        </c:ser>
        <c:ser>
          <c:idx val="4"/>
          <c:order val="4"/>
          <c:tx>
            <c:strRef>
              <c:f>sl!$G$1</c:f>
              <c:strCache>
                <c:ptCount val="1"/>
                <c:pt idx="0">
                  <c:v>&lt;0.25 mm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SCL!$B$2:$B$13</c:f>
              <c:strCache>
                <c:ptCount val="12"/>
                <c:pt idx="0">
                  <c:v>PD2</c:v>
                </c:pt>
                <c:pt idx="1">
                  <c:v>PD4</c:v>
                </c:pt>
                <c:pt idx="2">
                  <c:v>PD6</c:v>
                </c:pt>
                <c:pt idx="3">
                  <c:v>PD8</c:v>
                </c:pt>
                <c:pt idx="4">
                  <c:v>PS2</c:v>
                </c:pt>
                <c:pt idx="5">
                  <c:v>PS4</c:v>
                </c:pt>
                <c:pt idx="6">
                  <c:v>PS6</c:v>
                </c:pt>
                <c:pt idx="7">
                  <c:v>PS8</c:v>
                </c:pt>
                <c:pt idx="8">
                  <c:v>CT2</c:v>
                </c:pt>
                <c:pt idx="9">
                  <c:v>CT4</c:v>
                </c:pt>
                <c:pt idx="10">
                  <c:v>CT6</c:v>
                </c:pt>
                <c:pt idx="11">
                  <c:v>CT8</c:v>
                </c:pt>
              </c:strCache>
            </c:strRef>
          </c:cat>
          <c:val>
            <c:numRef>
              <c:f>sl!$G$2:$G$13</c:f>
              <c:numCache>
                <c:formatCode>General</c:formatCode>
                <c:ptCount val="12"/>
                <c:pt idx="0">
                  <c:v>8.3030000000000008</c:v>
                </c:pt>
                <c:pt idx="1">
                  <c:v>5.8570000000000002</c:v>
                </c:pt>
                <c:pt idx="2">
                  <c:v>6.26</c:v>
                </c:pt>
                <c:pt idx="3">
                  <c:v>5.0599999999999996</c:v>
                </c:pt>
                <c:pt idx="4">
                  <c:v>10.387</c:v>
                </c:pt>
                <c:pt idx="5">
                  <c:v>7.7729999999999997</c:v>
                </c:pt>
                <c:pt idx="6">
                  <c:v>6.99</c:v>
                </c:pt>
                <c:pt idx="7">
                  <c:v>5.62</c:v>
                </c:pt>
                <c:pt idx="8">
                  <c:v>10.223000000000001</c:v>
                </c:pt>
                <c:pt idx="9">
                  <c:v>8.59</c:v>
                </c:pt>
                <c:pt idx="10">
                  <c:v>8.9169999999999998</c:v>
                </c:pt>
                <c:pt idx="11">
                  <c:v>8.6069999999999993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DA-4C3E-B68F-966BFABB9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26312752"/>
        <c:axId val="526309472"/>
        <c:axId val="0"/>
      </c:bar3DChart>
      <c:catAx>
        <c:axId val="52631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Treatments: PD: poultry droppings; PS: pig slurry; CT: control; 2, 4, 6 &amp; 8: weeks</a:t>
                </a:r>
                <a:r>
                  <a:rPr lang="en-US" baseline="0"/>
                  <a:t> after incubation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309472"/>
        <c:crosses val="autoZero"/>
        <c:auto val="1"/>
        <c:lblAlgn val="ctr"/>
        <c:lblOffset val="100"/>
        <c:noMultiLvlLbl val="0"/>
      </c:catAx>
      <c:valAx>
        <c:axId val="52630947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weight of aggregate sizes (g)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31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835538530406767"/>
          <c:y val="0.12037040277299028"/>
          <c:w val="0.75540731934629302"/>
          <c:h val="0.124421843102945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548381452318461"/>
          <c:y val="0.10169036162146398"/>
          <c:w val="0.84396062992125986"/>
          <c:h val="0.63623432487605724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ls!$C$1</c:f>
              <c:strCache>
                <c:ptCount val="1"/>
                <c:pt idx="0">
                  <c:v>2 mm</c:v>
                </c:pt>
              </c:strCache>
            </c:strRef>
          </c:tx>
          <c:spPr>
            <a:pattFill prst="dkUpDiag">
              <a:fgClr>
                <a:schemeClr val="accent1">
                  <a:lumMod val="50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noFill/>
            </a:ln>
            <a:effectLst/>
            <a:sp3d/>
          </c:spPr>
          <c:invertIfNegative val="0"/>
          <c:cat>
            <c:strRef>
              <c:f>SCL!$B$2:$B$13</c:f>
              <c:strCache>
                <c:ptCount val="12"/>
                <c:pt idx="0">
                  <c:v>PD2</c:v>
                </c:pt>
                <c:pt idx="1">
                  <c:v>PD4</c:v>
                </c:pt>
                <c:pt idx="2">
                  <c:v>PD6</c:v>
                </c:pt>
                <c:pt idx="3">
                  <c:v>PD8</c:v>
                </c:pt>
                <c:pt idx="4">
                  <c:v>PS2</c:v>
                </c:pt>
                <c:pt idx="5">
                  <c:v>PS4</c:v>
                </c:pt>
                <c:pt idx="6">
                  <c:v>PS6</c:v>
                </c:pt>
                <c:pt idx="7">
                  <c:v>PS8</c:v>
                </c:pt>
                <c:pt idx="8">
                  <c:v>CT2</c:v>
                </c:pt>
                <c:pt idx="9">
                  <c:v>CT4</c:v>
                </c:pt>
                <c:pt idx="10">
                  <c:v>CT6</c:v>
                </c:pt>
                <c:pt idx="11">
                  <c:v>CT8</c:v>
                </c:pt>
              </c:strCache>
            </c:strRef>
          </c:cat>
          <c:val>
            <c:numRef>
              <c:f>ls!$C$2:$C$13</c:f>
              <c:numCache>
                <c:formatCode>General</c:formatCode>
                <c:ptCount val="12"/>
                <c:pt idx="0">
                  <c:v>0.15</c:v>
                </c:pt>
                <c:pt idx="1">
                  <c:v>0.40300000000000002</c:v>
                </c:pt>
                <c:pt idx="2">
                  <c:v>0.58299999999999996</c:v>
                </c:pt>
                <c:pt idx="3">
                  <c:v>0.40699999999999997</c:v>
                </c:pt>
                <c:pt idx="4">
                  <c:v>0.123</c:v>
                </c:pt>
                <c:pt idx="5">
                  <c:v>0.22700000000000001</c:v>
                </c:pt>
                <c:pt idx="6">
                  <c:v>0.26300000000000001</c:v>
                </c:pt>
                <c:pt idx="7">
                  <c:v>0.66300000000000003</c:v>
                </c:pt>
                <c:pt idx="8">
                  <c:v>0.21299999999999999</c:v>
                </c:pt>
                <c:pt idx="9">
                  <c:v>8.6999999999999994E-2</c:v>
                </c:pt>
                <c:pt idx="10">
                  <c:v>0.13300000000000001</c:v>
                </c:pt>
                <c:pt idx="11">
                  <c:v>0.13300000000000001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4-4922-8956-81DF1F92A215}"/>
            </c:ext>
          </c:extLst>
        </c:ser>
        <c:ser>
          <c:idx val="1"/>
          <c:order val="1"/>
          <c:tx>
            <c:strRef>
              <c:f>ls!$D$1</c:f>
              <c:strCache>
                <c:ptCount val="1"/>
                <c:pt idx="0">
                  <c:v>1 mm</c:v>
                </c:pt>
              </c:strCache>
            </c:strRef>
          </c:tx>
          <c:spPr>
            <a:pattFill prst="pct5">
              <a:fgClr>
                <a:srgbClr val="C00000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/>
            <a:sp3d/>
          </c:spPr>
          <c:invertIfNegative val="0"/>
          <c:cat>
            <c:strRef>
              <c:f>SCL!$B$2:$B$13</c:f>
              <c:strCache>
                <c:ptCount val="12"/>
                <c:pt idx="0">
                  <c:v>PD2</c:v>
                </c:pt>
                <c:pt idx="1">
                  <c:v>PD4</c:v>
                </c:pt>
                <c:pt idx="2">
                  <c:v>PD6</c:v>
                </c:pt>
                <c:pt idx="3">
                  <c:v>PD8</c:v>
                </c:pt>
                <c:pt idx="4">
                  <c:v>PS2</c:v>
                </c:pt>
                <c:pt idx="5">
                  <c:v>PS4</c:v>
                </c:pt>
                <c:pt idx="6">
                  <c:v>PS6</c:v>
                </c:pt>
                <c:pt idx="7">
                  <c:v>PS8</c:v>
                </c:pt>
                <c:pt idx="8">
                  <c:v>CT2</c:v>
                </c:pt>
                <c:pt idx="9">
                  <c:v>CT4</c:v>
                </c:pt>
                <c:pt idx="10">
                  <c:v>CT6</c:v>
                </c:pt>
                <c:pt idx="11">
                  <c:v>CT8</c:v>
                </c:pt>
              </c:strCache>
            </c:strRef>
          </c:cat>
          <c:val>
            <c:numRef>
              <c:f>ls!$D$2:$D$13</c:f>
              <c:numCache>
                <c:formatCode>General</c:formatCode>
                <c:ptCount val="12"/>
                <c:pt idx="0">
                  <c:v>2.2269999999999999</c:v>
                </c:pt>
                <c:pt idx="1">
                  <c:v>2.823</c:v>
                </c:pt>
                <c:pt idx="2">
                  <c:v>3.89</c:v>
                </c:pt>
                <c:pt idx="3">
                  <c:v>4.7729999999999997</c:v>
                </c:pt>
                <c:pt idx="4">
                  <c:v>2.3029999999999999</c:v>
                </c:pt>
                <c:pt idx="5">
                  <c:v>2.653</c:v>
                </c:pt>
                <c:pt idx="6">
                  <c:v>2.71</c:v>
                </c:pt>
                <c:pt idx="7">
                  <c:v>3.0870000000000002</c:v>
                </c:pt>
                <c:pt idx="8">
                  <c:v>3.363</c:v>
                </c:pt>
                <c:pt idx="9">
                  <c:v>2.3929999999999998</c:v>
                </c:pt>
                <c:pt idx="10">
                  <c:v>2</c:v>
                </c:pt>
                <c:pt idx="11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A4-4922-8956-81DF1F92A215}"/>
            </c:ext>
          </c:extLst>
        </c:ser>
        <c:ser>
          <c:idx val="2"/>
          <c:order val="2"/>
          <c:tx>
            <c:strRef>
              <c:f>ls!$E$1</c:f>
              <c:strCache>
                <c:ptCount val="1"/>
                <c:pt idx="0">
                  <c:v>0.5 mm</c:v>
                </c:pt>
              </c:strCache>
            </c:strRef>
          </c:tx>
          <c:spPr>
            <a:pattFill prst="solidDmnd">
              <a:fgClr>
                <a:schemeClr val="bg2">
                  <a:lumMod val="25000"/>
                </a:schemeClr>
              </a:fgClr>
              <a:bgClr>
                <a:schemeClr val="bg2">
                  <a:lumMod val="75000"/>
                </a:schemeClr>
              </a:bgClr>
            </a:pattFill>
            <a:ln>
              <a:noFill/>
            </a:ln>
            <a:effectLst/>
            <a:sp3d/>
          </c:spPr>
          <c:invertIfNegative val="0"/>
          <c:cat>
            <c:strRef>
              <c:f>SCL!$B$2:$B$13</c:f>
              <c:strCache>
                <c:ptCount val="12"/>
                <c:pt idx="0">
                  <c:v>PD2</c:v>
                </c:pt>
                <c:pt idx="1">
                  <c:v>PD4</c:v>
                </c:pt>
                <c:pt idx="2">
                  <c:v>PD6</c:v>
                </c:pt>
                <c:pt idx="3">
                  <c:v>PD8</c:v>
                </c:pt>
                <c:pt idx="4">
                  <c:v>PS2</c:v>
                </c:pt>
                <c:pt idx="5">
                  <c:v>PS4</c:v>
                </c:pt>
                <c:pt idx="6">
                  <c:v>PS6</c:v>
                </c:pt>
                <c:pt idx="7">
                  <c:v>PS8</c:v>
                </c:pt>
                <c:pt idx="8">
                  <c:v>CT2</c:v>
                </c:pt>
                <c:pt idx="9">
                  <c:v>CT4</c:v>
                </c:pt>
                <c:pt idx="10">
                  <c:v>CT6</c:v>
                </c:pt>
                <c:pt idx="11">
                  <c:v>CT8</c:v>
                </c:pt>
              </c:strCache>
            </c:strRef>
          </c:cat>
          <c:val>
            <c:numRef>
              <c:f>ls!$E$2:$E$13</c:f>
              <c:numCache>
                <c:formatCode>General</c:formatCode>
                <c:ptCount val="12"/>
                <c:pt idx="0">
                  <c:v>5.9729999999999999</c:v>
                </c:pt>
                <c:pt idx="1">
                  <c:v>5.8129999999999997</c:v>
                </c:pt>
                <c:pt idx="2">
                  <c:v>6.08</c:v>
                </c:pt>
                <c:pt idx="3">
                  <c:v>5.4269999999999996</c:v>
                </c:pt>
                <c:pt idx="4">
                  <c:v>4.3129999999999997</c:v>
                </c:pt>
                <c:pt idx="5">
                  <c:v>5.9</c:v>
                </c:pt>
                <c:pt idx="6">
                  <c:v>5.867</c:v>
                </c:pt>
                <c:pt idx="7">
                  <c:v>5.0030000000000001</c:v>
                </c:pt>
                <c:pt idx="8">
                  <c:v>5.92</c:v>
                </c:pt>
                <c:pt idx="9">
                  <c:v>5.2969999999999997</c:v>
                </c:pt>
                <c:pt idx="10">
                  <c:v>4.9000000000000004</c:v>
                </c:pt>
                <c:pt idx="11">
                  <c:v>3.3969999999999998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A4-4922-8956-81DF1F92A215}"/>
            </c:ext>
          </c:extLst>
        </c:ser>
        <c:ser>
          <c:idx val="3"/>
          <c:order val="3"/>
          <c:tx>
            <c:strRef>
              <c:f>ls!$F$1</c:f>
              <c:strCache>
                <c:ptCount val="1"/>
                <c:pt idx="0">
                  <c:v>0.25 mm</c:v>
                </c:pt>
              </c:strCache>
            </c:strRef>
          </c:tx>
          <c:spPr>
            <a:pattFill prst="shingle">
              <a:fgClr>
                <a:schemeClr val="accent4"/>
              </a:fgClr>
              <a:bgClr>
                <a:schemeClr val="accent4">
                  <a:lumMod val="40000"/>
                  <a:lumOff val="60000"/>
                </a:schemeClr>
              </a:bgClr>
            </a:pattFill>
            <a:ln>
              <a:noFill/>
            </a:ln>
            <a:effectLst/>
            <a:sp3d/>
          </c:spPr>
          <c:invertIfNegative val="0"/>
          <c:cat>
            <c:strRef>
              <c:f>SCL!$B$2:$B$13</c:f>
              <c:strCache>
                <c:ptCount val="12"/>
                <c:pt idx="0">
                  <c:v>PD2</c:v>
                </c:pt>
                <c:pt idx="1">
                  <c:v>PD4</c:v>
                </c:pt>
                <c:pt idx="2">
                  <c:v>PD6</c:v>
                </c:pt>
                <c:pt idx="3">
                  <c:v>PD8</c:v>
                </c:pt>
                <c:pt idx="4">
                  <c:v>PS2</c:v>
                </c:pt>
                <c:pt idx="5">
                  <c:v>PS4</c:v>
                </c:pt>
                <c:pt idx="6">
                  <c:v>PS6</c:v>
                </c:pt>
                <c:pt idx="7">
                  <c:v>PS8</c:v>
                </c:pt>
                <c:pt idx="8">
                  <c:v>CT2</c:v>
                </c:pt>
                <c:pt idx="9">
                  <c:v>CT4</c:v>
                </c:pt>
                <c:pt idx="10">
                  <c:v>CT6</c:v>
                </c:pt>
                <c:pt idx="11">
                  <c:v>CT8</c:v>
                </c:pt>
              </c:strCache>
            </c:strRef>
          </c:cat>
          <c:val>
            <c:numRef>
              <c:f>ls!$F$2:$F$13</c:f>
              <c:numCache>
                <c:formatCode>General</c:formatCode>
                <c:ptCount val="12"/>
                <c:pt idx="0">
                  <c:v>7.883</c:v>
                </c:pt>
                <c:pt idx="1">
                  <c:v>8.0830000000000002</c:v>
                </c:pt>
                <c:pt idx="2">
                  <c:v>7.0270000000000001</c:v>
                </c:pt>
                <c:pt idx="3">
                  <c:v>3.99</c:v>
                </c:pt>
                <c:pt idx="4">
                  <c:v>8.1300000000000008</c:v>
                </c:pt>
                <c:pt idx="5">
                  <c:v>8.2729999999999997</c:v>
                </c:pt>
                <c:pt idx="6">
                  <c:v>8.0169999999999995</c:v>
                </c:pt>
                <c:pt idx="7">
                  <c:v>6.423</c:v>
                </c:pt>
                <c:pt idx="8">
                  <c:v>8.1199999999999992</c:v>
                </c:pt>
                <c:pt idx="9">
                  <c:v>7.6230000000000002</c:v>
                </c:pt>
                <c:pt idx="10">
                  <c:v>7.133</c:v>
                </c:pt>
                <c:pt idx="11">
                  <c:v>7.63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A4-4922-8956-81DF1F92A215}"/>
            </c:ext>
          </c:extLst>
        </c:ser>
        <c:ser>
          <c:idx val="4"/>
          <c:order val="4"/>
          <c:tx>
            <c:strRef>
              <c:f>ls!$G$1</c:f>
              <c:strCache>
                <c:ptCount val="1"/>
                <c:pt idx="0">
                  <c:v>&lt;0.25 mm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SCL!$B$2:$B$13</c:f>
              <c:strCache>
                <c:ptCount val="12"/>
                <c:pt idx="0">
                  <c:v>PD2</c:v>
                </c:pt>
                <c:pt idx="1">
                  <c:v>PD4</c:v>
                </c:pt>
                <c:pt idx="2">
                  <c:v>PD6</c:v>
                </c:pt>
                <c:pt idx="3">
                  <c:v>PD8</c:v>
                </c:pt>
                <c:pt idx="4">
                  <c:v>PS2</c:v>
                </c:pt>
                <c:pt idx="5">
                  <c:v>PS4</c:v>
                </c:pt>
                <c:pt idx="6">
                  <c:v>PS6</c:v>
                </c:pt>
                <c:pt idx="7">
                  <c:v>PS8</c:v>
                </c:pt>
                <c:pt idx="8">
                  <c:v>CT2</c:v>
                </c:pt>
                <c:pt idx="9">
                  <c:v>CT4</c:v>
                </c:pt>
                <c:pt idx="10">
                  <c:v>CT6</c:v>
                </c:pt>
                <c:pt idx="11">
                  <c:v>CT8</c:v>
                </c:pt>
              </c:strCache>
            </c:strRef>
          </c:cat>
          <c:val>
            <c:numRef>
              <c:f>ls!$G$2:$G$13</c:f>
              <c:numCache>
                <c:formatCode>General</c:formatCode>
                <c:ptCount val="12"/>
                <c:pt idx="0">
                  <c:v>8.77</c:v>
                </c:pt>
                <c:pt idx="1">
                  <c:v>7.88</c:v>
                </c:pt>
                <c:pt idx="2">
                  <c:v>7.42</c:v>
                </c:pt>
                <c:pt idx="3">
                  <c:v>10.4</c:v>
                </c:pt>
                <c:pt idx="4">
                  <c:v>10.130000000000001</c:v>
                </c:pt>
                <c:pt idx="5">
                  <c:v>7.95</c:v>
                </c:pt>
                <c:pt idx="6">
                  <c:v>8.14</c:v>
                </c:pt>
                <c:pt idx="7">
                  <c:v>9.82</c:v>
                </c:pt>
                <c:pt idx="8">
                  <c:v>7.38</c:v>
                </c:pt>
                <c:pt idx="9">
                  <c:v>9.6</c:v>
                </c:pt>
                <c:pt idx="10">
                  <c:v>10.73</c:v>
                </c:pt>
                <c:pt idx="11">
                  <c:v>11.64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A4-4922-8956-81DF1F92A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26312752"/>
        <c:axId val="526309472"/>
        <c:axId val="0"/>
      </c:bar3DChart>
      <c:catAx>
        <c:axId val="52631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Treatments: PD: poultry droppings; PS: pig slurry; CT: control; 2, 4, 6 &amp; 8: weeks</a:t>
                </a:r>
                <a:r>
                  <a:rPr lang="en-US" baseline="0"/>
                  <a:t> after incubation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309472"/>
        <c:crosses val="autoZero"/>
        <c:auto val="1"/>
        <c:lblAlgn val="ctr"/>
        <c:lblOffset val="100"/>
        <c:noMultiLvlLbl val="0"/>
      </c:catAx>
      <c:valAx>
        <c:axId val="52630947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weight of aggregate sizes (g)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31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544794400699913"/>
          <c:y val="0.12037037037037036"/>
          <c:w val="0.81132611548556433"/>
          <c:h val="0.124421843102945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dirty="0"/>
              <a:t>SCL</a:t>
            </a:r>
          </a:p>
        </c:rich>
      </c:tx>
      <c:layout>
        <c:manualLayout>
          <c:xMode val="edge"/>
          <c:yMode val="edge"/>
          <c:x val="0.45278426763204171"/>
          <c:y val="1.28419592987413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025044502965218"/>
          <c:y val="2.8194444444444446E-2"/>
          <c:w val="0.81163866334260881"/>
          <c:h val="0.79944911606649294"/>
        </c:manualLayout>
      </c:layout>
      <c:lineChart>
        <c:grouping val="standard"/>
        <c:varyColors val="0"/>
        <c:ser>
          <c:idx val="0"/>
          <c:order val="0"/>
          <c:tx>
            <c:v>PD</c:v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squar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lgDashDot"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SCL!$C$14</c:f>
                <c:numCache>
                  <c:formatCode>General</c:formatCode>
                  <c:ptCount val="1"/>
                  <c:pt idx="0">
                    <c:v>1.33</c:v>
                  </c:pt>
                </c:numCache>
              </c:numRef>
            </c:plus>
            <c:minus>
              <c:numRef>
                <c:f>SCL!$C$14</c:f>
                <c:numCache>
                  <c:formatCode>General</c:formatCode>
                  <c:ptCount val="1"/>
                  <c:pt idx="0">
                    <c:v>1.33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SCL!$B$2:$B$5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cat>
          <c:val>
            <c:numRef>
              <c:f>SCL!$C$2:$C$5</c:f>
              <c:numCache>
                <c:formatCode>General</c:formatCode>
                <c:ptCount val="4"/>
                <c:pt idx="0">
                  <c:v>10.02</c:v>
                </c:pt>
                <c:pt idx="1">
                  <c:v>13.3</c:v>
                </c:pt>
                <c:pt idx="2">
                  <c:v>20.56</c:v>
                </c:pt>
                <c:pt idx="3">
                  <c:v>21.32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26-4438-AA59-69DA6E0E9A63}"/>
            </c:ext>
          </c:extLst>
        </c:ser>
        <c:ser>
          <c:idx val="1"/>
          <c:order val="1"/>
          <c:tx>
            <c:v>PS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SCL!$C$14</c:f>
                <c:numCache>
                  <c:formatCode>General</c:formatCode>
                  <c:ptCount val="1"/>
                  <c:pt idx="0">
                    <c:v>1.33</c:v>
                  </c:pt>
                </c:numCache>
              </c:numRef>
            </c:plus>
            <c:minus>
              <c:numRef>
                <c:f>SCL!$C$14</c:f>
                <c:numCache>
                  <c:formatCode>General</c:formatCode>
                  <c:ptCount val="1"/>
                  <c:pt idx="0">
                    <c:v>1.33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SCL!$C$6:$C$9</c:f>
              <c:numCache>
                <c:formatCode>General</c:formatCode>
                <c:ptCount val="4"/>
                <c:pt idx="0">
                  <c:v>11.36</c:v>
                </c:pt>
                <c:pt idx="1">
                  <c:v>16.399999999999999</c:v>
                </c:pt>
                <c:pt idx="2">
                  <c:v>23.73</c:v>
                </c:pt>
                <c:pt idx="3">
                  <c:v>26.19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26-4438-AA59-69DA6E0E9A63}"/>
            </c:ext>
          </c:extLst>
        </c:ser>
        <c:ser>
          <c:idx val="2"/>
          <c:order val="2"/>
          <c:tx>
            <c:v>CT</c:v>
          </c:tx>
          <c:spPr>
            <a:ln w="28575" cap="rnd">
              <a:solidFill>
                <a:schemeClr val="accent3">
                  <a:lumMod val="50000"/>
                </a:schemeClr>
              </a:solidFill>
              <a:prstDash val="sysDot"/>
              <a:round/>
            </a:ln>
            <a:effectLst/>
          </c:spPr>
          <c:marker>
            <c:symbol val="diamond"/>
            <c:size val="7"/>
            <c:spPr>
              <a:solidFill>
                <a:schemeClr val="accent3"/>
              </a:solidFill>
              <a:ln w="9525" cap="rnd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SCL!$C$14</c:f>
                <c:numCache>
                  <c:formatCode>General</c:formatCode>
                  <c:ptCount val="1"/>
                  <c:pt idx="0">
                    <c:v>1.33</c:v>
                  </c:pt>
                </c:numCache>
              </c:numRef>
            </c:plus>
            <c:minus>
              <c:numRef>
                <c:f>SCL!$C$14</c:f>
                <c:numCache>
                  <c:formatCode>General</c:formatCode>
                  <c:ptCount val="1"/>
                  <c:pt idx="0">
                    <c:v>1.33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SCL!$C$10:$C$13</c:f>
              <c:numCache>
                <c:formatCode>General</c:formatCode>
                <c:ptCount val="4"/>
                <c:pt idx="0">
                  <c:v>2.9</c:v>
                </c:pt>
                <c:pt idx="1">
                  <c:v>6.55</c:v>
                </c:pt>
                <c:pt idx="2">
                  <c:v>4.05</c:v>
                </c:pt>
                <c:pt idx="3">
                  <c:v>1.69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26-4438-AA59-69DA6E0E9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9802808"/>
        <c:axId val="379803464"/>
      </c:lineChart>
      <c:catAx>
        <c:axId val="379802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 dirty="0">
                    <a:effectLst/>
                  </a:rPr>
                  <a:t>Incubation duration (WAI)</a:t>
                </a:r>
                <a:endParaRPr lang="en-GB" sz="10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803464"/>
        <c:crosses val="autoZero"/>
        <c:auto val="1"/>
        <c:lblAlgn val="ctr"/>
        <c:lblOffset val="100"/>
        <c:noMultiLvlLbl val="0"/>
      </c:catAx>
      <c:valAx>
        <c:axId val="3798034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5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50" b="0" i="0" baseline="0" dirty="0">
                    <a:effectLst/>
                    <a:latin typeface="+mn-lt"/>
                  </a:rPr>
                  <a:t>Water stable aggregate corrected for sand (%)</a:t>
                </a:r>
                <a:endParaRPr lang="en-GB" sz="950" dirty="0">
                  <a:effectLst/>
                  <a:latin typeface="+mn-lt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50">
                    <a:solidFill>
                      <a:prstClr val="black"/>
                    </a:solidFill>
                  </a:defRPr>
                </a:pPr>
                <a:endParaRPr lang="en-US" sz="95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50" b="0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802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9664104624076434"/>
          <c:y val="8.7678898436280808E-2"/>
          <c:w val="0.57894248933852499"/>
          <c:h val="9.91933343123641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dirty="0"/>
              <a:t>SL</a:t>
            </a:r>
          </a:p>
        </c:rich>
      </c:tx>
      <c:layout>
        <c:manualLayout>
          <c:xMode val="edge"/>
          <c:yMode val="edge"/>
          <c:x val="0.4685001077687748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35455399967315"/>
          <c:y val="2.5428331875182269E-2"/>
          <c:w val="0.77862110089495851"/>
          <c:h val="0.82385489187937189"/>
        </c:manualLayout>
      </c:layout>
      <c:lineChart>
        <c:grouping val="standard"/>
        <c:varyColors val="0"/>
        <c:ser>
          <c:idx val="0"/>
          <c:order val="0"/>
          <c:tx>
            <c:v>PD</c:v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squar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SL!$C$14</c:f>
                <c:numCache>
                  <c:formatCode>General</c:formatCode>
                  <c:ptCount val="1"/>
                  <c:pt idx="0">
                    <c:v>1.31</c:v>
                  </c:pt>
                </c:numCache>
              </c:numRef>
            </c:plus>
            <c:minus>
              <c:numRef>
                <c:f>SL!$C$14</c:f>
                <c:numCache>
                  <c:formatCode>General</c:formatCode>
                  <c:ptCount val="1"/>
                  <c:pt idx="0">
                    <c:v>1.31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SL!$B$2:$B$5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cat>
          <c:val>
            <c:numRef>
              <c:f>SL!$C$2:$C$5</c:f>
              <c:numCache>
                <c:formatCode>General</c:formatCode>
                <c:ptCount val="4"/>
                <c:pt idx="0">
                  <c:v>29.25</c:v>
                </c:pt>
                <c:pt idx="1">
                  <c:v>38.51</c:v>
                </c:pt>
                <c:pt idx="2">
                  <c:v>42.03</c:v>
                </c:pt>
                <c:pt idx="3">
                  <c:v>52.9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25-4CAA-99C5-A57B21839300}"/>
            </c:ext>
          </c:extLst>
        </c:ser>
        <c:ser>
          <c:idx val="1"/>
          <c:order val="1"/>
          <c:tx>
            <c:v>PS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SL!$C$14</c:f>
                <c:numCache>
                  <c:formatCode>General</c:formatCode>
                  <c:ptCount val="1"/>
                  <c:pt idx="0">
                    <c:v>1.31</c:v>
                  </c:pt>
                </c:numCache>
              </c:numRef>
            </c:plus>
            <c:minus>
              <c:numRef>
                <c:f>SL!$C$14</c:f>
                <c:numCache>
                  <c:formatCode>General</c:formatCode>
                  <c:ptCount val="1"/>
                  <c:pt idx="0">
                    <c:v>1.31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SL!$B$2:$B$5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cat>
          <c:val>
            <c:numRef>
              <c:f>SL!$C$6:$C$9</c:f>
              <c:numCache>
                <c:formatCode>General</c:formatCode>
                <c:ptCount val="4"/>
                <c:pt idx="0">
                  <c:v>23.64</c:v>
                </c:pt>
                <c:pt idx="1">
                  <c:v>30.37</c:v>
                </c:pt>
                <c:pt idx="2">
                  <c:v>37.369999999999997</c:v>
                </c:pt>
                <c:pt idx="3">
                  <c:v>49.36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25-4CAA-99C5-A57B21839300}"/>
            </c:ext>
          </c:extLst>
        </c:ser>
        <c:ser>
          <c:idx val="2"/>
          <c:order val="2"/>
          <c:tx>
            <c:v>CT</c:v>
          </c:tx>
          <c:spPr>
            <a:ln w="28575" cap="rnd">
              <a:solidFill>
                <a:schemeClr val="accent3">
                  <a:lumMod val="75000"/>
                </a:schemeClr>
              </a:solidFill>
              <a:prstDash val="sysDot"/>
              <a:round/>
            </a:ln>
            <a:effectLst/>
          </c:spPr>
          <c:marker>
            <c:symbol val="diamond"/>
            <c:size val="7"/>
            <c:spPr>
              <a:solidFill>
                <a:schemeClr val="accent3"/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SL!$C$14</c:f>
                <c:numCache>
                  <c:formatCode>General</c:formatCode>
                  <c:ptCount val="1"/>
                  <c:pt idx="0">
                    <c:v>1.31</c:v>
                  </c:pt>
                </c:numCache>
              </c:numRef>
            </c:plus>
            <c:minus>
              <c:numRef>
                <c:f>SL!$C$14</c:f>
                <c:numCache>
                  <c:formatCode>General</c:formatCode>
                  <c:ptCount val="1"/>
                  <c:pt idx="0">
                    <c:v>1.31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SL!$B$2:$B$5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cat>
          <c:val>
            <c:numRef>
              <c:f>SL!$C$10:$C$13</c:f>
              <c:numCache>
                <c:formatCode>General</c:formatCode>
                <c:ptCount val="4"/>
                <c:pt idx="0">
                  <c:v>16.61</c:v>
                </c:pt>
                <c:pt idx="1">
                  <c:v>20.010000000000002</c:v>
                </c:pt>
                <c:pt idx="2">
                  <c:v>13.04</c:v>
                </c:pt>
                <c:pt idx="3">
                  <c:v>13.67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25-4CAA-99C5-A57B218393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391480"/>
        <c:axId val="518393776"/>
      </c:lineChart>
      <c:catAx>
        <c:axId val="518391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000" b="0" i="0" baseline="0" dirty="0">
                    <a:effectLst/>
                    <a:latin typeface="+mn-lt"/>
                  </a:rPr>
                  <a:t>Incubation duration (WAI)</a:t>
                </a:r>
                <a:endParaRPr lang="en-GB" sz="1000" dirty="0">
                  <a:effectLst/>
                  <a:latin typeface="+mn-lt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393776"/>
        <c:crosses val="autoZero"/>
        <c:auto val="1"/>
        <c:lblAlgn val="ctr"/>
        <c:lblOffset val="100"/>
        <c:noMultiLvlLbl val="0"/>
      </c:catAx>
      <c:valAx>
        <c:axId val="5183937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950" b="0" i="0" baseline="0" dirty="0">
                    <a:effectLst/>
                    <a:latin typeface="+mn-lt"/>
                  </a:rPr>
                  <a:t>Water stable aggregate corrected for sand (%)</a:t>
                </a:r>
                <a:endParaRPr lang="en-GB" sz="950" dirty="0">
                  <a:effectLst/>
                  <a:latin typeface="+mn-lt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391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4291487999757386"/>
          <c:y val="7.4538171304521894E-2"/>
          <c:w val="0.56035880243198877"/>
          <c:h val="0.103461316515588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dirty="0"/>
              <a:t>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378937007874016"/>
          <c:y val="2.3557235419707501E-2"/>
          <c:w val="0.84565507436570431"/>
          <c:h val="0.80970529055893681"/>
        </c:manualLayout>
      </c:layout>
      <c:lineChart>
        <c:grouping val="standard"/>
        <c:varyColors val="0"/>
        <c:ser>
          <c:idx val="0"/>
          <c:order val="0"/>
          <c:tx>
            <c:v>PD</c:v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Sheet1!$C$45</c:f>
                <c:numCache>
                  <c:formatCode>General</c:formatCode>
                  <c:ptCount val="1"/>
                  <c:pt idx="0">
                    <c:v>0.55400000000000005</c:v>
                  </c:pt>
                </c:numCache>
              </c:numRef>
            </c:plus>
            <c:minus>
              <c:numRef>
                <c:f>Sheet1!$C$45</c:f>
                <c:numCache>
                  <c:formatCode>General</c:formatCode>
                  <c:ptCount val="1"/>
                  <c:pt idx="0">
                    <c:v>0.55400000000000005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Sheet1!$B$33:$B$36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cat>
          <c:val>
            <c:numRef>
              <c:f>Sheet1!$C$33:$C$36</c:f>
              <c:numCache>
                <c:formatCode>General</c:formatCode>
                <c:ptCount val="4"/>
                <c:pt idx="0">
                  <c:v>6.5857999999999999</c:v>
                </c:pt>
                <c:pt idx="1">
                  <c:v>9.5350000000000001</c:v>
                </c:pt>
                <c:pt idx="2">
                  <c:v>11.861000000000001</c:v>
                </c:pt>
                <c:pt idx="3">
                  <c:v>26.001000000000001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79-4803-8DC5-CDD5CFE6E048}"/>
            </c:ext>
          </c:extLst>
        </c:ser>
        <c:ser>
          <c:idx val="1"/>
          <c:order val="1"/>
          <c:tx>
            <c:v>PS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Sheet1!$C$45</c:f>
                <c:numCache>
                  <c:formatCode>General</c:formatCode>
                  <c:ptCount val="1"/>
                  <c:pt idx="0">
                    <c:v>0.55400000000000005</c:v>
                  </c:pt>
                </c:numCache>
              </c:numRef>
            </c:plus>
            <c:minus>
              <c:numRef>
                <c:f>Sheet1!$C$45</c:f>
                <c:numCache>
                  <c:formatCode>General</c:formatCode>
                  <c:ptCount val="1"/>
                  <c:pt idx="0">
                    <c:v>0.55400000000000005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Sheet1!$B$33:$B$36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cat>
          <c:val>
            <c:numRef>
              <c:f>Sheet1!$C$37:$C$40</c:f>
              <c:numCache>
                <c:formatCode>General</c:formatCode>
                <c:ptCount val="4"/>
                <c:pt idx="0">
                  <c:v>6.4889999999999999</c:v>
                </c:pt>
                <c:pt idx="1">
                  <c:v>9.0090000000000003</c:v>
                </c:pt>
                <c:pt idx="2">
                  <c:v>10.94</c:v>
                </c:pt>
                <c:pt idx="3">
                  <c:v>14.012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79-4803-8DC5-CDD5CFE6E048}"/>
            </c:ext>
          </c:extLst>
        </c:ser>
        <c:ser>
          <c:idx val="2"/>
          <c:order val="2"/>
          <c:tx>
            <c:v>CT</c:v>
          </c:tx>
          <c:spPr>
            <a:ln w="3492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Sheet1!$C$45</c:f>
                <c:numCache>
                  <c:formatCode>General</c:formatCode>
                  <c:ptCount val="1"/>
                  <c:pt idx="0">
                    <c:v>0.55400000000000005</c:v>
                  </c:pt>
                </c:numCache>
              </c:numRef>
            </c:plus>
            <c:minus>
              <c:numRef>
                <c:f>Sheet1!$C$45</c:f>
                <c:numCache>
                  <c:formatCode>General</c:formatCode>
                  <c:ptCount val="1"/>
                  <c:pt idx="0">
                    <c:v>0.55400000000000005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Sheet1!$B$33:$B$36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cat>
          <c:val>
            <c:numRef>
              <c:f>Sheet1!$C$41:$C$44</c:f>
              <c:numCache>
                <c:formatCode>General</c:formatCode>
                <c:ptCount val="4"/>
                <c:pt idx="0">
                  <c:v>4.7850000000000001</c:v>
                </c:pt>
                <c:pt idx="1">
                  <c:v>1.9279999999999999</c:v>
                </c:pt>
                <c:pt idx="2">
                  <c:v>3.036</c:v>
                </c:pt>
                <c:pt idx="3">
                  <c:v>2.3450000000000002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79-4803-8DC5-CDD5CFE6E0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0624952"/>
        <c:axId val="660625936"/>
      </c:lineChart>
      <c:catAx>
        <c:axId val="660624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Incubation duration (WAI)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625936"/>
        <c:crosses val="autoZero"/>
        <c:auto val="1"/>
        <c:lblAlgn val="ctr"/>
        <c:lblOffset val="100"/>
        <c:noMultiLvlLbl val="0"/>
      </c:catAx>
      <c:valAx>
        <c:axId val="6606259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50" dirty="0">
                    <a:solidFill>
                      <a:schemeClr val="tx1"/>
                    </a:solidFill>
                  </a:rPr>
                  <a:t>Water stable aggregate corrected for sand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624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dirty="0"/>
              <a:t>SCL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084101411432489"/>
          <c:y val="3.7453703703703718E-2"/>
          <c:w val="0.74965907549246036"/>
          <c:h val="0.78976546639874645"/>
        </c:manualLayout>
      </c:layout>
      <c:lineChart>
        <c:grouping val="standard"/>
        <c:varyColors val="0"/>
        <c:ser>
          <c:idx val="0"/>
          <c:order val="0"/>
          <c:tx>
            <c:v>PD</c:v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squar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SCL!$E$14</c:f>
                <c:numCache>
                  <c:formatCode>General</c:formatCode>
                  <c:ptCount val="1"/>
                  <c:pt idx="0">
                    <c:v>4.3999999999999997E-2</c:v>
                  </c:pt>
                </c:numCache>
              </c:numRef>
            </c:plus>
            <c:minus>
              <c:numRef>
                <c:f>SCL!$E$14</c:f>
                <c:numCache>
                  <c:formatCode>General</c:formatCode>
                  <c:ptCount val="1"/>
                  <c:pt idx="0">
                    <c:v>4.3999999999999997E-2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SCL!$B$2:$B$5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cat>
          <c:val>
            <c:numRef>
              <c:f>SCL!$E$2:$E$5</c:f>
              <c:numCache>
                <c:formatCode>General</c:formatCode>
                <c:ptCount val="4"/>
                <c:pt idx="0">
                  <c:v>0.53110000000000002</c:v>
                </c:pt>
                <c:pt idx="1">
                  <c:v>0.53249999999999997</c:v>
                </c:pt>
                <c:pt idx="2">
                  <c:v>0.67159999999999997</c:v>
                </c:pt>
                <c:pt idx="3">
                  <c:v>0.66169999999999995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02-4F97-A284-AE50FDBB8D33}"/>
            </c:ext>
          </c:extLst>
        </c:ser>
        <c:ser>
          <c:idx val="1"/>
          <c:order val="1"/>
          <c:tx>
            <c:v>PS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SCL!$E$14</c:f>
                <c:numCache>
                  <c:formatCode>General</c:formatCode>
                  <c:ptCount val="1"/>
                  <c:pt idx="0">
                    <c:v>4.3999999999999997E-2</c:v>
                  </c:pt>
                </c:numCache>
              </c:numRef>
            </c:plus>
            <c:minus>
              <c:numRef>
                <c:f>SCL!$E$14</c:f>
                <c:numCache>
                  <c:formatCode>General</c:formatCode>
                  <c:ptCount val="1"/>
                  <c:pt idx="0">
                    <c:v>4.3999999999999997E-2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SCL!$B$2:$B$5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cat>
          <c:val>
            <c:numRef>
              <c:f>SCL!$E$6:$E$9</c:f>
              <c:numCache>
                <c:formatCode>General</c:formatCode>
                <c:ptCount val="4"/>
                <c:pt idx="0">
                  <c:v>0.57689999999999997</c:v>
                </c:pt>
                <c:pt idx="1">
                  <c:v>0.58750000000000002</c:v>
                </c:pt>
                <c:pt idx="2">
                  <c:v>0.63600000000000001</c:v>
                </c:pt>
                <c:pt idx="3">
                  <c:v>0.80640000000000001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02-4F97-A284-AE50FDBB8D33}"/>
            </c:ext>
          </c:extLst>
        </c:ser>
        <c:ser>
          <c:idx val="2"/>
          <c:order val="2"/>
          <c:tx>
            <c:v>CT</c:v>
          </c:tx>
          <c:spPr>
            <a:ln w="28575" cap="rnd">
              <a:solidFill>
                <a:schemeClr val="accent3">
                  <a:lumMod val="50000"/>
                </a:schemeClr>
              </a:solidFill>
              <a:prstDash val="sysDot"/>
              <a:round/>
            </a:ln>
            <a:effectLst/>
          </c:spPr>
          <c:marker>
            <c:symbol val="diamond"/>
            <c:size val="7"/>
            <c:spPr>
              <a:solidFill>
                <a:schemeClr val="accent3"/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SCL!$E$14</c:f>
                <c:numCache>
                  <c:formatCode>General</c:formatCode>
                  <c:ptCount val="1"/>
                  <c:pt idx="0">
                    <c:v>4.3999999999999997E-2</c:v>
                  </c:pt>
                </c:numCache>
              </c:numRef>
            </c:plus>
            <c:minus>
              <c:numRef>
                <c:f>SCL!$E$14</c:f>
                <c:numCache>
                  <c:formatCode>General</c:formatCode>
                  <c:ptCount val="1"/>
                  <c:pt idx="0">
                    <c:v>4.3999999999999997E-2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SCL!$B$2:$B$5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cat>
          <c:val>
            <c:numRef>
              <c:f>SCL!$E$10:$E$13</c:f>
              <c:numCache>
                <c:formatCode>General</c:formatCode>
                <c:ptCount val="4"/>
                <c:pt idx="0">
                  <c:v>0.45140000000000002</c:v>
                </c:pt>
                <c:pt idx="1">
                  <c:v>0.48770000000000002</c:v>
                </c:pt>
                <c:pt idx="2">
                  <c:v>0.46810000000000002</c:v>
                </c:pt>
                <c:pt idx="3">
                  <c:v>0.46870000000000001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02-4F97-A284-AE50FDBB8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387544"/>
        <c:axId val="518388528"/>
      </c:lineChart>
      <c:catAx>
        <c:axId val="518387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 dirty="0">
                    <a:solidFill>
                      <a:schemeClr val="tx1"/>
                    </a:solidFill>
                    <a:effectLst/>
                  </a:rPr>
                  <a:t>Incubation duration (WAI)</a:t>
                </a:r>
                <a:endParaRPr lang="en-GB" sz="1000" dirty="0">
                  <a:solidFill>
                    <a:schemeClr val="tx1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388528"/>
        <c:crosses val="autoZero"/>
        <c:auto val="1"/>
        <c:lblAlgn val="ctr"/>
        <c:lblOffset val="100"/>
        <c:noMultiLvlLbl val="0"/>
      </c:catAx>
      <c:valAx>
        <c:axId val="5183885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Mean</a:t>
                </a:r>
                <a:r>
                  <a:rPr lang="en-US" sz="12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 weight diameter (mm)</a:t>
                </a:r>
              </a:p>
            </c:rich>
          </c:tx>
          <c:layout>
            <c:manualLayout>
              <c:xMode val="edge"/>
              <c:yMode val="edge"/>
              <c:x val="1.8477032236916501E-2"/>
              <c:y val="8.961395540793150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387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5414324862622134"/>
          <c:y val="4.4007079986224468E-2"/>
          <c:w val="0.47350820008598377"/>
          <c:h val="0.16489983440051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dirty="0"/>
              <a:t>SL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836138500267146"/>
          <c:y val="2.5428331875182269E-2"/>
          <c:w val="0.80380535731333735"/>
          <c:h val="0.8121974338905863"/>
        </c:manualLayout>
      </c:layout>
      <c:lineChart>
        <c:grouping val="standard"/>
        <c:varyColors val="0"/>
        <c:ser>
          <c:idx val="0"/>
          <c:order val="0"/>
          <c:tx>
            <c:v>PD</c:v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squar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SL!$E$14</c:f>
                <c:numCache>
                  <c:formatCode>General</c:formatCode>
                  <c:ptCount val="1"/>
                  <c:pt idx="0">
                    <c:v>6.59E-2</c:v>
                  </c:pt>
                </c:numCache>
              </c:numRef>
            </c:plus>
            <c:minus>
              <c:numRef>
                <c:f>SL!$E$14</c:f>
                <c:numCache>
                  <c:formatCode>General</c:formatCode>
                  <c:ptCount val="1"/>
                  <c:pt idx="0">
                    <c:v>6.59E-2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SL!$B$2:$B$5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cat>
          <c:val>
            <c:numRef>
              <c:f>SL!$E$2:$E$5</c:f>
              <c:numCache>
                <c:formatCode>General</c:formatCode>
                <c:ptCount val="4"/>
                <c:pt idx="0">
                  <c:v>0.86560000000000004</c:v>
                </c:pt>
                <c:pt idx="1">
                  <c:v>0.88549999999999995</c:v>
                </c:pt>
                <c:pt idx="2">
                  <c:v>0.86470000000000002</c:v>
                </c:pt>
                <c:pt idx="3">
                  <c:v>1.0085999999999999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4A-46C9-B036-EF74CCD7FAF6}"/>
            </c:ext>
          </c:extLst>
        </c:ser>
        <c:ser>
          <c:idx val="1"/>
          <c:order val="1"/>
          <c:tx>
            <c:v>PS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SL!$E$14</c:f>
                <c:numCache>
                  <c:formatCode>General</c:formatCode>
                  <c:ptCount val="1"/>
                  <c:pt idx="0">
                    <c:v>6.59E-2</c:v>
                  </c:pt>
                </c:numCache>
              </c:numRef>
            </c:plus>
            <c:minus>
              <c:numRef>
                <c:f>SL!$E$14</c:f>
                <c:numCache>
                  <c:formatCode>General</c:formatCode>
                  <c:ptCount val="1"/>
                  <c:pt idx="0">
                    <c:v>6.59E-2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SL!$B$2:$B$5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cat>
          <c:val>
            <c:numRef>
              <c:f>SL!$E$6:$E$9</c:f>
              <c:numCache>
                <c:formatCode>General</c:formatCode>
                <c:ptCount val="4"/>
                <c:pt idx="0">
                  <c:v>0.70520000000000005</c:v>
                </c:pt>
                <c:pt idx="1">
                  <c:v>0.72799999999999998</c:v>
                </c:pt>
                <c:pt idx="2">
                  <c:v>0.97619999999999996</c:v>
                </c:pt>
                <c:pt idx="3">
                  <c:v>1.1379999999999999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4A-46C9-B036-EF74CCD7FAF6}"/>
            </c:ext>
          </c:extLst>
        </c:ser>
        <c:ser>
          <c:idx val="2"/>
          <c:order val="2"/>
          <c:tx>
            <c:v>CT</c:v>
          </c:tx>
          <c:spPr>
            <a:ln w="28575" cap="rnd">
              <a:solidFill>
                <a:schemeClr val="accent3">
                  <a:lumMod val="75000"/>
                </a:schemeClr>
              </a:solidFill>
              <a:prstDash val="sysDot"/>
              <a:round/>
            </a:ln>
            <a:effectLst/>
          </c:spPr>
          <c:marker>
            <c:symbol val="diamond"/>
            <c:size val="7"/>
            <c:spPr>
              <a:solidFill>
                <a:schemeClr val="accent3"/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SL!$E$14</c:f>
                <c:numCache>
                  <c:formatCode>General</c:formatCode>
                  <c:ptCount val="1"/>
                  <c:pt idx="0">
                    <c:v>6.59E-2</c:v>
                  </c:pt>
                </c:numCache>
              </c:numRef>
            </c:plus>
            <c:minus>
              <c:numRef>
                <c:f>SL!$E$14</c:f>
                <c:numCache>
                  <c:formatCode>General</c:formatCode>
                  <c:ptCount val="1"/>
                  <c:pt idx="0">
                    <c:v>6.59E-2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SL!$B$2:$B$5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cat>
          <c:val>
            <c:numRef>
              <c:f>SL!$E$10:$E$13</c:f>
              <c:numCache>
                <c:formatCode>General</c:formatCode>
                <c:ptCount val="4"/>
                <c:pt idx="0">
                  <c:v>0.5635</c:v>
                </c:pt>
                <c:pt idx="1">
                  <c:v>0.62970000000000004</c:v>
                </c:pt>
                <c:pt idx="2">
                  <c:v>0.59850000000000003</c:v>
                </c:pt>
                <c:pt idx="3">
                  <c:v>0.58079999999999998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4A-46C9-B036-EF74CCD7FA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391480"/>
        <c:axId val="518393776"/>
      </c:lineChart>
      <c:catAx>
        <c:axId val="518391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000" b="0" i="0" baseline="0" dirty="0">
                    <a:effectLst/>
                    <a:latin typeface="+mn-lt"/>
                  </a:rPr>
                  <a:t>Incubation duration (WAI)</a:t>
                </a:r>
                <a:endParaRPr lang="en-GB" sz="1000" dirty="0">
                  <a:effectLst/>
                  <a:latin typeface="+mn-lt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393776"/>
        <c:crosses val="autoZero"/>
        <c:auto val="1"/>
        <c:lblAlgn val="ctr"/>
        <c:lblOffset val="100"/>
        <c:noMultiLvlLbl val="0"/>
      </c:catAx>
      <c:valAx>
        <c:axId val="5183937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00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Mean weight diameter (mm)</a:t>
                </a:r>
              </a:p>
            </c:rich>
          </c:tx>
          <c:layout>
            <c:manualLayout>
              <c:xMode val="edge"/>
              <c:yMode val="edge"/>
              <c:x val="2.0483943636494589E-3"/>
              <c:y val="0.230950459169217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391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6441714350557793"/>
          <c:y val="5.7644000074654464E-2"/>
          <c:w val="0.62403170237818095"/>
          <c:h val="0.122890413163564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dirty="0"/>
              <a:t>LS</a:t>
            </a:r>
          </a:p>
        </c:rich>
      </c:tx>
      <c:layout>
        <c:manualLayout>
          <c:xMode val="edge"/>
          <c:yMode val="edge"/>
          <c:x val="0.4742567804024496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78937007874017"/>
          <c:y val="0.10631999125109361"/>
          <c:w val="0.8376550743657043"/>
          <c:h val="0.68810914260717415"/>
        </c:manualLayout>
      </c:layout>
      <c:lineChart>
        <c:grouping val="standard"/>
        <c:varyColors val="0"/>
        <c:ser>
          <c:idx val="0"/>
          <c:order val="0"/>
          <c:tx>
            <c:v>PD</c:v>
          </c:tx>
          <c:spPr>
            <a:ln w="28575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Sheet1!$E$45</c:f>
                <c:numCache>
                  <c:formatCode>General</c:formatCode>
                  <c:ptCount val="1"/>
                  <c:pt idx="0">
                    <c:v>5.2400000000000002E-2</c:v>
                  </c:pt>
                </c:numCache>
              </c:numRef>
            </c:plus>
            <c:minus>
              <c:numRef>
                <c:f>Sheet1!$E$45</c:f>
                <c:numCache>
                  <c:formatCode>General</c:formatCode>
                  <c:ptCount val="1"/>
                  <c:pt idx="0">
                    <c:v>5.2400000000000002E-2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Sheet1!$B$33:$B$36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cat>
          <c:val>
            <c:numRef>
              <c:f>Sheet1!$E$33:$E$36</c:f>
              <c:numCache>
                <c:formatCode>General</c:formatCode>
                <c:ptCount val="4"/>
                <c:pt idx="0">
                  <c:v>0.495</c:v>
                </c:pt>
                <c:pt idx="1">
                  <c:v>0.62529999999999997</c:v>
                </c:pt>
                <c:pt idx="2">
                  <c:v>0.63649999999999995</c:v>
                </c:pt>
                <c:pt idx="3">
                  <c:v>0.61560000000000004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7A-4251-BFDE-977CE1E9121E}"/>
            </c:ext>
          </c:extLst>
        </c:ser>
        <c:ser>
          <c:idx val="1"/>
          <c:order val="1"/>
          <c:tx>
            <c:v>PS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Sheet1!$E$45</c:f>
                <c:numCache>
                  <c:formatCode>General</c:formatCode>
                  <c:ptCount val="1"/>
                  <c:pt idx="0">
                    <c:v>5.2400000000000002E-2</c:v>
                  </c:pt>
                </c:numCache>
              </c:numRef>
            </c:plus>
            <c:minus>
              <c:numRef>
                <c:f>Sheet1!$E$45</c:f>
                <c:numCache>
                  <c:formatCode>General</c:formatCode>
                  <c:ptCount val="1"/>
                  <c:pt idx="0">
                    <c:v>5.2400000000000002E-2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Sheet1!$B$33:$B$36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cat>
          <c:val>
            <c:numRef>
              <c:f>Sheet1!$E$37:$E$40</c:f>
              <c:numCache>
                <c:formatCode>General</c:formatCode>
                <c:ptCount val="4"/>
                <c:pt idx="0">
                  <c:v>0.497</c:v>
                </c:pt>
                <c:pt idx="1">
                  <c:v>0.53039999999999998</c:v>
                </c:pt>
                <c:pt idx="2">
                  <c:v>0.53490000000000004</c:v>
                </c:pt>
                <c:pt idx="3">
                  <c:v>0.66349999999999998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7A-4251-BFDE-977CE1E9121E}"/>
            </c:ext>
          </c:extLst>
        </c:ser>
        <c:ser>
          <c:idx val="2"/>
          <c:order val="2"/>
          <c:tx>
            <c:v>CT</c:v>
          </c:tx>
          <c:spPr>
            <a:ln w="3492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Sheet1!$E$45</c:f>
                <c:numCache>
                  <c:formatCode>General</c:formatCode>
                  <c:ptCount val="1"/>
                  <c:pt idx="0">
                    <c:v>5.2400000000000002E-2</c:v>
                  </c:pt>
                </c:numCache>
              </c:numRef>
            </c:plus>
            <c:minus>
              <c:numRef>
                <c:f>Sheet1!$E$45</c:f>
                <c:numCache>
                  <c:formatCode>General</c:formatCode>
                  <c:ptCount val="1"/>
                  <c:pt idx="0">
                    <c:v>5.2400000000000002E-2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Sheet1!$B$33:$B$36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cat>
          <c:val>
            <c:numRef>
              <c:f>Sheet1!$E$41:$E$44</c:f>
              <c:numCache>
                <c:formatCode>General</c:formatCode>
                <c:ptCount val="4"/>
                <c:pt idx="0">
                  <c:v>0.56669999999999998</c:v>
                </c:pt>
                <c:pt idx="1">
                  <c:v>0.49530000000000002</c:v>
                </c:pt>
                <c:pt idx="2">
                  <c:v>0.57399999999999995</c:v>
                </c:pt>
                <c:pt idx="3">
                  <c:v>0.52429999999999999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7A-4251-BFDE-977CE1E91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0624952"/>
        <c:axId val="660625936"/>
      </c:lineChart>
      <c:catAx>
        <c:axId val="660624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Incubation duration (WAI)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625936"/>
        <c:crosses val="autoZero"/>
        <c:auto val="1"/>
        <c:lblAlgn val="ctr"/>
        <c:lblOffset val="100"/>
        <c:noMultiLvlLbl val="0"/>
      </c:catAx>
      <c:valAx>
        <c:axId val="6606259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Mean weight diameter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624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9557480314960632"/>
          <c:y val="5.5972222222222236E-2"/>
          <c:w val="0.40885039370078741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F0F3-125F-49E7-A4D6-BD029B3DF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55061-DAED-4198-91EC-5BA552FCF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4D240-4660-4752-9CB9-5C1A499F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3EED-9F7B-40D0-B3C4-A6F042402E82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9B54-8E47-4659-986B-8BFF1377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48B0E-20D1-4E7B-A2F4-8D2704FB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64DE-9E93-41E2-BE35-C52817CC4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08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22CA-420F-4801-90B9-D796400E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97B32-029D-475E-ADD8-440ACF53D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C1A3B-7EB6-4F1D-A4A9-D498DCD5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3EED-9F7B-40D0-B3C4-A6F042402E82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41F8-3A05-42E5-AC91-84DB42A4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B1D7D-5E35-49C3-8174-C0887817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64DE-9E93-41E2-BE35-C52817CC4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96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DF0B9-FBEE-4CD2-A736-C35A7B2FF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DCC09-C9CD-45D8-91A7-7FFED5B43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C9BEA-B792-4C50-BD29-D7FAC2E2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3EED-9F7B-40D0-B3C4-A6F042402E82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D4D80-F9B5-477E-94A3-C5A2ED06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88CF4-75EF-487A-AF79-66595699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64DE-9E93-41E2-BE35-C52817CC4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48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7453-74AE-4DC3-8674-AB7FBACE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9C0F-A300-4DBE-837B-375124A5E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1006C-7F0C-46A9-AEE2-0E15E1B0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3EED-9F7B-40D0-B3C4-A6F042402E82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23721-6AB5-4720-8D0E-C5342FE2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594B-0B2A-4F94-A96D-7793265D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64DE-9E93-41E2-BE35-C52817CC4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9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86AF-6E14-458A-AA8D-A856E3AD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C0997-5429-4D66-8FA5-C1318E937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9596B-BB87-431A-8BCB-4A967592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3EED-9F7B-40D0-B3C4-A6F042402E82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BFD7-9C43-48AA-B686-D29021C1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28473-05A1-439C-91C8-57883428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64DE-9E93-41E2-BE35-C52817CC4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7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91EF-6DF0-4FBB-AC2F-A3CA42D1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DEB14-F780-4773-BEC4-75C3D12CB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4800D-DBB1-46DA-8107-5491A5041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38AE4-2910-4FB2-9789-48381FFA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3EED-9F7B-40D0-B3C4-A6F042402E82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4E1BF-BA84-4898-BDC5-9500DD7A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EFD7-63A9-4AE1-8FD8-75A767F7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64DE-9E93-41E2-BE35-C52817CC4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1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E1AA-1502-4200-A5FD-DBA2A570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E5BC6-7837-4845-B1B0-788F0F7C3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09305-F7A2-4C32-8F1D-00F443DD3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FD81B-86EC-4DA1-80A4-45DC1FDD3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B8BB0-23C2-438D-B19B-3B4258583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A9F7D-834E-459B-85CA-08F459BA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3EED-9F7B-40D0-B3C4-A6F042402E82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9B6E5-F3F3-496A-BBA3-B3ADFA09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C1DB7-6228-4407-8A11-09E2D734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64DE-9E93-41E2-BE35-C52817CC4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40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B8B4-6056-41B3-B713-40B4E256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02FB8-0070-41DC-BD52-E46C522B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3EED-9F7B-40D0-B3C4-A6F042402E82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27680-2BC2-4263-9532-DA31F5BA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B9B3B-49D7-4EE8-A96A-82AB64DE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64DE-9E93-41E2-BE35-C52817CC4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98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971D9-B15C-49CF-BF4B-223D1AE3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3EED-9F7B-40D0-B3C4-A6F042402E82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2B369-87A7-45E5-B4AD-73775A8C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2E915-0D12-4AE2-9630-8AEF55E8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64DE-9E93-41E2-BE35-C52817CC4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80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AE6A-9728-4D09-8769-91F2DDDA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88BE6-129D-44D3-85DF-907DD0FE4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7385A-7424-4063-BBAC-C0374F16A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8C84E-3520-42C3-B45A-015A618B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3EED-9F7B-40D0-B3C4-A6F042402E82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9F893-63B1-4A7F-9F6E-1D416E2F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FC92A-3550-45DA-BB1A-E6585129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64DE-9E93-41E2-BE35-C52817CC4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96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D72C-8CD6-4E1C-BDA5-FA6E787B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BF266-E6BF-40D6-B9E8-E08E5C205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B3B50-A5F2-47C2-8AB2-1A7113122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66DC9-E0C2-4F61-A175-4EA927A0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3EED-9F7B-40D0-B3C4-A6F042402E82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8333-F9F6-478C-A53C-8248B158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5B94B-62E5-45F6-8F17-3E6E9DE5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64DE-9E93-41E2-BE35-C52817CC4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7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BC023-75CD-4836-9D9A-2950259B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68397-CCF0-4D34-83EF-F046460F6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4E5DB-B062-4CC0-B1BF-F13D1263A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23EED-9F7B-40D0-B3C4-A6F042402E82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417F2-9DB5-4154-9610-E4D4BB637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2C3F-988B-4E23-AE06-C4669DEC5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264DE-9E93-41E2-BE35-C52817CC4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75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93E5B58-2DD4-4E31-8F99-A67582F93FA6}"/>
              </a:ext>
            </a:extLst>
          </p:cNvPr>
          <p:cNvGrpSpPr/>
          <p:nvPr/>
        </p:nvGrpSpPr>
        <p:grpSpPr>
          <a:xfrm>
            <a:off x="250874" y="284869"/>
            <a:ext cx="6813450" cy="5307358"/>
            <a:chOff x="250874" y="284869"/>
            <a:chExt cx="6813450" cy="53073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953AC6-1ADA-462F-AA0C-941490499AFB}"/>
                </a:ext>
              </a:extLst>
            </p:cNvPr>
            <p:cNvGrpSpPr/>
            <p:nvPr/>
          </p:nvGrpSpPr>
          <p:grpSpPr>
            <a:xfrm>
              <a:off x="250874" y="284869"/>
              <a:ext cx="6813450" cy="4784138"/>
              <a:chOff x="250874" y="284869"/>
              <a:chExt cx="6813450" cy="4784138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674EC032-11FB-448C-89DB-3985ABBDC15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65106491"/>
                  </p:ext>
                </p:extLst>
              </p:nvPr>
            </p:nvGraphicFramePr>
            <p:xfrm>
              <a:off x="250874" y="284869"/>
              <a:ext cx="3406726" cy="239206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2DFC605D-8882-48F7-BA6D-9A59A556236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92057247"/>
                  </p:ext>
                </p:extLst>
              </p:nvPr>
            </p:nvGraphicFramePr>
            <p:xfrm>
              <a:off x="3657599" y="390886"/>
              <a:ext cx="3406725" cy="228605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655771DB-ADDD-474C-921C-7948B55F268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33196493"/>
                  </p:ext>
                </p:extLst>
              </p:nvPr>
            </p:nvGraphicFramePr>
            <p:xfrm>
              <a:off x="1133061" y="2676938"/>
              <a:ext cx="4260574" cy="239206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BDD92C-CFDD-45FE-9CE4-1B11562D76CA}"/>
                </a:ext>
              </a:extLst>
            </p:cNvPr>
            <p:cNvSpPr txBox="1"/>
            <p:nvPr/>
          </p:nvSpPr>
          <p:spPr>
            <a:xfrm>
              <a:off x="250874" y="5069007"/>
              <a:ext cx="6813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1: Interaction between conditioners and incubation duration on aggregate size distribution of sandy clay loam (SCL), sandy loam (SL) and loamy sand (LS).</a:t>
              </a:r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63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0D67A0F-767B-4F9E-85B8-C2B3182CFDEA}"/>
              </a:ext>
            </a:extLst>
          </p:cNvPr>
          <p:cNvGrpSpPr/>
          <p:nvPr/>
        </p:nvGrpSpPr>
        <p:grpSpPr>
          <a:xfrm>
            <a:off x="0" y="165065"/>
            <a:ext cx="7341704" cy="6308381"/>
            <a:chOff x="0" y="165065"/>
            <a:chExt cx="7341704" cy="63083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80CB181-742C-4A3C-B187-CD8287AD9CCE}"/>
                </a:ext>
              </a:extLst>
            </p:cNvPr>
            <p:cNvGrpSpPr/>
            <p:nvPr/>
          </p:nvGrpSpPr>
          <p:grpSpPr>
            <a:xfrm>
              <a:off x="180806" y="165065"/>
              <a:ext cx="7160898" cy="5785161"/>
              <a:chOff x="180806" y="158615"/>
              <a:chExt cx="7152094" cy="6254662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F13DA9C6-B47E-4923-8097-57BBDDA983F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31066971"/>
                  </p:ext>
                </p:extLst>
              </p:nvPr>
            </p:nvGraphicFramePr>
            <p:xfrm>
              <a:off x="180806" y="158615"/>
              <a:ext cx="3463542" cy="320761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09CE6BDB-B30C-4439-8560-B9A67B8C843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30466335"/>
                  </p:ext>
                </p:extLst>
              </p:nvPr>
            </p:nvGraphicFramePr>
            <p:xfrm>
              <a:off x="3644348" y="230251"/>
              <a:ext cx="3688552" cy="312165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4F0EA8A6-61FB-4EF1-94C5-E167BDDF126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5144523"/>
                  </p:ext>
                </p:extLst>
              </p:nvPr>
            </p:nvGraphicFramePr>
            <p:xfrm>
              <a:off x="1358348" y="3452191"/>
              <a:ext cx="4572000" cy="296108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7A5449-C335-41D5-9C10-56AC4C49A2BB}"/>
                </a:ext>
              </a:extLst>
            </p:cNvPr>
            <p:cNvSpPr/>
            <p:nvPr/>
          </p:nvSpPr>
          <p:spPr>
            <a:xfrm>
              <a:off x="0" y="5950226"/>
              <a:ext cx="73417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3: Interaction between conditioners and incubation duration on water stable aggregate corrected for sand of sandy clay loam (SCL), sandy loam (SL) and loamy sand (LS).</a:t>
              </a:r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9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7A86CAB-E7A4-40B4-A18C-D22E435204FA}"/>
              </a:ext>
            </a:extLst>
          </p:cNvPr>
          <p:cNvGrpSpPr/>
          <p:nvPr/>
        </p:nvGrpSpPr>
        <p:grpSpPr>
          <a:xfrm>
            <a:off x="354282" y="125308"/>
            <a:ext cx="7666810" cy="6570112"/>
            <a:chOff x="354282" y="125308"/>
            <a:chExt cx="7666810" cy="6570112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D12E403-B73A-4B86-8FFC-61096704B95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24146208"/>
                </p:ext>
              </p:extLst>
            </p:nvPr>
          </p:nvGraphicFramePr>
          <p:xfrm>
            <a:off x="354282" y="165064"/>
            <a:ext cx="3833405" cy="31214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AC7774DD-6A6B-469F-88A7-F42FC1386CF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58509997"/>
                </p:ext>
              </p:extLst>
            </p:nvPr>
          </p:nvGraphicFramePr>
          <p:xfrm>
            <a:off x="4187687" y="125308"/>
            <a:ext cx="3833405" cy="31612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4F0EA8A6-61FB-4EF1-94C5-E167BDDF126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37806617"/>
                </p:ext>
              </p:extLst>
            </p:nvPr>
          </p:nvGraphicFramePr>
          <p:xfrm>
            <a:off x="1901687" y="34290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8DCF21-6EE1-4448-B462-CA0A14606D9F}"/>
                </a:ext>
              </a:extLst>
            </p:cNvPr>
            <p:cNvSpPr/>
            <p:nvPr/>
          </p:nvSpPr>
          <p:spPr>
            <a:xfrm>
              <a:off x="354282" y="6172200"/>
              <a:ext cx="76668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2: Interaction between conditioners and incubation duration on mean weight diameter of sandy clay loam (SCL), sandy loam (SL) and loamy sand (LS).</a:t>
              </a:r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57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A7B4340-F639-4244-961C-EE670C7DD44B}"/>
              </a:ext>
            </a:extLst>
          </p:cNvPr>
          <p:cNvGrpSpPr/>
          <p:nvPr/>
        </p:nvGrpSpPr>
        <p:grpSpPr>
          <a:xfrm>
            <a:off x="636644" y="743724"/>
            <a:ext cx="8003236" cy="4033444"/>
            <a:chOff x="636644" y="743724"/>
            <a:chExt cx="8003236" cy="4033444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048FFC67-B843-4417-B26F-4A57CCB1D6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23443234"/>
                </p:ext>
              </p:extLst>
            </p:nvPr>
          </p:nvGraphicFramePr>
          <p:xfrm>
            <a:off x="636644" y="743724"/>
            <a:ext cx="4001618" cy="351022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61513B91-A6AD-456E-BB53-421B15213F8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89284378"/>
                </p:ext>
              </p:extLst>
            </p:nvPr>
          </p:nvGraphicFramePr>
          <p:xfrm>
            <a:off x="4638262" y="743725"/>
            <a:ext cx="4001618" cy="35102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D750DC1-5B68-42A0-B5CF-A93ED42AFBAC}"/>
                </a:ext>
              </a:extLst>
            </p:cNvPr>
            <p:cNvSpPr/>
            <p:nvPr/>
          </p:nvSpPr>
          <p:spPr>
            <a:xfrm>
              <a:off x="636644" y="4253948"/>
              <a:ext cx="80032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Figure 4: relationship between organic carbon with water stable aggregate corrected for sand and mean weight diameter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787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313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EDEH Ifeoma</dc:creator>
  <cp:lastModifiedBy>EDEH Ifeoma</cp:lastModifiedBy>
  <cp:revision>12</cp:revision>
  <dcterms:created xsi:type="dcterms:W3CDTF">2019-05-11T09:41:56Z</dcterms:created>
  <dcterms:modified xsi:type="dcterms:W3CDTF">2019-05-23T13:51:08Z</dcterms:modified>
</cp:coreProperties>
</file>