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1" roundtripDataSignature="AMtx7mi/kR6e8I0bzXWfAHJtWp+oLVyF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1"/>
            <a:ext cx="3076575" cy="512763"/>
          </a:xfrm>
          <a:prstGeom prst="rect">
            <a:avLst/>
          </a:prstGeom>
          <a:noFill/>
          <a:ln>
            <a:noFill/>
          </a:ln>
        </p:spPr>
        <p:txBody>
          <a:bodyPr anchorCtr="0" anchor="t" bIns="45725" lIns="91475" spcFirstLastPara="1" rIns="91475" wrap="square" tIns="45725">
            <a:noAutofit/>
          </a:bodyPr>
          <a:lstStyle>
            <a:lvl1pPr lvl="0" marR="0" rtl="0" algn="l">
              <a:spcBef>
                <a:spcPts val="0"/>
              </a:spcBef>
              <a:spcAft>
                <a:spcPts val="0"/>
              </a:spcAft>
              <a:buSzPts val="1400"/>
              <a:buNone/>
              <a:defRPr b="0" i="0" sz="11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021139" y="1"/>
            <a:ext cx="3076575" cy="512763"/>
          </a:xfrm>
          <a:prstGeom prst="rect">
            <a:avLst/>
          </a:prstGeom>
          <a:noFill/>
          <a:ln>
            <a:noFill/>
          </a:ln>
        </p:spPr>
        <p:txBody>
          <a:bodyPr anchorCtr="0" anchor="t" bIns="45725" lIns="91475" spcFirstLastPara="1" rIns="91475" wrap="square" tIns="45725">
            <a:noAutofit/>
          </a:bodyPr>
          <a:lstStyle>
            <a:lvl1pPr lvl="0" marR="0" rtl="0" algn="r">
              <a:spcBef>
                <a:spcPts val="0"/>
              </a:spcBef>
              <a:spcAft>
                <a:spcPts val="0"/>
              </a:spcAft>
              <a:buSzPts val="1400"/>
              <a:buNone/>
              <a:defRPr b="0" i="0" sz="11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2" y="9720264"/>
            <a:ext cx="3076575" cy="512762"/>
          </a:xfrm>
          <a:prstGeom prst="rect">
            <a:avLst/>
          </a:prstGeom>
          <a:noFill/>
          <a:ln>
            <a:noFill/>
          </a:ln>
        </p:spPr>
        <p:txBody>
          <a:bodyPr anchorCtr="0" anchor="b" bIns="45725" lIns="91475" spcFirstLastPara="1" rIns="91475" wrap="square" tIns="45725">
            <a:noAutofit/>
          </a:bodyPr>
          <a:lstStyle>
            <a:lvl1pPr lvl="0" marR="0" rtl="0" algn="l">
              <a:spcBef>
                <a:spcPts val="0"/>
              </a:spcBef>
              <a:spcAft>
                <a:spcPts val="0"/>
              </a:spcAft>
              <a:buSzPts val="1400"/>
              <a:buNone/>
              <a:defRPr b="0" i="0" sz="11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021139" y="9720264"/>
            <a:ext cx="3076575" cy="512762"/>
          </a:xfrm>
          <a:prstGeom prst="rect">
            <a:avLst/>
          </a:prstGeom>
          <a:noFill/>
          <a:ln>
            <a:noFill/>
          </a:ln>
        </p:spPr>
        <p:txBody>
          <a:bodyPr anchorCtr="0" anchor="b" bIns="45725" lIns="91475" spcFirstLastPara="1" rIns="91475" wrap="square" tIns="45725">
            <a:noAutofit/>
          </a:bodyPr>
          <a:lstStyle/>
          <a:p>
            <a:pPr indent="0" lvl="0" marL="0" marR="0" rtl="0" algn="r">
              <a:spcBef>
                <a:spcPts val="0"/>
              </a:spcBef>
              <a:spcAft>
                <a:spcPts val="0"/>
              </a:spcAft>
              <a:buNone/>
            </a:pPr>
            <a:fld id="{00000000-1234-1234-1234-123412341234}" type="slidenum">
              <a:rPr b="0" i="0" lang="en-US" sz="1100" u="none" cap="none" strike="noStrike">
                <a:solidFill>
                  <a:schemeClr val="dk1"/>
                </a:solidFill>
                <a:latin typeface="Calibri"/>
                <a:ea typeface="Calibri"/>
                <a:cs typeface="Calibri"/>
                <a:sym typeface="Calibri"/>
              </a:rPr>
              <a:t>‹#›</a:t>
            </a:fld>
            <a:endParaRPr b="0" i="0" sz="11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57" name="Google Shape;157;p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ebfd9ef6be_0_15:notes"/>
          <p:cNvSpPr txBox="1"/>
          <p:nvPr>
            <p:ph idx="1" type="body"/>
          </p:nvPr>
        </p:nvSpPr>
        <p:spPr>
          <a:xfrm>
            <a:off x="709614" y="4862514"/>
            <a:ext cx="5680200" cy="4605300"/>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20" name="Google Shape;220;g2ebfd9ef6be_0_15: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ec0e72d466_20_6:notes"/>
          <p:cNvSpPr txBox="1"/>
          <p:nvPr>
            <p:ph idx="1" type="body"/>
          </p:nvPr>
        </p:nvSpPr>
        <p:spPr>
          <a:xfrm>
            <a:off x="709614" y="4862514"/>
            <a:ext cx="5680200" cy="4605300"/>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26" name="Google Shape;226;g2ec0e72d466_20_6: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ec0e72d466_20_13:notes"/>
          <p:cNvSpPr txBox="1"/>
          <p:nvPr>
            <p:ph idx="1" type="body"/>
          </p:nvPr>
        </p:nvSpPr>
        <p:spPr>
          <a:xfrm>
            <a:off x="709614" y="4862514"/>
            <a:ext cx="5680200" cy="4605300"/>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35" name="Google Shape;235;g2ec0e72d466_20_13: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0: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44" name="Google Shape;244;p10: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1: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51" name="Google Shape;251;p1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2: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57" name="Google Shape;257;p1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ec0e72d466_20_26:notes"/>
          <p:cNvSpPr txBox="1"/>
          <p:nvPr>
            <p:ph idx="1" type="body"/>
          </p:nvPr>
        </p:nvSpPr>
        <p:spPr>
          <a:xfrm>
            <a:off x="709614" y="4862514"/>
            <a:ext cx="5680200" cy="4605300"/>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63" name="Google Shape;263;g2ec0e72d466_20_26: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2: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64" name="Google Shape;164;p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3: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70" name="Google Shape;170;p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ebfd9ef6be_0_0:notes"/>
          <p:cNvSpPr txBox="1"/>
          <p:nvPr>
            <p:ph idx="1" type="body"/>
          </p:nvPr>
        </p:nvSpPr>
        <p:spPr>
          <a:xfrm>
            <a:off x="709614" y="4862514"/>
            <a:ext cx="5680200" cy="4605300"/>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77" name="Google Shape;177;g2ebfd9ef6be_0_0: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4: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86" name="Google Shape;186;p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6: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92" name="Google Shape;192;p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7: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00" name="Google Shape;200;p7: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8: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06" name="Google Shape;206;p8: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9: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14" name="Google Shape;214;p9: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pic>
        <p:nvPicPr>
          <p:cNvPr descr="Droplets-HD-Title-R1d.png" id="17" name="Google Shape;17;p14"/>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8" name="Google Shape;18;p14"/>
          <p:cNvSpPr txBox="1"/>
          <p:nvPr>
            <p:ph type="ctrTitle"/>
          </p:nvPr>
        </p:nvSpPr>
        <p:spPr>
          <a:xfrm>
            <a:off x="1751012" y="1300785"/>
            <a:ext cx="8689976" cy="2509213"/>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4"/>
          <p:cNvSpPr txBox="1"/>
          <p:nvPr>
            <p:ph idx="1" type="subTitle"/>
          </p:nvPr>
        </p:nvSpPr>
        <p:spPr>
          <a:xfrm>
            <a:off x="1751012" y="3886200"/>
            <a:ext cx="8689976" cy="1371599"/>
          </a:xfrm>
          <a:prstGeom prst="rect">
            <a:avLst/>
          </a:prstGeom>
          <a:noFill/>
          <a:ln>
            <a:noFill/>
          </a:ln>
        </p:spPr>
        <p:txBody>
          <a:bodyPr anchorCtr="0" anchor="t" bIns="45700" lIns="91425" spcFirstLastPara="1" rIns="91425" wrap="square" tIns="45700">
            <a:normAutofit/>
          </a:bodyPr>
          <a:lstStyle>
            <a:lvl1pPr lvl="0" algn="ctr">
              <a:lnSpc>
                <a:spcPct val="120000"/>
              </a:lnSpc>
              <a:spcBef>
                <a:spcPts val="1000"/>
              </a:spcBef>
              <a:spcAft>
                <a:spcPts val="0"/>
              </a:spcAft>
              <a:buSzPts val="2200"/>
              <a:buNone/>
              <a:defRPr sz="2200">
                <a:solidFill>
                  <a:srgbClr val="7F7F7F"/>
                </a:solidFill>
              </a:defRPr>
            </a:lvl1pPr>
            <a:lvl2pPr lvl="1" algn="ctr">
              <a:lnSpc>
                <a:spcPct val="120000"/>
              </a:lnSpc>
              <a:spcBef>
                <a:spcPts val="500"/>
              </a:spcBef>
              <a:spcAft>
                <a:spcPts val="0"/>
              </a:spcAft>
              <a:buSzPts val="2000"/>
              <a:buNone/>
              <a:defRPr sz="20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20" name="Google Shape;20;p14"/>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4"/>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4"/>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2" name="Shape 82"/>
        <p:cNvGrpSpPr/>
        <p:nvPr/>
      </p:nvGrpSpPr>
      <p:grpSpPr>
        <a:xfrm>
          <a:off x="0" y="0"/>
          <a:ext cx="0" cy="0"/>
          <a:chOff x="0" y="0"/>
          <a:chExt cx="0" cy="0"/>
        </a:xfrm>
      </p:grpSpPr>
      <p:pic>
        <p:nvPicPr>
          <p:cNvPr descr="Droplets-HD-Content-R1d.png" id="83" name="Google Shape;83;p23"/>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84" name="Google Shape;84;p23"/>
          <p:cNvSpPr txBox="1"/>
          <p:nvPr>
            <p:ph type="title"/>
          </p:nvPr>
        </p:nvSpPr>
        <p:spPr>
          <a:xfrm>
            <a:off x="913794" y="4289374"/>
            <a:ext cx="10364432" cy="81161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23"/>
          <p:cNvSpPr/>
          <p:nvPr>
            <p:ph idx="2" type="pic"/>
          </p:nvPr>
        </p:nvSpPr>
        <p:spPr>
          <a:xfrm>
            <a:off x="1184744" y="698261"/>
            <a:ext cx="9822532" cy="3214136"/>
          </a:xfrm>
          <a:prstGeom prst="roundRect">
            <a:avLst>
              <a:gd fmla="val 4944" name="adj"/>
            </a:avLst>
          </a:prstGeom>
          <a:noFill/>
          <a:ln cap="sq" cmpd="sng" w="82550">
            <a:solidFill>
              <a:srgbClr val="EAEAEA"/>
            </a:solidFill>
            <a:prstDash val="solid"/>
            <a:miter lim="800000"/>
            <a:headEnd len="sm" w="sm" type="none"/>
            <a:tailEnd len="sm" w="sm" type="none"/>
          </a:ln>
        </p:spPr>
      </p:sp>
      <p:sp>
        <p:nvSpPr>
          <p:cNvPr id="86" name="Google Shape;86;p23"/>
          <p:cNvSpPr txBox="1"/>
          <p:nvPr>
            <p:ph idx="1" type="body"/>
          </p:nvPr>
        </p:nvSpPr>
        <p:spPr>
          <a:xfrm>
            <a:off x="913774" y="5108728"/>
            <a:ext cx="10364452" cy="682472"/>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87" name="Google Shape;87;p23"/>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3"/>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3"/>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pic>
        <p:nvPicPr>
          <p:cNvPr descr="Droplets-HD-Content-R1d.png" id="91" name="Google Shape;91;p24"/>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92" name="Google Shape;92;p24"/>
          <p:cNvSpPr txBox="1"/>
          <p:nvPr>
            <p:ph type="title"/>
          </p:nvPr>
        </p:nvSpPr>
        <p:spPr>
          <a:xfrm>
            <a:off x="913774" y="609599"/>
            <a:ext cx="10364452" cy="3427245"/>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24"/>
          <p:cNvSpPr txBox="1"/>
          <p:nvPr>
            <p:ph idx="1" type="body"/>
          </p:nvPr>
        </p:nvSpPr>
        <p:spPr>
          <a:xfrm>
            <a:off x="913775" y="4204821"/>
            <a:ext cx="10364452" cy="1586380"/>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94" name="Google Shape;94;p24"/>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4"/>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4"/>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7" name="Shape 97"/>
        <p:cNvGrpSpPr/>
        <p:nvPr/>
      </p:nvGrpSpPr>
      <p:grpSpPr>
        <a:xfrm>
          <a:off x="0" y="0"/>
          <a:ext cx="0" cy="0"/>
          <a:chOff x="0" y="0"/>
          <a:chExt cx="0" cy="0"/>
        </a:xfrm>
      </p:grpSpPr>
      <p:pic>
        <p:nvPicPr>
          <p:cNvPr descr="Droplets-HD-Content-R1d.png" id="98" name="Google Shape;98;p25"/>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99" name="Google Shape;99;p25"/>
          <p:cNvSpPr txBox="1"/>
          <p:nvPr>
            <p:ph type="title"/>
          </p:nvPr>
        </p:nvSpPr>
        <p:spPr>
          <a:xfrm>
            <a:off x="1446212" y="609600"/>
            <a:ext cx="9302752" cy="2992904"/>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25"/>
          <p:cNvSpPr txBox="1"/>
          <p:nvPr>
            <p:ph idx="1" type="body"/>
          </p:nvPr>
        </p:nvSpPr>
        <p:spPr>
          <a:xfrm>
            <a:off x="1720644" y="3610032"/>
            <a:ext cx="8752299" cy="59478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101" name="Google Shape;101;p25"/>
          <p:cNvSpPr txBox="1"/>
          <p:nvPr>
            <p:ph idx="2" type="body"/>
          </p:nvPr>
        </p:nvSpPr>
        <p:spPr>
          <a:xfrm>
            <a:off x="913774" y="4372796"/>
            <a:ext cx="10364452" cy="1421053"/>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102" name="Google Shape;102;p25"/>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5"/>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5"/>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5" name="Google Shape;105;p25"/>
          <p:cNvSpPr txBox="1"/>
          <p:nvPr/>
        </p:nvSpPr>
        <p:spPr>
          <a:xfrm>
            <a:off x="1001488" y="75416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Twentieth Century"/>
              <a:buNone/>
            </a:pPr>
            <a:r>
              <a:rPr b="0" i="0" lang="en-US" sz="8000" u="none" cap="none" strike="noStrike">
                <a:solidFill>
                  <a:schemeClr val="dk1"/>
                </a:solidFill>
                <a:latin typeface="Twentieth Century"/>
                <a:ea typeface="Twentieth Century"/>
                <a:cs typeface="Twentieth Century"/>
                <a:sym typeface="Twentieth Century"/>
              </a:rPr>
              <a:t>“</a:t>
            </a:r>
            <a:endParaRPr/>
          </a:p>
        </p:txBody>
      </p:sp>
      <p:sp>
        <p:nvSpPr>
          <p:cNvPr id="106" name="Google Shape;106;p25"/>
          <p:cNvSpPr txBox="1"/>
          <p:nvPr/>
        </p:nvSpPr>
        <p:spPr>
          <a:xfrm>
            <a:off x="10557558" y="2993578"/>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Twentieth Century"/>
              <a:buNone/>
            </a:pPr>
            <a:r>
              <a:rPr b="0" i="0" lang="en-US" sz="8000" u="none" cap="none" strike="noStrike">
                <a:solidFill>
                  <a:schemeClr val="dk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7" name="Shape 107"/>
        <p:cNvGrpSpPr/>
        <p:nvPr/>
      </p:nvGrpSpPr>
      <p:grpSpPr>
        <a:xfrm>
          <a:off x="0" y="0"/>
          <a:ext cx="0" cy="0"/>
          <a:chOff x="0" y="0"/>
          <a:chExt cx="0" cy="0"/>
        </a:xfrm>
      </p:grpSpPr>
      <p:pic>
        <p:nvPicPr>
          <p:cNvPr descr="Droplets-HD-Content-R1d.png" id="108" name="Google Shape;108;p26"/>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09" name="Google Shape;109;p26"/>
          <p:cNvSpPr txBox="1"/>
          <p:nvPr>
            <p:ph type="title"/>
          </p:nvPr>
        </p:nvSpPr>
        <p:spPr>
          <a:xfrm>
            <a:off x="913775" y="2138721"/>
            <a:ext cx="10364452" cy="251183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26"/>
          <p:cNvSpPr txBox="1"/>
          <p:nvPr>
            <p:ph idx="1" type="body"/>
          </p:nvPr>
        </p:nvSpPr>
        <p:spPr>
          <a:xfrm>
            <a:off x="913775" y="4662335"/>
            <a:ext cx="10364452" cy="1140644"/>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111" name="Google Shape;111;p26"/>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6"/>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6"/>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14" name="Shape 114"/>
        <p:cNvGrpSpPr/>
        <p:nvPr/>
      </p:nvGrpSpPr>
      <p:grpSpPr>
        <a:xfrm>
          <a:off x="0" y="0"/>
          <a:ext cx="0" cy="0"/>
          <a:chOff x="0" y="0"/>
          <a:chExt cx="0" cy="0"/>
        </a:xfrm>
      </p:grpSpPr>
      <p:pic>
        <p:nvPicPr>
          <p:cNvPr descr="Droplets-HD-Content-R1d.png" id="115" name="Google Shape;115;p27"/>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16" name="Google Shape;116;p27"/>
          <p:cNvSpPr txBox="1"/>
          <p:nvPr>
            <p:ph type="title"/>
          </p:nvPr>
        </p:nvSpPr>
        <p:spPr>
          <a:xfrm>
            <a:off x="913774" y="609600"/>
            <a:ext cx="10364452" cy="1605094"/>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27"/>
          <p:cNvSpPr txBox="1"/>
          <p:nvPr>
            <p:ph idx="1" type="body"/>
          </p:nvPr>
        </p:nvSpPr>
        <p:spPr>
          <a:xfrm>
            <a:off x="913774" y="2367093"/>
            <a:ext cx="3298976"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400"/>
              <a:buNone/>
              <a:defRPr b="0" sz="24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18" name="Google Shape;118;p27"/>
          <p:cNvSpPr txBox="1"/>
          <p:nvPr>
            <p:ph idx="2" type="body"/>
          </p:nvPr>
        </p:nvSpPr>
        <p:spPr>
          <a:xfrm>
            <a:off x="913774" y="2943355"/>
            <a:ext cx="3298976" cy="2847845"/>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19" name="Google Shape;119;p27"/>
          <p:cNvSpPr txBox="1"/>
          <p:nvPr>
            <p:ph idx="3" type="body"/>
          </p:nvPr>
        </p:nvSpPr>
        <p:spPr>
          <a:xfrm>
            <a:off x="4452389" y="2367093"/>
            <a:ext cx="3291521"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400"/>
              <a:buNone/>
              <a:defRPr b="0" sz="24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20" name="Google Shape;120;p27"/>
          <p:cNvSpPr txBox="1"/>
          <p:nvPr>
            <p:ph idx="4" type="body"/>
          </p:nvPr>
        </p:nvSpPr>
        <p:spPr>
          <a:xfrm>
            <a:off x="4441348" y="2943355"/>
            <a:ext cx="3303351" cy="2847845"/>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21" name="Google Shape;121;p27"/>
          <p:cNvSpPr txBox="1"/>
          <p:nvPr>
            <p:ph idx="5" type="body"/>
          </p:nvPr>
        </p:nvSpPr>
        <p:spPr>
          <a:xfrm>
            <a:off x="7973298" y="2367093"/>
            <a:ext cx="3304928"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400"/>
              <a:buNone/>
              <a:defRPr b="0" sz="24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22" name="Google Shape;122;p27"/>
          <p:cNvSpPr txBox="1"/>
          <p:nvPr>
            <p:ph idx="6" type="body"/>
          </p:nvPr>
        </p:nvSpPr>
        <p:spPr>
          <a:xfrm>
            <a:off x="7973298" y="2943355"/>
            <a:ext cx="3304928" cy="2847845"/>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23" name="Google Shape;123;p27"/>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7"/>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7"/>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26" name="Shape 126"/>
        <p:cNvGrpSpPr/>
        <p:nvPr/>
      </p:nvGrpSpPr>
      <p:grpSpPr>
        <a:xfrm>
          <a:off x="0" y="0"/>
          <a:ext cx="0" cy="0"/>
          <a:chOff x="0" y="0"/>
          <a:chExt cx="0" cy="0"/>
        </a:xfrm>
      </p:grpSpPr>
      <p:pic>
        <p:nvPicPr>
          <p:cNvPr descr="Droplets-HD-Content-R1d.png" id="127" name="Google Shape;127;p28"/>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28" name="Google Shape;128;p28"/>
          <p:cNvSpPr txBox="1"/>
          <p:nvPr>
            <p:ph type="title"/>
          </p:nvPr>
        </p:nvSpPr>
        <p:spPr>
          <a:xfrm>
            <a:off x="913774" y="610772"/>
            <a:ext cx="10364452" cy="1603922"/>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28"/>
          <p:cNvSpPr txBox="1"/>
          <p:nvPr>
            <p:ph idx="1" type="body"/>
          </p:nvPr>
        </p:nvSpPr>
        <p:spPr>
          <a:xfrm>
            <a:off x="913774" y="4204820"/>
            <a:ext cx="3296409"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200"/>
              <a:buNone/>
              <a:defRPr b="0" sz="22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30" name="Google Shape;130;p28"/>
          <p:cNvSpPr/>
          <p:nvPr>
            <p:ph idx="2" type="pic"/>
          </p:nvPr>
        </p:nvSpPr>
        <p:spPr>
          <a:xfrm>
            <a:off x="913774" y="2367093"/>
            <a:ext cx="3296409" cy="1524000"/>
          </a:xfrm>
          <a:prstGeom prst="roundRect">
            <a:avLst>
              <a:gd fmla="val 9363" name="adj"/>
            </a:avLst>
          </a:prstGeom>
          <a:noFill/>
          <a:ln cap="sq" cmpd="sng" w="82550">
            <a:solidFill>
              <a:srgbClr val="EAEAEA"/>
            </a:solidFill>
            <a:prstDash val="solid"/>
            <a:miter lim="800000"/>
            <a:headEnd len="sm" w="sm" type="none"/>
            <a:tailEnd len="sm" w="sm" type="none"/>
          </a:ln>
        </p:spPr>
      </p:sp>
      <p:sp>
        <p:nvSpPr>
          <p:cNvPr id="131" name="Google Shape;131;p28"/>
          <p:cNvSpPr txBox="1"/>
          <p:nvPr>
            <p:ph idx="3" type="body"/>
          </p:nvPr>
        </p:nvSpPr>
        <p:spPr>
          <a:xfrm>
            <a:off x="913774" y="4781082"/>
            <a:ext cx="3296409" cy="101011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32" name="Google Shape;132;p28"/>
          <p:cNvSpPr txBox="1"/>
          <p:nvPr>
            <p:ph idx="4" type="body"/>
          </p:nvPr>
        </p:nvSpPr>
        <p:spPr>
          <a:xfrm>
            <a:off x="4442759" y="4204820"/>
            <a:ext cx="3301828"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200"/>
              <a:buNone/>
              <a:defRPr b="0" sz="22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33" name="Google Shape;133;p28"/>
          <p:cNvSpPr/>
          <p:nvPr>
            <p:ph idx="5" type="pic"/>
          </p:nvPr>
        </p:nvSpPr>
        <p:spPr>
          <a:xfrm>
            <a:off x="4441348" y="2367093"/>
            <a:ext cx="3303352" cy="1524000"/>
          </a:xfrm>
          <a:prstGeom prst="roundRect">
            <a:avLst>
              <a:gd fmla="val 8841" name="adj"/>
            </a:avLst>
          </a:prstGeom>
          <a:noFill/>
          <a:ln cap="sq" cmpd="sng" w="82550">
            <a:solidFill>
              <a:srgbClr val="EAEAEA"/>
            </a:solidFill>
            <a:prstDash val="solid"/>
            <a:miter lim="800000"/>
            <a:headEnd len="sm" w="sm" type="none"/>
            <a:tailEnd len="sm" w="sm" type="none"/>
          </a:ln>
        </p:spPr>
      </p:sp>
      <p:sp>
        <p:nvSpPr>
          <p:cNvPr id="134" name="Google Shape;134;p28"/>
          <p:cNvSpPr txBox="1"/>
          <p:nvPr>
            <p:ph idx="6" type="body"/>
          </p:nvPr>
        </p:nvSpPr>
        <p:spPr>
          <a:xfrm>
            <a:off x="4441348" y="4781080"/>
            <a:ext cx="3303352" cy="1010119"/>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35" name="Google Shape;135;p28"/>
          <p:cNvSpPr txBox="1"/>
          <p:nvPr>
            <p:ph idx="7" type="body"/>
          </p:nvPr>
        </p:nvSpPr>
        <p:spPr>
          <a:xfrm>
            <a:off x="7973298" y="4204820"/>
            <a:ext cx="3300681"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200"/>
              <a:buNone/>
              <a:defRPr b="0" sz="22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36" name="Google Shape;136;p28"/>
          <p:cNvSpPr/>
          <p:nvPr>
            <p:ph idx="8" type="pic"/>
          </p:nvPr>
        </p:nvSpPr>
        <p:spPr>
          <a:xfrm>
            <a:off x="7973298" y="2367093"/>
            <a:ext cx="3304928" cy="1524000"/>
          </a:xfrm>
          <a:prstGeom prst="roundRect">
            <a:avLst>
              <a:gd fmla="val 8841" name="adj"/>
            </a:avLst>
          </a:prstGeom>
          <a:noFill/>
          <a:ln cap="sq" cmpd="sng" w="82550">
            <a:solidFill>
              <a:srgbClr val="EAEAEA"/>
            </a:solidFill>
            <a:prstDash val="solid"/>
            <a:miter lim="800000"/>
            <a:headEnd len="sm" w="sm" type="none"/>
            <a:tailEnd len="sm" w="sm" type="none"/>
          </a:ln>
        </p:spPr>
      </p:sp>
      <p:sp>
        <p:nvSpPr>
          <p:cNvPr id="137" name="Google Shape;137;p28"/>
          <p:cNvSpPr txBox="1"/>
          <p:nvPr>
            <p:ph idx="9" type="body"/>
          </p:nvPr>
        </p:nvSpPr>
        <p:spPr>
          <a:xfrm>
            <a:off x="7973173" y="4781078"/>
            <a:ext cx="3305053" cy="1010121"/>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38" name="Google Shape;138;p28"/>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8"/>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8"/>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1" name="Shape 141"/>
        <p:cNvGrpSpPr/>
        <p:nvPr/>
      </p:nvGrpSpPr>
      <p:grpSpPr>
        <a:xfrm>
          <a:off x="0" y="0"/>
          <a:ext cx="0" cy="0"/>
          <a:chOff x="0" y="0"/>
          <a:chExt cx="0" cy="0"/>
        </a:xfrm>
      </p:grpSpPr>
      <p:pic>
        <p:nvPicPr>
          <p:cNvPr descr="Droplets-HD-Content-R1d.png" id="142" name="Google Shape;142;p29"/>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43" name="Google Shape;143;p29"/>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4" name="Google Shape;144;p29"/>
          <p:cNvSpPr txBox="1"/>
          <p:nvPr>
            <p:ph idx="1" type="body"/>
          </p:nvPr>
        </p:nvSpPr>
        <p:spPr>
          <a:xfrm rot="5400000">
            <a:off x="4383948" y="-1103080"/>
            <a:ext cx="3424107" cy="10364452"/>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45" name="Google Shape;145;p29"/>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29"/>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29"/>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8" name="Shape 148"/>
        <p:cNvGrpSpPr/>
        <p:nvPr/>
      </p:nvGrpSpPr>
      <p:grpSpPr>
        <a:xfrm>
          <a:off x="0" y="0"/>
          <a:ext cx="0" cy="0"/>
          <a:chOff x="0" y="0"/>
          <a:chExt cx="0" cy="0"/>
        </a:xfrm>
      </p:grpSpPr>
      <p:pic>
        <p:nvPicPr>
          <p:cNvPr descr="Droplets-HD-Content-R1d.png" id="149" name="Google Shape;149;p30"/>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50" name="Google Shape;150;p30"/>
          <p:cNvSpPr txBox="1"/>
          <p:nvPr>
            <p:ph type="title"/>
          </p:nvPr>
        </p:nvSpPr>
        <p:spPr>
          <a:xfrm rot="5400000">
            <a:off x="7410763" y="1923738"/>
            <a:ext cx="5181599" cy="255332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1" name="Google Shape;151;p30"/>
          <p:cNvSpPr txBox="1"/>
          <p:nvPr>
            <p:ph idx="1" type="body"/>
          </p:nvPr>
        </p:nvSpPr>
        <p:spPr>
          <a:xfrm rot="5400000">
            <a:off x="2152338" y="-628962"/>
            <a:ext cx="5181599" cy="7658724"/>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52" name="Google Shape;152;p30"/>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30"/>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30"/>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pic>
        <p:nvPicPr>
          <p:cNvPr descr="Droplets-HD-Content-R1d.png" id="24" name="Google Shape;24;p15"/>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25" name="Google Shape;25;p15"/>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5"/>
          <p:cNvSpPr txBox="1"/>
          <p:nvPr>
            <p:ph idx="1" type="body"/>
          </p:nvPr>
        </p:nvSpPr>
        <p:spPr>
          <a:xfrm>
            <a:off x="913774" y="2367092"/>
            <a:ext cx="10363826" cy="342410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27" name="Google Shape;27;p15"/>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5"/>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5"/>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pic>
        <p:nvPicPr>
          <p:cNvPr descr="Droplets-HD-Content-R1d.png" id="31" name="Google Shape;31;p16"/>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32" name="Google Shape;32;p16"/>
          <p:cNvSpPr txBox="1"/>
          <p:nvPr>
            <p:ph type="title"/>
          </p:nvPr>
        </p:nvSpPr>
        <p:spPr>
          <a:xfrm>
            <a:off x="913774" y="828563"/>
            <a:ext cx="10351752" cy="2736819"/>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000"/>
              <a:buFont typeface="Twentieth Centur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6"/>
          <p:cNvSpPr txBox="1"/>
          <p:nvPr>
            <p:ph idx="1" type="body"/>
          </p:nvPr>
        </p:nvSpPr>
        <p:spPr>
          <a:xfrm>
            <a:off x="913774" y="3657457"/>
            <a:ext cx="10351752" cy="1368183"/>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2000"/>
              <a:buNone/>
              <a:defRPr sz="2000">
                <a:solidFill>
                  <a:srgbClr val="7F7F7F"/>
                </a:solidFill>
              </a:defRPr>
            </a:lvl1pPr>
            <a:lvl2pPr indent="-228600" lvl="1" marL="914400" algn="l">
              <a:lnSpc>
                <a:spcPct val="120000"/>
              </a:lnSpc>
              <a:spcBef>
                <a:spcPts val="500"/>
              </a:spcBef>
              <a:spcAft>
                <a:spcPts val="0"/>
              </a:spcAft>
              <a:buSzPts val="2000"/>
              <a:buNone/>
              <a:defRPr sz="2000">
                <a:solidFill>
                  <a:srgbClr val="888888"/>
                </a:solidFill>
              </a:defRPr>
            </a:lvl2pPr>
            <a:lvl3pPr indent="-228600" lvl="2" marL="1371600" algn="l">
              <a:lnSpc>
                <a:spcPct val="120000"/>
              </a:lnSpc>
              <a:spcBef>
                <a:spcPts val="500"/>
              </a:spcBef>
              <a:spcAft>
                <a:spcPts val="0"/>
              </a:spcAft>
              <a:buSzPts val="1800"/>
              <a:buNone/>
              <a:defRPr sz="1800">
                <a:solidFill>
                  <a:srgbClr val="888888"/>
                </a:solidFill>
              </a:defRPr>
            </a:lvl3pPr>
            <a:lvl4pPr indent="-228600" lvl="3" marL="1828800" algn="l">
              <a:lnSpc>
                <a:spcPct val="120000"/>
              </a:lnSpc>
              <a:spcBef>
                <a:spcPts val="500"/>
              </a:spcBef>
              <a:spcAft>
                <a:spcPts val="0"/>
              </a:spcAft>
              <a:buSzPts val="1600"/>
              <a:buNone/>
              <a:defRPr sz="1600">
                <a:solidFill>
                  <a:srgbClr val="888888"/>
                </a:solidFill>
              </a:defRPr>
            </a:lvl4pPr>
            <a:lvl5pPr indent="-228600" lvl="4" marL="2286000" algn="l">
              <a:lnSpc>
                <a:spcPct val="120000"/>
              </a:lnSpc>
              <a:spcBef>
                <a:spcPts val="500"/>
              </a:spcBef>
              <a:spcAft>
                <a:spcPts val="0"/>
              </a:spcAft>
              <a:buSzPts val="1600"/>
              <a:buNone/>
              <a:defRPr sz="1600">
                <a:solidFill>
                  <a:srgbClr val="888888"/>
                </a:solidFill>
              </a:defRPr>
            </a:lvl5pPr>
            <a:lvl6pPr indent="-228600" lvl="5" marL="2743200" algn="l">
              <a:lnSpc>
                <a:spcPct val="120000"/>
              </a:lnSpc>
              <a:spcBef>
                <a:spcPts val="500"/>
              </a:spcBef>
              <a:spcAft>
                <a:spcPts val="0"/>
              </a:spcAft>
              <a:buSzPts val="1600"/>
              <a:buNone/>
              <a:defRPr sz="1600">
                <a:solidFill>
                  <a:srgbClr val="888888"/>
                </a:solidFill>
              </a:defRPr>
            </a:lvl6pPr>
            <a:lvl7pPr indent="-228600" lvl="6" marL="3200400" algn="l">
              <a:lnSpc>
                <a:spcPct val="120000"/>
              </a:lnSpc>
              <a:spcBef>
                <a:spcPts val="500"/>
              </a:spcBef>
              <a:spcAft>
                <a:spcPts val="0"/>
              </a:spcAft>
              <a:buSzPts val="1600"/>
              <a:buNone/>
              <a:defRPr sz="1600">
                <a:solidFill>
                  <a:srgbClr val="888888"/>
                </a:solidFill>
              </a:defRPr>
            </a:lvl7pPr>
            <a:lvl8pPr indent="-228600" lvl="7" marL="3657600" algn="l">
              <a:lnSpc>
                <a:spcPct val="120000"/>
              </a:lnSpc>
              <a:spcBef>
                <a:spcPts val="500"/>
              </a:spcBef>
              <a:spcAft>
                <a:spcPts val="0"/>
              </a:spcAft>
              <a:buSzPts val="1600"/>
              <a:buNone/>
              <a:defRPr sz="1600">
                <a:solidFill>
                  <a:srgbClr val="888888"/>
                </a:solidFill>
              </a:defRPr>
            </a:lvl8pPr>
            <a:lvl9pPr indent="-228600" lvl="8" marL="4114800" algn="l">
              <a:lnSpc>
                <a:spcPct val="120000"/>
              </a:lnSpc>
              <a:spcBef>
                <a:spcPts val="500"/>
              </a:spcBef>
              <a:spcAft>
                <a:spcPts val="0"/>
              </a:spcAft>
              <a:buSzPts val="1600"/>
              <a:buNone/>
              <a:defRPr sz="1600">
                <a:solidFill>
                  <a:srgbClr val="888888"/>
                </a:solidFill>
              </a:defRPr>
            </a:lvl9pPr>
          </a:lstStyle>
          <a:p/>
        </p:txBody>
      </p:sp>
      <p:sp>
        <p:nvSpPr>
          <p:cNvPr id="34" name="Google Shape;34;p16"/>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6"/>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6"/>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pic>
        <p:nvPicPr>
          <p:cNvPr descr="Droplets-HD-Content-R1d.png" id="38" name="Google Shape;38;p17"/>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39" name="Google Shape;39;p17"/>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7"/>
          <p:cNvSpPr txBox="1"/>
          <p:nvPr>
            <p:ph idx="1" type="body"/>
          </p:nvPr>
        </p:nvSpPr>
        <p:spPr>
          <a:xfrm>
            <a:off x="913774" y="2367092"/>
            <a:ext cx="5106026" cy="342410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1" name="Google Shape;41;p17"/>
          <p:cNvSpPr txBox="1"/>
          <p:nvPr>
            <p:ph idx="2" type="body"/>
          </p:nvPr>
        </p:nvSpPr>
        <p:spPr>
          <a:xfrm>
            <a:off x="6172200" y="2367092"/>
            <a:ext cx="5105400" cy="342410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2" name="Google Shape;42;p17"/>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7"/>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pic>
        <p:nvPicPr>
          <p:cNvPr descr="Droplets-HD-Content-R1d.png" id="46" name="Google Shape;46;p18"/>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47" name="Google Shape;47;p18"/>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18"/>
          <p:cNvSpPr txBox="1"/>
          <p:nvPr>
            <p:ph idx="1" type="body"/>
          </p:nvPr>
        </p:nvSpPr>
        <p:spPr>
          <a:xfrm>
            <a:off x="1146328" y="2371018"/>
            <a:ext cx="4873474" cy="679994"/>
          </a:xfrm>
          <a:prstGeom prst="rect">
            <a:avLst/>
          </a:prstGeom>
          <a:noFill/>
          <a:ln>
            <a:noFill/>
          </a:ln>
        </p:spPr>
        <p:txBody>
          <a:bodyPr anchorCtr="0" anchor="b" bIns="45700" lIns="91425" spcFirstLastPara="1" rIns="91425" wrap="square" tIns="45700">
            <a:noAutofit/>
          </a:bodyPr>
          <a:lstStyle>
            <a:lvl1pPr indent="-228600" lvl="0" marL="457200" algn="l">
              <a:lnSpc>
                <a:spcPct val="85000"/>
              </a:lnSpc>
              <a:spcBef>
                <a:spcPts val="1000"/>
              </a:spcBef>
              <a:spcAft>
                <a:spcPts val="0"/>
              </a:spcAft>
              <a:buSzPts val="2600"/>
              <a:buNone/>
              <a:defRPr b="0" sz="26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49" name="Google Shape;49;p18"/>
          <p:cNvSpPr txBox="1"/>
          <p:nvPr>
            <p:ph idx="2" type="body"/>
          </p:nvPr>
        </p:nvSpPr>
        <p:spPr>
          <a:xfrm>
            <a:off x="913774" y="3051012"/>
            <a:ext cx="5106027" cy="274018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0" name="Google Shape;50;p18"/>
          <p:cNvSpPr txBox="1"/>
          <p:nvPr>
            <p:ph idx="3" type="body"/>
          </p:nvPr>
        </p:nvSpPr>
        <p:spPr>
          <a:xfrm>
            <a:off x="6396423" y="2371018"/>
            <a:ext cx="4881804" cy="679994"/>
          </a:xfrm>
          <a:prstGeom prst="rect">
            <a:avLst/>
          </a:prstGeom>
          <a:noFill/>
          <a:ln>
            <a:noFill/>
          </a:ln>
        </p:spPr>
        <p:txBody>
          <a:bodyPr anchorCtr="0" anchor="b" bIns="45700" lIns="91425" spcFirstLastPara="1" rIns="91425" wrap="square" tIns="45700">
            <a:noAutofit/>
          </a:bodyPr>
          <a:lstStyle>
            <a:lvl1pPr indent="-228600" lvl="0" marL="457200" algn="l">
              <a:lnSpc>
                <a:spcPct val="85000"/>
              </a:lnSpc>
              <a:spcBef>
                <a:spcPts val="1000"/>
              </a:spcBef>
              <a:spcAft>
                <a:spcPts val="0"/>
              </a:spcAft>
              <a:buSzPts val="2600"/>
              <a:buNone/>
              <a:defRPr b="0" sz="26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51" name="Google Shape;51;p18"/>
          <p:cNvSpPr txBox="1"/>
          <p:nvPr>
            <p:ph idx="4" type="body"/>
          </p:nvPr>
        </p:nvSpPr>
        <p:spPr>
          <a:xfrm>
            <a:off x="6172200" y="3051012"/>
            <a:ext cx="5105401" cy="274018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2" name="Google Shape;52;p18"/>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8"/>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pic>
        <p:nvPicPr>
          <p:cNvPr descr="Droplets-HD-Content-R1d.png" id="56" name="Google Shape;56;p19"/>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57" name="Google Shape;57;p19"/>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9"/>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pic>
        <p:nvPicPr>
          <p:cNvPr descr="Droplets-HD-Content-R1d.png" id="62" name="Google Shape;62;p20"/>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63" name="Google Shape;63;p20"/>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0"/>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0"/>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pic>
        <p:nvPicPr>
          <p:cNvPr descr="Droplets-HD-Content-R1d.png" id="67" name="Google Shape;67;p21"/>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68" name="Google Shape;68;p21"/>
          <p:cNvSpPr txBox="1"/>
          <p:nvPr>
            <p:ph type="title"/>
          </p:nvPr>
        </p:nvSpPr>
        <p:spPr>
          <a:xfrm>
            <a:off x="913775" y="609600"/>
            <a:ext cx="3935688" cy="2023252"/>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21"/>
          <p:cNvSpPr txBox="1"/>
          <p:nvPr>
            <p:ph idx="1" type="body"/>
          </p:nvPr>
        </p:nvSpPr>
        <p:spPr>
          <a:xfrm>
            <a:off x="5078062" y="609600"/>
            <a:ext cx="6200163" cy="5181599"/>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70" name="Google Shape;70;p21"/>
          <p:cNvSpPr txBox="1"/>
          <p:nvPr>
            <p:ph idx="2" type="body"/>
          </p:nvPr>
        </p:nvSpPr>
        <p:spPr>
          <a:xfrm>
            <a:off x="913774" y="2632852"/>
            <a:ext cx="3935689" cy="315834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71" name="Google Shape;71;p21"/>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1"/>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4" name="Shape 74"/>
        <p:cNvGrpSpPr/>
        <p:nvPr/>
      </p:nvGrpSpPr>
      <p:grpSpPr>
        <a:xfrm>
          <a:off x="0" y="0"/>
          <a:ext cx="0" cy="0"/>
          <a:chOff x="0" y="0"/>
          <a:chExt cx="0" cy="0"/>
        </a:xfrm>
      </p:grpSpPr>
      <p:pic>
        <p:nvPicPr>
          <p:cNvPr descr="Droplets-HD-Content-R1d.png" id="75" name="Google Shape;75;p22"/>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76" name="Google Shape;76;p22"/>
          <p:cNvSpPr txBox="1"/>
          <p:nvPr>
            <p:ph type="title"/>
          </p:nvPr>
        </p:nvSpPr>
        <p:spPr>
          <a:xfrm>
            <a:off x="913774" y="609600"/>
            <a:ext cx="5934969" cy="2023254"/>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22"/>
          <p:cNvSpPr/>
          <p:nvPr>
            <p:ph idx="2" type="pic"/>
          </p:nvPr>
        </p:nvSpPr>
        <p:spPr>
          <a:xfrm>
            <a:off x="7424803" y="609601"/>
            <a:ext cx="3255358" cy="5181600"/>
          </a:xfrm>
          <a:prstGeom prst="roundRect">
            <a:avLst>
              <a:gd fmla="val 4943" name="adj"/>
            </a:avLst>
          </a:prstGeom>
          <a:noFill/>
          <a:ln cap="sq" cmpd="sng" w="82550">
            <a:solidFill>
              <a:srgbClr val="EAEAEA"/>
            </a:solidFill>
            <a:prstDash val="solid"/>
            <a:miter lim="800000"/>
            <a:headEnd len="sm" w="sm" type="none"/>
            <a:tailEnd len="sm" w="sm" type="none"/>
          </a:ln>
        </p:spPr>
      </p:sp>
      <p:sp>
        <p:nvSpPr>
          <p:cNvPr id="78" name="Google Shape;78;p22"/>
          <p:cNvSpPr txBox="1"/>
          <p:nvPr>
            <p:ph idx="1" type="body"/>
          </p:nvPr>
        </p:nvSpPr>
        <p:spPr>
          <a:xfrm>
            <a:off x="913794" y="2632852"/>
            <a:ext cx="5934949" cy="3158347"/>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79" name="Google Shape;79;p22"/>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2"/>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2"/>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rgbClr val="B7B7B7"/>
            </a:gs>
          </a:gsLst>
          <a:lin ang="5400000" scaled="0"/>
        </a:gradFill>
      </p:bgPr>
    </p:bg>
    <p:spTree>
      <p:nvGrpSpPr>
        <p:cNvPr id="9" name="Shape 9"/>
        <p:cNvGrpSpPr/>
        <p:nvPr/>
      </p:nvGrpSpPr>
      <p:grpSpPr>
        <a:xfrm>
          <a:off x="0" y="0"/>
          <a:ext cx="0" cy="0"/>
          <a:chOff x="0" y="0"/>
          <a:chExt cx="0" cy="0"/>
        </a:xfrm>
      </p:grpSpPr>
      <p:pic>
        <p:nvPicPr>
          <p:cNvPr descr="\\DROBO-FS\QuickDrops\JB\PPTX NG\Droplets\LightingOverlay.png" id="10" name="Google Shape;10;p13"/>
          <p:cNvPicPr preferRelativeResize="0"/>
          <p:nvPr/>
        </p:nvPicPr>
        <p:blipFill rotWithShape="1">
          <a:blip r:embed="rId1">
            <a:alphaModFix/>
          </a:blip>
          <a:srcRect b="0" l="0" r="0" t="0"/>
          <a:stretch/>
        </p:blipFill>
        <p:spPr>
          <a:xfrm>
            <a:off x="0" y="-1"/>
            <a:ext cx="12192003" cy="6858001"/>
          </a:xfrm>
          <a:prstGeom prst="rect">
            <a:avLst/>
          </a:prstGeom>
          <a:noFill/>
          <a:ln>
            <a:noFill/>
          </a:ln>
        </p:spPr>
      </p:pic>
      <p:sp>
        <p:nvSpPr>
          <p:cNvPr id="11" name="Google Shape;11;p13"/>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dk1"/>
              </a:buClr>
              <a:buSzPts val="3600"/>
              <a:buFont typeface="Twentieth Century"/>
              <a:buNone/>
              <a:defRPr b="0" i="0" sz="3600" u="none" cap="none" strike="noStrike">
                <a:solidFill>
                  <a:schemeClr val="dk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3"/>
          <p:cNvSpPr txBox="1"/>
          <p:nvPr>
            <p:ph idx="1" type="body"/>
          </p:nvPr>
        </p:nvSpPr>
        <p:spPr>
          <a:xfrm>
            <a:off x="913775" y="2367093"/>
            <a:ext cx="10364452" cy="3424107"/>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dk1"/>
              </a:buClr>
              <a:buSzPts val="2000"/>
              <a:buFont typeface="Arial"/>
              <a:buChar char="•"/>
              <a:defRPr b="0" i="0" sz="2000" u="none" cap="none" strike="noStrike">
                <a:solidFill>
                  <a:schemeClr val="dk1"/>
                </a:solidFill>
                <a:latin typeface="Twentieth Century"/>
                <a:ea typeface="Twentieth Century"/>
                <a:cs typeface="Twentieth Century"/>
                <a:sym typeface="Twentieth Century"/>
              </a:defRPr>
            </a:lvl1pPr>
            <a:lvl2pPr indent="-342900" lvl="1" marL="9144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indent="-330200" lvl="2" marL="13716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indent="-317500" lvl="3" marL="1828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indent="-317500" lvl="4" marL="22860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indent="-317500" lvl="5" marL="27432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6pPr>
            <a:lvl7pPr indent="-317500" lvl="6" marL="32004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7pPr>
            <a:lvl8pPr indent="-317500" lvl="7" marL="36576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8pPr>
            <a:lvl9pPr indent="-317500" lvl="8" marL="4114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13" name="Google Shape;13;p13"/>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4" name="Google Shape;14;p13"/>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5" name="Google Shape;15;p13"/>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1pPr>
            <a:lvl2pPr indent="0" lvl="1"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2pPr>
            <a:lvl3pPr indent="0" lvl="2"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3pPr>
            <a:lvl4pPr indent="0" lvl="3"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4pPr>
            <a:lvl5pPr indent="0" lvl="4"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5pPr>
            <a:lvl6pPr indent="0" lvl="5"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6pPr>
            <a:lvl7pPr indent="0" lvl="6"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7pPr>
            <a:lvl8pPr indent="0" lvl="7"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8pPr>
            <a:lvl9pPr indent="0" lvl="8"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jpg"/><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2.jpg"/><Relationship Id="rId4" Type="http://schemas.openxmlformats.org/officeDocument/2006/relationships/image" Target="../media/image1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jpg"/><Relationship Id="rId4" Type="http://schemas.openxmlformats.org/officeDocument/2006/relationships/image" Target="../media/image5.jpg"/><Relationship Id="rId5" Type="http://schemas.openxmlformats.org/officeDocument/2006/relationships/image" Target="../media/image1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7.jpg"/><Relationship Id="rId4" Type="http://schemas.openxmlformats.org/officeDocument/2006/relationships/image" Target="../media/image18.jpg"/><Relationship Id="rId5" Type="http://schemas.openxmlformats.org/officeDocument/2006/relationships/image" Target="../media/image6.jpg"/><Relationship Id="rId6"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
          <p:cNvSpPr txBox="1"/>
          <p:nvPr>
            <p:ph type="ctrTitle"/>
          </p:nvPr>
        </p:nvSpPr>
        <p:spPr>
          <a:xfrm>
            <a:off x="1446212" y="2202485"/>
            <a:ext cx="9209088" cy="972515"/>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800"/>
              <a:buFont typeface="Twentieth Century"/>
              <a:buNone/>
            </a:pPr>
            <a:r>
              <a:rPr lang="en-US"/>
              <a:t>THE HYDRO-ELECTRIC POWER </a:t>
            </a:r>
            <a:endParaRPr/>
          </a:p>
        </p:txBody>
      </p:sp>
      <p:sp>
        <p:nvSpPr>
          <p:cNvPr id="160" name="Google Shape;160;p1"/>
          <p:cNvSpPr txBox="1"/>
          <p:nvPr>
            <p:ph type="ctrTitle"/>
          </p:nvPr>
        </p:nvSpPr>
        <p:spPr>
          <a:xfrm>
            <a:off x="1370012" y="3193085"/>
            <a:ext cx="9209100" cy="972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800"/>
              <a:buFont typeface="Twentieth Century"/>
              <a:buNone/>
            </a:pPr>
            <a:r>
              <a:rPr lang="en-US" sz="4000"/>
              <a:t>THE WATER-WHEEL </a:t>
            </a:r>
            <a:endParaRPr sz="4000"/>
          </a:p>
        </p:txBody>
      </p:sp>
      <p:sp>
        <p:nvSpPr>
          <p:cNvPr id="161" name="Google Shape;161;p1"/>
          <p:cNvSpPr txBox="1"/>
          <p:nvPr>
            <p:ph type="ctrTitle"/>
          </p:nvPr>
        </p:nvSpPr>
        <p:spPr>
          <a:xfrm>
            <a:off x="1976600" y="4308424"/>
            <a:ext cx="7995900" cy="6000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320"/>
              <a:buFont typeface="Twentieth Century"/>
              <a:buNone/>
            </a:pPr>
            <a:r>
              <a:rPr lang="en-US" sz="3320"/>
              <a:t>SAVING ELECTRICAL ENERGY</a:t>
            </a:r>
            <a:endParaRPr sz="332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2000">
              <a:schemeClr val="lt1"/>
            </a:gs>
            <a:gs pos="28000">
              <a:srgbClr val="DCDCDC"/>
            </a:gs>
            <a:gs pos="100000">
              <a:srgbClr val="B7B7B7"/>
            </a:gs>
          </a:gsLst>
          <a:lin ang="5400012" scaled="0"/>
        </a:gradFill>
      </p:bgPr>
    </p:bg>
    <p:spTree>
      <p:nvGrpSpPr>
        <p:cNvPr id="221" name="Shape 221"/>
        <p:cNvGrpSpPr/>
        <p:nvPr/>
      </p:nvGrpSpPr>
      <p:grpSpPr>
        <a:xfrm>
          <a:off x="0" y="0"/>
          <a:ext cx="0" cy="0"/>
          <a:chOff x="0" y="0"/>
          <a:chExt cx="0" cy="0"/>
        </a:xfrm>
      </p:grpSpPr>
      <p:sp>
        <p:nvSpPr>
          <p:cNvPr id="222" name="Google Shape;222;g2ebfd9ef6be_0_15"/>
          <p:cNvSpPr txBox="1"/>
          <p:nvPr>
            <p:ph type="ctrTitle"/>
          </p:nvPr>
        </p:nvSpPr>
        <p:spPr>
          <a:xfrm>
            <a:off x="1751012" y="436110"/>
            <a:ext cx="8690100" cy="7431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wentieth Century"/>
              <a:buNone/>
            </a:pPr>
            <a:r>
              <a:rPr lang="en-US"/>
              <a:t>TECHNOLOGY STACK</a:t>
            </a:r>
            <a:endParaRPr/>
          </a:p>
        </p:txBody>
      </p:sp>
      <p:sp>
        <p:nvSpPr>
          <p:cNvPr id="223" name="Google Shape;223;g2ebfd9ef6be_0_15"/>
          <p:cNvSpPr txBox="1"/>
          <p:nvPr>
            <p:ph idx="1" type="subTitle"/>
          </p:nvPr>
        </p:nvSpPr>
        <p:spPr>
          <a:xfrm>
            <a:off x="1262856" y="1328284"/>
            <a:ext cx="9666300" cy="4686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US" sz="1800">
                <a:solidFill>
                  <a:schemeClr val="dk1"/>
                </a:solidFill>
                <a:latin typeface="Arial"/>
                <a:ea typeface="Arial"/>
                <a:cs typeface="Arial"/>
                <a:sym typeface="Arial"/>
              </a:rPr>
              <a:t>5. Body-Parser</a:t>
            </a:r>
            <a:endParaRPr b="1" sz="1800">
              <a:solidFill>
                <a:schemeClr val="dk1"/>
              </a:solidFill>
              <a:latin typeface="Arial"/>
              <a:ea typeface="Arial"/>
              <a:cs typeface="Arial"/>
              <a:sym typeface="Arial"/>
            </a:endParaRPr>
          </a:p>
          <a:p>
            <a:pPr indent="-330200" lvl="0" marL="457200" rtl="0" algn="l">
              <a:lnSpc>
                <a:spcPct val="115000"/>
              </a:lnSpc>
              <a:spcBef>
                <a:spcPts val="1200"/>
              </a:spcBef>
              <a:spcAft>
                <a:spcPts val="0"/>
              </a:spcAft>
              <a:buSzPts val="1600"/>
              <a:buChar char="●"/>
            </a:pPr>
            <a:r>
              <a:rPr b="1" lang="en-US" sz="1600">
                <a:solidFill>
                  <a:schemeClr val="dk1"/>
                </a:solidFill>
                <a:latin typeface="Arial"/>
                <a:ea typeface="Arial"/>
                <a:cs typeface="Arial"/>
                <a:sym typeface="Arial"/>
              </a:rPr>
              <a:t>Role</a:t>
            </a:r>
            <a:r>
              <a:rPr lang="en-US" sz="1600">
                <a:solidFill>
                  <a:schemeClr val="dk1"/>
                </a:solidFill>
                <a:latin typeface="Arial"/>
                <a:ea typeface="Arial"/>
                <a:cs typeface="Arial"/>
                <a:sym typeface="Arial"/>
              </a:rPr>
              <a:t>: A middleware for Express.</a:t>
            </a:r>
            <a:endParaRPr sz="1600">
              <a:solidFill>
                <a:schemeClr val="dk1"/>
              </a:solidFill>
              <a:latin typeface="Arial"/>
              <a:ea typeface="Arial"/>
              <a:cs typeface="Arial"/>
              <a:sym typeface="Arial"/>
            </a:endParaRPr>
          </a:p>
          <a:p>
            <a:pPr indent="-330200" lvl="0" marL="457200" rtl="0" algn="l">
              <a:lnSpc>
                <a:spcPct val="115000"/>
              </a:lnSpc>
              <a:spcBef>
                <a:spcPts val="0"/>
              </a:spcBef>
              <a:spcAft>
                <a:spcPts val="0"/>
              </a:spcAft>
              <a:buSzPts val="1600"/>
              <a:buChar char="●"/>
            </a:pPr>
            <a:r>
              <a:rPr b="1" lang="en-US" sz="1600">
                <a:solidFill>
                  <a:schemeClr val="dk1"/>
                </a:solidFill>
                <a:latin typeface="Arial"/>
                <a:ea typeface="Arial"/>
                <a:cs typeface="Arial"/>
                <a:sym typeface="Arial"/>
              </a:rPr>
              <a:t>Purpose</a:t>
            </a:r>
            <a:r>
              <a:rPr lang="en-US" sz="1600">
                <a:solidFill>
                  <a:schemeClr val="dk1"/>
                </a:solidFill>
                <a:latin typeface="Arial"/>
                <a:ea typeface="Arial"/>
                <a:cs typeface="Arial"/>
                <a:sym typeface="Arial"/>
              </a:rPr>
              <a:t>: Parses incoming request bodies in a middleware, making it easier to handle JSON data from client requests.</a:t>
            </a:r>
            <a:endParaRPr sz="1600">
              <a:solidFill>
                <a:schemeClr val="dk1"/>
              </a:solidFill>
              <a:latin typeface="Arial"/>
              <a:ea typeface="Arial"/>
              <a:cs typeface="Arial"/>
              <a:sym typeface="Arial"/>
            </a:endParaRPr>
          </a:p>
          <a:p>
            <a:pPr indent="0" lvl="0" marL="0" rtl="0" algn="l">
              <a:lnSpc>
                <a:spcPct val="115000"/>
              </a:lnSpc>
              <a:spcBef>
                <a:spcPts val="1400"/>
              </a:spcBef>
              <a:spcAft>
                <a:spcPts val="0"/>
              </a:spcAft>
              <a:buClr>
                <a:schemeClr val="dk1"/>
              </a:buClr>
              <a:buSzPts val="1100"/>
              <a:buFont typeface="Arial"/>
              <a:buNone/>
            </a:pPr>
            <a:r>
              <a:rPr b="1" lang="en-US" sz="1800">
                <a:solidFill>
                  <a:schemeClr val="dk1"/>
                </a:solidFill>
                <a:latin typeface="Arial"/>
                <a:ea typeface="Arial"/>
                <a:cs typeface="Arial"/>
                <a:sym typeface="Arial"/>
              </a:rPr>
              <a:t>6. Mock Database</a:t>
            </a:r>
            <a:endParaRPr b="1" sz="1800">
              <a:solidFill>
                <a:schemeClr val="dk1"/>
              </a:solidFill>
              <a:latin typeface="Arial"/>
              <a:ea typeface="Arial"/>
              <a:cs typeface="Arial"/>
              <a:sym typeface="Arial"/>
            </a:endParaRPr>
          </a:p>
          <a:p>
            <a:pPr indent="-330200" lvl="0" marL="457200" rtl="0" algn="l">
              <a:lnSpc>
                <a:spcPct val="115000"/>
              </a:lnSpc>
              <a:spcBef>
                <a:spcPts val="1200"/>
              </a:spcBef>
              <a:spcAft>
                <a:spcPts val="0"/>
              </a:spcAft>
              <a:buSzPts val="1600"/>
              <a:buChar char="●"/>
            </a:pPr>
            <a:r>
              <a:rPr b="1" lang="en-US" sz="1600">
                <a:solidFill>
                  <a:schemeClr val="dk1"/>
                </a:solidFill>
                <a:latin typeface="Arial"/>
                <a:ea typeface="Arial"/>
                <a:cs typeface="Arial"/>
                <a:sym typeface="Arial"/>
              </a:rPr>
              <a:t>Role</a:t>
            </a:r>
            <a:r>
              <a:rPr lang="en-US" sz="1600">
                <a:solidFill>
                  <a:schemeClr val="dk1"/>
                </a:solidFill>
                <a:latin typeface="Arial"/>
                <a:ea typeface="Arial"/>
                <a:cs typeface="Arial"/>
                <a:sym typeface="Arial"/>
              </a:rPr>
              <a:t>: Simulated data storage.</a:t>
            </a:r>
            <a:endParaRPr sz="1600">
              <a:solidFill>
                <a:schemeClr val="dk1"/>
              </a:solidFill>
              <a:latin typeface="Arial"/>
              <a:ea typeface="Arial"/>
              <a:cs typeface="Arial"/>
              <a:sym typeface="Arial"/>
            </a:endParaRPr>
          </a:p>
          <a:p>
            <a:pPr indent="-330200" lvl="0" marL="457200" rtl="0" algn="l">
              <a:lnSpc>
                <a:spcPct val="115000"/>
              </a:lnSpc>
              <a:spcBef>
                <a:spcPts val="0"/>
              </a:spcBef>
              <a:spcAft>
                <a:spcPts val="0"/>
              </a:spcAft>
              <a:buSzPts val="1600"/>
              <a:buChar char="●"/>
            </a:pPr>
            <a:r>
              <a:rPr b="1" lang="en-US" sz="1600">
                <a:solidFill>
                  <a:schemeClr val="dk1"/>
                </a:solidFill>
                <a:latin typeface="Arial"/>
                <a:ea typeface="Arial"/>
                <a:cs typeface="Arial"/>
                <a:sym typeface="Arial"/>
              </a:rPr>
              <a:t>Purpose</a:t>
            </a:r>
            <a:r>
              <a:rPr lang="en-US" sz="1600">
                <a:solidFill>
                  <a:schemeClr val="dk1"/>
                </a:solidFill>
                <a:latin typeface="Arial"/>
                <a:ea typeface="Arial"/>
                <a:cs typeface="Arial"/>
                <a:sym typeface="Arial"/>
              </a:rPr>
              <a:t>: Used for testing and development, allowing me to define teacher data and their courses directly within my application without needing a separate database setup.</a:t>
            </a:r>
            <a:endParaRPr sz="1600">
              <a:solidFill>
                <a:schemeClr val="dk1"/>
              </a:solidFill>
              <a:latin typeface="Arial"/>
              <a:ea typeface="Arial"/>
              <a:cs typeface="Arial"/>
              <a:sym typeface="Arial"/>
            </a:endParaRPr>
          </a:p>
          <a:p>
            <a:pPr indent="0" lvl="0" marL="0" rtl="0" algn="l">
              <a:lnSpc>
                <a:spcPct val="115000"/>
              </a:lnSpc>
              <a:spcBef>
                <a:spcPts val="1400"/>
              </a:spcBef>
              <a:spcAft>
                <a:spcPts val="0"/>
              </a:spcAft>
              <a:buClr>
                <a:schemeClr val="dk1"/>
              </a:buClr>
              <a:buSzPts val="1100"/>
              <a:buFont typeface="Arial"/>
              <a:buNone/>
            </a:pPr>
            <a:r>
              <a:rPr b="1" lang="en-US" sz="1800">
                <a:solidFill>
                  <a:schemeClr val="dk1"/>
                </a:solidFill>
                <a:latin typeface="Arial"/>
                <a:ea typeface="Arial"/>
                <a:cs typeface="Arial"/>
                <a:sym typeface="Arial"/>
              </a:rPr>
              <a:t>7. Deployment Platforms (e.g., Heroku)</a:t>
            </a:r>
            <a:endParaRPr b="1" sz="1800">
              <a:solidFill>
                <a:schemeClr val="dk1"/>
              </a:solidFill>
              <a:latin typeface="Arial"/>
              <a:ea typeface="Arial"/>
              <a:cs typeface="Arial"/>
              <a:sym typeface="Arial"/>
            </a:endParaRPr>
          </a:p>
          <a:p>
            <a:pPr indent="-330200" lvl="0" marL="457200" rtl="0" algn="l">
              <a:lnSpc>
                <a:spcPct val="115000"/>
              </a:lnSpc>
              <a:spcBef>
                <a:spcPts val="1200"/>
              </a:spcBef>
              <a:spcAft>
                <a:spcPts val="0"/>
              </a:spcAft>
              <a:buSzPts val="1600"/>
              <a:buChar char="●"/>
            </a:pPr>
            <a:r>
              <a:rPr b="1" lang="en-US" sz="1600">
                <a:solidFill>
                  <a:schemeClr val="dk1"/>
                </a:solidFill>
                <a:latin typeface="Arial"/>
                <a:ea typeface="Arial"/>
                <a:cs typeface="Arial"/>
                <a:sym typeface="Arial"/>
              </a:rPr>
              <a:t>Role</a:t>
            </a:r>
            <a:r>
              <a:rPr lang="en-US" sz="1600">
                <a:solidFill>
                  <a:schemeClr val="dk1"/>
                </a:solidFill>
                <a:latin typeface="Arial"/>
                <a:ea typeface="Arial"/>
                <a:cs typeface="Arial"/>
                <a:sym typeface="Arial"/>
              </a:rPr>
              <a:t>: Cloud service for hosting applications.</a:t>
            </a:r>
            <a:endParaRPr sz="1600">
              <a:solidFill>
                <a:schemeClr val="dk1"/>
              </a:solidFill>
              <a:latin typeface="Arial"/>
              <a:ea typeface="Arial"/>
              <a:cs typeface="Arial"/>
              <a:sym typeface="Arial"/>
            </a:endParaRPr>
          </a:p>
          <a:p>
            <a:pPr indent="-330200" lvl="0" marL="457200" rtl="0" algn="l">
              <a:lnSpc>
                <a:spcPct val="115000"/>
              </a:lnSpc>
              <a:spcBef>
                <a:spcPts val="0"/>
              </a:spcBef>
              <a:spcAft>
                <a:spcPts val="0"/>
              </a:spcAft>
              <a:buSzPts val="1600"/>
              <a:buChar char="●"/>
            </a:pPr>
            <a:r>
              <a:rPr b="1" lang="en-US" sz="1600">
                <a:solidFill>
                  <a:schemeClr val="dk1"/>
                </a:solidFill>
                <a:latin typeface="Arial"/>
                <a:ea typeface="Arial"/>
                <a:cs typeface="Arial"/>
                <a:sym typeface="Arial"/>
              </a:rPr>
              <a:t>Purpose</a:t>
            </a:r>
            <a:r>
              <a:rPr lang="en-US" sz="1600">
                <a:solidFill>
                  <a:schemeClr val="dk1"/>
                </a:solidFill>
                <a:latin typeface="Arial"/>
                <a:ea typeface="Arial"/>
                <a:cs typeface="Arial"/>
                <a:sym typeface="Arial"/>
              </a:rPr>
              <a:t>: Provide an easy way to deploy your web application, making it accessible via a public URL. It manages scaling, uptime, and server maintenance, allowing me to focus on development.</a:t>
            </a:r>
            <a:endParaRPr sz="1600">
              <a:solidFill>
                <a:schemeClr val="dk1"/>
              </a:solidFill>
              <a:latin typeface="Arial"/>
              <a:ea typeface="Arial"/>
              <a:cs typeface="Arial"/>
              <a:sym typeface="Arial"/>
            </a:endParaRPr>
          </a:p>
          <a:p>
            <a:pPr indent="0" lvl="0" marL="0" rtl="0" algn="ctr">
              <a:spcBef>
                <a:spcPts val="1200"/>
              </a:spcBef>
              <a:spcAft>
                <a:spcPts val="0"/>
              </a:spcAft>
              <a:buClr>
                <a:schemeClr val="dk1"/>
              </a:buClr>
              <a:buSzPts val="2800"/>
              <a:buFont typeface="Arial"/>
              <a:buNone/>
            </a:pPr>
            <a:r>
              <a:rPr lang="en-US" sz="1700"/>
              <a:t>.</a:t>
            </a:r>
            <a:endParaRPr sz="1700"/>
          </a:p>
          <a:p>
            <a:pPr indent="0" lvl="0" marL="0" rtl="0" algn="ctr">
              <a:lnSpc>
                <a:spcPct val="110000"/>
              </a:lnSpc>
              <a:spcBef>
                <a:spcPts val="1000"/>
              </a:spcBef>
              <a:spcAft>
                <a:spcPts val="0"/>
              </a:spcAft>
              <a:buSzPts val="715"/>
              <a:buNone/>
            </a:pPr>
            <a:r>
              <a:t/>
            </a:r>
            <a:endParaRPr b="1" sz="24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2000">
              <a:schemeClr val="lt1"/>
            </a:gs>
            <a:gs pos="28000">
              <a:srgbClr val="DCDCDC"/>
            </a:gs>
            <a:gs pos="100000">
              <a:srgbClr val="B7B7B7"/>
            </a:gs>
          </a:gsLst>
          <a:lin ang="5400012" scaled="0"/>
        </a:gradFill>
      </p:bgPr>
    </p:bg>
    <p:spTree>
      <p:nvGrpSpPr>
        <p:cNvPr id="227" name="Shape 227"/>
        <p:cNvGrpSpPr/>
        <p:nvPr/>
      </p:nvGrpSpPr>
      <p:grpSpPr>
        <a:xfrm>
          <a:off x="0" y="0"/>
          <a:ext cx="0" cy="0"/>
          <a:chOff x="0" y="0"/>
          <a:chExt cx="0" cy="0"/>
        </a:xfrm>
      </p:grpSpPr>
      <p:sp>
        <p:nvSpPr>
          <p:cNvPr id="228" name="Google Shape;228;g2ec0e72d466_20_6"/>
          <p:cNvSpPr txBox="1"/>
          <p:nvPr>
            <p:ph type="ctrTitle"/>
          </p:nvPr>
        </p:nvSpPr>
        <p:spPr>
          <a:xfrm>
            <a:off x="1751012" y="436110"/>
            <a:ext cx="8690100" cy="7431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wentieth Century"/>
              <a:buNone/>
            </a:pPr>
            <a:r>
              <a:rPr lang="en-US"/>
              <a:t>SCREENSHOTS OF THE APP</a:t>
            </a:r>
            <a:endParaRPr/>
          </a:p>
        </p:txBody>
      </p:sp>
      <p:pic>
        <p:nvPicPr>
          <p:cNvPr id="229" name="Google Shape;229;g2ec0e72d466_20_6"/>
          <p:cNvPicPr preferRelativeResize="0"/>
          <p:nvPr/>
        </p:nvPicPr>
        <p:blipFill>
          <a:blip r:embed="rId3">
            <a:alphaModFix/>
          </a:blip>
          <a:stretch>
            <a:fillRect/>
          </a:stretch>
        </p:blipFill>
        <p:spPr>
          <a:xfrm>
            <a:off x="242825" y="1217775"/>
            <a:ext cx="5923125" cy="5058400"/>
          </a:xfrm>
          <a:prstGeom prst="rect">
            <a:avLst/>
          </a:prstGeom>
          <a:noFill/>
          <a:ln>
            <a:noFill/>
          </a:ln>
        </p:spPr>
      </p:pic>
      <p:pic>
        <p:nvPicPr>
          <p:cNvPr id="230" name="Google Shape;230;g2ec0e72d466_20_6"/>
          <p:cNvPicPr preferRelativeResize="0"/>
          <p:nvPr/>
        </p:nvPicPr>
        <p:blipFill>
          <a:blip r:embed="rId4">
            <a:alphaModFix/>
          </a:blip>
          <a:stretch>
            <a:fillRect/>
          </a:stretch>
        </p:blipFill>
        <p:spPr>
          <a:xfrm>
            <a:off x="6663425" y="1217775"/>
            <a:ext cx="5143226" cy="5058401"/>
          </a:xfrm>
          <a:prstGeom prst="rect">
            <a:avLst/>
          </a:prstGeom>
          <a:noFill/>
          <a:ln>
            <a:noFill/>
          </a:ln>
        </p:spPr>
      </p:pic>
      <p:sp>
        <p:nvSpPr>
          <p:cNvPr id="231" name="Google Shape;231;g2ec0e72d466_20_6"/>
          <p:cNvSpPr txBox="1"/>
          <p:nvPr/>
        </p:nvSpPr>
        <p:spPr>
          <a:xfrm>
            <a:off x="152325" y="6314750"/>
            <a:ext cx="6104100" cy="35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a:solidFill>
                  <a:schemeClr val="dk1"/>
                </a:solidFill>
                <a:latin typeface="Twentieth Century"/>
                <a:ea typeface="Twentieth Century"/>
                <a:cs typeface="Twentieth Century"/>
                <a:sym typeface="Twentieth Century"/>
              </a:rPr>
              <a:t>This is the Sign in page for the lecturer/lab instructor to fill his details</a:t>
            </a:r>
            <a:endParaRPr sz="1700">
              <a:solidFill>
                <a:schemeClr val="dk1"/>
              </a:solidFill>
              <a:latin typeface="Twentieth Century"/>
              <a:ea typeface="Twentieth Century"/>
              <a:cs typeface="Twentieth Century"/>
              <a:sym typeface="Twentieth Century"/>
            </a:endParaRPr>
          </a:p>
        </p:txBody>
      </p:sp>
      <p:sp>
        <p:nvSpPr>
          <p:cNvPr id="232" name="Google Shape;232;g2ec0e72d466_20_6"/>
          <p:cNvSpPr txBox="1"/>
          <p:nvPr/>
        </p:nvSpPr>
        <p:spPr>
          <a:xfrm>
            <a:off x="6402738" y="6314750"/>
            <a:ext cx="5664600" cy="35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700">
                <a:solidFill>
                  <a:schemeClr val="dk1"/>
                </a:solidFill>
                <a:latin typeface="Twentieth Century"/>
                <a:ea typeface="Twentieth Century"/>
                <a:cs typeface="Twentieth Century"/>
                <a:sym typeface="Twentieth Century"/>
              </a:rPr>
              <a:t>This next page </a:t>
            </a:r>
            <a:r>
              <a:rPr lang="en-US" sz="1700">
                <a:solidFill>
                  <a:schemeClr val="dk1"/>
                </a:solidFill>
                <a:latin typeface="Twentieth Century"/>
                <a:ea typeface="Twentieth Century"/>
                <a:cs typeface="Twentieth Century"/>
                <a:sym typeface="Twentieth Century"/>
              </a:rPr>
              <a:t>carries all his/her class schedule information.</a:t>
            </a:r>
            <a:endParaRPr sz="17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2000">
              <a:schemeClr val="lt1"/>
            </a:gs>
            <a:gs pos="28000">
              <a:srgbClr val="DCDCDC"/>
            </a:gs>
            <a:gs pos="100000">
              <a:srgbClr val="B7B7B7"/>
            </a:gs>
          </a:gsLst>
          <a:lin ang="5400012" scaled="0"/>
        </a:gradFill>
      </p:bgPr>
    </p:bg>
    <p:spTree>
      <p:nvGrpSpPr>
        <p:cNvPr id="236" name="Shape 236"/>
        <p:cNvGrpSpPr/>
        <p:nvPr/>
      </p:nvGrpSpPr>
      <p:grpSpPr>
        <a:xfrm>
          <a:off x="0" y="0"/>
          <a:ext cx="0" cy="0"/>
          <a:chOff x="0" y="0"/>
          <a:chExt cx="0" cy="0"/>
        </a:xfrm>
      </p:grpSpPr>
      <p:sp>
        <p:nvSpPr>
          <p:cNvPr id="237" name="Google Shape;237;g2ec0e72d466_20_13"/>
          <p:cNvSpPr txBox="1"/>
          <p:nvPr>
            <p:ph type="ctrTitle"/>
          </p:nvPr>
        </p:nvSpPr>
        <p:spPr>
          <a:xfrm>
            <a:off x="1751012" y="436110"/>
            <a:ext cx="8690100" cy="7431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wentieth Century"/>
              <a:buNone/>
            </a:pPr>
            <a:r>
              <a:rPr lang="en-US"/>
              <a:t>SCREENSHOTS OF THE APP</a:t>
            </a:r>
            <a:endParaRPr/>
          </a:p>
        </p:txBody>
      </p:sp>
      <p:pic>
        <p:nvPicPr>
          <p:cNvPr id="238" name="Google Shape;238;g2ec0e72d466_20_13"/>
          <p:cNvPicPr preferRelativeResize="0"/>
          <p:nvPr/>
        </p:nvPicPr>
        <p:blipFill>
          <a:blip r:embed="rId3">
            <a:alphaModFix/>
          </a:blip>
          <a:stretch>
            <a:fillRect/>
          </a:stretch>
        </p:blipFill>
        <p:spPr>
          <a:xfrm>
            <a:off x="6814225" y="1179201"/>
            <a:ext cx="5036274" cy="4892199"/>
          </a:xfrm>
          <a:prstGeom prst="rect">
            <a:avLst/>
          </a:prstGeom>
          <a:noFill/>
          <a:ln>
            <a:noFill/>
          </a:ln>
        </p:spPr>
      </p:pic>
      <p:pic>
        <p:nvPicPr>
          <p:cNvPr id="239" name="Google Shape;239;g2ec0e72d466_20_13"/>
          <p:cNvPicPr preferRelativeResize="0"/>
          <p:nvPr/>
        </p:nvPicPr>
        <p:blipFill>
          <a:blip r:embed="rId4">
            <a:alphaModFix/>
          </a:blip>
          <a:stretch>
            <a:fillRect/>
          </a:stretch>
        </p:blipFill>
        <p:spPr>
          <a:xfrm>
            <a:off x="719350" y="1179201"/>
            <a:ext cx="5163249" cy="4892199"/>
          </a:xfrm>
          <a:prstGeom prst="rect">
            <a:avLst/>
          </a:prstGeom>
          <a:noFill/>
          <a:ln>
            <a:noFill/>
          </a:ln>
        </p:spPr>
      </p:pic>
      <p:sp>
        <p:nvSpPr>
          <p:cNvPr id="240" name="Google Shape;240;g2ec0e72d466_20_13"/>
          <p:cNvSpPr txBox="1"/>
          <p:nvPr/>
        </p:nvSpPr>
        <p:spPr>
          <a:xfrm>
            <a:off x="468675" y="6249050"/>
            <a:ext cx="5664600" cy="35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a:solidFill>
                  <a:schemeClr val="dk1"/>
                </a:solidFill>
                <a:latin typeface="Twentieth Century"/>
                <a:ea typeface="Twentieth Century"/>
                <a:cs typeface="Twentieth Century"/>
                <a:sym typeface="Twentieth Century"/>
              </a:rPr>
              <a:t>This message is shown when </a:t>
            </a:r>
            <a:r>
              <a:rPr lang="en-US" sz="1700">
                <a:solidFill>
                  <a:schemeClr val="dk1"/>
                </a:solidFill>
                <a:latin typeface="Twentieth Century"/>
                <a:ea typeface="Twentieth Century"/>
                <a:cs typeface="Twentieth Century"/>
                <a:sym typeface="Twentieth Century"/>
              </a:rPr>
              <a:t>the </a:t>
            </a:r>
            <a:r>
              <a:rPr lang="en-US" sz="1700">
                <a:solidFill>
                  <a:schemeClr val="dk1"/>
                </a:solidFill>
                <a:latin typeface="Twentieth Century"/>
                <a:ea typeface="Twentieth Century"/>
                <a:cs typeface="Twentieth Century"/>
                <a:sym typeface="Twentieth Century"/>
              </a:rPr>
              <a:t>Turn On Power Supply is clicked</a:t>
            </a:r>
            <a:endParaRPr sz="1700">
              <a:solidFill>
                <a:schemeClr val="dk1"/>
              </a:solidFill>
              <a:latin typeface="Twentieth Century"/>
              <a:ea typeface="Twentieth Century"/>
              <a:cs typeface="Twentieth Century"/>
              <a:sym typeface="Twentieth Century"/>
            </a:endParaRPr>
          </a:p>
        </p:txBody>
      </p:sp>
      <p:sp>
        <p:nvSpPr>
          <p:cNvPr id="241" name="Google Shape;241;g2ec0e72d466_20_13"/>
          <p:cNvSpPr txBox="1"/>
          <p:nvPr/>
        </p:nvSpPr>
        <p:spPr>
          <a:xfrm>
            <a:off x="6463463" y="6249050"/>
            <a:ext cx="5737800" cy="35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a:solidFill>
                  <a:schemeClr val="dk1"/>
                </a:solidFill>
                <a:latin typeface="Twentieth Century"/>
                <a:ea typeface="Twentieth Century"/>
                <a:cs typeface="Twentieth Century"/>
                <a:sym typeface="Twentieth Century"/>
              </a:rPr>
              <a:t>This message is shown when the Turn Off Power Supply is clicked</a:t>
            </a:r>
            <a:endParaRPr sz="17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2000">
              <a:schemeClr val="lt1"/>
            </a:gs>
            <a:gs pos="28000">
              <a:srgbClr val="DCDCDC"/>
            </a:gs>
            <a:gs pos="100000">
              <a:srgbClr val="B7B7B7"/>
            </a:gs>
          </a:gsLst>
          <a:lin ang="5400000" scaled="0"/>
        </a:gradFill>
      </p:bgPr>
    </p:bg>
    <p:spTree>
      <p:nvGrpSpPr>
        <p:cNvPr id="245" name="Shape 245"/>
        <p:cNvGrpSpPr/>
        <p:nvPr/>
      </p:nvGrpSpPr>
      <p:grpSpPr>
        <a:xfrm>
          <a:off x="0" y="0"/>
          <a:ext cx="0" cy="0"/>
          <a:chOff x="0" y="0"/>
          <a:chExt cx="0" cy="0"/>
        </a:xfrm>
      </p:grpSpPr>
      <p:sp>
        <p:nvSpPr>
          <p:cNvPr id="246" name="Google Shape;246;p10"/>
          <p:cNvSpPr txBox="1"/>
          <p:nvPr>
            <p:ph type="ctrTitle"/>
          </p:nvPr>
        </p:nvSpPr>
        <p:spPr>
          <a:xfrm>
            <a:off x="1364456" y="585334"/>
            <a:ext cx="9657094" cy="74295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wentieth Century"/>
              <a:buNone/>
            </a:pPr>
            <a:r>
              <a:rPr lang="en-US"/>
              <a:t>DEMONSTRATION COMPONENTS USED</a:t>
            </a:r>
            <a:endParaRPr/>
          </a:p>
        </p:txBody>
      </p:sp>
      <p:sp>
        <p:nvSpPr>
          <p:cNvPr id="247" name="Google Shape;247;p10"/>
          <p:cNvSpPr txBox="1"/>
          <p:nvPr>
            <p:ph idx="1" type="subTitle"/>
          </p:nvPr>
        </p:nvSpPr>
        <p:spPr>
          <a:xfrm>
            <a:off x="1364450" y="1328275"/>
            <a:ext cx="4985400" cy="5348100"/>
          </a:xfrm>
          <a:prstGeom prst="rect">
            <a:avLst/>
          </a:prstGeom>
          <a:noFill/>
          <a:ln>
            <a:noFill/>
          </a:ln>
        </p:spPr>
        <p:txBody>
          <a:bodyPr anchorCtr="0" anchor="t" bIns="45700" lIns="91425" spcFirstLastPara="1" rIns="91425" wrap="square" tIns="45700">
            <a:normAutofit fontScale="47500" lnSpcReduction="10000"/>
          </a:bodyPr>
          <a:lstStyle/>
          <a:p>
            <a:pPr indent="0" lvl="0" marL="0" rtl="0" algn="l">
              <a:lnSpc>
                <a:spcPct val="120000"/>
              </a:lnSpc>
              <a:spcBef>
                <a:spcPts val="0"/>
              </a:spcBef>
              <a:spcAft>
                <a:spcPts val="0"/>
              </a:spcAft>
              <a:buSzPct val="100000"/>
              <a:buNone/>
            </a:pPr>
            <a:r>
              <a:rPr b="1" lang="en-US"/>
              <a:t>SMALL SCALE DIY </a:t>
            </a:r>
            <a:endParaRPr b="1"/>
          </a:p>
          <a:p>
            <a:pPr indent="0" lvl="0" marL="0" rtl="0" algn="l">
              <a:lnSpc>
                <a:spcPct val="120000"/>
              </a:lnSpc>
              <a:spcBef>
                <a:spcPts val="1000"/>
              </a:spcBef>
              <a:spcAft>
                <a:spcPts val="0"/>
              </a:spcAft>
              <a:buSzPct val="100000"/>
              <a:buNone/>
            </a:pPr>
            <a:r>
              <a:rPr lang="en-US"/>
              <a:t>1. WATER WHEEL </a:t>
            </a:r>
            <a:endParaRPr/>
          </a:p>
          <a:p>
            <a:pPr indent="0" lvl="0" marL="0" rtl="0" algn="l">
              <a:lnSpc>
                <a:spcPct val="120000"/>
              </a:lnSpc>
              <a:spcBef>
                <a:spcPts val="1000"/>
              </a:spcBef>
              <a:spcAft>
                <a:spcPts val="0"/>
              </a:spcAft>
              <a:buSzPct val="100000"/>
              <a:buNone/>
            </a:pPr>
            <a:r>
              <a:rPr lang="en-US"/>
              <a:t>   MATERIAL: PLASTIC OR LIGHTWEIGHT WOOD</a:t>
            </a:r>
            <a:endParaRPr/>
          </a:p>
          <a:p>
            <a:pPr indent="0" lvl="0" marL="0" rtl="0" algn="l">
              <a:lnSpc>
                <a:spcPct val="120000"/>
              </a:lnSpc>
              <a:spcBef>
                <a:spcPts val="1000"/>
              </a:spcBef>
              <a:spcAft>
                <a:spcPts val="0"/>
              </a:spcAft>
              <a:buSzPct val="100000"/>
              <a:buNone/>
            </a:pPr>
            <a:r>
              <a:rPr lang="en-US"/>
              <a:t>2. SHAFT AND BEARINGS</a:t>
            </a:r>
            <a:endParaRPr/>
          </a:p>
          <a:p>
            <a:pPr indent="0" lvl="0" marL="0" rtl="0" algn="l">
              <a:lnSpc>
                <a:spcPct val="120000"/>
              </a:lnSpc>
              <a:spcBef>
                <a:spcPts val="1000"/>
              </a:spcBef>
              <a:spcAft>
                <a:spcPts val="0"/>
              </a:spcAft>
              <a:buSzPct val="100000"/>
              <a:buNone/>
            </a:pPr>
            <a:r>
              <a:rPr lang="en-US"/>
              <a:t>   - MATERIAL: </a:t>
            </a:r>
            <a:endParaRPr/>
          </a:p>
          <a:p>
            <a:pPr indent="0" lvl="0" marL="0" rtl="0" algn="l">
              <a:lnSpc>
                <a:spcPct val="120000"/>
              </a:lnSpc>
              <a:spcBef>
                <a:spcPts val="1000"/>
              </a:spcBef>
              <a:spcAft>
                <a:spcPts val="0"/>
              </a:spcAft>
              <a:buSzPct val="100000"/>
              <a:buNone/>
            </a:pPr>
            <a:r>
              <a:rPr lang="en-US"/>
              <a:t>      FOR SHAFT: STEEL</a:t>
            </a:r>
            <a:r>
              <a:rPr lang="en-US"/>
              <a:t> </a:t>
            </a:r>
            <a:endParaRPr/>
          </a:p>
          <a:p>
            <a:pPr indent="0" lvl="0" marL="0" rtl="0" algn="l">
              <a:lnSpc>
                <a:spcPct val="120000"/>
              </a:lnSpc>
              <a:spcBef>
                <a:spcPts val="1000"/>
              </a:spcBef>
              <a:spcAft>
                <a:spcPts val="0"/>
              </a:spcAft>
              <a:buSzPct val="100000"/>
              <a:buNone/>
            </a:pPr>
            <a:r>
              <a:rPr lang="en-US"/>
              <a:t>     </a:t>
            </a:r>
            <a:r>
              <a:rPr lang="en-US"/>
              <a:t> FOR BEARINGS: STEEL </a:t>
            </a:r>
            <a:endParaRPr/>
          </a:p>
          <a:p>
            <a:pPr indent="0" lvl="0" marL="0" rtl="0" algn="l">
              <a:lnSpc>
                <a:spcPct val="120000"/>
              </a:lnSpc>
              <a:spcBef>
                <a:spcPts val="1000"/>
              </a:spcBef>
              <a:spcAft>
                <a:spcPts val="0"/>
              </a:spcAft>
              <a:buSzPct val="100000"/>
              <a:buNone/>
            </a:pPr>
            <a:r>
              <a:rPr lang="en-US"/>
              <a:t>3. GENERATOR</a:t>
            </a:r>
            <a:endParaRPr/>
          </a:p>
          <a:p>
            <a:pPr indent="0" lvl="0" marL="0" rtl="0" algn="l">
              <a:lnSpc>
                <a:spcPct val="120000"/>
              </a:lnSpc>
              <a:spcBef>
                <a:spcPts val="1000"/>
              </a:spcBef>
              <a:spcAft>
                <a:spcPts val="0"/>
              </a:spcAft>
              <a:buSzPct val="100000"/>
              <a:buNone/>
            </a:pPr>
            <a:r>
              <a:rPr lang="en-US"/>
              <a:t>   - TYPE: SMALL DC MOTOR (PERMANENT  MAGNET DC  MOTOR)</a:t>
            </a:r>
            <a:endParaRPr/>
          </a:p>
          <a:p>
            <a:pPr indent="0" lvl="0" marL="0" rtl="0" algn="l">
              <a:lnSpc>
                <a:spcPct val="120000"/>
              </a:lnSpc>
              <a:spcBef>
                <a:spcPts val="1000"/>
              </a:spcBef>
              <a:spcAft>
                <a:spcPts val="0"/>
              </a:spcAft>
              <a:buSzPct val="100000"/>
              <a:buNone/>
            </a:pPr>
            <a:r>
              <a:rPr lang="en-US"/>
              <a:t>4. MOUNTING STRUCTURE</a:t>
            </a:r>
            <a:endParaRPr/>
          </a:p>
          <a:p>
            <a:pPr indent="0" lvl="0" marL="0" rtl="0" algn="l">
              <a:lnSpc>
                <a:spcPct val="120000"/>
              </a:lnSpc>
              <a:spcBef>
                <a:spcPts val="1000"/>
              </a:spcBef>
              <a:spcAft>
                <a:spcPts val="0"/>
              </a:spcAft>
              <a:buSzPct val="100000"/>
              <a:buNone/>
            </a:pPr>
            <a:r>
              <a:rPr lang="en-US"/>
              <a:t>   - MATERIAL: WOOD </a:t>
            </a:r>
            <a:endParaRPr/>
          </a:p>
          <a:p>
            <a:pPr indent="0" lvl="0" marL="0" rtl="0" algn="l">
              <a:lnSpc>
                <a:spcPct val="120000"/>
              </a:lnSpc>
              <a:spcBef>
                <a:spcPts val="1000"/>
              </a:spcBef>
              <a:spcAft>
                <a:spcPts val="0"/>
              </a:spcAft>
              <a:buSzPct val="100000"/>
              <a:buNone/>
            </a:pPr>
            <a:r>
              <a:rPr lang="en-US"/>
              <a:t>5. WATER INTAKE AND DISCHARGE SYSTEM</a:t>
            </a:r>
            <a:endParaRPr/>
          </a:p>
          <a:p>
            <a:pPr indent="0" lvl="0" marL="0" rtl="0" algn="l">
              <a:lnSpc>
                <a:spcPct val="120000"/>
              </a:lnSpc>
              <a:spcBef>
                <a:spcPts val="1000"/>
              </a:spcBef>
              <a:spcAft>
                <a:spcPts val="0"/>
              </a:spcAft>
              <a:buSzPct val="100000"/>
              <a:buNone/>
            </a:pPr>
            <a:r>
              <a:rPr lang="en-US"/>
              <a:t>   - MATERIAL:  RECYCLED PLASTIC BOTTLES.</a:t>
            </a:r>
            <a:endParaRPr/>
          </a:p>
          <a:p>
            <a:pPr indent="0" lvl="0" marL="0" rtl="0" algn="l">
              <a:lnSpc>
                <a:spcPct val="120000"/>
              </a:lnSpc>
              <a:spcBef>
                <a:spcPts val="1000"/>
              </a:spcBef>
              <a:spcAft>
                <a:spcPts val="0"/>
              </a:spcAft>
              <a:buSzPct val="100000"/>
              <a:buNone/>
            </a:pPr>
            <a:r>
              <a:rPr lang="en-US"/>
              <a:t>6. ELECTRICAL COMPONENTS</a:t>
            </a:r>
            <a:endParaRPr/>
          </a:p>
          <a:p>
            <a:pPr indent="0" lvl="0" marL="0" rtl="0" algn="l">
              <a:lnSpc>
                <a:spcPct val="120000"/>
              </a:lnSpc>
              <a:spcBef>
                <a:spcPts val="1000"/>
              </a:spcBef>
              <a:spcAft>
                <a:spcPts val="0"/>
              </a:spcAft>
              <a:buSzPct val="100000"/>
              <a:buNone/>
            </a:pPr>
            <a:r>
              <a:rPr lang="en-US"/>
              <a:t>   - ITEMS: BASIC WIRING, CONNECTORS, SMALL LED (TO DEMONSTRATE POWER GENERATION), AND LOAD.</a:t>
            </a:r>
            <a:endParaRPr/>
          </a:p>
          <a:p>
            <a:pPr indent="0" lvl="0" marL="0" rtl="0" algn="l">
              <a:lnSpc>
                <a:spcPct val="120000"/>
              </a:lnSpc>
              <a:spcBef>
                <a:spcPts val="1000"/>
              </a:spcBef>
              <a:spcAft>
                <a:spcPts val="0"/>
              </a:spcAft>
              <a:buSzPct val="100000"/>
              <a:buNone/>
            </a:pPr>
            <a:r>
              <a:rPr lang="en-US"/>
              <a:t>7. MISCELLANEOUS</a:t>
            </a:r>
            <a:endParaRPr/>
          </a:p>
          <a:p>
            <a:pPr indent="0" lvl="0" marL="0" rtl="0" algn="l">
              <a:lnSpc>
                <a:spcPct val="120000"/>
              </a:lnSpc>
              <a:spcBef>
                <a:spcPts val="1000"/>
              </a:spcBef>
              <a:spcAft>
                <a:spcPts val="0"/>
              </a:spcAft>
              <a:buSzPct val="100000"/>
              <a:buNone/>
            </a:pPr>
            <a:r>
              <a:rPr lang="en-US"/>
              <a:t>   - ITEMS: GLUE, TAPE, FASTENERS.</a:t>
            </a:r>
            <a:endParaRPr/>
          </a:p>
        </p:txBody>
      </p:sp>
      <p:sp>
        <p:nvSpPr>
          <p:cNvPr id="248" name="Google Shape;248;p10"/>
          <p:cNvSpPr txBox="1"/>
          <p:nvPr/>
        </p:nvSpPr>
        <p:spPr>
          <a:xfrm>
            <a:off x="6665275" y="1328274"/>
            <a:ext cx="4467000" cy="5348100"/>
          </a:xfrm>
          <a:prstGeom prst="rect">
            <a:avLst/>
          </a:prstGeom>
          <a:noFill/>
          <a:ln>
            <a:noFill/>
          </a:ln>
        </p:spPr>
        <p:txBody>
          <a:bodyPr anchorCtr="0" anchor="t" bIns="45700" lIns="91425" spcFirstLastPara="1" rIns="91425" wrap="square" tIns="45700">
            <a:normAutofit fontScale="40000" lnSpcReduction="10000"/>
          </a:bodyPr>
          <a:lstStyle/>
          <a:p>
            <a:pPr indent="0" lvl="0" marL="0" marR="0" rtl="0" algn="l">
              <a:lnSpc>
                <a:spcPct val="120000"/>
              </a:lnSpc>
              <a:spcBef>
                <a:spcPts val="0"/>
              </a:spcBef>
              <a:spcAft>
                <a:spcPts val="0"/>
              </a:spcAft>
              <a:buClr>
                <a:schemeClr val="dk1"/>
              </a:buClr>
              <a:buSzPct val="100000"/>
              <a:buFont typeface="Arial"/>
              <a:buNone/>
            </a:pPr>
            <a:r>
              <a:rPr b="1" i="0" lang="en-US" sz="2200" u="none" cap="none" strike="noStrike">
                <a:solidFill>
                  <a:srgbClr val="7F7F7F"/>
                </a:solidFill>
                <a:latin typeface="Twentieth Century"/>
                <a:ea typeface="Twentieth Century"/>
                <a:cs typeface="Twentieth Century"/>
                <a:sym typeface="Twentieth Century"/>
              </a:rPr>
              <a:t>MAIN PROJECT </a:t>
            </a:r>
            <a:endParaRPr b="1" i="0" sz="2200" u="none" cap="none" strike="noStrike">
              <a:solidFill>
                <a:srgbClr val="7F7F7F"/>
              </a:solidFill>
              <a:latin typeface="Twentieth Century"/>
              <a:ea typeface="Twentieth Century"/>
              <a:cs typeface="Twentieth Century"/>
              <a:sym typeface="Twentieth Century"/>
            </a:endParaRPr>
          </a:p>
          <a:p>
            <a:pPr indent="0" lvl="0" marL="0" marR="0" rtl="0" algn="l">
              <a:lnSpc>
                <a:spcPct val="120000"/>
              </a:lnSpc>
              <a:spcBef>
                <a:spcPts val="1000"/>
              </a:spcBef>
              <a:spcAft>
                <a:spcPts val="0"/>
              </a:spcAft>
              <a:buClr>
                <a:schemeClr val="dk1"/>
              </a:buClr>
              <a:buSzPct val="100000"/>
              <a:buFont typeface="Arial"/>
              <a:buNone/>
            </a:pPr>
            <a:r>
              <a:rPr b="0" i="0" lang="en-US" sz="2200" u="none" cap="none" strike="noStrike">
                <a:solidFill>
                  <a:srgbClr val="7F7F7F"/>
                </a:solidFill>
                <a:latin typeface="Twentieth Century"/>
                <a:ea typeface="Twentieth Century"/>
                <a:cs typeface="Twentieth Century"/>
                <a:sym typeface="Twentieth Century"/>
              </a:rPr>
              <a:t>1.  WATER WHEEL </a:t>
            </a:r>
            <a:endParaRPr b="0" i="0" sz="2200" u="none" cap="none" strike="noStrike">
              <a:solidFill>
                <a:srgbClr val="7F7F7F"/>
              </a:solidFill>
              <a:latin typeface="Twentieth Century"/>
              <a:ea typeface="Twentieth Century"/>
              <a:cs typeface="Twentieth Century"/>
              <a:sym typeface="Twentieth Century"/>
            </a:endParaRPr>
          </a:p>
          <a:p>
            <a:pPr indent="0" lvl="0" marL="0" marR="0" rtl="0" algn="l">
              <a:lnSpc>
                <a:spcPct val="120000"/>
              </a:lnSpc>
              <a:spcBef>
                <a:spcPts val="1000"/>
              </a:spcBef>
              <a:spcAft>
                <a:spcPts val="0"/>
              </a:spcAft>
              <a:buClr>
                <a:schemeClr val="dk1"/>
              </a:buClr>
              <a:buSzPct val="100000"/>
              <a:buFont typeface="Arial"/>
              <a:buNone/>
            </a:pPr>
            <a:r>
              <a:rPr b="0" i="0" lang="en-US" sz="2200" u="none" cap="none" strike="noStrike">
                <a:solidFill>
                  <a:srgbClr val="7F7F7F"/>
                </a:solidFill>
                <a:latin typeface="Twentieth Century"/>
                <a:ea typeface="Twentieth Century"/>
                <a:cs typeface="Twentieth Century"/>
                <a:sym typeface="Twentieth Century"/>
              </a:rPr>
              <a:t>   MATERIAL: </a:t>
            </a:r>
            <a:r>
              <a:rPr b="0" i="0" lang="en-US" sz="2200" u="none" cap="none" strike="noStrike">
                <a:solidFill>
                  <a:srgbClr val="FF0000"/>
                </a:solidFill>
                <a:latin typeface="Twentieth Century"/>
                <a:ea typeface="Twentieth Century"/>
                <a:cs typeface="Twentieth Century"/>
                <a:sym typeface="Twentieth Century"/>
              </a:rPr>
              <a:t> </a:t>
            </a:r>
            <a:r>
              <a:rPr b="0" i="0" lang="en-US" sz="2200" u="none" cap="none" strike="noStrike">
                <a:solidFill>
                  <a:srgbClr val="808080"/>
                </a:solidFill>
                <a:latin typeface="Twentieth Century"/>
                <a:ea typeface="Twentieth Century"/>
                <a:cs typeface="Twentieth Century"/>
                <a:sym typeface="Twentieth Century"/>
              </a:rPr>
              <a:t> COMPOSITE. THE  SPECIFIC MATERIAL IS  CARBON FIBER </a:t>
            </a:r>
            <a:endParaRPr b="0" i="0" sz="2200" u="none" cap="none" strike="noStrike">
              <a:solidFill>
                <a:srgbClr val="7F7F7F"/>
              </a:solidFill>
              <a:latin typeface="Twentieth Century"/>
              <a:ea typeface="Twentieth Century"/>
              <a:cs typeface="Twentieth Century"/>
              <a:sym typeface="Twentieth Century"/>
            </a:endParaRPr>
          </a:p>
          <a:p>
            <a:pPr indent="0" lvl="0" marL="0" marR="0" rtl="0" algn="l">
              <a:lnSpc>
                <a:spcPct val="120000"/>
              </a:lnSpc>
              <a:spcBef>
                <a:spcPts val="1000"/>
              </a:spcBef>
              <a:spcAft>
                <a:spcPts val="0"/>
              </a:spcAft>
              <a:buClr>
                <a:schemeClr val="dk1"/>
              </a:buClr>
              <a:buSzPct val="100000"/>
              <a:buFont typeface="Arial"/>
              <a:buNone/>
            </a:pPr>
            <a:r>
              <a:rPr b="0" i="0" lang="en-US" sz="2200" u="none" cap="none" strike="noStrike">
                <a:solidFill>
                  <a:srgbClr val="7F7F7F"/>
                </a:solidFill>
                <a:latin typeface="Twentieth Century"/>
                <a:ea typeface="Twentieth Century"/>
                <a:cs typeface="Twentieth Century"/>
                <a:sym typeface="Twentieth Century"/>
              </a:rPr>
              <a:t>2. SHAFT AND BEARINGS</a:t>
            </a:r>
            <a:endParaRPr/>
          </a:p>
          <a:p>
            <a:pPr indent="0" lvl="0" marL="0" marR="0" rtl="0" algn="l">
              <a:lnSpc>
                <a:spcPct val="120000"/>
              </a:lnSpc>
              <a:spcBef>
                <a:spcPts val="1000"/>
              </a:spcBef>
              <a:spcAft>
                <a:spcPts val="0"/>
              </a:spcAft>
              <a:buClr>
                <a:schemeClr val="dk1"/>
              </a:buClr>
              <a:buSzPct val="100000"/>
              <a:buFont typeface="Arial"/>
              <a:buNone/>
            </a:pPr>
            <a:r>
              <a:rPr b="0" i="0" lang="en-US" sz="2200" u="none" cap="none" strike="noStrike">
                <a:solidFill>
                  <a:srgbClr val="7F7F7F"/>
                </a:solidFill>
                <a:latin typeface="Twentieth Century"/>
                <a:ea typeface="Twentieth Century"/>
                <a:cs typeface="Twentieth Century"/>
                <a:sym typeface="Twentieth Century"/>
              </a:rPr>
              <a:t>   - MATERIAL:  </a:t>
            </a:r>
            <a:endParaRPr b="0" i="0" sz="2200" u="none" cap="none" strike="noStrike">
              <a:solidFill>
                <a:srgbClr val="7F7F7F"/>
              </a:solidFill>
              <a:latin typeface="Twentieth Century"/>
              <a:ea typeface="Twentieth Century"/>
              <a:cs typeface="Twentieth Century"/>
              <a:sym typeface="Twentieth Century"/>
            </a:endParaRPr>
          </a:p>
          <a:p>
            <a:pPr indent="0" lvl="0" marL="0" marR="0" rtl="0" algn="l">
              <a:lnSpc>
                <a:spcPct val="120000"/>
              </a:lnSpc>
              <a:spcBef>
                <a:spcPts val="1000"/>
              </a:spcBef>
              <a:spcAft>
                <a:spcPts val="0"/>
              </a:spcAft>
              <a:buClr>
                <a:schemeClr val="dk1"/>
              </a:buClr>
              <a:buSzPct val="100000"/>
              <a:buFont typeface="Arial"/>
              <a:buNone/>
            </a:pPr>
            <a:r>
              <a:rPr b="0" i="0" lang="en-US" sz="2200" u="none" cap="none" strike="noStrike">
                <a:solidFill>
                  <a:srgbClr val="7F7F7F"/>
                </a:solidFill>
                <a:latin typeface="Twentieth Century"/>
                <a:ea typeface="Twentieth Century"/>
                <a:cs typeface="Twentieth Century"/>
                <a:sym typeface="Twentieth Century"/>
              </a:rPr>
              <a:t>     FOR SHAFT: 304 STAINLESS STEEL </a:t>
            </a:r>
            <a:endParaRPr b="0" i="0" sz="2200" u="none" cap="none" strike="noStrike">
              <a:solidFill>
                <a:srgbClr val="7F7F7F"/>
              </a:solidFill>
              <a:latin typeface="Twentieth Century"/>
              <a:ea typeface="Twentieth Century"/>
              <a:cs typeface="Twentieth Century"/>
              <a:sym typeface="Twentieth Century"/>
            </a:endParaRPr>
          </a:p>
          <a:p>
            <a:pPr indent="0" lvl="0" marL="0" marR="0" rtl="0" algn="l">
              <a:lnSpc>
                <a:spcPct val="120000"/>
              </a:lnSpc>
              <a:spcBef>
                <a:spcPts val="1000"/>
              </a:spcBef>
              <a:spcAft>
                <a:spcPts val="0"/>
              </a:spcAft>
              <a:buClr>
                <a:schemeClr val="dk1"/>
              </a:buClr>
              <a:buSzPct val="100000"/>
              <a:buFont typeface="Arial"/>
              <a:buNone/>
            </a:pPr>
            <a:r>
              <a:rPr b="0" i="0" lang="en-US" sz="2200" u="none" cap="none" strike="noStrike">
                <a:solidFill>
                  <a:srgbClr val="7F7F7F"/>
                </a:solidFill>
                <a:latin typeface="Twentieth Century"/>
                <a:ea typeface="Twentieth Century"/>
                <a:cs typeface="Twentieth Century"/>
                <a:sym typeface="Twentieth Century"/>
              </a:rPr>
              <a:t>     FOR BEARINGS: POLYTETRAFLUOROETHYLENE ALSO KNOWN AS PTFE POLYMER </a:t>
            </a:r>
            <a:endParaRPr b="0" i="0" sz="2200" u="none" cap="none" strike="noStrike">
              <a:solidFill>
                <a:srgbClr val="7F7F7F"/>
              </a:solidFill>
              <a:latin typeface="Twentieth Century"/>
              <a:ea typeface="Twentieth Century"/>
              <a:cs typeface="Twentieth Century"/>
              <a:sym typeface="Twentieth Century"/>
            </a:endParaRPr>
          </a:p>
          <a:p>
            <a:pPr indent="0" lvl="0" marL="0" marR="0" rtl="0" algn="l">
              <a:lnSpc>
                <a:spcPct val="120000"/>
              </a:lnSpc>
              <a:spcBef>
                <a:spcPts val="1000"/>
              </a:spcBef>
              <a:spcAft>
                <a:spcPts val="0"/>
              </a:spcAft>
              <a:buClr>
                <a:schemeClr val="dk1"/>
              </a:buClr>
              <a:buSzPct val="100000"/>
              <a:buFont typeface="Arial"/>
              <a:buNone/>
            </a:pPr>
            <a:r>
              <a:rPr b="0" i="0" lang="en-US" sz="2200" u="none" cap="none" strike="noStrike">
                <a:solidFill>
                  <a:srgbClr val="7F7F7F"/>
                </a:solidFill>
                <a:latin typeface="Twentieth Century"/>
                <a:ea typeface="Twentieth Century"/>
                <a:cs typeface="Twentieth Century"/>
                <a:sym typeface="Twentieth Century"/>
              </a:rPr>
              <a:t>3. GENERATOR</a:t>
            </a:r>
            <a:endParaRPr/>
          </a:p>
          <a:p>
            <a:pPr indent="0" lvl="0" marL="0" marR="0" rtl="0" algn="l">
              <a:lnSpc>
                <a:spcPct val="120000"/>
              </a:lnSpc>
              <a:spcBef>
                <a:spcPts val="1000"/>
              </a:spcBef>
              <a:spcAft>
                <a:spcPts val="0"/>
              </a:spcAft>
              <a:buClr>
                <a:schemeClr val="dk1"/>
              </a:buClr>
              <a:buSzPct val="100000"/>
              <a:buFont typeface="Arial"/>
              <a:buNone/>
            </a:pPr>
            <a:r>
              <a:rPr b="0" i="0" lang="en-US" sz="2200" u="none" cap="none" strike="noStrike">
                <a:solidFill>
                  <a:srgbClr val="7F7F7F"/>
                </a:solidFill>
                <a:latin typeface="Twentieth Century"/>
                <a:ea typeface="Twentieth Century"/>
                <a:cs typeface="Twentieth Century"/>
                <a:sym typeface="Twentieth Century"/>
              </a:rPr>
              <a:t>   - TYPE: PERMANENT MAGNET DC MOTOR </a:t>
            </a:r>
            <a:endParaRPr b="0" i="0" sz="2200" u="none" cap="none" strike="noStrike">
              <a:solidFill>
                <a:srgbClr val="7F7F7F"/>
              </a:solidFill>
              <a:latin typeface="Twentieth Century"/>
              <a:ea typeface="Twentieth Century"/>
              <a:cs typeface="Twentieth Century"/>
              <a:sym typeface="Twentieth Century"/>
            </a:endParaRPr>
          </a:p>
          <a:p>
            <a:pPr indent="0" lvl="0" marL="0" marR="0" rtl="0" algn="l">
              <a:lnSpc>
                <a:spcPct val="120000"/>
              </a:lnSpc>
              <a:spcBef>
                <a:spcPts val="1000"/>
              </a:spcBef>
              <a:spcAft>
                <a:spcPts val="0"/>
              </a:spcAft>
              <a:buClr>
                <a:schemeClr val="dk1"/>
              </a:buClr>
              <a:buSzPct val="100000"/>
              <a:buFont typeface="Arial"/>
              <a:buNone/>
            </a:pPr>
            <a:r>
              <a:rPr b="0" i="0" lang="en-US" sz="2200" u="none" cap="none" strike="noStrike">
                <a:solidFill>
                  <a:srgbClr val="7F7F7F"/>
                </a:solidFill>
                <a:latin typeface="Twentieth Century"/>
                <a:ea typeface="Twentieth Century"/>
                <a:cs typeface="Twentieth Century"/>
                <a:sym typeface="Twentieth Century"/>
              </a:rPr>
              <a:t>4. BATTERY </a:t>
            </a:r>
            <a:endParaRPr b="0" i="0" sz="2200" u="none" cap="none" strike="noStrike">
              <a:solidFill>
                <a:srgbClr val="7F7F7F"/>
              </a:solidFill>
              <a:latin typeface="Twentieth Century"/>
              <a:ea typeface="Twentieth Century"/>
              <a:cs typeface="Twentieth Century"/>
              <a:sym typeface="Twentieth Century"/>
            </a:endParaRPr>
          </a:p>
          <a:p>
            <a:pPr indent="0" lvl="0" marL="0" marR="0" rtl="0" algn="l">
              <a:lnSpc>
                <a:spcPct val="120000"/>
              </a:lnSpc>
              <a:spcBef>
                <a:spcPts val="1000"/>
              </a:spcBef>
              <a:spcAft>
                <a:spcPts val="0"/>
              </a:spcAft>
              <a:buClr>
                <a:schemeClr val="dk1"/>
              </a:buClr>
              <a:buSzPct val="100000"/>
              <a:buFont typeface="Arial"/>
              <a:buNone/>
            </a:pPr>
            <a:r>
              <a:rPr b="0" i="0" lang="en-US" sz="2200" u="none" cap="none" strike="noStrike">
                <a:solidFill>
                  <a:srgbClr val="7F7F7F"/>
                </a:solidFill>
                <a:latin typeface="Twentieth Century"/>
                <a:ea typeface="Twentieth Century"/>
                <a:cs typeface="Twentieth Century"/>
                <a:sym typeface="Twentieth Century"/>
              </a:rPr>
              <a:t>      TYPE:  LITHIUM IRON PHOSPHATE BATTERY </a:t>
            </a:r>
            <a:endParaRPr b="0" i="0" sz="2200" u="none" cap="none" strike="noStrike">
              <a:solidFill>
                <a:srgbClr val="7F7F7F"/>
              </a:solidFill>
              <a:latin typeface="Twentieth Century"/>
              <a:ea typeface="Twentieth Century"/>
              <a:cs typeface="Twentieth Century"/>
              <a:sym typeface="Twentieth Century"/>
            </a:endParaRPr>
          </a:p>
          <a:p>
            <a:pPr indent="0" lvl="0" marL="0" marR="0" rtl="0" algn="l">
              <a:lnSpc>
                <a:spcPct val="120000"/>
              </a:lnSpc>
              <a:spcBef>
                <a:spcPts val="1000"/>
              </a:spcBef>
              <a:spcAft>
                <a:spcPts val="0"/>
              </a:spcAft>
              <a:buClr>
                <a:schemeClr val="dk1"/>
              </a:buClr>
              <a:buSzPct val="100000"/>
              <a:buFont typeface="Arial"/>
              <a:buNone/>
            </a:pPr>
            <a:r>
              <a:rPr b="0" i="0" lang="en-US" sz="2200" u="none" cap="none" strike="noStrike">
                <a:solidFill>
                  <a:srgbClr val="7F7F7F"/>
                </a:solidFill>
                <a:latin typeface="Twentieth Century"/>
                <a:ea typeface="Twentieth Century"/>
                <a:cs typeface="Twentieth Century"/>
                <a:sym typeface="Twentieth Century"/>
              </a:rPr>
              <a:t>5. MOUNTING STRUCTURE</a:t>
            </a:r>
            <a:endParaRPr b="0" i="0" sz="2200" u="none" cap="none" strike="noStrike">
              <a:solidFill>
                <a:srgbClr val="7F7F7F"/>
              </a:solidFill>
              <a:latin typeface="Twentieth Century"/>
              <a:ea typeface="Twentieth Century"/>
              <a:cs typeface="Twentieth Century"/>
              <a:sym typeface="Twentieth Century"/>
            </a:endParaRPr>
          </a:p>
          <a:p>
            <a:pPr indent="0" lvl="0" marL="0" marR="0" rtl="0" algn="l">
              <a:lnSpc>
                <a:spcPct val="120000"/>
              </a:lnSpc>
              <a:spcBef>
                <a:spcPts val="1000"/>
              </a:spcBef>
              <a:spcAft>
                <a:spcPts val="0"/>
              </a:spcAft>
              <a:buClr>
                <a:schemeClr val="dk1"/>
              </a:buClr>
              <a:buSzPct val="100000"/>
              <a:buFont typeface="Arial"/>
              <a:buNone/>
            </a:pPr>
            <a:r>
              <a:rPr b="0" i="0" lang="en-US" sz="2200" u="none" cap="none" strike="noStrike">
                <a:solidFill>
                  <a:srgbClr val="7F7F7F"/>
                </a:solidFill>
                <a:latin typeface="Twentieth Century"/>
                <a:ea typeface="Twentieth Century"/>
                <a:cs typeface="Twentieth Century"/>
                <a:sym typeface="Twentieth Century"/>
              </a:rPr>
              <a:t>   - MATERIAL:  MARINE GRADE ALMINUM  </a:t>
            </a:r>
            <a:endParaRPr b="0" i="0" sz="2200" u="none" cap="none" strike="noStrike">
              <a:solidFill>
                <a:srgbClr val="7F7F7F"/>
              </a:solidFill>
              <a:latin typeface="Twentieth Century"/>
              <a:ea typeface="Twentieth Century"/>
              <a:cs typeface="Twentieth Century"/>
              <a:sym typeface="Twentieth Century"/>
            </a:endParaRPr>
          </a:p>
          <a:p>
            <a:pPr indent="0" lvl="0" marL="0" marR="0" rtl="0" algn="l">
              <a:lnSpc>
                <a:spcPct val="120000"/>
              </a:lnSpc>
              <a:spcBef>
                <a:spcPts val="1000"/>
              </a:spcBef>
              <a:spcAft>
                <a:spcPts val="0"/>
              </a:spcAft>
              <a:buClr>
                <a:schemeClr val="dk1"/>
              </a:buClr>
              <a:buSzPct val="100000"/>
              <a:buFont typeface="Arial"/>
              <a:buNone/>
            </a:pPr>
            <a:r>
              <a:rPr b="0" i="0" lang="en-US" sz="2200" u="none" cap="none" strike="noStrike">
                <a:solidFill>
                  <a:srgbClr val="7F7F7F"/>
                </a:solidFill>
                <a:latin typeface="Twentieth Century"/>
                <a:ea typeface="Twentieth Century"/>
                <a:cs typeface="Twentieth Century"/>
                <a:sym typeface="Twentieth Century"/>
              </a:rPr>
              <a:t>6. WATER INTAKE AND DISCHARGE SYSTEM</a:t>
            </a:r>
            <a:endParaRPr b="0" i="0" sz="2200" u="none" cap="none" strike="noStrike">
              <a:solidFill>
                <a:srgbClr val="7F7F7F"/>
              </a:solidFill>
              <a:latin typeface="Twentieth Century"/>
              <a:ea typeface="Twentieth Century"/>
              <a:cs typeface="Twentieth Century"/>
              <a:sym typeface="Twentieth Century"/>
            </a:endParaRPr>
          </a:p>
          <a:p>
            <a:pPr indent="0" lvl="0" marL="0" marR="0" rtl="0" algn="l">
              <a:lnSpc>
                <a:spcPct val="120000"/>
              </a:lnSpc>
              <a:spcBef>
                <a:spcPts val="1000"/>
              </a:spcBef>
              <a:spcAft>
                <a:spcPts val="0"/>
              </a:spcAft>
              <a:buClr>
                <a:schemeClr val="dk1"/>
              </a:buClr>
              <a:buSzPct val="100000"/>
              <a:buFont typeface="Arial"/>
              <a:buNone/>
            </a:pPr>
            <a:r>
              <a:rPr b="0" i="0" lang="en-US" sz="2200" u="none" cap="none" strike="noStrike">
                <a:solidFill>
                  <a:srgbClr val="7F7F7F"/>
                </a:solidFill>
                <a:latin typeface="Twentieth Century"/>
                <a:ea typeface="Twentieth Century"/>
                <a:cs typeface="Twentieth Century"/>
                <a:sym typeface="Twentieth Century"/>
              </a:rPr>
              <a:t>   - MATERIAL:  HIGH DENSITY POLYTHENE </a:t>
            </a:r>
            <a:endParaRPr b="0" i="0" sz="2200" u="none" cap="none" strike="noStrike">
              <a:solidFill>
                <a:srgbClr val="7F7F7F"/>
              </a:solidFill>
              <a:latin typeface="Twentieth Century"/>
              <a:ea typeface="Twentieth Century"/>
              <a:cs typeface="Twentieth Century"/>
              <a:sym typeface="Twentieth Century"/>
            </a:endParaRPr>
          </a:p>
          <a:p>
            <a:pPr indent="0" lvl="0" marL="0" marR="0" rtl="0" algn="l">
              <a:lnSpc>
                <a:spcPct val="120000"/>
              </a:lnSpc>
              <a:spcBef>
                <a:spcPts val="1000"/>
              </a:spcBef>
              <a:spcAft>
                <a:spcPts val="0"/>
              </a:spcAft>
              <a:buClr>
                <a:schemeClr val="dk1"/>
              </a:buClr>
              <a:buSzPct val="100000"/>
              <a:buFont typeface="Arial"/>
              <a:buNone/>
            </a:pPr>
            <a:r>
              <a:rPr lang="en-US" sz="2200">
                <a:solidFill>
                  <a:srgbClr val="7F7F7F"/>
                </a:solidFill>
                <a:latin typeface="Twentieth Century"/>
                <a:ea typeface="Twentieth Century"/>
                <a:cs typeface="Twentieth Century"/>
                <a:sym typeface="Twentieth Century"/>
              </a:rPr>
              <a:t>7</a:t>
            </a:r>
            <a:r>
              <a:rPr b="0" i="0" lang="en-US" sz="2200" u="none" cap="none" strike="noStrike">
                <a:solidFill>
                  <a:srgbClr val="7F7F7F"/>
                </a:solidFill>
                <a:latin typeface="Twentieth Century"/>
                <a:ea typeface="Twentieth Century"/>
                <a:cs typeface="Twentieth Century"/>
                <a:sym typeface="Twentieth Century"/>
              </a:rPr>
              <a:t>. ELECTRICAL COMPONENTS</a:t>
            </a:r>
            <a:endParaRPr b="0" i="0" sz="2200" u="none" cap="none" strike="noStrike">
              <a:solidFill>
                <a:srgbClr val="7F7F7F"/>
              </a:solidFill>
              <a:latin typeface="Twentieth Century"/>
              <a:ea typeface="Twentieth Century"/>
              <a:cs typeface="Twentieth Century"/>
              <a:sym typeface="Twentieth Century"/>
            </a:endParaRPr>
          </a:p>
          <a:p>
            <a:pPr indent="0" lvl="0" marL="0" marR="0" rtl="0" algn="l">
              <a:lnSpc>
                <a:spcPct val="120000"/>
              </a:lnSpc>
              <a:spcBef>
                <a:spcPts val="1000"/>
              </a:spcBef>
              <a:spcAft>
                <a:spcPts val="0"/>
              </a:spcAft>
              <a:buClr>
                <a:schemeClr val="dk1"/>
              </a:buClr>
              <a:buSzPct val="100000"/>
              <a:buFont typeface="Arial"/>
              <a:buNone/>
            </a:pPr>
            <a:r>
              <a:rPr b="0" i="0" lang="en-US" sz="2200" u="none" cap="none" strike="noStrike">
                <a:solidFill>
                  <a:srgbClr val="7F7F7F"/>
                </a:solidFill>
                <a:latin typeface="Twentieth Century"/>
                <a:ea typeface="Twentieth Century"/>
                <a:cs typeface="Twentieth Century"/>
                <a:sym typeface="Twentieth Century"/>
              </a:rPr>
              <a:t>    DC-AC INVERTER </a:t>
            </a:r>
            <a:endParaRPr b="0" i="0" sz="2200" u="none" cap="none" strike="noStrike">
              <a:solidFill>
                <a:srgbClr val="7F7F7F"/>
              </a:solidFill>
              <a:latin typeface="Twentieth Century"/>
              <a:ea typeface="Twentieth Century"/>
              <a:cs typeface="Twentieth Century"/>
              <a:sym typeface="Twentieth Century"/>
            </a:endParaRPr>
          </a:p>
          <a:p>
            <a:pPr indent="0" lvl="0" marL="0" marR="0" rtl="0" algn="l">
              <a:lnSpc>
                <a:spcPct val="120000"/>
              </a:lnSpc>
              <a:spcBef>
                <a:spcPts val="1000"/>
              </a:spcBef>
              <a:spcAft>
                <a:spcPts val="0"/>
              </a:spcAft>
              <a:buClr>
                <a:schemeClr val="dk1"/>
              </a:buClr>
              <a:buSzPct val="100000"/>
              <a:buFont typeface="Arial"/>
              <a:buNone/>
            </a:pPr>
            <a:r>
              <a:rPr b="0" i="0" lang="en-US" sz="2200" u="none" cap="none" strike="noStrike">
                <a:solidFill>
                  <a:srgbClr val="7F7F7F"/>
                </a:solidFill>
                <a:latin typeface="Twentieth Century"/>
                <a:ea typeface="Twentieth Century"/>
                <a:cs typeface="Twentieth Century"/>
                <a:sym typeface="Twentieth Century"/>
              </a:rPr>
              <a:t>    WIRES </a:t>
            </a:r>
            <a:endParaRPr b="0" i="0" sz="2200" u="none" cap="none" strike="noStrike">
              <a:solidFill>
                <a:srgbClr val="7F7F7F"/>
              </a:solidFill>
              <a:latin typeface="Twentieth Century"/>
              <a:ea typeface="Twentieth Century"/>
              <a:cs typeface="Twentieth Century"/>
              <a:sym typeface="Twentieth Century"/>
            </a:endParaRPr>
          </a:p>
          <a:p>
            <a:pPr indent="0" lvl="0" marL="0" marR="0" rtl="0" algn="l">
              <a:lnSpc>
                <a:spcPct val="120000"/>
              </a:lnSpc>
              <a:spcBef>
                <a:spcPts val="1000"/>
              </a:spcBef>
              <a:spcAft>
                <a:spcPts val="0"/>
              </a:spcAft>
              <a:buClr>
                <a:schemeClr val="dk1"/>
              </a:buClr>
              <a:buSzPct val="100000"/>
              <a:buFont typeface="Arial"/>
              <a:buNone/>
            </a:pPr>
            <a:r>
              <a:rPr b="0" i="0" lang="en-US" sz="2200" u="none" cap="none" strike="noStrike">
                <a:solidFill>
                  <a:srgbClr val="7F7F7F"/>
                </a:solidFill>
                <a:latin typeface="Twentieth Century"/>
                <a:ea typeface="Twentieth Century"/>
                <a:cs typeface="Twentieth Century"/>
                <a:sym typeface="Twentieth Century"/>
              </a:rPr>
              <a:t>    CHARGE CONTROLLER </a:t>
            </a:r>
            <a:endParaRPr b="0" i="0" sz="2200" u="none" cap="none" strike="noStrike">
              <a:solidFill>
                <a:srgbClr val="7F7F7F"/>
              </a:solidFill>
              <a:latin typeface="Twentieth Century"/>
              <a:ea typeface="Twentieth Century"/>
              <a:cs typeface="Twentieth Century"/>
              <a:sym typeface="Twentieth Centur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2000">
              <a:schemeClr val="lt1"/>
            </a:gs>
            <a:gs pos="28000">
              <a:srgbClr val="DCDCDC"/>
            </a:gs>
            <a:gs pos="100000">
              <a:srgbClr val="B7B7B7"/>
            </a:gs>
          </a:gsLst>
          <a:lin ang="5400000" scaled="0"/>
        </a:gradFill>
      </p:bgPr>
    </p:bg>
    <p:spTree>
      <p:nvGrpSpPr>
        <p:cNvPr id="252" name="Shape 252"/>
        <p:cNvGrpSpPr/>
        <p:nvPr/>
      </p:nvGrpSpPr>
      <p:grpSpPr>
        <a:xfrm>
          <a:off x="0" y="0"/>
          <a:ext cx="0" cy="0"/>
          <a:chOff x="0" y="0"/>
          <a:chExt cx="0" cy="0"/>
        </a:xfrm>
      </p:grpSpPr>
      <p:sp>
        <p:nvSpPr>
          <p:cNvPr id="253" name="Google Shape;253;p11"/>
          <p:cNvSpPr txBox="1"/>
          <p:nvPr>
            <p:ph type="ctrTitle"/>
          </p:nvPr>
        </p:nvSpPr>
        <p:spPr>
          <a:xfrm>
            <a:off x="1751012" y="436110"/>
            <a:ext cx="8689976" cy="74295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800"/>
              <a:buFont typeface="Twentieth Century"/>
              <a:buNone/>
            </a:pPr>
            <a:r>
              <a:rPr lang="en-US"/>
              <a:t>BENEFITS</a:t>
            </a:r>
            <a:endParaRPr/>
          </a:p>
        </p:txBody>
      </p:sp>
      <p:sp>
        <p:nvSpPr>
          <p:cNvPr id="254" name="Google Shape;254;p11"/>
          <p:cNvSpPr txBox="1"/>
          <p:nvPr>
            <p:ph idx="1" type="subTitle"/>
          </p:nvPr>
        </p:nvSpPr>
        <p:spPr>
          <a:xfrm>
            <a:off x="1262856" y="1328284"/>
            <a:ext cx="9666288" cy="4686300"/>
          </a:xfrm>
          <a:prstGeom prst="rect">
            <a:avLst/>
          </a:prstGeom>
          <a:noFill/>
          <a:ln>
            <a:noFill/>
          </a:ln>
        </p:spPr>
        <p:txBody>
          <a:bodyPr anchorCtr="0" anchor="t" bIns="45700" lIns="91425" spcFirstLastPara="1" rIns="91425" wrap="square" tIns="45700">
            <a:normAutofit fontScale="63635" lnSpcReduction="20000"/>
          </a:bodyPr>
          <a:lstStyle/>
          <a:p>
            <a:pPr indent="0" lvl="0" marL="0" rtl="0" algn="ctr">
              <a:lnSpc>
                <a:spcPct val="120000"/>
              </a:lnSpc>
              <a:spcBef>
                <a:spcPts val="0"/>
              </a:spcBef>
              <a:spcAft>
                <a:spcPts val="0"/>
              </a:spcAft>
              <a:buSzPct val="100000"/>
              <a:buNone/>
            </a:pPr>
            <a:r>
              <a:rPr b="1" lang="en-US"/>
              <a:t>ENVIRONMENTAL BENEFITS:</a:t>
            </a:r>
            <a:endParaRPr b="1"/>
          </a:p>
          <a:p>
            <a:pPr indent="0" lvl="0" marL="0" rtl="0" algn="ctr">
              <a:lnSpc>
                <a:spcPct val="120000"/>
              </a:lnSpc>
              <a:spcBef>
                <a:spcPts val="1000"/>
              </a:spcBef>
              <a:spcAft>
                <a:spcPts val="0"/>
              </a:spcAft>
              <a:buSzPct val="100000"/>
              <a:buNone/>
            </a:pPr>
            <a:r>
              <a:rPr lang="en-US"/>
              <a:t>RENEWABLE ENERGY SOURCE: WATER FLOW IS RENEWABLE ENERGY SOURCE, MAKING HYDROPOWER AN ENVIRONMENTAL FRIENDLY ALTERNATIVE TO FOSSIL FUELS.</a:t>
            </a:r>
            <a:endParaRPr/>
          </a:p>
          <a:p>
            <a:pPr indent="0" lvl="0" marL="0" rtl="0" algn="ctr">
              <a:lnSpc>
                <a:spcPct val="120000"/>
              </a:lnSpc>
              <a:spcBef>
                <a:spcPts val="1000"/>
              </a:spcBef>
              <a:spcAft>
                <a:spcPts val="0"/>
              </a:spcAft>
              <a:buSzPct val="100000"/>
              <a:buNone/>
            </a:pPr>
            <a:r>
              <a:rPr lang="en-US"/>
              <a:t>LOW GREENHOUSE GAS EMISSIONS: HYDROPOWER GENERATION PRODUCES MINIMAL GREENHOUSE GAS EMISSIONS COMPARED TO CONVENTIONAL FOSSIL FUEL- BASED ELECTRICITY GENERATION METHODS.</a:t>
            </a:r>
            <a:endParaRPr/>
          </a:p>
          <a:p>
            <a:pPr indent="0" lvl="0" marL="0" rtl="0" algn="ctr">
              <a:lnSpc>
                <a:spcPct val="120000"/>
              </a:lnSpc>
              <a:spcBef>
                <a:spcPts val="1000"/>
              </a:spcBef>
              <a:spcAft>
                <a:spcPts val="0"/>
              </a:spcAft>
              <a:buSzPct val="100000"/>
              <a:buNone/>
            </a:pPr>
            <a:r>
              <a:rPr lang="en-US"/>
              <a:t>MINIMAL HAZARDOUS ENVIRONMENTAL IMPACT: PROPERLY DESIGNED HYDROPOWER SYSTEMS HAVE FEWER NEGATIVE IMPACT ON THE ENVIRONMENT, PARTICULARLY WHEN COMPARED WITH OTHER METHODS OF GENERATING ELECTRICITY.</a:t>
            </a:r>
            <a:endParaRPr/>
          </a:p>
          <a:p>
            <a:pPr indent="0" lvl="0" marL="0" rtl="0" algn="ctr">
              <a:lnSpc>
                <a:spcPct val="120000"/>
              </a:lnSpc>
              <a:spcBef>
                <a:spcPts val="1000"/>
              </a:spcBef>
              <a:spcAft>
                <a:spcPts val="0"/>
              </a:spcAft>
              <a:buSzPct val="100000"/>
              <a:buNone/>
            </a:pPr>
            <a:r>
              <a:rPr b="1" lang="en-US"/>
              <a:t>CONTRIBUTION TO SDGS</a:t>
            </a:r>
            <a:endParaRPr b="1"/>
          </a:p>
          <a:p>
            <a:pPr indent="0" lvl="0" marL="0" rtl="0" algn="ctr">
              <a:lnSpc>
                <a:spcPct val="120000"/>
              </a:lnSpc>
              <a:spcBef>
                <a:spcPts val="1000"/>
              </a:spcBef>
              <a:spcAft>
                <a:spcPts val="0"/>
              </a:spcAft>
              <a:buSzPct val="100000"/>
              <a:buNone/>
            </a:pPr>
            <a:r>
              <a:rPr lang="en-US">
                <a:solidFill>
                  <a:srgbClr val="0000FF"/>
                </a:solidFill>
              </a:rPr>
              <a:t>GOAL 7</a:t>
            </a:r>
            <a:r>
              <a:rPr lang="en-US"/>
              <a:t>: AFFORDABLE AND CLEAN ENERGY.</a:t>
            </a:r>
            <a:endParaRPr/>
          </a:p>
          <a:p>
            <a:pPr indent="0" lvl="0" marL="0" rtl="0" algn="ctr">
              <a:lnSpc>
                <a:spcPct val="120000"/>
              </a:lnSpc>
              <a:spcBef>
                <a:spcPts val="1000"/>
              </a:spcBef>
              <a:spcAft>
                <a:spcPts val="0"/>
              </a:spcAft>
              <a:buSzPct val="100000"/>
              <a:buNone/>
            </a:pPr>
            <a:r>
              <a:rPr lang="en-US"/>
              <a:t>HYDRO POWER CONTRIBUTES TO PROVIDING ACCESS TO AFFORDABLE, RELIABLE, SUSTAINABLE AND MODERN ENERGY FOR ALL.</a:t>
            </a:r>
            <a:endParaRPr/>
          </a:p>
          <a:p>
            <a:pPr indent="0" lvl="0" marL="0" rtl="0" algn="ctr">
              <a:lnSpc>
                <a:spcPct val="120000"/>
              </a:lnSpc>
              <a:spcBef>
                <a:spcPts val="1000"/>
              </a:spcBef>
              <a:spcAft>
                <a:spcPts val="0"/>
              </a:spcAft>
              <a:buSzPct val="100000"/>
              <a:buNone/>
            </a:pPr>
            <a:r>
              <a:rPr lang="en-US">
                <a:solidFill>
                  <a:srgbClr val="FF9900"/>
                </a:solidFill>
              </a:rPr>
              <a:t>GOAL 13:</a:t>
            </a:r>
            <a:r>
              <a:rPr lang="en-US">
                <a:solidFill>
                  <a:srgbClr val="00FFFF"/>
                </a:solidFill>
              </a:rPr>
              <a:t> </a:t>
            </a:r>
            <a:r>
              <a:rPr lang="en-US"/>
              <a:t>CLIMATE ACTION: </a:t>
            </a:r>
            <a:endParaRPr/>
          </a:p>
          <a:p>
            <a:pPr indent="0" lvl="0" marL="0" rtl="0" algn="ctr">
              <a:lnSpc>
                <a:spcPct val="120000"/>
              </a:lnSpc>
              <a:spcBef>
                <a:spcPts val="1000"/>
              </a:spcBef>
              <a:spcAft>
                <a:spcPts val="0"/>
              </a:spcAft>
              <a:buSzPct val="100000"/>
              <a:buNone/>
            </a:pPr>
            <a:r>
              <a:rPr lang="en-US"/>
              <a:t>HYDRO POWER HELPS TO MITIGATE CLIMATE CHANGE BY REDUCING GREENHOUSE GAS EMISSIONS ASSOCIATED WITH ELECTRICITY GENERATION.</a:t>
            </a:r>
            <a:endParaRPr/>
          </a:p>
          <a:p>
            <a:pPr indent="0" lvl="0" marL="0" rtl="0" algn="ctr">
              <a:lnSpc>
                <a:spcPct val="120000"/>
              </a:lnSpc>
              <a:spcBef>
                <a:spcPts val="1000"/>
              </a:spcBef>
              <a:spcAft>
                <a:spcPts val="0"/>
              </a:spcAft>
              <a:buSzPct val="100000"/>
              <a:buNone/>
            </a:pPr>
            <a:r>
              <a:rPr lang="en-US">
                <a:solidFill>
                  <a:srgbClr val="980000"/>
                </a:solidFill>
              </a:rPr>
              <a:t>GOAL 15</a:t>
            </a:r>
            <a:r>
              <a:rPr lang="en-US"/>
              <a:t>: LIFE ON LAND:</a:t>
            </a:r>
            <a:endParaRPr/>
          </a:p>
          <a:p>
            <a:pPr indent="0" lvl="0" marL="0" rtl="0" algn="ctr">
              <a:lnSpc>
                <a:spcPct val="120000"/>
              </a:lnSpc>
              <a:spcBef>
                <a:spcPts val="1000"/>
              </a:spcBef>
              <a:spcAft>
                <a:spcPts val="0"/>
              </a:spcAft>
              <a:buSzPct val="100000"/>
              <a:buNone/>
            </a:pPr>
            <a:r>
              <a:rPr lang="en-US"/>
              <a:t>HYDRO POWER PROJECT ARE DESIGNED TO MINIMIZE HABITAT DISRUPTION AND PROMOTE BIODIVERSITY CONSERVATION.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2000">
              <a:schemeClr val="lt1"/>
            </a:gs>
            <a:gs pos="28000">
              <a:srgbClr val="DCDCDC"/>
            </a:gs>
            <a:gs pos="100000">
              <a:srgbClr val="B7B7B7"/>
            </a:gs>
          </a:gsLst>
          <a:lin ang="5400000" scaled="0"/>
        </a:gradFill>
      </p:bgPr>
    </p:bg>
    <p:spTree>
      <p:nvGrpSpPr>
        <p:cNvPr id="258" name="Shape 258"/>
        <p:cNvGrpSpPr/>
        <p:nvPr/>
      </p:nvGrpSpPr>
      <p:grpSpPr>
        <a:xfrm>
          <a:off x="0" y="0"/>
          <a:ext cx="0" cy="0"/>
          <a:chOff x="0" y="0"/>
          <a:chExt cx="0" cy="0"/>
        </a:xfrm>
      </p:grpSpPr>
      <p:sp>
        <p:nvSpPr>
          <p:cNvPr id="259" name="Google Shape;259;p12"/>
          <p:cNvSpPr txBox="1"/>
          <p:nvPr>
            <p:ph type="ctrTitle"/>
          </p:nvPr>
        </p:nvSpPr>
        <p:spPr>
          <a:xfrm>
            <a:off x="1751012" y="436110"/>
            <a:ext cx="8689976" cy="74295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800"/>
              <a:buFont typeface="Twentieth Century"/>
              <a:buNone/>
            </a:pPr>
            <a:r>
              <a:rPr lang="en-US"/>
              <a:t>CONCLUSION</a:t>
            </a:r>
            <a:endParaRPr/>
          </a:p>
        </p:txBody>
      </p:sp>
      <p:sp>
        <p:nvSpPr>
          <p:cNvPr id="260" name="Google Shape;260;p12"/>
          <p:cNvSpPr txBox="1"/>
          <p:nvPr>
            <p:ph idx="1" type="subTitle"/>
          </p:nvPr>
        </p:nvSpPr>
        <p:spPr>
          <a:xfrm>
            <a:off x="1262856" y="1328284"/>
            <a:ext cx="9666288" cy="4686300"/>
          </a:xfrm>
          <a:prstGeom prst="rect">
            <a:avLst/>
          </a:prstGeom>
          <a:noFill/>
          <a:ln>
            <a:noFill/>
          </a:ln>
        </p:spPr>
        <p:txBody>
          <a:bodyPr anchorCtr="0" anchor="t" bIns="45700" lIns="91425" spcFirstLastPara="1" rIns="91425" wrap="square" tIns="45700">
            <a:normAutofit/>
          </a:bodyPr>
          <a:lstStyle/>
          <a:p>
            <a:pPr indent="0" lvl="0" marL="0" rtl="0" algn="ctr">
              <a:lnSpc>
                <a:spcPct val="120000"/>
              </a:lnSpc>
              <a:spcBef>
                <a:spcPts val="0"/>
              </a:spcBef>
              <a:spcAft>
                <a:spcPts val="0"/>
              </a:spcAft>
              <a:buSzPts val="2200"/>
              <a:buNone/>
            </a:pPr>
            <a:r>
              <a:rPr lang="en-US"/>
              <a:t>GENERATION ELECTRICITY USING WATER FLOW AND WATER WHEEL IS A SUSTAINABLE AND ENVIRONMENTAL FRIENDLY METHOD WITH SIGNIFICANT POTENTIAL FOR CONTRIBUTING TO CLEAN ENERGY PRODUCTION AND ACHIEVING SUSTAINABLE DEVELOPMENT GOALS.</a:t>
            </a:r>
            <a:endParaRPr/>
          </a:p>
          <a:p>
            <a:pPr indent="0" lvl="0" marL="0" rtl="0" algn="ctr">
              <a:lnSpc>
                <a:spcPct val="120000"/>
              </a:lnSpc>
              <a:spcBef>
                <a:spcPts val="1000"/>
              </a:spcBef>
              <a:spcAft>
                <a:spcPts val="0"/>
              </a:spcAft>
              <a:buSzPts val="2200"/>
              <a:buNone/>
            </a:pPr>
            <a:r>
              <a:rPr lang="en-US"/>
              <a:t> </a:t>
            </a:r>
            <a:endParaRPr/>
          </a:p>
          <a:p>
            <a:pPr indent="0" lvl="0" marL="0" rtl="0" algn="ctr">
              <a:lnSpc>
                <a:spcPct val="120000"/>
              </a:lnSpc>
              <a:spcBef>
                <a:spcPts val="1000"/>
              </a:spcBef>
              <a:spcAft>
                <a:spcPts val="0"/>
              </a:spcAft>
              <a:buSzPts val="2200"/>
              <a:buNone/>
            </a:pPr>
            <a:r>
              <a:rPr lang="en-US"/>
              <a:t>BY HARNESSING THE KINETIC ENERGY OF FLOWING WATER AND INCORPORATING SMART TECHNOLOGY, THIS METHOD OFFERS A RELIABLE AND RENEWABLE ENERGY SOURCE AND WOULD BE SUSTAINABLE BENEFIT FOR THE EPE CAMPUS AND ANY CAMPUS THAT SEEKS TO MAXIMIZE THE ELECTRICAL SUPPLY.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2000">
              <a:schemeClr val="lt1"/>
            </a:gs>
            <a:gs pos="28000">
              <a:srgbClr val="DCDCDC"/>
            </a:gs>
            <a:gs pos="100000">
              <a:srgbClr val="B7B7B7"/>
            </a:gs>
          </a:gsLst>
          <a:lin ang="5400012" scaled="0"/>
        </a:gradFill>
      </p:bgPr>
    </p:bg>
    <p:spTree>
      <p:nvGrpSpPr>
        <p:cNvPr id="264" name="Shape 264"/>
        <p:cNvGrpSpPr/>
        <p:nvPr/>
      </p:nvGrpSpPr>
      <p:grpSpPr>
        <a:xfrm>
          <a:off x="0" y="0"/>
          <a:ext cx="0" cy="0"/>
          <a:chOff x="0" y="0"/>
          <a:chExt cx="0" cy="0"/>
        </a:xfrm>
      </p:grpSpPr>
      <p:sp>
        <p:nvSpPr>
          <p:cNvPr id="265" name="Google Shape;265;g2ec0e72d466_20_26"/>
          <p:cNvSpPr txBox="1"/>
          <p:nvPr>
            <p:ph idx="1" type="subTitle"/>
          </p:nvPr>
        </p:nvSpPr>
        <p:spPr>
          <a:xfrm>
            <a:off x="1262856" y="1328284"/>
            <a:ext cx="9666300" cy="4686300"/>
          </a:xfrm>
          <a:prstGeom prst="rect">
            <a:avLst/>
          </a:prstGeom>
          <a:noFill/>
          <a:ln>
            <a:noFill/>
          </a:ln>
        </p:spPr>
        <p:txBody>
          <a:bodyPr anchorCtr="0" anchor="ctr" bIns="45700" lIns="91425" spcFirstLastPara="1" rIns="91425" wrap="square" tIns="45700">
            <a:normAutofit/>
          </a:bodyPr>
          <a:lstStyle/>
          <a:p>
            <a:pPr indent="0" lvl="0" marL="0" rtl="0" algn="ctr">
              <a:lnSpc>
                <a:spcPct val="120000"/>
              </a:lnSpc>
              <a:spcBef>
                <a:spcPts val="1000"/>
              </a:spcBef>
              <a:spcAft>
                <a:spcPts val="0"/>
              </a:spcAft>
              <a:buSzPts val="2200"/>
              <a:buNone/>
            </a:pPr>
            <a:r>
              <a:rPr lang="en-US" sz="10000"/>
              <a:t>THANK YOU</a:t>
            </a:r>
            <a:endParaRPr sz="10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5" name="Shape 165"/>
        <p:cNvGrpSpPr/>
        <p:nvPr/>
      </p:nvGrpSpPr>
      <p:grpSpPr>
        <a:xfrm>
          <a:off x="0" y="0"/>
          <a:ext cx="0" cy="0"/>
          <a:chOff x="0" y="0"/>
          <a:chExt cx="0" cy="0"/>
        </a:xfrm>
      </p:grpSpPr>
      <p:sp>
        <p:nvSpPr>
          <p:cNvPr id="166" name="Google Shape;166;p2"/>
          <p:cNvSpPr txBox="1"/>
          <p:nvPr>
            <p:ph type="ctrTitle"/>
          </p:nvPr>
        </p:nvSpPr>
        <p:spPr>
          <a:xfrm>
            <a:off x="1751012" y="600699"/>
            <a:ext cx="8689976" cy="78519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800"/>
              <a:buFont typeface="Twentieth Century"/>
              <a:buNone/>
            </a:pPr>
            <a:r>
              <a:rPr lang="en-US"/>
              <a:t>PROBLEM STATEMENT</a:t>
            </a:r>
            <a:endParaRPr/>
          </a:p>
        </p:txBody>
      </p:sp>
      <p:sp>
        <p:nvSpPr>
          <p:cNvPr id="167" name="Google Shape;167;p2"/>
          <p:cNvSpPr txBox="1"/>
          <p:nvPr>
            <p:ph idx="1" type="subTitle"/>
          </p:nvPr>
        </p:nvSpPr>
        <p:spPr>
          <a:xfrm>
            <a:off x="2043112" y="2033588"/>
            <a:ext cx="8689976" cy="3643311"/>
          </a:xfrm>
          <a:prstGeom prst="rect">
            <a:avLst/>
          </a:prstGeom>
          <a:noFill/>
          <a:ln>
            <a:noFill/>
          </a:ln>
        </p:spPr>
        <p:txBody>
          <a:bodyPr anchorCtr="0" anchor="t" bIns="45700" lIns="91425" spcFirstLastPara="1" rIns="91425" wrap="square" tIns="45700">
            <a:normAutofit lnSpcReduction="20000"/>
          </a:bodyPr>
          <a:lstStyle/>
          <a:p>
            <a:pPr indent="0" lvl="0" marL="0" rtl="0" algn="ctr">
              <a:lnSpc>
                <a:spcPct val="120000"/>
              </a:lnSpc>
              <a:spcBef>
                <a:spcPts val="0"/>
              </a:spcBef>
              <a:spcAft>
                <a:spcPts val="0"/>
              </a:spcAft>
              <a:buSzPts val="2200"/>
              <a:buNone/>
            </a:pPr>
            <a:r>
              <a:rPr lang="en-US">
                <a:solidFill>
                  <a:schemeClr val="dk1"/>
                </a:solidFill>
              </a:rPr>
              <a:t>THE LAGOS STATE UNIVERSITY, PARTICULARLY THE EPE CAMPUS, IS FACING A SEVERE SHORTAGE OF ELECTRICITY. THIS ISSUE AFFECTS BOTH STUDENTS AND STAFF, HINDERING ACADEMIC ACTIVITIES SUCH AS LABORATORY WORK AND PRACTICAL EXERCISES. THE LACK OF POWER ALSO LEADS TO WATER SCARCITY, LIMITED ACCESS TO TECHNOLOGY, AND INCREASED LIVING COSTS FOR STUDENTS. THE INADEQUATE ELECTRICITY SUPPLY LASTS FOR ONLY ABOUT 3 HOURS PER DAY, WITH THE NATIONAL ELECTRIC SUPPLY OFFERING LIGHT FOR AN AVERAGE OF 2 DAYS A WEEK, LASTING ABOUT 1-3 HOURS.</a:t>
            </a:r>
            <a:endParaRPr/>
          </a:p>
          <a:p>
            <a:pPr indent="0" lvl="0" marL="0" rtl="0" algn="ctr">
              <a:lnSpc>
                <a:spcPct val="120000"/>
              </a:lnSpc>
              <a:spcBef>
                <a:spcPts val="1000"/>
              </a:spcBef>
              <a:spcAft>
                <a:spcPts val="0"/>
              </a:spcAft>
              <a:buSzPts val="2200"/>
              <a:buNone/>
            </a:pPr>
            <a:r>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3"/>
          <p:cNvPicPr preferRelativeResize="0"/>
          <p:nvPr/>
        </p:nvPicPr>
        <p:blipFill rotWithShape="1">
          <a:blip r:embed="rId3">
            <a:alphaModFix/>
          </a:blip>
          <a:srcRect b="0" l="0" r="0" t="0"/>
          <a:stretch/>
        </p:blipFill>
        <p:spPr>
          <a:xfrm>
            <a:off x="470275" y="2782399"/>
            <a:ext cx="4419226" cy="3758100"/>
          </a:xfrm>
          <a:prstGeom prst="rect">
            <a:avLst/>
          </a:prstGeom>
          <a:noFill/>
          <a:ln>
            <a:noFill/>
          </a:ln>
        </p:spPr>
      </p:pic>
      <p:pic>
        <p:nvPicPr>
          <p:cNvPr id="173" name="Google Shape;173;p3"/>
          <p:cNvPicPr preferRelativeResize="0"/>
          <p:nvPr/>
        </p:nvPicPr>
        <p:blipFill rotWithShape="1">
          <a:blip r:embed="rId4">
            <a:alphaModFix/>
          </a:blip>
          <a:srcRect b="0" l="0" r="0" t="0"/>
          <a:stretch/>
        </p:blipFill>
        <p:spPr>
          <a:xfrm>
            <a:off x="5054600" y="1685100"/>
            <a:ext cx="3822700" cy="4855401"/>
          </a:xfrm>
          <a:prstGeom prst="rect">
            <a:avLst/>
          </a:prstGeom>
          <a:noFill/>
          <a:ln>
            <a:noFill/>
          </a:ln>
        </p:spPr>
      </p:pic>
      <p:pic>
        <p:nvPicPr>
          <p:cNvPr id="174" name="Google Shape;174;p3"/>
          <p:cNvPicPr preferRelativeResize="0"/>
          <p:nvPr/>
        </p:nvPicPr>
        <p:blipFill rotWithShape="1">
          <a:blip r:embed="rId5">
            <a:alphaModFix/>
          </a:blip>
          <a:srcRect b="0" l="0" r="0" t="0"/>
          <a:stretch/>
        </p:blipFill>
        <p:spPr>
          <a:xfrm>
            <a:off x="9042400" y="470275"/>
            <a:ext cx="2886725" cy="6030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g2ebfd9ef6be_0_0"/>
          <p:cNvPicPr preferRelativeResize="0"/>
          <p:nvPr/>
        </p:nvPicPr>
        <p:blipFill rotWithShape="1">
          <a:blip r:embed="rId3">
            <a:alphaModFix/>
          </a:blip>
          <a:srcRect b="0" l="0" r="0" t="0"/>
          <a:stretch/>
        </p:blipFill>
        <p:spPr>
          <a:xfrm>
            <a:off x="5328250" y="674075"/>
            <a:ext cx="6160200" cy="2690700"/>
          </a:xfrm>
          <a:prstGeom prst="rect">
            <a:avLst/>
          </a:prstGeom>
          <a:noFill/>
          <a:ln>
            <a:noFill/>
          </a:ln>
        </p:spPr>
      </p:pic>
      <p:pic>
        <p:nvPicPr>
          <p:cNvPr id="180" name="Google Shape;180;g2ebfd9ef6be_0_0" title="Points scored"/>
          <p:cNvPicPr preferRelativeResize="0"/>
          <p:nvPr/>
        </p:nvPicPr>
        <p:blipFill>
          <a:blip r:embed="rId4">
            <a:alphaModFix/>
          </a:blip>
          <a:stretch>
            <a:fillRect/>
          </a:stretch>
        </p:blipFill>
        <p:spPr>
          <a:xfrm>
            <a:off x="256150" y="3652025"/>
            <a:ext cx="4652103" cy="2876550"/>
          </a:xfrm>
          <a:prstGeom prst="rect">
            <a:avLst/>
          </a:prstGeom>
          <a:noFill/>
          <a:ln>
            <a:noFill/>
          </a:ln>
        </p:spPr>
      </p:pic>
      <p:sp>
        <p:nvSpPr>
          <p:cNvPr id="181" name="Google Shape;181;g2ebfd9ef6be_0_0"/>
          <p:cNvSpPr txBox="1"/>
          <p:nvPr/>
        </p:nvSpPr>
        <p:spPr>
          <a:xfrm>
            <a:off x="5442850" y="3732250"/>
            <a:ext cx="5928900" cy="287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chemeClr val="dk1"/>
                </a:solidFill>
                <a:latin typeface="Twentieth Century"/>
                <a:ea typeface="Twentieth Century"/>
                <a:cs typeface="Twentieth Century"/>
                <a:sym typeface="Twentieth Century"/>
              </a:rPr>
              <a:t>This shows the the rate of power supply from the national grid per week. </a:t>
            </a:r>
            <a:endParaRPr sz="20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rPr lang="en-US" sz="2000">
                <a:solidFill>
                  <a:schemeClr val="dk1"/>
                </a:solidFill>
                <a:latin typeface="Twentieth Century"/>
                <a:ea typeface="Twentieth Century"/>
                <a:cs typeface="Twentieth Century"/>
                <a:sym typeface="Twentieth Century"/>
              </a:rPr>
              <a:t>It shows that power if supplied </a:t>
            </a:r>
            <a:r>
              <a:rPr lang="en-US" sz="2000">
                <a:solidFill>
                  <a:schemeClr val="dk1"/>
                </a:solidFill>
                <a:latin typeface="Twentieth Century"/>
                <a:ea typeface="Twentieth Century"/>
                <a:cs typeface="Twentieth Century"/>
                <a:sym typeface="Twentieth Century"/>
              </a:rPr>
              <a:t>most</a:t>
            </a:r>
            <a:r>
              <a:rPr lang="en-US" sz="2000">
                <a:solidFill>
                  <a:schemeClr val="dk1"/>
                </a:solidFill>
                <a:latin typeface="Twentieth Century"/>
                <a:ea typeface="Twentieth Century"/>
                <a:cs typeface="Twentieth Century"/>
                <a:sym typeface="Twentieth Century"/>
              </a:rPr>
              <a:t> frequently, if supplied at all, on the weekends and therefore is not beneficial enough to the </a:t>
            </a:r>
            <a:r>
              <a:rPr lang="en-US" sz="2000">
                <a:solidFill>
                  <a:schemeClr val="dk1"/>
                </a:solidFill>
                <a:latin typeface="Twentieth Century"/>
                <a:ea typeface="Twentieth Century"/>
                <a:cs typeface="Twentieth Century"/>
                <a:sym typeface="Twentieth Century"/>
              </a:rPr>
              <a:t>weekly</a:t>
            </a:r>
            <a:r>
              <a:rPr lang="en-US" sz="2000">
                <a:solidFill>
                  <a:schemeClr val="dk1"/>
                </a:solidFill>
                <a:latin typeface="Twentieth Century"/>
                <a:ea typeface="Twentieth Century"/>
                <a:cs typeface="Twentieth Century"/>
                <a:sym typeface="Twentieth Century"/>
              </a:rPr>
              <a:t> needs and class activities, laboratories or practicals of the students.</a:t>
            </a:r>
            <a:endParaRPr sz="2000">
              <a:solidFill>
                <a:schemeClr val="dk1"/>
              </a:solidFill>
              <a:latin typeface="Twentieth Century"/>
              <a:ea typeface="Twentieth Century"/>
              <a:cs typeface="Twentieth Century"/>
              <a:sym typeface="Twentieth Century"/>
            </a:endParaRPr>
          </a:p>
        </p:txBody>
      </p:sp>
      <p:sp>
        <p:nvSpPr>
          <p:cNvPr id="182" name="Google Shape;182;g2ebfd9ef6be_0_0"/>
          <p:cNvSpPr txBox="1"/>
          <p:nvPr/>
        </p:nvSpPr>
        <p:spPr>
          <a:xfrm>
            <a:off x="256150" y="719225"/>
            <a:ext cx="4652100" cy="26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chemeClr val="dk1"/>
                </a:solidFill>
                <a:latin typeface="Twentieth Century"/>
                <a:ea typeface="Twentieth Century"/>
                <a:cs typeface="Twentieth Century"/>
                <a:sym typeface="Twentieth Century"/>
              </a:rPr>
              <a:t>This </a:t>
            </a:r>
            <a:r>
              <a:rPr lang="en-US" sz="2000">
                <a:solidFill>
                  <a:schemeClr val="dk1"/>
                </a:solidFill>
                <a:latin typeface="Twentieth Century"/>
                <a:ea typeface="Twentieth Century"/>
                <a:cs typeface="Twentieth Century"/>
                <a:sym typeface="Twentieth Century"/>
              </a:rPr>
              <a:t>shows</a:t>
            </a:r>
            <a:r>
              <a:rPr lang="en-US" sz="2000">
                <a:solidFill>
                  <a:schemeClr val="dk1"/>
                </a:solidFill>
                <a:latin typeface="Twentieth Century"/>
                <a:ea typeface="Twentieth Century"/>
                <a:cs typeface="Twentieth Century"/>
                <a:sym typeface="Twentieth Century"/>
              </a:rPr>
              <a:t> the population density in the Epe campus. All population </a:t>
            </a:r>
            <a:r>
              <a:rPr lang="en-US" sz="2000">
                <a:solidFill>
                  <a:schemeClr val="dk1"/>
                </a:solidFill>
                <a:latin typeface="Twentieth Century"/>
                <a:ea typeface="Twentieth Century"/>
                <a:cs typeface="Twentieth Century"/>
                <a:sym typeface="Twentieth Century"/>
              </a:rPr>
              <a:t>experience</a:t>
            </a:r>
            <a:r>
              <a:rPr lang="en-US" sz="2000">
                <a:solidFill>
                  <a:schemeClr val="dk1"/>
                </a:solidFill>
                <a:latin typeface="Twentieth Century"/>
                <a:ea typeface="Twentieth Century"/>
                <a:cs typeface="Twentieth Century"/>
                <a:sym typeface="Twentieth Century"/>
              </a:rPr>
              <a:t> </a:t>
            </a:r>
            <a:r>
              <a:rPr lang="en-US" sz="2000">
                <a:solidFill>
                  <a:schemeClr val="dk1"/>
                </a:solidFill>
                <a:latin typeface="Twentieth Century"/>
                <a:ea typeface="Twentieth Century"/>
                <a:cs typeface="Twentieth Century"/>
                <a:sym typeface="Twentieth Century"/>
              </a:rPr>
              <a:t>the</a:t>
            </a:r>
            <a:r>
              <a:rPr lang="en-US" sz="2000">
                <a:solidFill>
                  <a:schemeClr val="dk1"/>
                </a:solidFill>
                <a:latin typeface="Twentieth Century"/>
                <a:ea typeface="Twentieth Century"/>
                <a:cs typeface="Twentieth Century"/>
                <a:sym typeface="Twentieth Century"/>
              </a:rPr>
              <a:t> problem of blackout some nights, and the </a:t>
            </a:r>
            <a:r>
              <a:rPr lang="en-US" sz="2000">
                <a:solidFill>
                  <a:schemeClr val="dk1"/>
                </a:solidFill>
                <a:latin typeface="Twentieth Century"/>
                <a:ea typeface="Twentieth Century"/>
                <a:cs typeface="Twentieth Century"/>
                <a:sym typeface="Twentieth Century"/>
              </a:rPr>
              <a:t>students</a:t>
            </a:r>
            <a:r>
              <a:rPr lang="en-US" sz="2000">
                <a:solidFill>
                  <a:schemeClr val="dk1"/>
                </a:solidFill>
                <a:latin typeface="Twentieth Century"/>
                <a:ea typeface="Twentieth Century"/>
                <a:cs typeface="Twentieth Century"/>
                <a:sym typeface="Twentieth Century"/>
              </a:rPr>
              <a:t> are </a:t>
            </a:r>
            <a:r>
              <a:rPr lang="en-US" sz="2000">
                <a:solidFill>
                  <a:schemeClr val="dk1"/>
                </a:solidFill>
                <a:latin typeface="Twentieth Century"/>
                <a:ea typeface="Twentieth Century"/>
                <a:cs typeface="Twentieth Century"/>
                <a:sym typeface="Twentieth Century"/>
              </a:rPr>
              <a:t>largely</a:t>
            </a:r>
            <a:r>
              <a:rPr lang="en-US" sz="2000">
                <a:solidFill>
                  <a:schemeClr val="dk1"/>
                </a:solidFill>
                <a:latin typeface="Twentieth Century"/>
                <a:ea typeface="Twentieth Century"/>
                <a:cs typeface="Twentieth Century"/>
                <a:sym typeface="Twentieth Century"/>
              </a:rPr>
              <a:t> affected.</a:t>
            </a:r>
            <a:endParaRPr sz="2000">
              <a:solidFill>
                <a:schemeClr val="dk1"/>
              </a:solidFill>
              <a:latin typeface="Twentieth Century"/>
              <a:ea typeface="Twentieth Century"/>
              <a:cs typeface="Twentieth Century"/>
              <a:sym typeface="Twentieth Century"/>
            </a:endParaRPr>
          </a:p>
        </p:txBody>
      </p:sp>
      <p:pic>
        <p:nvPicPr>
          <p:cNvPr id="183" name="Google Shape;183;g2ebfd9ef6be_0_0" title="Points scored"/>
          <p:cNvPicPr preferRelativeResize="0"/>
          <p:nvPr/>
        </p:nvPicPr>
        <p:blipFill>
          <a:blip r:embed="rId5">
            <a:alphaModFix/>
          </a:blip>
          <a:stretch>
            <a:fillRect/>
          </a:stretch>
        </p:blipFill>
        <p:spPr>
          <a:xfrm>
            <a:off x="5630975" y="570175"/>
            <a:ext cx="4833669" cy="2988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4"/>
          <p:cNvSpPr txBox="1"/>
          <p:nvPr>
            <p:ph type="ctrTitle"/>
          </p:nvPr>
        </p:nvSpPr>
        <p:spPr>
          <a:xfrm>
            <a:off x="1751012" y="414338"/>
            <a:ext cx="8689976" cy="74295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800"/>
              <a:buFont typeface="Twentieth Century"/>
              <a:buNone/>
            </a:pPr>
            <a:r>
              <a:rPr lang="en-US"/>
              <a:t>SOLUTION OVERVIEW</a:t>
            </a:r>
            <a:endParaRPr/>
          </a:p>
        </p:txBody>
      </p:sp>
      <p:sp>
        <p:nvSpPr>
          <p:cNvPr id="189" name="Google Shape;189;p4"/>
          <p:cNvSpPr txBox="1"/>
          <p:nvPr>
            <p:ph idx="1" type="subTitle"/>
          </p:nvPr>
        </p:nvSpPr>
        <p:spPr>
          <a:xfrm>
            <a:off x="1751000" y="1943100"/>
            <a:ext cx="8690100" cy="44505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ctr">
              <a:lnSpc>
                <a:spcPct val="120000"/>
              </a:lnSpc>
              <a:spcBef>
                <a:spcPts val="0"/>
              </a:spcBef>
              <a:spcAft>
                <a:spcPts val="0"/>
              </a:spcAft>
              <a:buSzPct val="100000"/>
              <a:buNone/>
            </a:pPr>
            <a:r>
              <a:rPr b="1" lang="en-US"/>
              <a:t>HARDWARE:</a:t>
            </a:r>
            <a:endParaRPr/>
          </a:p>
          <a:p>
            <a:pPr indent="0" lvl="0" marL="0" rtl="0" algn="ctr">
              <a:lnSpc>
                <a:spcPct val="120000"/>
              </a:lnSpc>
              <a:spcBef>
                <a:spcPts val="1000"/>
              </a:spcBef>
              <a:spcAft>
                <a:spcPts val="0"/>
              </a:spcAft>
              <a:buSzPct val="100000"/>
              <a:buNone/>
            </a:pPr>
            <a:r>
              <a:rPr lang="en-US"/>
              <a:t>THE UTILIZATION OF WATER FLOW TO GENERATE ELECTRICITY THROUGH A WATER WHEEL IS A TRADITIONAL YET HIGHLY EFFECTIVE METHOD. IT INVOLVES HARNESSING THE KINETIC ENERGY OF A FLOWING WATER TO ROTATE A WHEEL, WHICH IN TURN POWERS AN ELECTRICAL GENERATOR THROUGH MECHANICAL TRANSMISSION UNITS.</a:t>
            </a:r>
            <a:endParaRPr/>
          </a:p>
          <a:p>
            <a:pPr indent="0" lvl="0" marL="0" rtl="0" algn="ctr">
              <a:lnSpc>
                <a:spcPct val="120000"/>
              </a:lnSpc>
              <a:spcBef>
                <a:spcPts val="1000"/>
              </a:spcBef>
              <a:spcAft>
                <a:spcPts val="0"/>
              </a:spcAft>
              <a:buSzPct val="100000"/>
              <a:buNone/>
            </a:pPr>
            <a:r>
              <a:rPr lang="en-US"/>
              <a:t>A WATER WHEEL, ALSO KNOWN AS A HYDRO POWER WHEEL OR WATER TURBINE, IS A DEVICE DESIGNED TO CONVERT THE ENERGY OF FLOWING WATER INTO MECHANICAL ENERGY. IT TYPICALLY CONSISTS OF A LARGE WHEEL WITH BLADES ATTACHED AROUND IT’S CIRCUMFERENCE. WHEN WATER FLOWS OVER OR UNDER THE WHEEL, IT ROTATES THEREBY CONVERTING THE KINETIC ENERGY OF THE WATER INTO ROTATIONAL ENERGY. </a:t>
            </a:r>
            <a:endParaRPr/>
          </a:p>
          <a:p>
            <a:pPr indent="0" lvl="0" marL="0" rtl="0" algn="ctr">
              <a:spcBef>
                <a:spcPts val="0"/>
              </a:spcBef>
              <a:spcAft>
                <a:spcPts val="0"/>
              </a:spcAft>
              <a:buSzPct val="100000"/>
              <a:buNone/>
            </a:pPr>
            <a:r>
              <a:t/>
            </a:r>
            <a:endParaRPr b="1"/>
          </a:p>
          <a:p>
            <a:pPr indent="0" lvl="0" marL="0" rtl="0" algn="ctr">
              <a:spcBef>
                <a:spcPts val="0"/>
              </a:spcBef>
              <a:spcAft>
                <a:spcPts val="0"/>
              </a:spcAft>
              <a:buClr>
                <a:schemeClr val="dk1"/>
              </a:buClr>
              <a:buSzPct val="100000"/>
              <a:buFont typeface="Arial"/>
              <a:buNone/>
            </a:pPr>
            <a:r>
              <a:rPr b="1" lang="en-US"/>
              <a:t>SOFTWARE:</a:t>
            </a:r>
            <a:endParaRPr/>
          </a:p>
          <a:p>
            <a:pPr indent="0" lvl="0" marL="0" rtl="0" algn="ctr">
              <a:spcBef>
                <a:spcPts val="1000"/>
              </a:spcBef>
              <a:spcAft>
                <a:spcPts val="0"/>
              </a:spcAft>
              <a:buSzPct val="100000"/>
              <a:buNone/>
            </a:pPr>
            <a:r>
              <a:rPr lang="en-US"/>
              <a:t>A SOFTWARE SYSTEM THAT HELPS TO SAVE THE OUTPUT POWER FROM THE WATER WHEEL, THEREBY MAXIMIZING EFFICIENCY. THIS IS DONE BY CHANNELING THE POWER TO SPECIFIC AND IMPORTANT LECTURE ROOMS, PRACTICALS OR CLASSES THAT WOULD REQUIRE ELECTRICITY FOR OPTIMUM LEARNING.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2000">
              <a:schemeClr val="lt1"/>
            </a:gs>
            <a:gs pos="28000">
              <a:srgbClr val="DCDCDC"/>
            </a:gs>
            <a:gs pos="100000">
              <a:srgbClr val="B7B7B7"/>
            </a:gs>
          </a:gsLst>
          <a:lin ang="5400000" scaled="0"/>
        </a:gradFill>
      </p:bgPr>
    </p:bg>
    <p:spTree>
      <p:nvGrpSpPr>
        <p:cNvPr id="193" name="Shape 193"/>
        <p:cNvGrpSpPr/>
        <p:nvPr/>
      </p:nvGrpSpPr>
      <p:grpSpPr>
        <a:xfrm>
          <a:off x="0" y="0"/>
          <a:ext cx="0" cy="0"/>
          <a:chOff x="0" y="0"/>
          <a:chExt cx="0" cy="0"/>
        </a:xfrm>
      </p:grpSpPr>
      <p:pic>
        <p:nvPicPr>
          <p:cNvPr id="194" name="Google Shape;194;p6"/>
          <p:cNvPicPr preferRelativeResize="0"/>
          <p:nvPr/>
        </p:nvPicPr>
        <p:blipFill rotWithShape="1">
          <a:blip r:embed="rId3">
            <a:alphaModFix/>
          </a:blip>
          <a:srcRect b="0" l="0" r="0" t="0"/>
          <a:stretch/>
        </p:blipFill>
        <p:spPr>
          <a:xfrm>
            <a:off x="1322389" y="206478"/>
            <a:ext cx="4394199" cy="2908300"/>
          </a:xfrm>
          <a:prstGeom prst="rect">
            <a:avLst/>
          </a:prstGeom>
          <a:noFill/>
          <a:ln cap="sq" cmpd="sng" w="190500">
            <a:solidFill>
              <a:srgbClr val="C8C6BD"/>
            </a:solidFill>
            <a:prstDash val="solid"/>
            <a:miter lim="800000"/>
            <a:headEnd len="sm" w="sm" type="none"/>
            <a:tailEnd len="sm" w="sm" type="none"/>
          </a:ln>
          <a:effectLst>
            <a:outerShdw blurRad="254000" rotWithShape="0" algn="bl">
              <a:srgbClr val="000000">
                <a:alpha val="42745"/>
              </a:srgbClr>
            </a:outerShdw>
          </a:effectLst>
        </p:spPr>
      </p:pic>
      <p:pic>
        <p:nvPicPr>
          <p:cNvPr id="195" name="Google Shape;195;p6"/>
          <p:cNvPicPr preferRelativeResize="0"/>
          <p:nvPr/>
        </p:nvPicPr>
        <p:blipFill rotWithShape="1">
          <a:blip r:embed="rId4">
            <a:alphaModFix/>
          </a:blip>
          <a:srcRect b="0" l="0" r="0" t="0"/>
          <a:stretch/>
        </p:blipFill>
        <p:spPr>
          <a:xfrm>
            <a:off x="6477410" y="206478"/>
            <a:ext cx="4517573" cy="2908300"/>
          </a:xfrm>
          <a:prstGeom prst="rect">
            <a:avLst/>
          </a:prstGeom>
          <a:noFill/>
          <a:ln cap="sq" cmpd="sng" w="190500">
            <a:solidFill>
              <a:srgbClr val="C8C6BD"/>
            </a:solidFill>
            <a:prstDash val="solid"/>
            <a:miter lim="800000"/>
            <a:headEnd len="sm" w="sm" type="none"/>
            <a:tailEnd len="sm" w="sm" type="none"/>
          </a:ln>
          <a:effectLst>
            <a:outerShdw blurRad="254000" rotWithShape="0" algn="bl">
              <a:srgbClr val="000000">
                <a:alpha val="42745"/>
              </a:srgbClr>
            </a:outerShdw>
          </a:effectLst>
        </p:spPr>
      </p:pic>
      <p:pic>
        <p:nvPicPr>
          <p:cNvPr id="196" name="Google Shape;196;p6"/>
          <p:cNvPicPr preferRelativeResize="0"/>
          <p:nvPr/>
        </p:nvPicPr>
        <p:blipFill rotWithShape="1">
          <a:blip r:embed="rId5">
            <a:alphaModFix/>
          </a:blip>
          <a:srcRect b="0" l="0" r="0" t="0"/>
          <a:stretch/>
        </p:blipFill>
        <p:spPr>
          <a:xfrm>
            <a:off x="1295401" y="3669071"/>
            <a:ext cx="4421187" cy="2957640"/>
          </a:xfrm>
          <a:prstGeom prst="rect">
            <a:avLst/>
          </a:prstGeom>
          <a:noFill/>
          <a:ln cap="sq" cmpd="sng" w="190500">
            <a:solidFill>
              <a:srgbClr val="C8C6BD"/>
            </a:solidFill>
            <a:prstDash val="solid"/>
            <a:miter lim="800000"/>
            <a:headEnd len="sm" w="sm" type="none"/>
            <a:tailEnd len="sm" w="sm" type="none"/>
          </a:ln>
          <a:effectLst>
            <a:outerShdw blurRad="254000" rotWithShape="0" algn="bl">
              <a:srgbClr val="000000">
                <a:alpha val="42745"/>
              </a:srgbClr>
            </a:outerShdw>
          </a:effectLst>
        </p:spPr>
      </p:pic>
      <p:pic>
        <p:nvPicPr>
          <p:cNvPr id="197" name="Google Shape;197;p6"/>
          <p:cNvPicPr preferRelativeResize="0"/>
          <p:nvPr/>
        </p:nvPicPr>
        <p:blipFill rotWithShape="1">
          <a:blip r:embed="rId6">
            <a:alphaModFix/>
          </a:blip>
          <a:srcRect b="0" l="0" r="0" t="0"/>
          <a:stretch/>
        </p:blipFill>
        <p:spPr>
          <a:xfrm>
            <a:off x="6477409" y="3669070"/>
            <a:ext cx="4517573" cy="2957641"/>
          </a:xfrm>
          <a:prstGeom prst="rect">
            <a:avLst/>
          </a:prstGeom>
          <a:noFill/>
          <a:ln cap="sq" cmpd="sng" w="190500">
            <a:solidFill>
              <a:srgbClr val="C8C6BD"/>
            </a:solidFill>
            <a:prstDash val="solid"/>
            <a:miter lim="800000"/>
            <a:headEnd len="sm" w="sm" type="none"/>
            <a:tailEnd len="sm" w="sm" type="none"/>
          </a:ln>
          <a:effectLst>
            <a:outerShdw blurRad="254000" rotWithShape="0" algn="bl">
              <a:srgbClr val="000000">
                <a:alpha val="42745"/>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2000">
              <a:schemeClr val="lt1"/>
            </a:gs>
            <a:gs pos="28000">
              <a:srgbClr val="DCDCDC"/>
            </a:gs>
            <a:gs pos="100000">
              <a:srgbClr val="B7B7B7"/>
            </a:gs>
          </a:gsLst>
          <a:lin ang="5400000" scaled="0"/>
        </a:gradFill>
      </p:bgPr>
    </p:bg>
    <p:spTree>
      <p:nvGrpSpPr>
        <p:cNvPr id="201" name="Shape 201"/>
        <p:cNvGrpSpPr/>
        <p:nvPr/>
      </p:nvGrpSpPr>
      <p:grpSpPr>
        <a:xfrm>
          <a:off x="0" y="0"/>
          <a:ext cx="0" cy="0"/>
          <a:chOff x="0" y="0"/>
          <a:chExt cx="0" cy="0"/>
        </a:xfrm>
      </p:grpSpPr>
      <p:sp>
        <p:nvSpPr>
          <p:cNvPr id="202" name="Google Shape;202;p7"/>
          <p:cNvSpPr txBox="1"/>
          <p:nvPr>
            <p:ph type="ctrTitle"/>
          </p:nvPr>
        </p:nvSpPr>
        <p:spPr>
          <a:xfrm>
            <a:off x="1751012" y="436110"/>
            <a:ext cx="8689976" cy="74295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800"/>
              <a:buFont typeface="Twentieth Century"/>
              <a:buNone/>
            </a:pPr>
            <a:r>
              <a:rPr lang="en-US"/>
              <a:t>PRODUCT FEATURES</a:t>
            </a:r>
            <a:endParaRPr/>
          </a:p>
        </p:txBody>
      </p:sp>
      <p:sp>
        <p:nvSpPr>
          <p:cNvPr id="203" name="Google Shape;203;p7"/>
          <p:cNvSpPr txBox="1"/>
          <p:nvPr>
            <p:ph idx="1" type="subTitle"/>
          </p:nvPr>
        </p:nvSpPr>
        <p:spPr>
          <a:xfrm>
            <a:off x="1262850" y="1299699"/>
            <a:ext cx="9666300" cy="50541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ctr">
              <a:lnSpc>
                <a:spcPct val="120000"/>
              </a:lnSpc>
              <a:spcBef>
                <a:spcPts val="0"/>
              </a:spcBef>
              <a:spcAft>
                <a:spcPts val="0"/>
              </a:spcAft>
              <a:buSzPct val="100000"/>
              <a:buNone/>
            </a:pPr>
            <a:r>
              <a:rPr b="1" lang="en-US" sz="2600"/>
              <a:t>HARDWARE: </a:t>
            </a:r>
            <a:endParaRPr/>
          </a:p>
          <a:p>
            <a:pPr indent="0" lvl="0" marL="0" rtl="0" algn="ctr">
              <a:lnSpc>
                <a:spcPct val="120000"/>
              </a:lnSpc>
              <a:spcBef>
                <a:spcPts val="1000"/>
              </a:spcBef>
              <a:spcAft>
                <a:spcPts val="0"/>
              </a:spcAft>
              <a:buSzPct val="100000"/>
              <a:buNone/>
            </a:pPr>
            <a:r>
              <a:rPr b="1" lang="en-US"/>
              <a:t>WATER WHEEL</a:t>
            </a:r>
            <a:r>
              <a:rPr lang="en-US"/>
              <a:t>: A STURDY WHEEL WITH BLADES DESIGNED TO EFFICIENTLY CAPTURE THE ENERGY OF FLOWING WATER. </a:t>
            </a:r>
            <a:endParaRPr/>
          </a:p>
          <a:p>
            <a:pPr indent="0" lvl="0" marL="0" rtl="0" algn="ctr">
              <a:lnSpc>
                <a:spcPct val="120000"/>
              </a:lnSpc>
              <a:spcBef>
                <a:spcPts val="1000"/>
              </a:spcBef>
              <a:spcAft>
                <a:spcPts val="0"/>
              </a:spcAft>
              <a:buSzPct val="100000"/>
              <a:buNone/>
            </a:pPr>
            <a:r>
              <a:rPr b="1" lang="en-US"/>
              <a:t>MECHANICAL TRANSMISSION UNIT</a:t>
            </a:r>
            <a:r>
              <a:rPr lang="en-US"/>
              <a:t>: CONNECT THE WATER WHEEL TO AN ELECTRICAL GENERATOR USING TRANSMISSION UNITS SUCH AS A GEAR.</a:t>
            </a:r>
            <a:endParaRPr/>
          </a:p>
          <a:p>
            <a:pPr indent="0" lvl="0" marL="0" rtl="0" algn="ctr">
              <a:lnSpc>
                <a:spcPct val="120000"/>
              </a:lnSpc>
              <a:spcBef>
                <a:spcPts val="1000"/>
              </a:spcBef>
              <a:spcAft>
                <a:spcPts val="0"/>
              </a:spcAft>
              <a:buSzPct val="100000"/>
              <a:buNone/>
            </a:pPr>
            <a:r>
              <a:rPr b="1" lang="en-US"/>
              <a:t>ELECTRICAL GENERATOR</a:t>
            </a:r>
            <a:r>
              <a:rPr lang="en-US"/>
              <a:t>: UTILIZING A GENERATOR CAPABLE OF CONVERTING MECHANICAL ENERGY INTO ELECTRICAL ENERGY.</a:t>
            </a:r>
            <a:endParaRPr/>
          </a:p>
          <a:p>
            <a:pPr indent="0" lvl="0" marL="0" rtl="0" algn="ctr">
              <a:lnSpc>
                <a:spcPct val="120000"/>
              </a:lnSpc>
              <a:spcBef>
                <a:spcPts val="1000"/>
              </a:spcBef>
              <a:spcAft>
                <a:spcPts val="0"/>
              </a:spcAft>
              <a:buSzPct val="100000"/>
              <a:buNone/>
            </a:pPr>
            <a:r>
              <a:rPr b="1" lang="en-US"/>
              <a:t>TRANSFORMER</a:t>
            </a:r>
            <a:r>
              <a:rPr lang="en-US"/>
              <a:t>: TO SIMPLIFY ELECTRICAL SIGNALS ESPECIALLY IN DC CURRENT</a:t>
            </a:r>
            <a:endParaRPr/>
          </a:p>
          <a:p>
            <a:pPr indent="0" lvl="0" marL="0" rtl="0" algn="ctr">
              <a:lnSpc>
                <a:spcPct val="120000"/>
              </a:lnSpc>
              <a:spcBef>
                <a:spcPts val="1000"/>
              </a:spcBef>
              <a:spcAft>
                <a:spcPts val="0"/>
              </a:spcAft>
              <a:buSzPct val="100000"/>
              <a:buNone/>
            </a:pPr>
            <a:r>
              <a:rPr b="1" lang="en-US" sz="2600"/>
              <a:t>SOFTWARE</a:t>
            </a:r>
            <a:r>
              <a:rPr b="1" lang="en-US"/>
              <a:t>: </a:t>
            </a:r>
            <a:endParaRPr b="1"/>
          </a:p>
          <a:p>
            <a:pPr indent="0" lvl="0" marL="0" rtl="0" algn="ctr">
              <a:lnSpc>
                <a:spcPct val="120000"/>
              </a:lnSpc>
              <a:spcBef>
                <a:spcPts val="1000"/>
              </a:spcBef>
              <a:spcAft>
                <a:spcPts val="0"/>
              </a:spcAft>
              <a:buSzPct val="118181"/>
              <a:buNone/>
            </a:pPr>
            <a:r>
              <a:rPr lang="en-US"/>
              <a:t>AN OPTION TO TURN ON THE POWER SUPPLY TO YOUR CLASS BASED ON THE PERMISSION GIVEN THROUGH THE USE OF AN ACCESS KEY.</a:t>
            </a:r>
            <a:endParaRPr/>
          </a:p>
          <a:p>
            <a:pPr indent="0" lvl="0" marL="0" rtl="0" algn="ctr">
              <a:lnSpc>
                <a:spcPct val="120000"/>
              </a:lnSpc>
              <a:spcBef>
                <a:spcPts val="1000"/>
              </a:spcBef>
              <a:spcAft>
                <a:spcPts val="0"/>
              </a:spcAft>
              <a:buSzPct val="100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2000">
              <a:schemeClr val="lt1"/>
            </a:gs>
            <a:gs pos="28000">
              <a:srgbClr val="DCDCDC"/>
            </a:gs>
            <a:gs pos="100000">
              <a:srgbClr val="B7B7B7"/>
            </a:gs>
          </a:gsLst>
          <a:lin ang="5400000" scaled="0"/>
        </a:gradFill>
      </p:bgPr>
    </p:bg>
    <p:spTree>
      <p:nvGrpSpPr>
        <p:cNvPr id="207" name="Shape 207"/>
        <p:cNvGrpSpPr/>
        <p:nvPr/>
      </p:nvGrpSpPr>
      <p:grpSpPr>
        <a:xfrm>
          <a:off x="0" y="0"/>
          <a:ext cx="0" cy="0"/>
          <a:chOff x="0" y="0"/>
          <a:chExt cx="0" cy="0"/>
        </a:xfrm>
      </p:grpSpPr>
      <p:sp>
        <p:nvSpPr>
          <p:cNvPr id="208" name="Google Shape;208;p8"/>
          <p:cNvSpPr txBox="1"/>
          <p:nvPr>
            <p:ph type="ctrTitle"/>
          </p:nvPr>
        </p:nvSpPr>
        <p:spPr>
          <a:xfrm>
            <a:off x="1751012" y="197985"/>
            <a:ext cx="8690100" cy="7431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wentieth Century"/>
              <a:buNone/>
            </a:pPr>
            <a:r>
              <a:rPr lang="en-US"/>
              <a:t>TECHNOLOGY STACK</a:t>
            </a:r>
            <a:endParaRPr/>
          </a:p>
        </p:txBody>
      </p:sp>
      <p:sp>
        <p:nvSpPr>
          <p:cNvPr id="209" name="Google Shape;209;p8"/>
          <p:cNvSpPr txBox="1"/>
          <p:nvPr>
            <p:ph idx="1" type="subTitle"/>
          </p:nvPr>
        </p:nvSpPr>
        <p:spPr>
          <a:xfrm>
            <a:off x="1262850" y="1102000"/>
            <a:ext cx="9666300" cy="5755800"/>
          </a:xfrm>
          <a:prstGeom prst="rect">
            <a:avLst/>
          </a:prstGeom>
          <a:noFill/>
          <a:ln>
            <a:noFill/>
          </a:ln>
        </p:spPr>
        <p:txBody>
          <a:bodyPr anchorCtr="0" anchor="t" bIns="45700" lIns="91425" spcFirstLastPara="1" rIns="91425" wrap="square" tIns="45700">
            <a:noAutofit/>
          </a:bodyPr>
          <a:lstStyle/>
          <a:p>
            <a:pPr indent="0" lvl="0" marL="0" rtl="0" algn="ctr">
              <a:lnSpc>
                <a:spcPct val="110000"/>
              </a:lnSpc>
              <a:spcBef>
                <a:spcPts val="0"/>
              </a:spcBef>
              <a:spcAft>
                <a:spcPts val="0"/>
              </a:spcAft>
              <a:buSzPts val="1040"/>
              <a:buNone/>
            </a:pPr>
            <a:r>
              <a:rPr b="1" lang="en-US" sz="1540"/>
              <a:t>HARDWARE: </a:t>
            </a:r>
            <a:endParaRPr sz="1380"/>
          </a:p>
          <a:p>
            <a:pPr indent="0" lvl="0" marL="0" rtl="0" algn="ctr">
              <a:lnSpc>
                <a:spcPct val="110000"/>
              </a:lnSpc>
              <a:spcBef>
                <a:spcPts val="1000"/>
              </a:spcBef>
              <a:spcAft>
                <a:spcPts val="0"/>
              </a:spcAft>
              <a:buSzPts val="880"/>
              <a:buNone/>
            </a:pPr>
            <a:r>
              <a:rPr b="1" lang="en-US" sz="1380"/>
              <a:t>EFFECTIVE WATER FLOW:</a:t>
            </a:r>
            <a:r>
              <a:rPr lang="en-US" sz="1380"/>
              <a:t> THE LAGOON WHICH IS THE SOURCE OF OUR PROJECT IS NOT EFFECTIVE ALONE AS IT IS STILL IN THE LOWER COURSE WITH VERY LOW WATER FLOW RATE TO DRIVE THE WATER WHEEL EFFECTIVELY. AS A RESULT, A NARROW TUNNEL WOULD BE CREATED TO INCREASE THE WATER FLOW RATE THAT WILL DRIVE THE WHEEL. THE  LAGOON IS ESTIMATED TO HAVE A FLOW RATE OF 0.5 M³/S . BUT WITH THE USE OF A TUNNEL, THE FLOW RATE IS INCREASED TO 3.12 M³/S.</a:t>
            </a:r>
            <a:endParaRPr sz="1380"/>
          </a:p>
          <a:p>
            <a:pPr indent="0" lvl="0" marL="0" rtl="0" algn="ctr">
              <a:lnSpc>
                <a:spcPct val="110000"/>
              </a:lnSpc>
              <a:spcBef>
                <a:spcPts val="1000"/>
              </a:spcBef>
              <a:spcAft>
                <a:spcPts val="0"/>
              </a:spcAft>
              <a:buSzPts val="880"/>
              <a:buNone/>
            </a:pPr>
            <a:r>
              <a:rPr lang="en-US" sz="1380"/>
              <a:t>THE WHOLE CAMPUS CONSUMES A TOTAL POWER OF 400KVA. TO CALCULATE HOW MUCH POWER CAN BE GENERATED, </a:t>
            </a:r>
            <a:endParaRPr sz="1380"/>
          </a:p>
          <a:p>
            <a:pPr indent="0" lvl="0" marL="0" rtl="0" algn="ctr">
              <a:lnSpc>
                <a:spcPct val="110000"/>
              </a:lnSpc>
              <a:spcBef>
                <a:spcPts val="1000"/>
              </a:spcBef>
              <a:spcAft>
                <a:spcPts val="0"/>
              </a:spcAft>
              <a:buSzPts val="880"/>
              <a:buNone/>
            </a:pPr>
            <a:r>
              <a:t/>
            </a:r>
            <a:endParaRPr sz="1380"/>
          </a:p>
          <a:p>
            <a:pPr indent="0" lvl="0" marL="0" rtl="0" algn="l">
              <a:lnSpc>
                <a:spcPct val="110000"/>
              </a:lnSpc>
              <a:spcBef>
                <a:spcPts val="1000"/>
              </a:spcBef>
              <a:spcAft>
                <a:spcPts val="0"/>
              </a:spcAft>
              <a:buClr>
                <a:schemeClr val="dk1"/>
              </a:buClr>
              <a:buSzPts val="1100"/>
              <a:buFont typeface="Arial"/>
              <a:buNone/>
            </a:pPr>
            <a:r>
              <a:t/>
            </a:r>
            <a:endParaRPr sz="1380"/>
          </a:p>
          <a:p>
            <a:pPr indent="0" lvl="0" marL="0" rtl="0" algn="l">
              <a:lnSpc>
                <a:spcPct val="110000"/>
              </a:lnSpc>
              <a:spcBef>
                <a:spcPts val="1000"/>
              </a:spcBef>
              <a:spcAft>
                <a:spcPts val="0"/>
              </a:spcAft>
              <a:buSzPts val="880"/>
              <a:buNone/>
            </a:pPr>
            <a:r>
              <a:t/>
            </a:r>
            <a:endParaRPr sz="1380"/>
          </a:p>
          <a:p>
            <a:pPr indent="0" lvl="0" marL="0" rtl="0" algn="l">
              <a:lnSpc>
                <a:spcPct val="110000"/>
              </a:lnSpc>
              <a:spcBef>
                <a:spcPts val="1000"/>
              </a:spcBef>
              <a:spcAft>
                <a:spcPts val="0"/>
              </a:spcAft>
              <a:buSzPts val="880"/>
              <a:buNone/>
            </a:pPr>
            <a:r>
              <a:t/>
            </a:r>
            <a:endParaRPr sz="1380"/>
          </a:p>
          <a:p>
            <a:pPr indent="0" lvl="0" marL="0" rtl="0" algn="l">
              <a:lnSpc>
                <a:spcPct val="110000"/>
              </a:lnSpc>
              <a:spcBef>
                <a:spcPts val="1000"/>
              </a:spcBef>
              <a:spcAft>
                <a:spcPts val="0"/>
              </a:spcAft>
              <a:buSzPts val="880"/>
              <a:buNone/>
            </a:pPr>
            <a:r>
              <a:t/>
            </a:r>
            <a:endParaRPr sz="1380"/>
          </a:p>
          <a:p>
            <a:pPr indent="0" lvl="0" marL="0" rtl="0" algn="l">
              <a:lnSpc>
                <a:spcPct val="110000"/>
              </a:lnSpc>
              <a:spcBef>
                <a:spcPts val="1000"/>
              </a:spcBef>
              <a:spcAft>
                <a:spcPts val="0"/>
              </a:spcAft>
              <a:buSzPts val="880"/>
              <a:buNone/>
            </a:pPr>
            <a:r>
              <a:t/>
            </a:r>
            <a:endParaRPr sz="1380"/>
          </a:p>
          <a:p>
            <a:pPr indent="0" lvl="0" marL="0" rtl="0" algn="l">
              <a:lnSpc>
                <a:spcPct val="110000"/>
              </a:lnSpc>
              <a:spcBef>
                <a:spcPts val="1000"/>
              </a:spcBef>
              <a:spcAft>
                <a:spcPts val="0"/>
              </a:spcAft>
              <a:buSzPts val="880"/>
              <a:buNone/>
            </a:pPr>
            <a:r>
              <a:t/>
            </a:r>
            <a:endParaRPr sz="1380"/>
          </a:p>
          <a:p>
            <a:pPr indent="0" lvl="0" marL="0" rtl="0" algn="ctr">
              <a:lnSpc>
                <a:spcPct val="110000"/>
              </a:lnSpc>
              <a:spcBef>
                <a:spcPts val="1000"/>
              </a:spcBef>
              <a:spcAft>
                <a:spcPts val="0"/>
              </a:spcAft>
              <a:buSzPts val="880"/>
              <a:buNone/>
            </a:pPr>
            <a:r>
              <a:rPr b="1" lang="en-US" sz="1380"/>
              <a:t>CONSIDERATION OF MATERIAL: </a:t>
            </a:r>
            <a:r>
              <a:rPr lang="en-US" sz="1380"/>
              <a:t>STAINLESS</a:t>
            </a:r>
            <a:r>
              <a:rPr b="0" lang="en-US" sz="1380"/>
              <a:t> STEEL </a:t>
            </a:r>
            <a:r>
              <a:rPr lang="en-US" sz="1380"/>
              <a:t>AND LIGHT NON-CORROSIVE COMPOSITE MATERIALS WOULD BE IMPLEMENTED TO AVOID CORROSION, WOOD WETNESS AND GIVE THE REQUIRED DURABILITY AND OPTIMUM PERFORMANCE.</a:t>
            </a:r>
            <a:r>
              <a:rPr lang="en-US" sz="1380">
                <a:solidFill>
                  <a:srgbClr val="FF0000"/>
                </a:solidFill>
              </a:rPr>
              <a:t> </a:t>
            </a:r>
            <a:endParaRPr sz="1380"/>
          </a:p>
          <a:p>
            <a:pPr indent="0" lvl="0" marL="0" rtl="0" algn="ctr">
              <a:lnSpc>
                <a:spcPct val="110000"/>
              </a:lnSpc>
              <a:spcBef>
                <a:spcPts val="1000"/>
              </a:spcBef>
              <a:spcAft>
                <a:spcPts val="0"/>
              </a:spcAft>
              <a:buSzPts val="880"/>
              <a:buNone/>
            </a:pPr>
            <a:r>
              <a:rPr b="1" lang="en-US" sz="1380"/>
              <a:t>AN AMPLIFIER</a:t>
            </a:r>
            <a:r>
              <a:rPr lang="en-US" sz="1380"/>
              <a:t>: TO AMPLIFY ELECTRIC SIGNALS AND PRODUCE DC CURRENT DIRECTLY. A TRANSFORMER CAN CARRY OUT THIS TASK.</a:t>
            </a:r>
            <a:endParaRPr sz="1380"/>
          </a:p>
        </p:txBody>
      </p:sp>
      <p:sp>
        <p:nvSpPr>
          <p:cNvPr id="210" name="Google Shape;210;p8"/>
          <p:cNvSpPr txBox="1"/>
          <p:nvPr/>
        </p:nvSpPr>
        <p:spPr>
          <a:xfrm>
            <a:off x="1262850" y="2866450"/>
            <a:ext cx="4852500" cy="2396100"/>
          </a:xfrm>
          <a:prstGeom prst="rect">
            <a:avLst/>
          </a:prstGeom>
          <a:noFill/>
          <a:ln>
            <a:noFill/>
          </a:ln>
        </p:spPr>
        <p:txBody>
          <a:bodyPr anchorCtr="0" anchor="t" bIns="91425" lIns="91425" spcFirstLastPara="1" rIns="91425" wrap="square" tIns="91425">
            <a:noAutofit/>
          </a:bodyPr>
          <a:lstStyle/>
          <a:p>
            <a:pPr indent="0" lvl="0" marL="0" rtl="0" algn="ctr">
              <a:lnSpc>
                <a:spcPct val="110000"/>
              </a:lnSpc>
              <a:spcBef>
                <a:spcPts val="1000"/>
              </a:spcBef>
              <a:spcAft>
                <a:spcPts val="0"/>
              </a:spcAft>
              <a:buClr>
                <a:schemeClr val="dk1"/>
              </a:buClr>
              <a:buSzPts val="880"/>
              <a:buFont typeface="Arial"/>
              <a:buNone/>
            </a:pPr>
            <a:r>
              <a:rPr lang="en-US" sz="1380">
                <a:solidFill>
                  <a:srgbClr val="0000FF"/>
                </a:solidFill>
                <a:latin typeface="Twentieth Century"/>
                <a:ea typeface="Twentieth Century"/>
                <a:cs typeface="Twentieth Century"/>
                <a:sym typeface="Twentieth Century"/>
              </a:rPr>
              <a:t>POWER(W)=Η×Ρ×G×Q×H</a:t>
            </a:r>
            <a:endParaRPr sz="1380">
              <a:solidFill>
                <a:srgbClr val="0000FF"/>
              </a:solidFill>
              <a:latin typeface="Twentieth Century"/>
              <a:ea typeface="Twentieth Century"/>
              <a:cs typeface="Twentieth Century"/>
              <a:sym typeface="Twentieth Century"/>
            </a:endParaRPr>
          </a:p>
          <a:p>
            <a:pPr indent="0" lvl="0" marL="0" rtl="0" algn="ctr">
              <a:lnSpc>
                <a:spcPct val="110000"/>
              </a:lnSpc>
              <a:spcBef>
                <a:spcPts val="1000"/>
              </a:spcBef>
              <a:spcAft>
                <a:spcPts val="0"/>
              </a:spcAft>
              <a:buClr>
                <a:schemeClr val="dk1"/>
              </a:buClr>
              <a:buSzPts val="880"/>
              <a:buFont typeface="Arial"/>
              <a:buNone/>
            </a:pPr>
            <a:r>
              <a:rPr lang="en-US" sz="1380">
                <a:solidFill>
                  <a:srgbClr val="0000FF"/>
                </a:solidFill>
                <a:latin typeface="Twentieth Century"/>
                <a:ea typeface="Twentieth Century"/>
                <a:cs typeface="Twentieth Century"/>
                <a:sym typeface="Twentieth Century"/>
              </a:rPr>
              <a:t>WHERE:</a:t>
            </a:r>
            <a:endParaRPr sz="1380">
              <a:solidFill>
                <a:srgbClr val="0000FF"/>
              </a:solidFill>
              <a:latin typeface="Twentieth Century"/>
              <a:ea typeface="Twentieth Century"/>
              <a:cs typeface="Twentieth Century"/>
              <a:sym typeface="Twentieth Century"/>
            </a:endParaRPr>
          </a:p>
          <a:p>
            <a:pPr indent="0" lvl="0" marL="0" rtl="0" algn="ctr">
              <a:lnSpc>
                <a:spcPct val="110000"/>
              </a:lnSpc>
              <a:spcBef>
                <a:spcPts val="1000"/>
              </a:spcBef>
              <a:spcAft>
                <a:spcPts val="0"/>
              </a:spcAft>
              <a:buClr>
                <a:schemeClr val="dk1"/>
              </a:buClr>
              <a:buSzPts val="880"/>
              <a:buFont typeface="Arial"/>
              <a:buNone/>
            </a:pPr>
            <a:r>
              <a:rPr lang="en-US" sz="1380">
                <a:solidFill>
                  <a:srgbClr val="0000FF"/>
                </a:solidFill>
                <a:latin typeface="Twentieth Century"/>
                <a:ea typeface="Twentieth Century"/>
                <a:cs typeface="Twentieth Century"/>
                <a:sym typeface="Twentieth Century"/>
              </a:rPr>
              <a:t>Η IS THE EFFICIENCY OF THE SYSTEM.</a:t>
            </a:r>
            <a:endParaRPr sz="1380">
              <a:solidFill>
                <a:srgbClr val="0000FF"/>
              </a:solidFill>
              <a:latin typeface="Twentieth Century"/>
              <a:ea typeface="Twentieth Century"/>
              <a:cs typeface="Twentieth Century"/>
              <a:sym typeface="Twentieth Century"/>
            </a:endParaRPr>
          </a:p>
          <a:p>
            <a:pPr indent="0" lvl="0" marL="0" rtl="0" algn="ctr">
              <a:lnSpc>
                <a:spcPct val="110000"/>
              </a:lnSpc>
              <a:spcBef>
                <a:spcPts val="1000"/>
              </a:spcBef>
              <a:spcAft>
                <a:spcPts val="0"/>
              </a:spcAft>
              <a:buClr>
                <a:schemeClr val="dk1"/>
              </a:buClr>
              <a:buSzPts val="880"/>
              <a:buFont typeface="Arial"/>
              <a:buNone/>
            </a:pPr>
            <a:r>
              <a:rPr lang="en-US" sz="1380">
                <a:solidFill>
                  <a:srgbClr val="0000FF"/>
                </a:solidFill>
                <a:latin typeface="Twentieth Century"/>
                <a:ea typeface="Twentieth Century"/>
                <a:cs typeface="Twentieth Century"/>
                <a:sym typeface="Twentieth Century"/>
              </a:rPr>
              <a:t>Ρ IS THE DENSITY OF WATER (1000 KG/M³).</a:t>
            </a:r>
            <a:endParaRPr sz="1380">
              <a:solidFill>
                <a:srgbClr val="0000FF"/>
              </a:solidFill>
              <a:latin typeface="Twentieth Century"/>
              <a:ea typeface="Twentieth Century"/>
              <a:cs typeface="Twentieth Century"/>
              <a:sym typeface="Twentieth Century"/>
            </a:endParaRPr>
          </a:p>
          <a:p>
            <a:pPr indent="0" lvl="0" marL="0" rtl="0" algn="ctr">
              <a:lnSpc>
                <a:spcPct val="110000"/>
              </a:lnSpc>
              <a:spcBef>
                <a:spcPts val="1000"/>
              </a:spcBef>
              <a:spcAft>
                <a:spcPts val="0"/>
              </a:spcAft>
              <a:buClr>
                <a:schemeClr val="dk1"/>
              </a:buClr>
              <a:buSzPts val="880"/>
              <a:buFont typeface="Arial"/>
              <a:buNone/>
            </a:pPr>
            <a:r>
              <a:rPr lang="en-US" sz="1380">
                <a:solidFill>
                  <a:srgbClr val="0000FF"/>
                </a:solidFill>
                <a:latin typeface="Twentieth Century"/>
                <a:ea typeface="Twentieth Century"/>
                <a:cs typeface="Twentieth Century"/>
                <a:sym typeface="Twentieth Century"/>
              </a:rPr>
              <a:t>G IS THE ACCELERATION DUE TO GRAVITY (9.81 M/S²).</a:t>
            </a:r>
            <a:endParaRPr sz="1380">
              <a:solidFill>
                <a:srgbClr val="0000FF"/>
              </a:solidFill>
              <a:latin typeface="Twentieth Century"/>
              <a:ea typeface="Twentieth Century"/>
              <a:cs typeface="Twentieth Century"/>
              <a:sym typeface="Twentieth Century"/>
            </a:endParaRPr>
          </a:p>
          <a:p>
            <a:pPr indent="0" lvl="0" marL="0" rtl="0" algn="ctr">
              <a:lnSpc>
                <a:spcPct val="110000"/>
              </a:lnSpc>
              <a:spcBef>
                <a:spcPts val="1000"/>
              </a:spcBef>
              <a:spcAft>
                <a:spcPts val="0"/>
              </a:spcAft>
              <a:buClr>
                <a:schemeClr val="dk1"/>
              </a:buClr>
              <a:buSzPts val="880"/>
              <a:buFont typeface="Arial"/>
              <a:buNone/>
            </a:pPr>
            <a:r>
              <a:rPr lang="en-US" sz="1380">
                <a:solidFill>
                  <a:srgbClr val="0000FF"/>
                </a:solidFill>
                <a:latin typeface="Twentieth Century"/>
                <a:ea typeface="Twentieth Century"/>
                <a:cs typeface="Twentieth Century"/>
                <a:sym typeface="Twentieth Century"/>
              </a:rPr>
              <a:t>Q IS THE FLOW RATE IN CUBIC METERS PER SECOND (M³/S).</a:t>
            </a:r>
            <a:endParaRPr sz="1380">
              <a:solidFill>
                <a:srgbClr val="0000FF"/>
              </a:solidFill>
              <a:latin typeface="Twentieth Century"/>
              <a:ea typeface="Twentieth Century"/>
              <a:cs typeface="Twentieth Century"/>
              <a:sym typeface="Twentieth Century"/>
            </a:endParaRPr>
          </a:p>
          <a:p>
            <a:pPr indent="0" lvl="0" marL="0" rtl="0" algn="ctr">
              <a:lnSpc>
                <a:spcPct val="110000"/>
              </a:lnSpc>
              <a:spcBef>
                <a:spcPts val="1000"/>
              </a:spcBef>
              <a:spcAft>
                <a:spcPts val="0"/>
              </a:spcAft>
              <a:buClr>
                <a:schemeClr val="dk1"/>
              </a:buClr>
              <a:buSzPts val="880"/>
              <a:buFont typeface="Arial"/>
              <a:buNone/>
            </a:pPr>
            <a:r>
              <a:t/>
            </a:r>
            <a:endParaRPr sz="1380">
              <a:solidFill>
                <a:srgbClr val="7F7F7F"/>
              </a:solidFill>
              <a:latin typeface="Twentieth Century"/>
              <a:ea typeface="Twentieth Century"/>
              <a:cs typeface="Twentieth Century"/>
              <a:sym typeface="Twentieth Century"/>
            </a:endParaRPr>
          </a:p>
        </p:txBody>
      </p:sp>
      <p:sp>
        <p:nvSpPr>
          <p:cNvPr id="211" name="Google Shape;211;p8"/>
          <p:cNvSpPr txBox="1"/>
          <p:nvPr/>
        </p:nvSpPr>
        <p:spPr>
          <a:xfrm>
            <a:off x="6442950" y="2811550"/>
            <a:ext cx="3928800" cy="2451000"/>
          </a:xfrm>
          <a:prstGeom prst="rect">
            <a:avLst/>
          </a:prstGeom>
          <a:noFill/>
          <a:ln>
            <a:noFill/>
          </a:ln>
        </p:spPr>
        <p:txBody>
          <a:bodyPr anchorCtr="0" anchor="t" bIns="91425" lIns="91425" spcFirstLastPara="1" rIns="91425" wrap="square" tIns="91425">
            <a:noAutofit/>
          </a:bodyPr>
          <a:lstStyle/>
          <a:p>
            <a:pPr indent="0" lvl="0" marL="0" rtl="0" algn="ctr">
              <a:lnSpc>
                <a:spcPct val="110000"/>
              </a:lnSpc>
              <a:spcBef>
                <a:spcPts val="1000"/>
              </a:spcBef>
              <a:spcAft>
                <a:spcPts val="0"/>
              </a:spcAft>
              <a:buClr>
                <a:schemeClr val="dk1"/>
              </a:buClr>
              <a:buSzPts val="1100"/>
              <a:buFont typeface="Arial"/>
              <a:buNone/>
            </a:pPr>
            <a:r>
              <a:rPr lang="en-US" sz="1380">
                <a:solidFill>
                  <a:srgbClr val="0000FF"/>
                </a:solidFill>
                <a:latin typeface="Twentieth Century"/>
                <a:ea typeface="Twentieth Century"/>
                <a:cs typeface="Twentieth Century"/>
                <a:sym typeface="Twentieth Century"/>
              </a:rPr>
              <a:t>H  IS THE HEAD IN METERS (M).</a:t>
            </a:r>
            <a:endParaRPr sz="1380">
              <a:solidFill>
                <a:srgbClr val="0000FF"/>
              </a:solidFill>
              <a:latin typeface="Twentieth Century"/>
              <a:ea typeface="Twentieth Century"/>
              <a:cs typeface="Twentieth Century"/>
              <a:sym typeface="Twentieth Century"/>
            </a:endParaRPr>
          </a:p>
          <a:p>
            <a:pPr indent="0" lvl="0" marL="0" rtl="0" algn="ctr">
              <a:lnSpc>
                <a:spcPct val="110000"/>
              </a:lnSpc>
              <a:spcBef>
                <a:spcPts val="1000"/>
              </a:spcBef>
              <a:spcAft>
                <a:spcPts val="0"/>
              </a:spcAft>
              <a:buClr>
                <a:schemeClr val="dk1"/>
              </a:buClr>
              <a:buSzPts val="1100"/>
              <a:buFont typeface="Arial"/>
              <a:buNone/>
            </a:pPr>
            <a:r>
              <a:rPr lang="en-US" sz="1380">
                <a:solidFill>
                  <a:srgbClr val="0000FF"/>
                </a:solidFill>
                <a:latin typeface="Twentieth Century"/>
                <a:ea typeface="Twentieth Century"/>
                <a:cs typeface="Twentieth Century"/>
                <a:sym typeface="Twentieth Century"/>
              </a:rPr>
              <a:t>FLOW RATE (Q): 3.12 M³/S</a:t>
            </a:r>
            <a:endParaRPr sz="1380">
              <a:solidFill>
                <a:srgbClr val="0000FF"/>
              </a:solidFill>
              <a:latin typeface="Twentieth Century"/>
              <a:ea typeface="Twentieth Century"/>
              <a:cs typeface="Twentieth Century"/>
              <a:sym typeface="Twentieth Century"/>
            </a:endParaRPr>
          </a:p>
          <a:p>
            <a:pPr indent="0" lvl="0" marL="0" rtl="0" algn="ctr">
              <a:lnSpc>
                <a:spcPct val="110000"/>
              </a:lnSpc>
              <a:spcBef>
                <a:spcPts val="1000"/>
              </a:spcBef>
              <a:spcAft>
                <a:spcPts val="0"/>
              </a:spcAft>
              <a:buClr>
                <a:schemeClr val="dk1"/>
              </a:buClr>
              <a:buSzPts val="1100"/>
              <a:buFont typeface="Arial"/>
              <a:buNone/>
            </a:pPr>
            <a:r>
              <a:rPr lang="en-US" sz="1380">
                <a:solidFill>
                  <a:srgbClr val="0000FF"/>
                </a:solidFill>
                <a:latin typeface="Twentieth Century"/>
                <a:ea typeface="Twentieth Century"/>
                <a:cs typeface="Twentieth Century"/>
                <a:sym typeface="Twentieth Century"/>
              </a:rPr>
              <a:t>HEAD (H):   10 M</a:t>
            </a:r>
            <a:endParaRPr sz="1380">
              <a:solidFill>
                <a:srgbClr val="0000FF"/>
              </a:solidFill>
              <a:latin typeface="Twentieth Century"/>
              <a:ea typeface="Twentieth Century"/>
              <a:cs typeface="Twentieth Century"/>
              <a:sym typeface="Twentieth Century"/>
            </a:endParaRPr>
          </a:p>
          <a:p>
            <a:pPr indent="0" lvl="0" marL="0" rtl="0" algn="ctr">
              <a:lnSpc>
                <a:spcPct val="110000"/>
              </a:lnSpc>
              <a:spcBef>
                <a:spcPts val="1000"/>
              </a:spcBef>
              <a:spcAft>
                <a:spcPts val="0"/>
              </a:spcAft>
              <a:buClr>
                <a:schemeClr val="dk1"/>
              </a:buClr>
              <a:buSzPts val="1100"/>
              <a:buFont typeface="Arial"/>
              <a:buNone/>
            </a:pPr>
            <a:r>
              <a:rPr lang="en-US" sz="1380">
                <a:solidFill>
                  <a:srgbClr val="0000FF"/>
                </a:solidFill>
                <a:latin typeface="Twentieth Century"/>
                <a:ea typeface="Twentieth Century"/>
                <a:cs typeface="Twentieth Century"/>
                <a:sym typeface="Twentieth Century"/>
              </a:rPr>
              <a:t>EFFICIENCY (Η): 0.7 (70%)</a:t>
            </a:r>
            <a:endParaRPr sz="1380">
              <a:solidFill>
                <a:srgbClr val="0000FF"/>
              </a:solidFill>
              <a:latin typeface="Twentieth Century"/>
              <a:ea typeface="Twentieth Century"/>
              <a:cs typeface="Twentieth Century"/>
              <a:sym typeface="Twentieth Century"/>
            </a:endParaRPr>
          </a:p>
          <a:p>
            <a:pPr indent="0" lvl="0" marL="0" rtl="0" algn="ctr">
              <a:lnSpc>
                <a:spcPct val="110000"/>
              </a:lnSpc>
              <a:spcBef>
                <a:spcPts val="1000"/>
              </a:spcBef>
              <a:spcAft>
                <a:spcPts val="0"/>
              </a:spcAft>
              <a:buClr>
                <a:schemeClr val="dk1"/>
              </a:buClr>
              <a:buSzPts val="1100"/>
              <a:buFont typeface="Arial"/>
              <a:buNone/>
            </a:pPr>
            <a:r>
              <a:rPr lang="en-US" sz="1380">
                <a:solidFill>
                  <a:srgbClr val="0000FF"/>
                </a:solidFill>
                <a:latin typeface="Twentieth Century"/>
                <a:ea typeface="Twentieth Century"/>
                <a:cs typeface="Twentieth Century"/>
                <a:sym typeface="Twentieth Century"/>
              </a:rPr>
              <a:t>THE POWER CAN BE CALCULATED AS:</a:t>
            </a:r>
            <a:endParaRPr sz="1380">
              <a:solidFill>
                <a:srgbClr val="0000FF"/>
              </a:solidFill>
              <a:latin typeface="Twentieth Century"/>
              <a:ea typeface="Twentieth Century"/>
              <a:cs typeface="Twentieth Century"/>
              <a:sym typeface="Twentieth Century"/>
            </a:endParaRPr>
          </a:p>
          <a:p>
            <a:pPr indent="0" lvl="0" marL="0" rtl="0" algn="ctr">
              <a:lnSpc>
                <a:spcPct val="110000"/>
              </a:lnSpc>
              <a:spcBef>
                <a:spcPts val="1000"/>
              </a:spcBef>
              <a:spcAft>
                <a:spcPts val="0"/>
              </a:spcAft>
              <a:buClr>
                <a:schemeClr val="dk1"/>
              </a:buClr>
              <a:buSzPts val="1100"/>
              <a:buFont typeface="Arial"/>
              <a:buNone/>
            </a:pPr>
            <a:r>
              <a:rPr lang="en-US" sz="1380">
                <a:solidFill>
                  <a:srgbClr val="0000FF"/>
                </a:solidFill>
                <a:latin typeface="Twentieth Century"/>
                <a:ea typeface="Twentieth Century"/>
                <a:cs typeface="Twentieth Century"/>
                <a:sym typeface="Twentieth Century"/>
              </a:rPr>
              <a:t>POWER=0.7×1000×9.81×3.12×10</a:t>
            </a:r>
            <a:endParaRPr sz="1380">
              <a:solidFill>
                <a:srgbClr val="0000FF"/>
              </a:solidFill>
              <a:latin typeface="Twentieth Century"/>
              <a:ea typeface="Twentieth Century"/>
              <a:cs typeface="Twentieth Century"/>
              <a:sym typeface="Twentieth Century"/>
            </a:endParaRPr>
          </a:p>
          <a:p>
            <a:pPr indent="0" lvl="0" marL="0" rtl="0" algn="ctr">
              <a:lnSpc>
                <a:spcPct val="110000"/>
              </a:lnSpc>
              <a:spcBef>
                <a:spcPts val="1000"/>
              </a:spcBef>
              <a:spcAft>
                <a:spcPts val="0"/>
              </a:spcAft>
              <a:buClr>
                <a:schemeClr val="dk1"/>
              </a:buClr>
              <a:buSzPts val="1100"/>
              <a:buFont typeface="Arial"/>
              <a:buNone/>
            </a:pPr>
            <a:r>
              <a:rPr lang="en-US" sz="1380">
                <a:solidFill>
                  <a:srgbClr val="0000FF"/>
                </a:solidFill>
                <a:latin typeface="Twentieth Century"/>
                <a:ea typeface="Twentieth Century"/>
                <a:cs typeface="Twentieth Century"/>
                <a:sym typeface="Twentieth Century"/>
              </a:rPr>
              <a:t>POWER≈214.25KW</a:t>
            </a:r>
            <a:endParaRPr sz="1380">
              <a:solidFill>
                <a:srgbClr val="0000FF"/>
              </a:solidFill>
              <a:latin typeface="Twentieth Century"/>
              <a:ea typeface="Twentieth Century"/>
              <a:cs typeface="Twentieth Century"/>
              <a:sym typeface="Twentieth Century"/>
            </a:endParaRPr>
          </a:p>
          <a:p>
            <a:pPr indent="0" lvl="0" marL="0" rtl="0" algn="l">
              <a:spcBef>
                <a:spcPts val="0"/>
              </a:spcBef>
              <a:spcAft>
                <a:spcPts val="0"/>
              </a:spcAft>
              <a:buNone/>
            </a:pPr>
            <a:r>
              <a:t/>
            </a:r>
            <a:endParaRPr sz="20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2000">
              <a:schemeClr val="lt1"/>
            </a:gs>
            <a:gs pos="28000">
              <a:srgbClr val="DCDCDC"/>
            </a:gs>
            <a:gs pos="100000">
              <a:srgbClr val="B7B7B7"/>
            </a:gs>
          </a:gsLst>
          <a:lin ang="5400000" scaled="0"/>
        </a:gradFill>
      </p:bgPr>
    </p:bg>
    <p:spTree>
      <p:nvGrpSpPr>
        <p:cNvPr id="215" name="Shape 215"/>
        <p:cNvGrpSpPr/>
        <p:nvPr/>
      </p:nvGrpSpPr>
      <p:grpSpPr>
        <a:xfrm>
          <a:off x="0" y="0"/>
          <a:ext cx="0" cy="0"/>
          <a:chOff x="0" y="0"/>
          <a:chExt cx="0" cy="0"/>
        </a:xfrm>
      </p:grpSpPr>
      <p:sp>
        <p:nvSpPr>
          <p:cNvPr id="216" name="Google Shape;216;p9"/>
          <p:cNvSpPr txBox="1"/>
          <p:nvPr>
            <p:ph type="ctrTitle"/>
          </p:nvPr>
        </p:nvSpPr>
        <p:spPr>
          <a:xfrm>
            <a:off x="1751012" y="93810"/>
            <a:ext cx="8690100" cy="7431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wentieth Century"/>
              <a:buNone/>
            </a:pPr>
            <a:r>
              <a:rPr lang="en-US"/>
              <a:t>TECHNOLOGY STACK</a:t>
            </a:r>
            <a:endParaRPr/>
          </a:p>
        </p:txBody>
      </p:sp>
      <p:sp>
        <p:nvSpPr>
          <p:cNvPr id="217" name="Google Shape;217;p9"/>
          <p:cNvSpPr txBox="1"/>
          <p:nvPr>
            <p:ph idx="1" type="subTitle"/>
          </p:nvPr>
        </p:nvSpPr>
        <p:spPr>
          <a:xfrm>
            <a:off x="1262850" y="836900"/>
            <a:ext cx="9912600" cy="5080500"/>
          </a:xfrm>
          <a:prstGeom prst="rect">
            <a:avLst/>
          </a:prstGeom>
          <a:noFill/>
          <a:ln>
            <a:noFill/>
          </a:ln>
        </p:spPr>
        <p:txBody>
          <a:bodyPr anchorCtr="0" anchor="t" bIns="45700" lIns="91425" spcFirstLastPara="1" rIns="91425" wrap="square" tIns="45700">
            <a:noAutofit/>
          </a:bodyPr>
          <a:lstStyle/>
          <a:p>
            <a:pPr indent="0" lvl="0" marL="0" rtl="0" algn="ctr">
              <a:lnSpc>
                <a:spcPct val="110000"/>
              </a:lnSpc>
              <a:spcBef>
                <a:spcPts val="0"/>
              </a:spcBef>
              <a:spcAft>
                <a:spcPts val="0"/>
              </a:spcAft>
              <a:buSzPts val="1040"/>
              <a:buNone/>
            </a:pPr>
            <a:r>
              <a:rPr b="1" lang="en-US" sz="1640"/>
              <a:t>SOFTWARE</a:t>
            </a:r>
            <a:r>
              <a:rPr b="1" lang="en-US" sz="1510"/>
              <a:t>: </a:t>
            </a:r>
            <a:endParaRPr sz="1315"/>
          </a:p>
          <a:p>
            <a:pPr indent="0" lvl="0" marL="0" rtl="0" algn="l">
              <a:lnSpc>
                <a:spcPct val="105000"/>
              </a:lnSpc>
              <a:spcBef>
                <a:spcPts val="1400"/>
              </a:spcBef>
              <a:spcAft>
                <a:spcPts val="0"/>
              </a:spcAft>
              <a:buClr>
                <a:schemeClr val="dk1"/>
              </a:buClr>
              <a:buSzPts val="358"/>
              <a:buFont typeface="Arial"/>
              <a:buNone/>
            </a:pPr>
            <a:r>
              <a:rPr b="1" lang="en-US" sz="1342">
                <a:solidFill>
                  <a:schemeClr val="dk1"/>
                </a:solidFill>
                <a:latin typeface="Arial"/>
                <a:ea typeface="Arial"/>
                <a:cs typeface="Arial"/>
                <a:sym typeface="Arial"/>
              </a:rPr>
              <a:t>1. Node.js</a:t>
            </a:r>
            <a:endParaRPr b="1" sz="1342">
              <a:solidFill>
                <a:schemeClr val="dk1"/>
              </a:solidFill>
              <a:latin typeface="Arial"/>
              <a:ea typeface="Arial"/>
              <a:cs typeface="Arial"/>
              <a:sym typeface="Arial"/>
            </a:endParaRPr>
          </a:p>
          <a:p>
            <a:pPr indent="-309721" lvl="0" marL="457200" rtl="0" algn="l">
              <a:lnSpc>
                <a:spcPct val="105000"/>
              </a:lnSpc>
              <a:spcBef>
                <a:spcPts val="1200"/>
              </a:spcBef>
              <a:spcAft>
                <a:spcPts val="0"/>
              </a:spcAft>
              <a:buSzPts val="1278"/>
              <a:buChar char="●"/>
            </a:pPr>
            <a:r>
              <a:rPr b="1" lang="en-US" sz="1277">
                <a:solidFill>
                  <a:schemeClr val="dk1"/>
                </a:solidFill>
                <a:latin typeface="Arial"/>
                <a:ea typeface="Arial"/>
                <a:cs typeface="Arial"/>
                <a:sym typeface="Arial"/>
              </a:rPr>
              <a:t>Role</a:t>
            </a:r>
            <a:r>
              <a:rPr lang="en-US" sz="1277">
                <a:solidFill>
                  <a:schemeClr val="dk1"/>
                </a:solidFill>
                <a:latin typeface="Arial"/>
                <a:ea typeface="Arial"/>
                <a:cs typeface="Arial"/>
                <a:sym typeface="Arial"/>
              </a:rPr>
              <a:t>: A JavaScript runtime built on Chrome's V8 engine.</a:t>
            </a:r>
            <a:endParaRPr sz="1277">
              <a:solidFill>
                <a:schemeClr val="dk1"/>
              </a:solidFill>
              <a:latin typeface="Arial"/>
              <a:ea typeface="Arial"/>
              <a:cs typeface="Arial"/>
              <a:sym typeface="Arial"/>
            </a:endParaRPr>
          </a:p>
          <a:p>
            <a:pPr indent="-309721" lvl="0" marL="457200" rtl="0" algn="l">
              <a:lnSpc>
                <a:spcPct val="105000"/>
              </a:lnSpc>
              <a:spcBef>
                <a:spcPts val="0"/>
              </a:spcBef>
              <a:spcAft>
                <a:spcPts val="0"/>
              </a:spcAft>
              <a:buSzPts val="1278"/>
              <a:buChar char="●"/>
            </a:pPr>
            <a:r>
              <a:rPr b="1" lang="en-US" sz="1277">
                <a:solidFill>
                  <a:schemeClr val="dk1"/>
                </a:solidFill>
                <a:latin typeface="Arial"/>
                <a:ea typeface="Arial"/>
                <a:cs typeface="Arial"/>
                <a:sym typeface="Arial"/>
              </a:rPr>
              <a:t>Purpose</a:t>
            </a:r>
            <a:r>
              <a:rPr lang="en-US" sz="1277">
                <a:solidFill>
                  <a:schemeClr val="dk1"/>
                </a:solidFill>
                <a:latin typeface="Arial"/>
                <a:ea typeface="Arial"/>
                <a:cs typeface="Arial"/>
                <a:sym typeface="Arial"/>
              </a:rPr>
              <a:t>: Enables server-side scripting, allowing me to build scalable network applications and handle multiple connections simultaneously.</a:t>
            </a:r>
            <a:endParaRPr sz="1277">
              <a:solidFill>
                <a:schemeClr val="dk1"/>
              </a:solidFill>
              <a:latin typeface="Arial"/>
              <a:ea typeface="Arial"/>
              <a:cs typeface="Arial"/>
              <a:sym typeface="Arial"/>
            </a:endParaRPr>
          </a:p>
          <a:p>
            <a:pPr indent="0" lvl="0" marL="0" rtl="0" algn="l">
              <a:lnSpc>
                <a:spcPct val="105000"/>
              </a:lnSpc>
              <a:spcBef>
                <a:spcPts val="1400"/>
              </a:spcBef>
              <a:spcAft>
                <a:spcPts val="0"/>
              </a:spcAft>
              <a:buClr>
                <a:schemeClr val="dk1"/>
              </a:buClr>
              <a:buSzPts val="358"/>
              <a:buFont typeface="Arial"/>
              <a:buNone/>
            </a:pPr>
            <a:r>
              <a:rPr b="1" lang="en-US" sz="1342">
                <a:solidFill>
                  <a:schemeClr val="dk1"/>
                </a:solidFill>
                <a:latin typeface="Arial"/>
                <a:ea typeface="Arial"/>
                <a:cs typeface="Arial"/>
                <a:sym typeface="Arial"/>
              </a:rPr>
              <a:t>2. Express.js</a:t>
            </a:r>
            <a:endParaRPr b="1" sz="1342">
              <a:solidFill>
                <a:schemeClr val="dk1"/>
              </a:solidFill>
              <a:latin typeface="Arial"/>
              <a:ea typeface="Arial"/>
              <a:cs typeface="Arial"/>
              <a:sym typeface="Arial"/>
            </a:endParaRPr>
          </a:p>
          <a:p>
            <a:pPr indent="-309721" lvl="0" marL="457200" rtl="0" algn="l">
              <a:lnSpc>
                <a:spcPct val="105000"/>
              </a:lnSpc>
              <a:spcBef>
                <a:spcPts val="1200"/>
              </a:spcBef>
              <a:spcAft>
                <a:spcPts val="0"/>
              </a:spcAft>
              <a:buSzPts val="1278"/>
              <a:buChar char="●"/>
            </a:pPr>
            <a:r>
              <a:rPr b="1" lang="en-US" sz="1277">
                <a:solidFill>
                  <a:schemeClr val="dk1"/>
                </a:solidFill>
                <a:latin typeface="Arial"/>
                <a:ea typeface="Arial"/>
                <a:cs typeface="Arial"/>
                <a:sym typeface="Arial"/>
              </a:rPr>
              <a:t>Role</a:t>
            </a:r>
            <a:r>
              <a:rPr lang="en-US" sz="1277">
                <a:solidFill>
                  <a:schemeClr val="dk1"/>
                </a:solidFill>
                <a:latin typeface="Arial"/>
                <a:ea typeface="Arial"/>
                <a:cs typeface="Arial"/>
                <a:sym typeface="Arial"/>
              </a:rPr>
              <a:t>: A web application framework for Node.js.</a:t>
            </a:r>
            <a:endParaRPr sz="1277">
              <a:solidFill>
                <a:schemeClr val="dk1"/>
              </a:solidFill>
              <a:latin typeface="Arial"/>
              <a:ea typeface="Arial"/>
              <a:cs typeface="Arial"/>
              <a:sym typeface="Arial"/>
            </a:endParaRPr>
          </a:p>
          <a:p>
            <a:pPr indent="-309721" lvl="0" marL="457200" rtl="0" algn="l">
              <a:lnSpc>
                <a:spcPct val="105000"/>
              </a:lnSpc>
              <a:spcBef>
                <a:spcPts val="0"/>
              </a:spcBef>
              <a:spcAft>
                <a:spcPts val="0"/>
              </a:spcAft>
              <a:buSzPts val="1278"/>
              <a:buChar char="●"/>
            </a:pPr>
            <a:r>
              <a:rPr b="1" lang="en-US" sz="1277">
                <a:solidFill>
                  <a:schemeClr val="dk1"/>
                </a:solidFill>
                <a:latin typeface="Arial"/>
                <a:ea typeface="Arial"/>
                <a:cs typeface="Arial"/>
                <a:sym typeface="Arial"/>
              </a:rPr>
              <a:t>Purpose</a:t>
            </a:r>
            <a:r>
              <a:rPr lang="en-US" sz="1277">
                <a:solidFill>
                  <a:schemeClr val="dk1"/>
                </a:solidFill>
                <a:latin typeface="Arial"/>
                <a:ea typeface="Arial"/>
                <a:cs typeface="Arial"/>
                <a:sym typeface="Arial"/>
              </a:rPr>
              <a:t>: Simplifies the process of building web applications and APIs by providing robust features like routing, middleware support, and request/response handling.</a:t>
            </a:r>
            <a:endParaRPr sz="1277">
              <a:solidFill>
                <a:schemeClr val="dk1"/>
              </a:solidFill>
              <a:latin typeface="Arial"/>
              <a:ea typeface="Arial"/>
              <a:cs typeface="Arial"/>
              <a:sym typeface="Arial"/>
            </a:endParaRPr>
          </a:p>
          <a:p>
            <a:pPr indent="0" lvl="0" marL="0" rtl="0" algn="l">
              <a:lnSpc>
                <a:spcPct val="105000"/>
              </a:lnSpc>
              <a:spcBef>
                <a:spcPts val="1400"/>
              </a:spcBef>
              <a:spcAft>
                <a:spcPts val="0"/>
              </a:spcAft>
              <a:buClr>
                <a:schemeClr val="dk1"/>
              </a:buClr>
              <a:buSzPts val="358"/>
              <a:buFont typeface="Arial"/>
              <a:buNone/>
            </a:pPr>
            <a:r>
              <a:rPr b="1" lang="en-US" sz="1342">
                <a:solidFill>
                  <a:schemeClr val="dk1"/>
                </a:solidFill>
                <a:latin typeface="Arial"/>
                <a:ea typeface="Arial"/>
                <a:cs typeface="Arial"/>
                <a:sym typeface="Arial"/>
              </a:rPr>
              <a:t>3. HTML/CSS</a:t>
            </a:r>
            <a:endParaRPr b="1" sz="1342">
              <a:solidFill>
                <a:schemeClr val="dk1"/>
              </a:solidFill>
              <a:latin typeface="Arial"/>
              <a:ea typeface="Arial"/>
              <a:cs typeface="Arial"/>
              <a:sym typeface="Arial"/>
            </a:endParaRPr>
          </a:p>
          <a:p>
            <a:pPr indent="-309721" lvl="0" marL="457200" rtl="0" algn="l">
              <a:lnSpc>
                <a:spcPct val="105000"/>
              </a:lnSpc>
              <a:spcBef>
                <a:spcPts val="1200"/>
              </a:spcBef>
              <a:spcAft>
                <a:spcPts val="0"/>
              </a:spcAft>
              <a:buSzPts val="1278"/>
              <a:buChar char="●"/>
            </a:pPr>
            <a:r>
              <a:rPr b="1" lang="en-US" sz="1277">
                <a:solidFill>
                  <a:schemeClr val="dk1"/>
                </a:solidFill>
                <a:latin typeface="Arial"/>
                <a:ea typeface="Arial"/>
                <a:cs typeface="Arial"/>
                <a:sym typeface="Arial"/>
              </a:rPr>
              <a:t>Role</a:t>
            </a:r>
            <a:r>
              <a:rPr lang="en-US" sz="1277">
                <a:solidFill>
                  <a:schemeClr val="dk1"/>
                </a:solidFill>
                <a:latin typeface="Arial"/>
                <a:ea typeface="Arial"/>
                <a:cs typeface="Arial"/>
                <a:sym typeface="Arial"/>
              </a:rPr>
              <a:t>: Core technologies for building web pages.</a:t>
            </a:r>
            <a:endParaRPr sz="1277">
              <a:solidFill>
                <a:schemeClr val="dk1"/>
              </a:solidFill>
              <a:latin typeface="Arial"/>
              <a:ea typeface="Arial"/>
              <a:cs typeface="Arial"/>
              <a:sym typeface="Arial"/>
            </a:endParaRPr>
          </a:p>
          <a:p>
            <a:pPr indent="-309721" lvl="0" marL="457200" rtl="0" algn="l">
              <a:lnSpc>
                <a:spcPct val="105000"/>
              </a:lnSpc>
              <a:spcBef>
                <a:spcPts val="0"/>
              </a:spcBef>
              <a:spcAft>
                <a:spcPts val="0"/>
              </a:spcAft>
              <a:buSzPts val="1278"/>
              <a:buChar char="●"/>
            </a:pPr>
            <a:r>
              <a:rPr b="1" lang="en-US" sz="1277">
                <a:solidFill>
                  <a:schemeClr val="dk1"/>
                </a:solidFill>
                <a:latin typeface="Arial"/>
                <a:ea typeface="Arial"/>
                <a:cs typeface="Arial"/>
                <a:sym typeface="Arial"/>
              </a:rPr>
              <a:t>Purpose</a:t>
            </a:r>
            <a:r>
              <a:rPr lang="en-US" sz="1277">
                <a:solidFill>
                  <a:schemeClr val="dk1"/>
                </a:solidFill>
                <a:latin typeface="Arial"/>
                <a:ea typeface="Arial"/>
                <a:cs typeface="Arial"/>
                <a:sym typeface="Arial"/>
              </a:rPr>
              <a:t>: HTML structures the content of my web application, while CSS is used for styling and layout. This combination ensures that my application is visually appealing and user-friendly.</a:t>
            </a:r>
            <a:endParaRPr sz="1277">
              <a:solidFill>
                <a:schemeClr val="dk1"/>
              </a:solidFill>
              <a:latin typeface="Arial"/>
              <a:ea typeface="Arial"/>
              <a:cs typeface="Arial"/>
              <a:sym typeface="Arial"/>
            </a:endParaRPr>
          </a:p>
          <a:p>
            <a:pPr indent="0" lvl="0" marL="0" rtl="0" algn="l">
              <a:lnSpc>
                <a:spcPct val="105000"/>
              </a:lnSpc>
              <a:spcBef>
                <a:spcPts val="1400"/>
              </a:spcBef>
              <a:spcAft>
                <a:spcPts val="0"/>
              </a:spcAft>
              <a:buClr>
                <a:schemeClr val="dk1"/>
              </a:buClr>
              <a:buSzPts val="358"/>
              <a:buFont typeface="Arial"/>
              <a:buNone/>
            </a:pPr>
            <a:r>
              <a:rPr b="1" lang="en-US" sz="1342">
                <a:solidFill>
                  <a:schemeClr val="dk1"/>
                </a:solidFill>
                <a:latin typeface="Arial"/>
                <a:ea typeface="Arial"/>
                <a:cs typeface="Arial"/>
                <a:sym typeface="Arial"/>
              </a:rPr>
              <a:t>4. JavaScript</a:t>
            </a:r>
            <a:endParaRPr b="1" sz="1342">
              <a:solidFill>
                <a:schemeClr val="dk1"/>
              </a:solidFill>
              <a:latin typeface="Arial"/>
              <a:ea typeface="Arial"/>
              <a:cs typeface="Arial"/>
              <a:sym typeface="Arial"/>
            </a:endParaRPr>
          </a:p>
          <a:p>
            <a:pPr indent="-309721" lvl="0" marL="457200" rtl="0" algn="l">
              <a:lnSpc>
                <a:spcPct val="105000"/>
              </a:lnSpc>
              <a:spcBef>
                <a:spcPts val="1200"/>
              </a:spcBef>
              <a:spcAft>
                <a:spcPts val="0"/>
              </a:spcAft>
              <a:buSzPts val="1278"/>
              <a:buChar char="●"/>
            </a:pPr>
            <a:r>
              <a:rPr b="1" lang="en-US" sz="1277">
                <a:solidFill>
                  <a:schemeClr val="dk1"/>
                </a:solidFill>
                <a:latin typeface="Arial"/>
                <a:ea typeface="Arial"/>
                <a:cs typeface="Arial"/>
                <a:sym typeface="Arial"/>
              </a:rPr>
              <a:t>Role</a:t>
            </a:r>
            <a:r>
              <a:rPr lang="en-US" sz="1277">
                <a:solidFill>
                  <a:schemeClr val="dk1"/>
                </a:solidFill>
                <a:latin typeface="Arial"/>
                <a:ea typeface="Arial"/>
                <a:cs typeface="Arial"/>
                <a:sym typeface="Arial"/>
              </a:rPr>
              <a:t>: The primary programming language for web development.</a:t>
            </a:r>
            <a:endParaRPr sz="1277">
              <a:solidFill>
                <a:schemeClr val="dk1"/>
              </a:solidFill>
              <a:latin typeface="Arial"/>
              <a:ea typeface="Arial"/>
              <a:cs typeface="Arial"/>
              <a:sym typeface="Arial"/>
            </a:endParaRPr>
          </a:p>
          <a:p>
            <a:pPr indent="-309721" lvl="0" marL="457200" rtl="0" algn="l">
              <a:lnSpc>
                <a:spcPct val="105000"/>
              </a:lnSpc>
              <a:spcBef>
                <a:spcPts val="0"/>
              </a:spcBef>
              <a:spcAft>
                <a:spcPts val="0"/>
              </a:spcAft>
              <a:buSzPts val="1278"/>
              <a:buChar char="●"/>
            </a:pPr>
            <a:r>
              <a:rPr b="1" lang="en-US" sz="1277">
                <a:solidFill>
                  <a:schemeClr val="dk1"/>
                </a:solidFill>
                <a:latin typeface="Arial"/>
                <a:ea typeface="Arial"/>
                <a:cs typeface="Arial"/>
                <a:sym typeface="Arial"/>
              </a:rPr>
              <a:t>Purpose</a:t>
            </a:r>
            <a:r>
              <a:rPr lang="en-US" sz="1277">
                <a:solidFill>
                  <a:schemeClr val="dk1"/>
                </a:solidFill>
                <a:latin typeface="Arial"/>
                <a:ea typeface="Arial"/>
                <a:cs typeface="Arial"/>
                <a:sym typeface="Arial"/>
              </a:rPr>
              <a:t>: Used on the client-side for dynamic content and interaction, as well as on the server-side (via Node.js) for backend logic. It allows me to handle events, make API calls, and manipulate the DOM.</a:t>
            </a:r>
            <a:endParaRPr sz="1115"/>
          </a:p>
        </p:txBody>
      </p:sp>
    </p:spTree>
  </p:cSld>
  <p:clrMapOvr>
    <a:masterClrMapping/>
  </p:clrMapOvr>
</p:sld>
</file>

<file path=ppt/theme/theme1.xml><?xml version="1.0" encoding="utf-8"?>
<a:theme xmlns:a="http://schemas.openxmlformats.org/drawingml/2006/main" xmlns:r="http://schemas.openxmlformats.org/officeDocument/2006/relationships" name="Droplet">
  <a:themeElements>
    <a:clrScheme name="Droplet">
      <a:dk1>
        <a:srgbClr val="000000"/>
      </a:dk1>
      <a:lt1>
        <a:srgbClr val="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2024-07-09T08:20:57Z</dcterms:created>
  <dc:creator>Arinze Ekpereamaka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b8a37838928542c4b6639664daabaf3c</vt:lpwstr>
  </property>
</Properties>
</file>