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a11022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a11022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12d4f5ea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12d4f5ea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12d4f5ea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12d4f5ea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12d4f5e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12d4f5e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110229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110229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31c542db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31c542db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31c542db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31c542db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1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21175" y="1628225"/>
            <a:ext cx="8511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089250" y="24561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1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27950" y="984000"/>
            <a:ext cx="8140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Most states that have a participation rate      of less than 40% will have above-average  </a:t>
            </a:r>
            <a:endParaRPr b="1" sz="300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SAT scores.</a:t>
            </a:r>
            <a:endParaRPr b="1" sz="300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35350" y="4441175"/>
            <a:ext cx="7688100" cy="4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Iffan Kepan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Free Vectors, PNGs, Mockups &amp; Backgrounds | rawpixel" id="66" name="Google Shape;66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170875" y="2835600"/>
            <a:ext cx="1786976" cy="11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SAT ? </a:t>
            </a:r>
            <a:endParaRPr b="1"/>
          </a:p>
        </p:txBody>
      </p:sp>
      <p:grpSp>
        <p:nvGrpSpPr>
          <p:cNvPr id="72" name="Google Shape;72;p14"/>
          <p:cNvGrpSpPr/>
          <p:nvPr/>
        </p:nvGrpSpPr>
        <p:grpSpPr>
          <a:xfrm rot="-7273960">
            <a:off x="3181060" y="1753695"/>
            <a:ext cx="2781886" cy="2781886"/>
            <a:chOff x="2902488" y="902232"/>
            <a:chExt cx="3339000" cy="3339000"/>
          </a:xfrm>
        </p:grpSpPr>
        <p:sp>
          <p:nvSpPr>
            <p:cNvPr id="73" name="Google Shape;73;p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0D5CD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3069A4">
                <a:alpha val="5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815470" y="2387572"/>
            <a:ext cx="1513008" cy="1513008"/>
            <a:chOff x="3664038" y="1663782"/>
            <a:chExt cx="1815900" cy="1815900"/>
          </a:xfrm>
        </p:grpSpPr>
        <p:sp>
          <p:nvSpPr>
            <p:cNvPr id="76" name="Google Shape;76;p1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 Test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130401" y="1372788"/>
            <a:ext cx="890361" cy="890358"/>
            <a:chOff x="2859869" y="853971"/>
            <a:chExt cx="1068604" cy="1068600"/>
          </a:xfrm>
        </p:grpSpPr>
        <p:sp>
          <p:nvSpPr>
            <p:cNvPr id="79" name="Google Shape;79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859869" y="1022133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Fully 1,600 Points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2921170" y="3406401"/>
            <a:ext cx="890358" cy="890358"/>
            <a:chOff x="2859873" y="853971"/>
            <a:chExt cx="1068600" cy="1068600"/>
          </a:xfrm>
        </p:grpSpPr>
        <p:sp>
          <p:nvSpPr>
            <p:cNvPr id="82" name="Google Shape;82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911024" y="1022124"/>
              <a:ext cx="9663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 Sessions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328557" y="3400115"/>
            <a:ext cx="890358" cy="890358"/>
            <a:chOff x="5214448" y="3234278"/>
            <a:chExt cx="1068600" cy="1068600"/>
          </a:xfrm>
        </p:grpSpPr>
        <p:sp>
          <p:nvSpPr>
            <p:cNvPr id="85" name="Google Shape;85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306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5290950" y="3402426"/>
              <a:ext cx="915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USA college admissions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7" name="Google Shape;87;p14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8DA6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882900" y="1751275"/>
            <a:ext cx="7026600" cy="2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lang="en" sz="1802">
                <a:solidFill>
                  <a:srgbClr val="3069A4"/>
                </a:solidFill>
              </a:rPr>
              <a:t>The overall average SAT scores between 2017 and 2019 showed a </a:t>
            </a:r>
            <a:r>
              <a:rPr b="1" lang="en" sz="1802">
                <a:solidFill>
                  <a:srgbClr val="3069A4"/>
                </a:solidFill>
              </a:rPr>
              <a:t>downward trend</a:t>
            </a:r>
            <a:r>
              <a:rPr lang="en" sz="1802">
                <a:solidFill>
                  <a:srgbClr val="3069A4"/>
                </a:solidFill>
              </a:rPr>
              <a:t>.</a:t>
            </a:r>
            <a:endParaRPr sz="100">
              <a:solidFill>
                <a:srgbClr val="3069A4"/>
              </a:solidFill>
            </a:endParaRPr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b="1" lang="en" sz="1802">
                <a:solidFill>
                  <a:srgbClr val="3069A4"/>
                </a:solidFill>
              </a:rPr>
              <a:t>Participation rates varied</a:t>
            </a:r>
            <a:r>
              <a:rPr lang="en" sz="1802">
                <a:solidFill>
                  <a:srgbClr val="3069A4"/>
                </a:solidFill>
              </a:rPr>
              <a:t> across states in the United States during this period.</a:t>
            </a:r>
            <a:endParaRPr sz="1802">
              <a:solidFill>
                <a:srgbClr val="3069A4"/>
              </a:solidFill>
            </a:endParaRPr>
          </a:p>
          <a:p>
            <a:pPr indent="-3430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3"/>
              <a:buChar char="➔"/>
            </a:pPr>
            <a:r>
              <a:rPr lang="en" sz="1802">
                <a:solidFill>
                  <a:srgbClr val="3069A4"/>
                </a:solidFill>
              </a:rPr>
              <a:t>To better understand this trend, it is important to explore the </a:t>
            </a:r>
            <a:r>
              <a:rPr b="1" lang="en" sz="1802">
                <a:solidFill>
                  <a:srgbClr val="3069A4"/>
                </a:solidFill>
              </a:rPr>
              <a:t>relationship between participation rates and average</a:t>
            </a:r>
            <a:r>
              <a:rPr lang="en" sz="1802">
                <a:solidFill>
                  <a:srgbClr val="3069A4"/>
                </a:solidFill>
              </a:rPr>
              <a:t> SAT scores in each state.</a:t>
            </a:r>
            <a:endParaRPr sz="1802">
              <a:solidFill>
                <a:srgbClr val="3069A4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561150" y="4830950"/>
            <a:ext cx="802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8DA6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505700"/>
            <a:ext cx="36207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069A4"/>
                </a:solidFill>
              </a:rPr>
              <a:t>Average SAT Score By Participation Rate</a:t>
            </a:r>
            <a:endParaRPr b="1" sz="1400">
              <a:solidFill>
                <a:srgbClr val="3069A4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9A4"/>
                </a:solidFill>
              </a:rPr>
              <a:t>0 - 20%  = 1209.88</a:t>
            </a:r>
            <a:endParaRPr b="1">
              <a:solidFill>
                <a:srgbClr val="3069A4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69A4"/>
                </a:solidFill>
              </a:rPr>
              <a:t>21% - 40% =1135.17</a:t>
            </a:r>
            <a:endParaRPr b="1">
              <a:solidFill>
                <a:srgbClr val="3069A4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69A4"/>
                </a:solidFill>
              </a:rPr>
              <a:t>41% - 60% = 1070.57</a:t>
            </a:r>
            <a:endParaRPr>
              <a:solidFill>
                <a:srgbClr val="3069A4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69A4"/>
                </a:solidFill>
              </a:rPr>
              <a:t>61% - 80% = 1073.98</a:t>
            </a:r>
            <a:endParaRPr>
              <a:solidFill>
                <a:srgbClr val="3069A4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069A4"/>
                </a:solidFill>
              </a:rPr>
              <a:t>81% - 100% = 1013.58 </a:t>
            </a:r>
            <a:endParaRPr>
              <a:solidFill>
                <a:srgbClr val="3069A4"/>
              </a:solidFill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82225"/>
            <a:ext cx="87267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Categorizing SAT Scores Based on 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Participation Rates</a:t>
            </a:r>
            <a:endParaRPr sz="2820"/>
          </a:p>
        </p:txBody>
      </p:sp>
      <p:sp>
        <p:nvSpPr>
          <p:cNvPr id="101" name="Google Shape;101;p16"/>
          <p:cNvSpPr txBox="1"/>
          <p:nvPr/>
        </p:nvSpPr>
        <p:spPr>
          <a:xfrm>
            <a:off x="311700" y="3915600"/>
            <a:ext cx="3370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Less than 40% of </a:t>
            </a:r>
            <a:r>
              <a:rPr b="1" lang="en" sz="16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participation</a:t>
            </a:r>
            <a:r>
              <a:rPr b="1" lang="en" sz="16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 rate above average-SAT score</a:t>
            </a:r>
            <a:endParaRPr b="1" sz="160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3207" r="7934" t="5508"/>
          <a:stretch/>
        </p:blipFill>
        <p:spPr>
          <a:xfrm>
            <a:off x="3932450" y="1505700"/>
            <a:ext cx="4899850" cy="32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395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Breakthrough</a:t>
            </a:r>
            <a:r>
              <a:rPr lang="en"/>
              <a:t> Less than 40 Participation Rate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61200" y="3652675"/>
            <a:ext cx="421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Only 3 States the on below of average-SAT score : Ohio, New Mexico, Oklahoma</a:t>
            </a:r>
            <a:endParaRPr b="1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917888" y="1750075"/>
            <a:ext cx="3118625" cy="1249111"/>
            <a:chOff x="756913" y="1150288"/>
            <a:chExt cx="3118625" cy="2267400"/>
          </a:xfrm>
        </p:grpSpPr>
        <p:sp>
          <p:nvSpPr>
            <p:cNvPr id="110" name="Google Shape;110;p17"/>
            <p:cNvSpPr/>
            <p:nvPr/>
          </p:nvSpPr>
          <p:spPr>
            <a:xfrm>
              <a:off x="756913" y="1150288"/>
              <a:ext cx="3118500" cy="2267400"/>
            </a:xfrm>
            <a:prstGeom prst="rect">
              <a:avLst/>
            </a:prstGeom>
            <a:solidFill>
              <a:srgbClr val="3069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236750" y="2662352"/>
              <a:ext cx="2158800" cy="5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that over average- SAT score</a:t>
              </a:r>
              <a:endPara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894438" y="1267596"/>
              <a:ext cx="2981100" cy="12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19/22</a:t>
              </a:r>
              <a:r>
                <a:rPr lang="en" sz="370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 </a:t>
              </a:r>
              <a:r>
                <a:rPr lang="en" sz="34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States</a:t>
              </a:r>
              <a:endParaRPr sz="3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725" y="1171200"/>
            <a:ext cx="3551403" cy="39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61150" y="2201725"/>
            <a:ext cx="8363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3069A4"/>
                </a:solidFill>
                <a:latin typeface="Roboto"/>
                <a:ea typeface="Roboto"/>
                <a:cs typeface="Roboto"/>
                <a:sym typeface="Roboto"/>
              </a:rPr>
              <a:t>83% of states have a participation rate of less than 40%, while the SAT scores are above average in all of these states. Additionally, in these states, at least 65% of students participated in the ACT, showing a forward trend.</a:t>
            </a:r>
            <a:endParaRPr b="1" sz="1800">
              <a:solidFill>
                <a:srgbClr val="3069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8DA6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Factors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61150" y="1786038"/>
            <a:ext cx="65865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hypothesis is influenced by key factors: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Selection Bias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 on ACT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School Policies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561150" y="4845900"/>
            <a:ext cx="802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8DA6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61150" y="1863000"/>
            <a:ext cx="8363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Encourage to Increases participation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Focusing on Underserved Groups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Awareness Campaigns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69A4"/>
              </a:buClr>
              <a:buSzPts val="1800"/>
              <a:buFont typeface="Roboto Medium"/>
              <a:buChar char="❖"/>
            </a:pPr>
            <a:r>
              <a:rPr lang="en" sz="1800">
                <a:solidFill>
                  <a:srgbClr val="3069A4"/>
                </a:solidFill>
                <a:latin typeface="Roboto Medium"/>
                <a:ea typeface="Roboto Medium"/>
                <a:cs typeface="Roboto Medium"/>
                <a:sym typeface="Roboto Medium"/>
              </a:rPr>
              <a:t>Long-Term Data Studies</a:t>
            </a:r>
            <a:endParaRPr sz="1800">
              <a:solidFill>
                <a:srgbClr val="3069A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561150" y="4769700"/>
            <a:ext cx="8021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8DA6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