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6" r:id="rId5"/>
    <p:sldId id="259" r:id="rId6"/>
    <p:sldId id="260" r:id="rId7"/>
    <p:sldId id="261" r:id="rId8"/>
    <p:sldId id="258" r:id="rId9"/>
    <p:sldId id="287" r:id="rId10"/>
    <p:sldId id="262" r:id="rId11"/>
    <p:sldId id="280" r:id="rId12"/>
    <p:sldId id="281" r:id="rId13"/>
    <p:sldId id="265" r:id="rId14"/>
    <p:sldId id="278" r:id="rId15"/>
    <p:sldId id="264" r:id="rId16"/>
    <p:sldId id="266" r:id="rId17"/>
    <p:sldId id="268" r:id="rId18"/>
    <p:sldId id="285" r:id="rId19"/>
    <p:sldId id="282" r:id="rId20"/>
    <p:sldId id="290" r:id="rId21"/>
    <p:sldId id="283" r:id="rId22"/>
    <p:sldId id="291" r:id="rId2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10" y="-90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408920291455067"/>
          <c:y val="0.124859708193042"/>
          <c:w val="0.956899977920071"/>
          <c:h val="0.7618406285072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Capital (in billions)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2010</c:v>
                </c:pt>
                <c:pt idx="2">
                  <c:v>2013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5.07</c:v>
                </c:pt>
                <c:pt idx="1">
                  <c:v>4.6</c:v>
                </c:pt>
                <c:pt idx="2">
                  <c:v>8.2</c:v>
                </c:pt>
                <c:pt idx="3">
                  <c:v>9.3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0"/>
        <c:axId val="894323218"/>
        <c:axId val="176575003"/>
      </c:barChart>
      <c:catAx>
        <c:axId val="89432321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6575003"/>
        <c:crosses val="autoZero"/>
        <c:auto val="1"/>
        <c:lblAlgn val="ctr"/>
        <c:lblOffset val="100"/>
        <c:noMultiLvlLbl val="0"/>
      </c:catAx>
      <c:valAx>
        <c:axId val="1765750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9432321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Sales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427898550724638"/>
          <c:y val="0.103462321792261"/>
          <c:w val="0.941690821256039"/>
          <c:h val="0.76950441276306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Metformin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2010</c:v>
                </c:pt>
                <c:pt idx="2">
                  <c:v>2013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212</c:v>
                </c:pt>
                <c:pt idx="1">
                  <c:v>324</c:v>
                </c:pt>
                <c:pt idx="2">
                  <c:v>588</c:v>
                </c:pt>
                <c:pt idx="3">
                  <c:v>700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Ranitidine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2010</c:v>
                </c:pt>
                <c:pt idx="2">
                  <c:v>2013</c:v>
                </c:pt>
                <c:pt idx="3">
                  <c:v>2016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223</c:v>
                </c:pt>
                <c:pt idx="1">
                  <c:v>400</c:v>
                </c:pt>
                <c:pt idx="2">
                  <c:v>764</c:v>
                </c:pt>
                <c:pt idx="3">
                  <c:v>868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2010</c:v>
                </c:pt>
                <c:pt idx="2">
                  <c:v>2013</c:v>
                </c:pt>
                <c:pt idx="3">
                  <c:v>2016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0"/>
        <c:axId val="995129510"/>
        <c:axId val="743375203"/>
      </c:barChart>
      <c:catAx>
        <c:axId val="995129510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43375203"/>
        <c:crosses val="autoZero"/>
        <c:auto val="1"/>
        <c:lblAlgn val="ctr"/>
        <c:lblOffset val="100"/>
        <c:noMultiLvlLbl val="0"/>
      </c:catAx>
      <c:valAx>
        <c:axId val="7433752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9512951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Sales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Loperamide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1.02</c:v>
                </c:pt>
                <c:pt idx="1">
                  <c:v>4.7</c:v>
                </c:pt>
                <c:pt idx="2">
                  <c:v>6.8</c:v>
                </c:pt>
                <c:pt idx="3">
                  <c:v>8.9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Cimetidine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6.5</c:v>
                </c:pt>
                <c:pt idx="2">
                  <c:v>7.8</c:v>
                </c:pt>
                <c:pt idx="3">
                  <c:v>8.1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0"/>
        <c:axId val="101027473"/>
        <c:axId val="133031745"/>
      </c:barChart>
      <c:catAx>
        <c:axId val="101027473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3031745"/>
        <c:crosses val="autoZero"/>
        <c:auto val="1"/>
        <c:lblAlgn val="ctr"/>
        <c:lblOffset val="100"/>
        <c:noMultiLvlLbl val="0"/>
      </c:catAx>
      <c:valAx>
        <c:axId val="13303174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102747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8" name="Picture 7" descr="imag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3340" y="1902460"/>
            <a:ext cx="9865995" cy="326136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 descr="Untitled-ConvertImage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52195" y="828675"/>
            <a:ext cx="10087610" cy="5200015"/>
          </a:xfrm>
          <a:prstGeom prst="rect">
            <a:avLst/>
          </a:prstGeom>
        </p:spPr>
      </p:pic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105" y="1775460"/>
            <a:ext cx="10003790" cy="33070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235"/>
            <a:ext cx="10515600" cy="1325563"/>
          </a:xfrm>
        </p:spPr>
        <p:txBody>
          <a:bodyPr/>
          <a:p>
            <a:r>
              <a:rPr lang="en-US"/>
              <a:t>Business Plan - </a:t>
            </a:r>
            <a:r>
              <a:rPr lang="en-US" b="1"/>
              <a:t>Market Research</a:t>
            </a:r>
            <a:endParaRPr lang="en-US" b="1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965200" y="1952625"/>
            <a:ext cx="51784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Environmental scanning:</a:t>
            </a:r>
            <a:endParaRPr lang="en-US"/>
          </a:p>
          <a:p>
            <a:pPr>
              <a:buFont typeface="Wingdings" panose="05000000000000000000" charset="0"/>
              <a:buChar char=""/>
            </a:pPr>
            <a:r>
              <a:rPr lang="en-US"/>
              <a:t>Physicians</a:t>
            </a:r>
            <a:endParaRPr lang="en-US"/>
          </a:p>
          <a:p>
            <a:pPr>
              <a:buFont typeface="Wingdings" panose="05000000000000000000" charset="0"/>
              <a:buChar char=""/>
            </a:pPr>
            <a:r>
              <a:rPr lang="en-US"/>
              <a:t>Pharmacists</a:t>
            </a:r>
            <a:endParaRPr lang="en-US"/>
          </a:p>
          <a:p>
            <a:pPr>
              <a:buFont typeface="Wingdings" panose="05000000000000000000" charset="0"/>
              <a:buChar char=""/>
            </a:pPr>
            <a:r>
              <a:rPr lang="en-US"/>
              <a:t>Pharmacies</a:t>
            </a:r>
            <a:endParaRPr lang="en-US"/>
          </a:p>
          <a:p>
            <a:pPr>
              <a:buFont typeface="Wingdings" panose="05000000000000000000" charset="0"/>
              <a:buChar char=""/>
            </a:pPr>
            <a:r>
              <a:rPr lang="en-US"/>
              <a:t>Hospitals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Data gathering and analysis: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pharmaceutical-marketing-management-25-63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4985" y="392430"/>
            <a:ext cx="9436100" cy="62020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GROWTH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>
            <a:noAutofit/>
          </a:bodyPr>
          <a:lstStyle/>
          <a:p>
            <a:r>
              <a:rPr lang="en-US" sz="2000" dirty="0" smtClean="0"/>
              <a:t>Vertical integration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W</a:t>
            </a:r>
            <a:r>
              <a:rPr lang="en-US" sz="2000" dirty="0" smtClean="0"/>
              <a:t>e have assimilated the trials and testing on our own, as opposed to companies in the past or independent e-commerce platforms.</a:t>
            </a:r>
            <a:endParaRPr lang="en-US" sz="2000" dirty="0" smtClean="0"/>
          </a:p>
          <a:p>
            <a:r>
              <a:rPr lang="en-US" sz="2000" dirty="0" smtClean="0"/>
              <a:t>Mergers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Merged with Delco, a well know </a:t>
            </a:r>
            <a:r>
              <a:rPr lang="en-US" sz="2000" dirty="0" err="1" smtClean="0"/>
              <a:t>pharma</a:t>
            </a:r>
            <a:r>
              <a:rPr lang="en-US" sz="2000" dirty="0" smtClean="0"/>
              <a:t> company in the </a:t>
            </a:r>
            <a:r>
              <a:rPr lang="en-US" sz="2000" dirty="0" err="1" smtClean="0"/>
              <a:t>indian</a:t>
            </a:r>
            <a:r>
              <a:rPr lang="en-US" sz="2000" dirty="0" smtClean="0"/>
              <a:t> market. Deal value $500 million , The primary motive of  our company  being penetration into new markets by franchising,  Delco was facing financial losses and import ban from US drug  administration and other legal potholes in </a:t>
            </a:r>
            <a:r>
              <a:rPr lang="en-US" sz="2000" dirty="0" err="1" smtClean="0"/>
              <a:t>India.</a:t>
            </a:r>
            <a:r>
              <a:rPr lang="en-IN" sz="2000" dirty="0"/>
              <a:t> </a:t>
            </a:r>
            <a:r>
              <a:rPr lang="en-US" altLang="en-IN" sz="2000" dirty="0"/>
              <a:t>B</a:t>
            </a:r>
            <a:r>
              <a:rPr lang="en-IN" sz="2000" dirty="0"/>
              <a:t>y opting for an arrangement of the merger </a:t>
            </a:r>
            <a:r>
              <a:rPr lang="en-IN" sz="2000" dirty="0">
                <a:sym typeface="+mn-ea"/>
              </a:rPr>
              <a:t>for various tax, legal and regulatory reasons</a:t>
            </a:r>
            <a:r>
              <a:rPr lang="en-IN" sz="2000" dirty="0"/>
              <a:t>, </a:t>
            </a:r>
            <a:r>
              <a:rPr lang="en-US" altLang="en-IN" sz="2000" dirty="0"/>
              <a:t>Delco </a:t>
            </a:r>
            <a:r>
              <a:rPr lang="en-IN" sz="2000" dirty="0"/>
              <a:t>was able to retain its cash surplus, while the shareholders of </a:t>
            </a:r>
            <a:r>
              <a:rPr lang="en-US" altLang="en-IN" sz="2000" dirty="0"/>
              <a:t>o</a:t>
            </a:r>
            <a:r>
              <a:rPr lang="en-IN" sz="2000" dirty="0" smtClean="0"/>
              <a:t>ur company </a:t>
            </a:r>
            <a:r>
              <a:rPr lang="en-IN" sz="2000" dirty="0"/>
              <a:t>received shares of </a:t>
            </a:r>
            <a:r>
              <a:rPr lang="en-US" altLang="en-IN" sz="2000" dirty="0"/>
              <a:t>Delco </a:t>
            </a:r>
            <a:r>
              <a:rPr lang="en-IN" sz="2000" dirty="0"/>
              <a:t>in exchange.</a:t>
            </a:r>
            <a:endParaRPr lang="en-US" altLang="en-IN" sz="2000" dirty="0" smtClean="0"/>
          </a:p>
          <a:p>
            <a:r>
              <a:rPr lang="en-US" sz="2000" dirty="0" err="1" smtClean="0"/>
              <a:t>Acquisition</a:t>
            </a:r>
            <a:endParaRPr lang="en-US" sz="2000" dirty="0" err="1" smtClean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Acquired</a:t>
            </a:r>
            <a:r>
              <a:rPr lang="en-US" sz="2000" dirty="0" smtClean="0"/>
              <a:t> Ashwini Labs at a meagre $100 million. Rights to 5 brands and trademarks of drugs and a stronger presence in the indian market were acheived with this endeavour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Growth Rate (in millions)</a:t>
            </a:r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1"/>
          </p:nvPr>
        </p:nvGraphicFramePr>
        <p:xfrm>
          <a:off x="838200" y="1417955"/>
          <a:ext cx="10244455" cy="4707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                        ENTRY TO MARKET</a:t>
            </a:r>
            <a:endParaRPr lang="en-US" b="1"/>
          </a:p>
        </p:txBody>
      </p:sp>
      <p:pic>
        <p:nvPicPr>
          <p:cNvPr id="4" name="Content Placeholder 3" descr="pil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9835" y="1176655"/>
            <a:ext cx="9226550" cy="53752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  Market Entry Rural Areas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IN" sz="2000" dirty="0" smtClean="0"/>
              <a:t>1.	</a:t>
            </a:r>
            <a:r>
              <a:rPr lang="en-IN" sz="2000" dirty="0" smtClean="0"/>
              <a:t>Education by partnering with local non profit and governmental organizations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US" altLang="en-IN" sz="2000" dirty="0"/>
              <a:t>Collaborating with</a:t>
            </a:r>
            <a:r>
              <a:rPr lang="en-IN" sz="2000" dirty="0" smtClean="0"/>
              <a:t> N</a:t>
            </a:r>
            <a:r>
              <a:rPr lang="en-US" altLang="en-IN" sz="2000" dirty="0" smtClean="0"/>
              <a:t>GO</a:t>
            </a:r>
            <a:r>
              <a:rPr lang="en-IN" sz="2000" dirty="0" smtClean="0"/>
              <a:t>s to help </a:t>
            </a:r>
            <a:r>
              <a:rPr lang="en-US" altLang="en-IN" sz="2000" dirty="0" smtClean="0"/>
              <a:t>conduct </a:t>
            </a:r>
            <a:r>
              <a:rPr lang="en-IN" sz="2000" dirty="0" smtClean="0"/>
              <a:t>the seminars </a:t>
            </a:r>
            <a:r>
              <a:rPr lang="en-US" altLang="en-IN" sz="2000" dirty="0" smtClean="0"/>
              <a:t>to educate </a:t>
            </a:r>
            <a:r>
              <a:rPr lang="en-IN" sz="2000" dirty="0" smtClean="0"/>
              <a:t>the public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2.	Affordability</a:t>
            </a:r>
            <a:endParaRPr lang="en-IN" sz="2000" dirty="0" smtClean="0"/>
          </a:p>
          <a:p>
            <a:pPr marL="0" indent="0">
              <a:buNone/>
            </a:pPr>
            <a:r>
              <a:rPr lang="en-US" altLang="en-IN" sz="2000" dirty="0" smtClean="0"/>
              <a:t>	We sell our products at a subsidized rate in rural areas where access is limited.</a:t>
            </a:r>
            <a:endParaRPr lang="en-US" altLang="en-IN" sz="2000" dirty="0" smtClean="0"/>
          </a:p>
          <a:p>
            <a:pPr marL="0" indent="0">
              <a:buNone/>
            </a:pPr>
            <a:r>
              <a:rPr lang="en-US" altLang="en-IN" sz="2000" dirty="0" smtClean="0"/>
              <a:t>	Statistics show that though the price has been lowered, there is an overall profit </a:t>
            </a:r>
            <a:endParaRPr lang="en-US" altLang="en-IN" sz="2000" dirty="0" smtClean="0"/>
          </a:p>
          <a:p>
            <a:pPr marL="0" indent="0">
              <a:buNone/>
            </a:pPr>
            <a:r>
              <a:rPr lang="en-US" altLang="en-IN" sz="2000" dirty="0" smtClean="0"/>
              <a:t>	due to sheer numbers of sales.</a:t>
            </a:r>
            <a:endParaRPr lang="en-US" altLang="en-IN" sz="2000" dirty="0" smtClean="0"/>
          </a:p>
          <a:p>
            <a:pPr marL="0" indent="0">
              <a:buNone/>
            </a:pPr>
            <a:r>
              <a:rPr lang="en-IN" sz="2000" dirty="0" smtClean="0"/>
              <a:t>3.</a:t>
            </a:r>
            <a:r>
              <a:rPr lang="en-IN" sz="2000" dirty="0"/>
              <a:t>	</a:t>
            </a:r>
            <a:r>
              <a:rPr lang="en-IN" sz="2000" dirty="0" smtClean="0"/>
              <a:t>We have skilled representatives assigned </a:t>
            </a:r>
            <a:r>
              <a:rPr lang="en-US" altLang="en-IN" sz="2000" dirty="0" smtClean="0"/>
              <a:t>to specific areas</a:t>
            </a:r>
            <a:r>
              <a:rPr lang="en-IN" sz="2000" dirty="0" smtClean="0"/>
              <a:t> where the</a:t>
            </a:r>
            <a:r>
              <a:rPr lang="en-US" altLang="en-IN" sz="2000" dirty="0" smtClean="0"/>
              <a:t>y </a:t>
            </a:r>
            <a:r>
              <a:rPr lang="en-IN" sz="2000" dirty="0" smtClean="0"/>
              <a:t>meet </a:t>
            </a:r>
            <a:r>
              <a:rPr lang="en-US" altLang="en-IN" sz="2000" dirty="0" smtClean="0"/>
              <a:t>with 	</a:t>
            </a:r>
            <a:r>
              <a:rPr lang="en-IN" sz="2000" dirty="0" smtClean="0"/>
              <a:t>doctor</a:t>
            </a:r>
            <a:r>
              <a:rPr lang="en-US" altLang="en-IN" sz="2000" dirty="0" smtClean="0"/>
              <a:t>s</a:t>
            </a:r>
            <a:r>
              <a:rPr lang="en-IN" sz="2000" dirty="0" smtClean="0"/>
              <a:t> once a </a:t>
            </a:r>
            <a:r>
              <a:rPr lang="en-US" altLang="en-IN" sz="2000" dirty="0" smtClean="0"/>
              <a:t>	</a:t>
            </a:r>
            <a:r>
              <a:rPr lang="en-IN" sz="2000" dirty="0" smtClean="0"/>
              <a:t>month, to maintain </a:t>
            </a:r>
            <a:r>
              <a:rPr lang="en-US" altLang="en-IN" sz="2000" dirty="0" smtClean="0"/>
              <a:t>a good </a:t>
            </a:r>
            <a:r>
              <a:rPr lang="en-IN" sz="2000" dirty="0" smtClean="0"/>
              <a:t>relationship, </a:t>
            </a:r>
            <a:r>
              <a:rPr lang="en-US" altLang="en-IN" sz="2000" dirty="0" smtClean="0"/>
              <a:t>We often conduct seminars to 	inform </a:t>
            </a:r>
            <a:r>
              <a:rPr lang="en-IN" sz="2000" dirty="0" smtClean="0"/>
              <a:t>doctors </a:t>
            </a:r>
            <a:r>
              <a:rPr lang="en-US" altLang="en-IN" sz="2000" dirty="0" smtClean="0"/>
              <a:t>of results of 	promising drug trials. Doctors </a:t>
            </a:r>
            <a:r>
              <a:rPr lang="en-IN" sz="2000" dirty="0" smtClean="0"/>
              <a:t>who trust in us come </a:t>
            </a:r>
            <a:r>
              <a:rPr lang="en-US" altLang="en-IN" sz="2000" dirty="0" smtClean="0"/>
              <a:t>	</a:t>
            </a:r>
            <a:r>
              <a:rPr lang="en-IN" sz="2000" dirty="0" smtClean="0"/>
              <a:t>together and we focus on educating people of </a:t>
            </a:r>
            <a:r>
              <a:rPr lang="en-US" altLang="en-IN" sz="2000" dirty="0" smtClean="0"/>
              <a:t>	</a:t>
            </a:r>
            <a:r>
              <a:rPr lang="en-IN" sz="2000" dirty="0" smtClean="0"/>
              <a:t>generic health care and </a:t>
            </a:r>
            <a:r>
              <a:rPr lang="en-US" altLang="en-IN" sz="2000" dirty="0" smtClean="0"/>
              <a:t>inadvertently 	i</a:t>
            </a:r>
            <a:r>
              <a:rPr lang="en-IN" sz="2000" dirty="0" smtClean="0"/>
              <a:t>ncreas</a:t>
            </a:r>
            <a:r>
              <a:rPr lang="en-US" altLang="en-IN" sz="2000" dirty="0" smtClean="0"/>
              <a:t>e</a:t>
            </a:r>
            <a:r>
              <a:rPr lang="en-IN" sz="2000" dirty="0" smtClean="0"/>
              <a:t> </a:t>
            </a:r>
            <a:r>
              <a:rPr lang="en-US" altLang="en-IN" sz="2000" dirty="0" smtClean="0"/>
              <a:t>their</a:t>
            </a:r>
            <a:r>
              <a:rPr lang="en-IN" sz="2000" dirty="0" smtClean="0"/>
              <a:t> trust in our products</a:t>
            </a:r>
            <a:endParaRPr lang="en-IN" sz="2000" dirty="0" smtClean="0"/>
          </a:p>
          <a:p>
            <a:pPr marL="514350" indent="-514350">
              <a:buFont typeface="+mj-lt"/>
              <a:buAutoNum type="arabicPeriod"/>
            </a:pPr>
            <a:endParaRPr lang="en-IN" sz="20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Market Entry In Urban Areas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Tie Up with Hospitals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	Pharmaceutical companies offer “Bonus Schemes” to retailers periodically. In these schemes, on purchase of a specified quantity of drugs retailers get some extra quantity of the same drug for free. For example, in May 2011 Torrent Pharmaceuticals offered “Buy one Get one free scheme” on </a:t>
            </a:r>
            <a:r>
              <a:rPr lang="en-IN" sz="2400" dirty="0" err="1"/>
              <a:t>Thrombiflo</a:t>
            </a:r>
            <a:r>
              <a:rPr lang="en-IN" sz="2400" dirty="0"/>
              <a:t> which contains </a:t>
            </a:r>
            <a:r>
              <a:rPr lang="en-IN" sz="2400" dirty="0" err="1"/>
              <a:t>Fenobirate</a:t>
            </a:r>
            <a:r>
              <a:rPr lang="en-IN" sz="2400" dirty="0"/>
              <a:t> – a drug from fibrate class mainly used to reduce cholesterol levels in patients at risk of cardiovascular disease</a:t>
            </a:r>
            <a:r>
              <a:rPr lang="en-IN" sz="2400" dirty="0" smtClean="0"/>
              <a:t>.</a:t>
            </a:r>
            <a:endParaRPr lang="en-IN" sz="2400" dirty="0" smtClean="0"/>
          </a:p>
          <a:p>
            <a:pPr marL="0" indent="0">
              <a:buNone/>
            </a:pPr>
            <a:r>
              <a:rPr lang="en-US" altLang="en-IN" sz="2400" dirty="0" smtClean="0"/>
              <a:t>We entered a tie up with Fine Fettle Ltd.</a:t>
            </a:r>
            <a:endParaRPr lang="en-US" altLang="en-IN" sz="2400" dirty="0" smtClean="0"/>
          </a:p>
          <a:p>
            <a:pPr marL="0" indent="0">
              <a:buNone/>
            </a:pPr>
            <a:r>
              <a:rPr lang="en-US" altLang="en-IN" sz="2400" dirty="0" smtClean="0"/>
              <a:t>Fine Fettle </a:t>
            </a:r>
            <a:r>
              <a:rPr lang="en-IN" sz="2400" dirty="0" smtClean="0"/>
              <a:t>hospitals make it mandatory to buy </a:t>
            </a:r>
            <a:r>
              <a:rPr lang="en-US" altLang="en-IN" sz="2400" dirty="0" smtClean="0"/>
              <a:t>prescribed medication </a:t>
            </a:r>
            <a:r>
              <a:rPr lang="en-IN" sz="2400" dirty="0" smtClean="0"/>
              <a:t>from their pharmacies only, So that how we gain control of market</a:t>
            </a:r>
            <a:endParaRPr lang="en-IN" sz="2400" dirty="0" smtClean="0"/>
          </a:p>
          <a:p>
            <a:endParaRPr lang="en-US" altLang="en-IN" sz="24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Sales following the partnership with Fine fettle Ltd</a:t>
            </a:r>
            <a:endParaRPr 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609600" y="1600200"/>
          <a:ext cx="109728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Market entry: E-commerce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p>
            <a:pPr marL="0" indent="0">
              <a:buNone/>
            </a:pPr>
            <a:endParaRPr lang="en-US"/>
          </a:p>
          <a:p>
            <a:r>
              <a:rPr lang="en-US"/>
              <a:t>Separate international checkouts for imported medicines and products.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Use local payment methods like MobiWik, PhonePe.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870" y="727075"/>
            <a:ext cx="10972800" cy="5688330"/>
          </a:xfrm>
        </p:spPr>
        <p:txBody>
          <a:bodyPr/>
          <a:p>
            <a:r>
              <a:rPr lang="en-US">
                <a:sym typeface="+mn-ea"/>
              </a:rPr>
              <a:t>Fast regional shipping and local returns.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/>
          </a:p>
          <a:p>
            <a:r>
              <a:rPr lang="en-US">
                <a:sym typeface="+mn-ea"/>
              </a:rPr>
              <a:t>In-house local team for delivery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/>
          </a:p>
          <a:p>
            <a:r>
              <a:rPr lang="en-US">
                <a:sym typeface="+mn-ea"/>
              </a:rPr>
              <a:t>Seasonal Marketing Spend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a For-Profit Company set up in August 2007 based in Bangalore, Karnataka.</a:t>
            </a:r>
            <a:endParaRPr lang="en-US" dirty="0"/>
          </a:p>
          <a:p>
            <a:r>
              <a:rPr lang="en-US" dirty="0"/>
              <a:t>Our intention is to provide India with easy access to generic medicine.</a:t>
            </a:r>
            <a:endParaRPr lang="en-US" dirty="0"/>
          </a:p>
          <a:p>
            <a:r>
              <a:rPr lang="en-US" dirty="0"/>
              <a:t>We are well recognised in this area and have over ten years of experience.</a:t>
            </a:r>
            <a:endParaRPr lang="en-US" dirty="0"/>
          </a:p>
          <a:p>
            <a:r>
              <a:rPr lang="en-US" dirty="0"/>
              <a:t>We are highly specialised in Pharma, Biotech and Diagnostics Industry.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Our Competitors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LotusCare Ltd.: Recent trials have shown great results for their new pain relief medication. Our R&amp;D lab is working on a revolutionary drug to compete with it.</a:t>
            </a:r>
            <a:endParaRPr lang="en-US"/>
          </a:p>
          <a:p>
            <a:r>
              <a:rPr lang="en-US"/>
              <a:t>Aristo Ltd.: The Ciprofloxacin medicine of Aristo gives a tough competition to our Peramol, so we are launching free treatment plans in metro cities and are taking the help of the media for publicity.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lang="en-US" b="1"/>
              <a:t>NextGen E-commerce Plans</a:t>
            </a:r>
            <a:endParaRPr lang="en-US" b="1"/>
          </a:p>
        </p:txBody>
      </p:sp>
      <p:pic>
        <p:nvPicPr>
          <p:cNvPr id="4" name="Content Placeholder 3" descr="ups-tests-drone-delivery-syste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70805" y="2905125"/>
            <a:ext cx="6708140" cy="33547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81380" y="1417955"/>
            <a:ext cx="101155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Implement a few drones in Bangalore to improve the delivery speed and efficiency.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Automation of warehouse using logistics robot arms.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"/>
            <a:ext cx="10972800" cy="871855"/>
          </a:xfrm>
        </p:spPr>
        <p:txBody>
          <a:bodyPr/>
          <a:p>
            <a:r>
              <a:rPr lang="en-US"/>
              <a:t>Locations of Infrastructure</a:t>
            </a:r>
            <a:endParaRPr lang="en-US"/>
          </a:p>
        </p:txBody>
      </p:sp>
      <p:pic>
        <p:nvPicPr>
          <p:cNvPr id="4" name="Content Placeholder 3" descr="map_of_indi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1230" y="930275"/>
            <a:ext cx="7749540" cy="58204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870" y="1417955"/>
            <a:ext cx="9595485" cy="4231640"/>
          </a:xfrm>
        </p:spPr>
        <p:txBody>
          <a:bodyPr/>
          <a:lstStyle/>
          <a:p>
            <a:r>
              <a:rPr lang="en-US" sz="2800" dirty="0"/>
              <a:t>Our primary goal is to raise awareness and provide the public with access to generic medicine</a:t>
            </a:r>
            <a:endParaRPr lang="en-US" sz="2800" dirty="0"/>
          </a:p>
          <a:p>
            <a:r>
              <a:rPr lang="en-US" sz="2800" dirty="0"/>
              <a:t>Our long term goal is to expand to the untouched markets of the rural areas.</a:t>
            </a:r>
            <a:endParaRPr lang="en-US" sz="2800" dirty="0"/>
          </a:p>
          <a:p>
            <a:r>
              <a:rPr lang="en-US" sz="2800" dirty="0"/>
              <a:t>We wish to increase our revenue to $50 billion in the next five years.</a:t>
            </a:r>
            <a:endParaRPr lang="en-US" sz="2800" dirty="0"/>
          </a:p>
          <a:p>
            <a:r>
              <a:rPr lang="en-US" sz="2800" dirty="0"/>
              <a:t>We wish to become a household name in the field of generic medicine.</a:t>
            </a:r>
            <a:endParaRPr lang="en-US" sz="2800" dirty="0"/>
          </a:p>
          <a:p>
            <a:r>
              <a:rPr lang="en-US" sz="2800" dirty="0"/>
              <a:t>We wish to surpass our competitors to become the number one provider of pharmaceutical products in India and the world over.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080" y="204470"/>
            <a:ext cx="10515600" cy="684530"/>
          </a:xfrm>
        </p:spPr>
        <p:txBody>
          <a:bodyPr>
            <a:normAutofit fontScale="90000"/>
          </a:bodyPr>
          <a:lstStyle/>
          <a:p>
            <a:r>
              <a:rPr lang="en-US"/>
              <a:t>Structure</a:t>
            </a:r>
            <a:endParaRPr lang="en-US"/>
          </a:p>
        </p:txBody>
      </p:sp>
      <p:pic>
        <p:nvPicPr>
          <p:cNvPr id="8" name="Content Placeholder 7" descr="pharma-marketing-kailas-4-63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42795" y="889000"/>
            <a:ext cx="8726170" cy="58839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345"/>
            <a:ext cx="10578465" cy="602615"/>
          </a:xfrm>
        </p:spPr>
        <p:txBody>
          <a:bodyPr>
            <a:normAutofit fontScale="90000"/>
          </a:bodyPr>
          <a:lstStyle/>
          <a:p>
            <a:r>
              <a:rPr lang="en-US"/>
              <a:t>Managerial Staff</a:t>
            </a:r>
            <a:endParaRPr lang="en-US"/>
          </a:p>
        </p:txBody>
      </p:sp>
      <p:pic>
        <p:nvPicPr>
          <p:cNvPr id="7" name="Content Placeholder 6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822325"/>
            <a:ext cx="11169015" cy="59251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Products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1221105"/>
            <a:ext cx="4997450" cy="3930650"/>
          </a:xfrm>
        </p:spPr>
        <p:txBody>
          <a:bodyPr/>
          <a:lstStyle/>
          <a:p>
            <a:r>
              <a:rPr lang="en-US" sz="2800">
                <a:sym typeface="+mn-ea"/>
              </a:rPr>
              <a:t>Diaplex (Metformin)</a:t>
            </a:r>
            <a:endParaRPr lang="en-US" sz="2800"/>
          </a:p>
          <a:p>
            <a:r>
              <a:rPr lang="en-US" sz="2800"/>
              <a:t>Flexin (Ibuprofen)</a:t>
            </a:r>
            <a:endParaRPr lang="en-US" sz="2800"/>
          </a:p>
          <a:p>
            <a:r>
              <a:rPr lang="en-US" sz="2800">
                <a:sym typeface="+mn-ea"/>
              </a:rPr>
              <a:t>Ranton (Ranitidine)</a:t>
            </a:r>
            <a:endParaRPr lang="en-US" sz="2800"/>
          </a:p>
          <a:p>
            <a:r>
              <a:rPr lang="en-US" sz="2800">
                <a:sym typeface="+mn-ea"/>
              </a:rPr>
              <a:t>Peramol (Loperamide)</a:t>
            </a:r>
            <a:endParaRPr lang="en-US" sz="2800"/>
          </a:p>
          <a:p>
            <a:r>
              <a:rPr lang="en-US" sz="2800"/>
              <a:t>Cimetone (Cimetidine)</a:t>
            </a:r>
            <a:endParaRPr lang="en-US" sz="2800"/>
          </a:p>
          <a:p>
            <a:r>
              <a:rPr lang="en-US" sz="2800">
                <a:sym typeface="+mn-ea"/>
              </a:rPr>
              <a:t>Omeprazole</a:t>
            </a:r>
            <a:endParaRPr lang="en-US" sz="2800"/>
          </a:p>
          <a:p>
            <a:r>
              <a:rPr lang="en-US" sz="2800">
                <a:sym typeface="+mn-ea"/>
              </a:rPr>
              <a:t>Lansoprazole</a:t>
            </a:r>
            <a:endParaRPr lang="en-US" sz="2800"/>
          </a:p>
          <a:p>
            <a:r>
              <a:rPr lang="en-US" sz="2800">
                <a:sym typeface="+mn-ea"/>
              </a:rPr>
              <a:t>Sulfasalazine</a:t>
            </a:r>
            <a:endParaRPr lang="en-US" sz="280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000" dirty="0"/>
              <a:t>For more details, visit www.genplus.com/products</a:t>
            </a:r>
            <a:endParaRPr lang="en-US" sz="2000" dirty="0"/>
          </a:p>
        </p:txBody>
      </p:sp>
      <p:pic>
        <p:nvPicPr>
          <p:cNvPr id="4" name="Content Placeholder 3" descr="images (1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871085" y="1417955"/>
            <a:ext cx="7144385" cy="40151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Revenue Structure</a:t>
            </a:r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1"/>
          </p:nvPr>
        </p:nvGraphicFramePr>
        <p:xfrm>
          <a:off x="1782445" y="1661795"/>
          <a:ext cx="862774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Plan</a:t>
            </a:r>
            <a:endParaRPr lang="en-US"/>
          </a:p>
        </p:txBody>
      </p:sp>
      <p:pic>
        <p:nvPicPr>
          <p:cNvPr id="4" name="Content Placeholder 3" descr="pharmaceutical-marketing-management-11-63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2060" y="1275715"/>
            <a:ext cx="9298305" cy="5578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4310</Words>
  <Application>WPS Presentation</Application>
  <PresentationFormat>Custom</PresentationFormat>
  <Paragraphs>106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SimSun</vt:lpstr>
      <vt:lpstr>Wingdings</vt:lpstr>
      <vt:lpstr>Wingdings</vt:lpstr>
      <vt:lpstr>Microsoft YaHei</vt:lpstr>
      <vt:lpstr/>
      <vt:lpstr>Arial Unicode MS</vt:lpstr>
      <vt:lpstr>Calibri</vt:lpstr>
      <vt:lpstr>Segoe Print</vt:lpstr>
      <vt:lpstr>Default Design</vt:lpstr>
      <vt:lpstr>PowerPoint 演示文稿</vt:lpstr>
      <vt:lpstr>About Us</vt:lpstr>
      <vt:lpstr>Locations of Infrastructure</vt:lpstr>
      <vt:lpstr>Goals</vt:lpstr>
      <vt:lpstr>Structure</vt:lpstr>
      <vt:lpstr>Managerial Staff</vt:lpstr>
      <vt:lpstr>Our Products</vt:lpstr>
      <vt:lpstr>Revenue Structure</vt:lpstr>
      <vt:lpstr>Business Plan</vt:lpstr>
      <vt:lpstr>Business Plan - Market Research</vt:lpstr>
      <vt:lpstr>PowerPoint 演示文稿</vt:lpstr>
      <vt:lpstr>				GROWTH PLAN</vt:lpstr>
      <vt:lpstr>Growth Rate (in millions)</vt:lpstr>
      <vt:lpstr>                        ENTRY TO MARKET</vt:lpstr>
      <vt:lpstr>		  Market Entry Rural Areas</vt:lpstr>
      <vt:lpstr>		Market Entry In Urban Areas</vt:lpstr>
      <vt:lpstr>Sales following the partnership with Fine fettle Ltd</vt:lpstr>
      <vt:lpstr>Market entry: E-commerce</vt:lpstr>
      <vt:lpstr>PowerPoint 演示文稿</vt:lpstr>
      <vt:lpstr>Our Competitors</vt:lpstr>
      <vt:lpstr>NextGen E-commerce Plans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Gokesh Ltd</dc:title>
  <dc:creator>galahad</dc:creator>
  <cp:lastModifiedBy>galahad</cp:lastModifiedBy>
  <cp:revision>29</cp:revision>
  <dcterms:created xsi:type="dcterms:W3CDTF">2017-08-07T18:14:00Z</dcterms:created>
  <dcterms:modified xsi:type="dcterms:W3CDTF">2017-08-16T17:55:15Z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1033-10.2.0.5908</vt:lpwstr>
  </property>
</Properties>
</file>