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488400" cy="30632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D5"/>
    <a:srgbClr val="FFD8AF"/>
    <a:srgbClr val="F0F0F0"/>
    <a:srgbClr val="FF7C80"/>
    <a:srgbClr val="860C18"/>
    <a:srgbClr val="FF0000"/>
    <a:srgbClr val="FF5050"/>
    <a:srgbClr val="910D1A"/>
    <a:srgbClr val="CC0000"/>
    <a:srgbClr val="CE0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510" autoAdjust="0"/>
  </p:normalViewPr>
  <p:slideViewPr>
    <p:cSldViewPr snapToGrid="0">
      <p:cViewPr>
        <p:scale>
          <a:sx n="50" d="100"/>
          <a:sy n="50" d="100"/>
        </p:scale>
        <p:origin x="470" y="-6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7739" cy="471054"/>
          </a:xfrm>
          <a:prstGeom prst="rect">
            <a:avLst/>
          </a:prstGeom>
        </p:spPr>
        <p:txBody>
          <a:bodyPr vert="horz" lIns="94221" tIns="47111" rIns="94221" bIns="47111" rtlCol="0"/>
          <a:lstStyle>
            <a:lvl1pPr algn="l">
              <a:defRPr sz="1300"/>
            </a:lvl1pPr>
          </a:lstStyle>
          <a:p>
            <a:endParaRPr lang="en-US"/>
          </a:p>
        </p:txBody>
      </p:sp>
      <p:sp>
        <p:nvSpPr>
          <p:cNvPr id="3" name="Date Placeholder 2"/>
          <p:cNvSpPr>
            <a:spLocks noGrp="1"/>
          </p:cNvSpPr>
          <p:nvPr>
            <p:ph type="dt" idx="1"/>
          </p:nvPr>
        </p:nvSpPr>
        <p:spPr>
          <a:xfrm>
            <a:off x="4023092" y="1"/>
            <a:ext cx="3077739" cy="471054"/>
          </a:xfrm>
          <a:prstGeom prst="rect">
            <a:avLst/>
          </a:prstGeom>
        </p:spPr>
        <p:txBody>
          <a:bodyPr vert="horz" lIns="94221" tIns="47111" rIns="94221" bIns="47111" rtlCol="0"/>
          <a:lstStyle>
            <a:lvl1pPr algn="r">
              <a:defRPr sz="1300"/>
            </a:lvl1pPr>
          </a:lstStyle>
          <a:p>
            <a:fld id="{5DA8F6AB-5239-492F-9CC8-22B51F81E895}" type="datetimeFigureOut">
              <a:rPr lang="en-US" smtClean="0"/>
              <a:t>5/7/2024</a:t>
            </a:fld>
            <a:endParaRPr lang="en-US"/>
          </a:p>
        </p:txBody>
      </p:sp>
      <p:sp>
        <p:nvSpPr>
          <p:cNvPr id="4" name="Slide Image Placeholder 3"/>
          <p:cNvSpPr>
            <a:spLocks noGrp="1" noRot="1" noChangeAspect="1"/>
          </p:cNvSpPr>
          <p:nvPr>
            <p:ph type="sldImg" idx="2"/>
          </p:nvPr>
        </p:nvSpPr>
        <p:spPr>
          <a:xfrm>
            <a:off x="2439988" y="1173163"/>
            <a:ext cx="2222500" cy="3168650"/>
          </a:xfrm>
          <a:prstGeom prst="rect">
            <a:avLst/>
          </a:prstGeom>
          <a:noFill/>
          <a:ln w="12700">
            <a:solidFill>
              <a:prstClr val="black"/>
            </a:solidFill>
          </a:ln>
        </p:spPr>
        <p:txBody>
          <a:bodyPr vert="horz" lIns="94221" tIns="47111" rIns="94221" bIns="47111"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1" tIns="47111" rIns="94221" bIns="471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1" tIns="47111" rIns="94221" bIns="47111" rtlCol="0" anchor="b"/>
          <a:lstStyle>
            <a:lvl1pPr algn="l">
              <a:defRPr sz="13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1" tIns="47111" rIns="94221" bIns="47111" rtlCol="0" anchor="b"/>
          <a:lstStyle>
            <a:lvl1pPr algn="r">
              <a:defRPr sz="1300"/>
            </a:lvl1pPr>
          </a:lstStyle>
          <a:p>
            <a:fld id="{31A418D5-A214-4A36-889E-8FC4593F45A3}" type="slidenum">
              <a:rPr lang="en-US" smtClean="0"/>
              <a:t>‹#›</a:t>
            </a:fld>
            <a:endParaRPr lang="en-US"/>
          </a:p>
        </p:txBody>
      </p:sp>
    </p:spTree>
    <p:extLst>
      <p:ext uri="{BB962C8B-B14F-4D97-AF65-F5344CB8AC3E}">
        <p14:creationId xmlns:p14="http://schemas.microsoft.com/office/powerpoint/2010/main" val="33019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554" indent="-235554">
              <a:buAutoNum type="arabicPeriod"/>
            </a:pPr>
            <a:r>
              <a:rPr lang="en-US" dirty="0"/>
              <a:t>Write your name in short form ( e.g. Abu Bakar Siddiqui &gt; A. B. Siddiqui).</a:t>
            </a:r>
          </a:p>
          <a:p>
            <a:pPr marL="235554" indent="-235554">
              <a:buAutoNum type="arabicPeriod"/>
            </a:pPr>
            <a:r>
              <a:rPr lang="en-US" dirty="0"/>
              <a:t>Maintain the given font type and sizes.</a:t>
            </a:r>
          </a:p>
          <a:p>
            <a:pPr marL="235554" indent="-235554">
              <a:buAutoNum type="arabicPeriod"/>
            </a:pPr>
            <a:r>
              <a:rPr lang="en-US" dirty="0"/>
              <a:t>Add figure caption in italic (</a:t>
            </a:r>
            <a:r>
              <a:rPr lang="en-US" i="1" dirty="0"/>
              <a:t>Fig 1. Schematic Diagram of ……..) </a:t>
            </a:r>
            <a:r>
              <a:rPr lang="en-US" i="0" dirty="0"/>
              <a:t>below the figure with middle alignment</a:t>
            </a:r>
            <a:r>
              <a:rPr lang="en-US" i="1" dirty="0"/>
              <a:t>.</a:t>
            </a:r>
          </a:p>
          <a:p>
            <a:pPr marL="235554" indent="-235554">
              <a:buAutoNum type="arabicPeriod"/>
            </a:pPr>
            <a:r>
              <a:rPr lang="en-US" dirty="0"/>
              <a:t>Add table caption in italic (</a:t>
            </a:r>
            <a:r>
              <a:rPr lang="en-US" i="1" dirty="0"/>
              <a:t>Table 1. List of ……..) </a:t>
            </a:r>
            <a:r>
              <a:rPr lang="en-US" i="0" dirty="0"/>
              <a:t>above the table with middle alignment</a:t>
            </a:r>
            <a:r>
              <a:rPr lang="en-US" i="1" dirty="0"/>
              <a:t>.</a:t>
            </a:r>
          </a:p>
          <a:p>
            <a:pPr marL="235554" indent="-235554">
              <a:buAutoNum type="arabicPeriod"/>
            </a:pPr>
            <a:r>
              <a:rPr lang="en-US" i="1" dirty="0"/>
              <a:t>Introduction: </a:t>
            </a:r>
            <a:r>
              <a:rPr lang="en-US" i="0" dirty="0"/>
              <a:t>Describe the research background with proper references. Follow IEEE reference style.</a:t>
            </a:r>
          </a:p>
          <a:p>
            <a:pPr marL="235554" indent="-235554">
              <a:buAutoNum type="arabicPeriod"/>
            </a:pPr>
            <a:r>
              <a:rPr lang="en-US" i="1" dirty="0"/>
              <a:t>Schematic Diagrams : Include 3D modelling diagrams (CAD) and actual image of the final setup</a:t>
            </a:r>
          </a:p>
          <a:p>
            <a:pPr marL="235554" indent="-235554">
              <a:buAutoNum type="arabicPeriod"/>
            </a:pPr>
            <a:r>
              <a:rPr lang="en-US" i="1" dirty="0"/>
              <a:t>Methodology: </a:t>
            </a:r>
            <a:r>
              <a:rPr lang="en-US" i="0" dirty="0"/>
              <a:t>Describe briefly the methodology of the project with a proper flow chart</a:t>
            </a:r>
          </a:p>
          <a:p>
            <a:pPr marL="235554" indent="-235554">
              <a:buAutoNum type="arabicPeriod"/>
            </a:pPr>
            <a:r>
              <a:rPr lang="en-US" i="1" dirty="0"/>
              <a:t>Result &amp; Discussion:  </a:t>
            </a:r>
            <a:r>
              <a:rPr lang="en-US" i="0" dirty="0"/>
              <a:t>Discuss briefly the performance/evaluation of the fabricated model with necessary figures</a:t>
            </a:r>
          </a:p>
          <a:p>
            <a:pPr marL="235554" indent="-235554">
              <a:buAutoNum type="arabicPeriod"/>
            </a:pPr>
            <a:r>
              <a:rPr lang="en-US" i="1" dirty="0"/>
              <a:t>References: </a:t>
            </a:r>
            <a:r>
              <a:rPr lang="en-US" i="0" dirty="0"/>
              <a:t>Name of the first author only, abbreviated journal name, year of publication: volume(issue).</a:t>
            </a:r>
          </a:p>
          <a:p>
            <a:pPr marL="235554" indent="-235554">
              <a:buAutoNum type="arabicPeriod"/>
            </a:pPr>
            <a:endParaRPr lang="en-US" i="0" dirty="0"/>
          </a:p>
          <a:p>
            <a:pPr marL="235554" indent="-235554">
              <a:buAutoNum type="arabicPeriod"/>
            </a:pPr>
            <a:endParaRPr lang="en-US" i="1" dirty="0"/>
          </a:p>
        </p:txBody>
      </p:sp>
      <p:sp>
        <p:nvSpPr>
          <p:cNvPr id="4" name="Slide Number Placeholder 3"/>
          <p:cNvSpPr>
            <a:spLocks noGrp="1"/>
          </p:cNvSpPr>
          <p:nvPr>
            <p:ph type="sldNum" sz="quarter" idx="5"/>
          </p:nvPr>
        </p:nvSpPr>
        <p:spPr/>
        <p:txBody>
          <a:bodyPr/>
          <a:lstStyle/>
          <a:p>
            <a:fld id="{31A418D5-A214-4A36-889E-8FC4593F45A3}" type="slidenum">
              <a:rPr lang="en-US" smtClean="0"/>
              <a:t>1</a:t>
            </a:fld>
            <a:endParaRPr lang="en-US"/>
          </a:p>
        </p:txBody>
      </p:sp>
    </p:spTree>
    <p:extLst>
      <p:ext uri="{BB962C8B-B14F-4D97-AF65-F5344CB8AC3E}">
        <p14:creationId xmlns:p14="http://schemas.microsoft.com/office/powerpoint/2010/main" val="451691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1630" y="5013222"/>
            <a:ext cx="18265140" cy="10664613"/>
          </a:xfrm>
        </p:spPr>
        <p:txBody>
          <a:bodyPr anchor="b"/>
          <a:lstStyle>
            <a:lvl1pPr algn="ctr">
              <a:defRPr sz="14100"/>
            </a:lvl1pPr>
          </a:lstStyle>
          <a:p>
            <a:r>
              <a:rPr lang="en-US"/>
              <a:t>Click to edit Master title style</a:t>
            </a:r>
            <a:endParaRPr lang="en-US" dirty="0"/>
          </a:p>
        </p:txBody>
      </p:sp>
      <p:sp>
        <p:nvSpPr>
          <p:cNvPr id="3" name="Subtitle 2"/>
          <p:cNvSpPr>
            <a:spLocks noGrp="1"/>
          </p:cNvSpPr>
          <p:nvPr>
            <p:ph type="subTitle" idx="1"/>
          </p:nvPr>
        </p:nvSpPr>
        <p:spPr>
          <a:xfrm>
            <a:off x="2686050" y="16089103"/>
            <a:ext cx="16116300" cy="7395737"/>
          </a:xfrm>
        </p:spPr>
        <p:txBody>
          <a:bodyPr/>
          <a:lstStyle>
            <a:lvl1pPr marL="0" indent="0" algn="ctr">
              <a:buNone/>
              <a:defRPr sz="5640"/>
            </a:lvl1pPr>
            <a:lvl2pPr marL="1074420" indent="0" algn="ctr">
              <a:buNone/>
              <a:defRPr sz="4700"/>
            </a:lvl2pPr>
            <a:lvl3pPr marL="2148840" indent="0" algn="ctr">
              <a:buNone/>
              <a:defRPr sz="4230"/>
            </a:lvl3pPr>
            <a:lvl4pPr marL="3223260" indent="0" algn="ctr">
              <a:buNone/>
              <a:defRPr sz="3760"/>
            </a:lvl4pPr>
            <a:lvl5pPr marL="4297680" indent="0" algn="ctr">
              <a:buNone/>
              <a:defRPr sz="3760"/>
            </a:lvl5pPr>
            <a:lvl6pPr marL="5372100" indent="0" algn="ctr">
              <a:buNone/>
              <a:defRPr sz="3760"/>
            </a:lvl6pPr>
            <a:lvl7pPr marL="6446520" indent="0" algn="ctr">
              <a:buNone/>
              <a:defRPr sz="3760"/>
            </a:lvl7pPr>
            <a:lvl8pPr marL="7520940" indent="0" algn="ctr">
              <a:buNone/>
              <a:defRPr sz="3760"/>
            </a:lvl8pPr>
            <a:lvl9pPr marL="8595360" indent="0" algn="ctr">
              <a:buNone/>
              <a:defRPr sz="3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C6B73-B9BE-4793-A547-82C840164B8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190752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C6B73-B9BE-4793-A547-82C840164B8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108076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77638" y="1630892"/>
            <a:ext cx="4633436" cy="259595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7329" y="1630892"/>
            <a:ext cx="13631704" cy="25959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C6B73-B9BE-4793-A547-82C840164B8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382575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C6B73-B9BE-4793-A547-82C840164B8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49089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66137" y="7636837"/>
            <a:ext cx="18533745" cy="12742225"/>
          </a:xfrm>
        </p:spPr>
        <p:txBody>
          <a:bodyPr anchor="b"/>
          <a:lstStyle>
            <a:lvl1pPr>
              <a:defRPr sz="14100"/>
            </a:lvl1pPr>
          </a:lstStyle>
          <a:p>
            <a:r>
              <a:rPr lang="en-US"/>
              <a:t>Click to edit Master title style</a:t>
            </a:r>
            <a:endParaRPr lang="en-US" dirty="0"/>
          </a:p>
        </p:txBody>
      </p:sp>
      <p:sp>
        <p:nvSpPr>
          <p:cNvPr id="3" name="Text Placeholder 2"/>
          <p:cNvSpPr>
            <a:spLocks noGrp="1"/>
          </p:cNvSpPr>
          <p:nvPr>
            <p:ph type="body" idx="1"/>
          </p:nvPr>
        </p:nvSpPr>
        <p:spPr>
          <a:xfrm>
            <a:off x="1466137" y="20499608"/>
            <a:ext cx="18533745" cy="6700835"/>
          </a:xfrm>
        </p:spPr>
        <p:txBody>
          <a:bodyPr/>
          <a:lstStyle>
            <a:lvl1pPr marL="0" indent="0">
              <a:buNone/>
              <a:defRPr sz="5640">
                <a:solidFill>
                  <a:schemeClr val="tx1"/>
                </a:solidFill>
              </a:defRPr>
            </a:lvl1pPr>
            <a:lvl2pPr marL="1074420" indent="0">
              <a:buNone/>
              <a:defRPr sz="4700">
                <a:solidFill>
                  <a:schemeClr val="tx1">
                    <a:tint val="75000"/>
                  </a:schemeClr>
                </a:solidFill>
              </a:defRPr>
            </a:lvl2pPr>
            <a:lvl3pPr marL="2148840" indent="0">
              <a:buNone/>
              <a:defRPr sz="4230">
                <a:solidFill>
                  <a:schemeClr val="tx1">
                    <a:tint val="75000"/>
                  </a:schemeClr>
                </a:solidFill>
              </a:defRPr>
            </a:lvl3pPr>
            <a:lvl4pPr marL="3223260" indent="0">
              <a:buNone/>
              <a:defRPr sz="3760">
                <a:solidFill>
                  <a:schemeClr val="tx1">
                    <a:tint val="75000"/>
                  </a:schemeClr>
                </a:solidFill>
              </a:defRPr>
            </a:lvl4pPr>
            <a:lvl5pPr marL="4297680" indent="0">
              <a:buNone/>
              <a:defRPr sz="3760">
                <a:solidFill>
                  <a:schemeClr val="tx1">
                    <a:tint val="75000"/>
                  </a:schemeClr>
                </a:solidFill>
              </a:defRPr>
            </a:lvl5pPr>
            <a:lvl6pPr marL="5372100" indent="0">
              <a:buNone/>
              <a:defRPr sz="3760">
                <a:solidFill>
                  <a:schemeClr val="tx1">
                    <a:tint val="75000"/>
                  </a:schemeClr>
                </a:solidFill>
              </a:defRPr>
            </a:lvl6pPr>
            <a:lvl7pPr marL="6446520" indent="0">
              <a:buNone/>
              <a:defRPr sz="3760">
                <a:solidFill>
                  <a:schemeClr val="tx1">
                    <a:tint val="75000"/>
                  </a:schemeClr>
                </a:solidFill>
              </a:defRPr>
            </a:lvl7pPr>
            <a:lvl8pPr marL="7520940" indent="0">
              <a:buNone/>
              <a:defRPr sz="3760">
                <a:solidFill>
                  <a:schemeClr val="tx1">
                    <a:tint val="75000"/>
                  </a:schemeClr>
                </a:solidFill>
              </a:defRPr>
            </a:lvl8pPr>
            <a:lvl9pPr marL="8595360" indent="0">
              <a:buNone/>
              <a:defRPr sz="3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7C6B73-B9BE-4793-A547-82C840164B85}"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85108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7328" y="8154459"/>
            <a:ext cx="9132570" cy="19435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78503" y="8154459"/>
            <a:ext cx="9132570" cy="19435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7C6B73-B9BE-4793-A547-82C840164B8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233256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0126" y="1630898"/>
            <a:ext cx="18533745" cy="59208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0129" y="7509195"/>
            <a:ext cx="9090599" cy="3680140"/>
          </a:xfrm>
        </p:spPr>
        <p:txBody>
          <a:bodyPr anchor="b"/>
          <a:lstStyle>
            <a:lvl1pPr marL="0" indent="0">
              <a:buNone/>
              <a:defRPr sz="5640" b="1"/>
            </a:lvl1pPr>
            <a:lvl2pPr marL="1074420" indent="0">
              <a:buNone/>
              <a:defRPr sz="4700" b="1"/>
            </a:lvl2pPr>
            <a:lvl3pPr marL="2148840" indent="0">
              <a:buNone/>
              <a:defRPr sz="4230" b="1"/>
            </a:lvl3pPr>
            <a:lvl4pPr marL="3223260" indent="0">
              <a:buNone/>
              <a:defRPr sz="3760" b="1"/>
            </a:lvl4pPr>
            <a:lvl5pPr marL="4297680" indent="0">
              <a:buNone/>
              <a:defRPr sz="3760" b="1"/>
            </a:lvl5pPr>
            <a:lvl6pPr marL="5372100" indent="0">
              <a:buNone/>
              <a:defRPr sz="3760" b="1"/>
            </a:lvl6pPr>
            <a:lvl7pPr marL="6446520" indent="0">
              <a:buNone/>
              <a:defRPr sz="3760" b="1"/>
            </a:lvl7pPr>
            <a:lvl8pPr marL="7520940" indent="0">
              <a:buNone/>
              <a:defRPr sz="3760" b="1"/>
            </a:lvl8pPr>
            <a:lvl9pPr marL="8595360" indent="0">
              <a:buNone/>
              <a:defRPr sz="3760" b="1"/>
            </a:lvl9pPr>
          </a:lstStyle>
          <a:p>
            <a:pPr lvl="0"/>
            <a:r>
              <a:rPr lang="en-US"/>
              <a:t>Click to edit Master text styles</a:t>
            </a:r>
          </a:p>
        </p:txBody>
      </p:sp>
      <p:sp>
        <p:nvSpPr>
          <p:cNvPr id="4" name="Content Placeholder 3"/>
          <p:cNvSpPr>
            <a:spLocks noGrp="1"/>
          </p:cNvSpPr>
          <p:nvPr>
            <p:ph sz="half" idx="2"/>
          </p:nvPr>
        </p:nvSpPr>
        <p:spPr>
          <a:xfrm>
            <a:off x="1480129" y="11189335"/>
            <a:ext cx="9090599" cy="164578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78504" y="7509195"/>
            <a:ext cx="9135369" cy="3680140"/>
          </a:xfrm>
        </p:spPr>
        <p:txBody>
          <a:bodyPr anchor="b"/>
          <a:lstStyle>
            <a:lvl1pPr marL="0" indent="0">
              <a:buNone/>
              <a:defRPr sz="5640" b="1"/>
            </a:lvl1pPr>
            <a:lvl2pPr marL="1074420" indent="0">
              <a:buNone/>
              <a:defRPr sz="4700" b="1"/>
            </a:lvl2pPr>
            <a:lvl3pPr marL="2148840" indent="0">
              <a:buNone/>
              <a:defRPr sz="4230" b="1"/>
            </a:lvl3pPr>
            <a:lvl4pPr marL="3223260" indent="0">
              <a:buNone/>
              <a:defRPr sz="3760" b="1"/>
            </a:lvl4pPr>
            <a:lvl5pPr marL="4297680" indent="0">
              <a:buNone/>
              <a:defRPr sz="3760" b="1"/>
            </a:lvl5pPr>
            <a:lvl6pPr marL="5372100" indent="0">
              <a:buNone/>
              <a:defRPr sz="3760" b="1"/>
            </a:lvl6pPr>
            <a:lvl7pPr marL="6446520" indent="0">
              <a:buNone/>
              <a:defRPr sz="3760" b="1"/>
            </a:lvl7pPr>
            <a:lvl8pPr marL="7520940" indent="0">
              <a:buNone/>
              <a:defRPr sz="3760" b="1"/>
            </a:lvl8pPr>
            <a:lvl9pPr marL="8595360" indent="0">
              <a:buNone/>
              <a:defRPr sz="3760" b="1"/>
            </a:lvl9pPr>
          </a:lstStyle>
          <a:p>
            <a:pPr lvl="0"/>
            <a:r>
              <a:rPr lang="en-US"/>
              <a:t>Click to edit Master text styles</a:t>
            </a:r>
          </a:p>
        </p:txBody>
      </p:sp>
      <p:sp>
        <p:nvSpPr>
          <p:cNvPr id="6" name="Content Placeholder 5"/>
          <p:cNvSpPr>
            <a:spLocks noGrp="1"/>
          </p:cNvSpPr>
          <p:nvPr>
            <p:ph sz="quarter" idx="4"/>
          </p:nvPr>
        </p:nvSpPr>
        <p:spPr>
          <a:xfrm>
            <a:off x="10878504" y="11189335"/>
            <a:ext cx="9135369" cy="164578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7C6B73-B9BE-4793-A547-82C840164B85}"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571974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7C6B73-B9BE-4793-A547-82C840164B85}"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248562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C6B73-B9BE-4793-A547-82C840164B85}"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110158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0127" y="2042160"/>
            <a:ext cx="6930568" cy="7147560"/>
          </a:xfrm>
        </p:spPr>
        <p:txBody>
          <a:bodyPr anchor="b"/>
          <a:lstStyle>
            <a:lvl1pPr>
              <a:defRPr sz="7520"/>
            </a:lvl1pPr>
          </a:lstStyle>
          <a:p>
            <a:r>
              <a:rPr lang="en-US"/>
              <a:t>Click to edit Master title style</a:t>
            </a:r>
            <a:endParaRPr lang="en-US" dirty="0"/>
          </a:p>
        </p:txBody>
      </p:sp>
      <p:sp>
        <p:nvSpPr>
          <p:cNvPr id="3" name="Content Placeholder 2"/>
          <p:cNvSpPr>
            <a:spLocks noGrp="1"/>
          </p:cNvSpPr>
          <p:nvPr>
            <p:ph idx="1"/>
          </p:nvPr>
        </p:nvSpPr>
        <p:spPr>
          <a:xfrm>
            <a:off x="9135369" y="4410505"/>
            <a:ext cx="10878503" cy="21768858"/>
          </a:xfrm>
        </p:spPr>
        <p:txBody>
          <a:bodyPr/>
          <a:lstStyle>
            <a:lvl1pPr>
              <a:defRPr sz="7520"/>
            </a:lvl1pPr>
            <a:lvl2pPr>
              <a:defRPr sz="6580"/>
            </a:lvl2pPr>
            <a:lvl3pPr>
              <a:defRPr sz="5640"/>
            </a:lvl3pPr>
            <a:lvl4pPr>
              <a:defRPr sz="4700"/>
            </a:lvl4pPr>
            <a:lvl5pPr>
              <a:defRPr sz="4700"/>
            </a:lvl5pPr>
            <a:lvl6pPr>
              <a:defRPr sz="4700"/>
            </a:lvl6pPr>
            <a:lvl7pPr>
              <a:defRPr sz="4700"/>
            </a:lvl7pPr>
            <a:lvl8pPr>
              <a:defRPr sz="4700"/>
            </a:lvl8pPr>
            <a:lvl9pPr>
              <a:defRPr sz="4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0127" y="9189720"/>
            <a:ext cx="6930568" cy="17025093"/>
          </a:xfrm>
        </p:spPr>
        <p:txBody>
          <a:bodyPr/>
          <a:lstStyle>
            <a:lvl1pPr marL="0" indent="0">
              <a:buNone/>
              <a:defRPr sz="3760"/>
            </a:lvl1pPr>
            <a:lvl2pPr marL="1074420" indent="0">
              <a:buNone/>
              <a:defRPr sz="3290"/>
            </a:lvl2pPr>
            <a:lvl3pPr marL="2148840" indent="0">
              <a:buNone/>
              <a:defRPr sz="2820"/>
            </a:lvl3pPr>
            <a:lvl4pPr marL="3223260" indent="0">
              <a:buNone/>
              <a:defRPr sz="2350"/>
            </a:lvl4pPr>
            <a:lvl5pPr marL="4297680" indent="0">
              <a:buNone/>
              <a:defRPr sz="2350"/>
            </a:lvl5pPr>
            <a:lvl6pPr marL="5372100" indent="0">
              <a:buNone/>
              <a:defRPr sz="2350"/>
            </a:lvl6pPr>
            <a:lvl7pPr marL="6446520" indent="0">
              <a:buNone/>
              <a:defRPr sz="2350"/>
            </a:lvl7pPr>
            <a:lvl8pPr marL="7520940" indent="0">
              <a:buNone/>
              <a:defRPr sz="2350"/>
            </a:lvl8pPr>
            <a:lvl9pPr marL="8595360" indent="0">
              <a:buNone/>
              <a:defRPr sz="2350"/>
            </a:lvl9pPr>
          </a:lstStyle>
          <a:p>
            <a:pPr lvl="0"/>
            <a:r>
              <a:rPr lang="en-US"/>
              <a:t>Click to edit Master text styles</a:t>
            </a:r>
          </a:p>
        </p:txBody>
      </p:sp>
      <p:sp>
        <p:nvSpPr>
          <p:cNvPr id="5" name="Date Placeholder 4"/>
          <p:cNvSpPr>
            <a:spLocks noGrp="1"/>
          </p:cNvSpPr>
          <p:nvPr>
            <p:ph type="dt" sz="half" idx="10"/>
          </p:nvPr>
        </p:nvSpPr>
        <p:spPr/>
        <p:txBody>
          <a:bodyPr/>
          <a:lstStyle/>
          <a:p>
            <a:fld id="{FA7C6B73-B9BE-4793-A547-82C840164B8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317952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0127" y="2042160"/>
            <a:ext cx="6930568" cy="7147560"/>
          </a:xfrm>
        </p:spPr>
        <p:txBody>
          <a:bodyPr anchor="b"/>
          <a:lstStyle>
            <a:lvl1pPr>
              <a:defRPr sz="7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5369" y="4410505"/>
            <a:ext cx="10878503" cy="21768858"/>
          </a:xfrm>
        </p:spPr>
        <p:txBody>
          <a:bodyPr anchor="t"/>
          <a:lstStyle>
            <a:lvl1pPr marL="0" indent="0">
              <a:buNone/>
              <a:defRPr sz="7520"/>
            </a:lvl1pPr>
            <a:lvl2pPr marL="1074420" indent="0">
              <a:buNone/>
              <a:defRPr sz="6580"/>
            </a:lvl2pPr>
            <a:lvl3pPr marL="2148840" indent="0">
              <a:buNone/>
              <a:defRPr sz="5640"/>
            </a:lvl3pPr>
            <a:lvl4pPr marL="3223260" indent="0">
              <a:buNone/>
              <a:defRPr sz="4700"/>
            </a:lvl4pPr>
            <a:lvl5pPr marL="4297680" indent="0">
              <a:buNone/>
              <a:defRPr sz="4700"/>
            </a:lvl5pPr>
            <a:lvl6pPr marL="5372100" indent="0">
              <a:buNone/>
              <a:defRPr sz="4700"/>
            </a:lvl6pPr>
            <a:lvl7pPr marL="6446520" indent="0">
              <a:buNone/>
              <a:defRPr sz="4700"/>
            </a:lvl7pPr>
            <a:lvl8pPr marL="7520940" indent="0">
              <a:buNone/>
              <a:defRPr sz="4700"/>
            </a:lvl8pPr>
            <a:lvl9pPr marL="8595360" indent="0">
              <a:buNone/>
              <a:defRPr sz="4700"/>
            </a:lvl9pPr>
          </a:lstStyle>
          <a:p>
            <a:r>
              <a:rPr lang="en-US"/>
              <a:t>Click icon to add picture</a:t>
            </a:r>
            <a:endParaRPr lang="en-US" dirty="0"/>
          </a:p>
        </p:txBody>
      </p:sp>
      <p:sp>
        <p:nvSpPr>
          <p:cNvPr id="4" name="Text Placeholder 3"/>
          <p:cNvSpPr>
            <a:spLocks noGrp="1"/>
          </p:cNvSpPr>
          <p:nvPr>
            <p:ph type="body" sz="half" idx="2"/>
          </p:nvPr>
        </p:nvSpPr>
        <p:spPr>
          <a:xfrm>
            <a:off x="1480127" y="9189720"/>
            <a:ext cx="6930568" cy="17025093"/>
          </a:xfrm>
        </p:spPr>
        <p:txBody>
          <a:bodyPr/>
          <a:lstStyle>
            <a:lvl1pPr marL="0" indent="0">
              <a:buNone/>
              <a:defRPr sz="3760"/>
            </a:lvl1pPr>
            <a:lvl2pPr marL="1074420" indent="0">
              <a:buNone/>
              <a:defRPr sz="3290"/>
            </a:lvl2pPr>
            <a:lvl3pPr marL="2148840" indent="0">
              <a:buNone/>
              <a:defRPr sz="2820"/>
            </a:lvl3pPr>
            <a:lvl4pPr marL="3223260" indent="0">
              <a:buNone/>
              <a:defRPr sz="2350"/>
            </a:lvl4pPr>
            <a:lvl5pPr marL="4297680" indent="0">
              <a:buNone/>
              <a:defRPr sz="2350"/>
            </a:lvl5pPr>
            <a:lvl6pPr marL="5372100" indent="0">
              <a:buNone/>
              <a:defRPr sz="2350"/>
            </a:lvl6pPr>
            <a:lvl7pPr marL="6446520" indent="0">
              <a:buNone/>
              <a:defRPr sz="2350"/>
            </a:lvl7pPr>
            <a:lvl8pPr marL="7520940" indent="0">
              <a:buNone/>
              <a:defRPr sz="2350"/>
            </a:lvl8pPr>
            <a:lvl9pPr marL="8595360" indent="0">
              <a:buNone/>
              <a:defRPr sz="2350"/>
            </a:lvl9pPr>
          </a:lstStyle>
          <a:p>
            <a:pPr lvl="0"/>
            <a:r>
              <a:rPr lang="en-US"/>
              <a:t>Click to edit Master text styles</a:t>
            </a:r>
          </a:p>
        </p:txBody>
      </p:sp>
      <p:sp>
        <p:nvSpPr>
          <p:cNvPr id="5" name="Date Placeholder 4"/>
          <p:cNvSpPr>
            <a:spLocks noGrp="1"/>
          </p:cNvSpPr>
          <p:nvPr>
            <p:ph type="dt" sz="half" idx="10"/>
          </p:nvPr>
        </p:nvSpPr>
        <p:spPr/>
        <p:txBody>
          <a:bodyPr/>
          <a:lstStyle/>
          <a:p>
            <a:fld id="{FA7C6B73-B9BE-4793-A547-82C840164B85}"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8229D3-91CA-4799-AEE8-2F911B2B989F}" type="slidenum">
              <a:rPr lang="en-US" smtClean="0"/>
              <a:t>‹#›</a:t>
            </a:fld>
            <a:endParaRPr lang="en-US"/>
          </a:p>
        </p:txBody>
      </p:sp>
    </p:spTree>
    <p:extLst>
      <p:ext uri="{BB962C8B-B14F-4D97-AF65-F5344CB8AC3E}">
        <p14:creationId xmlns:p14="http://schemas.microsoft.com/office/powerpoint/2010/main" val="97720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7328" y="1630898"/>
            <a:ext cx="18533745" cy="59208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7328" y="8154459"/>
            <a:ext cx="18533745" cy="194359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7328" y="28391703"/>
            <a:ext cx="4834890" cy="1630892"/>
          </a:xfrm>
          <a:prstGeom prst="rect">
            <a:avLst/>
          </a:prstGeom>
        </p:spPr>
        <p:txBody>
          <a:bodyPr vert="horz" lIns="91440" tIns="45720" rIns="91440" bIns="45720" rtlCol="0" anchor="ctr"/>
          <a:lstStyle>
            <a:lvl1pPr algn="l">
              <a:defRPr sz="2820">
                <a:solidFill>
                  <a:schemeClr val="tx1">
                    <a:tint val="75000"/>
                  </a:schemeClr>
                </a:solidFill>
              </a:defRPr>
            </a:lvl1pPr>
          </a:lstStyle>
          <a:p>
            <a:fld id="{FA7C6B73-B9BE-4793-A547-82C840164B85}" type="datetimeFigureOut">
              <a:rPr lang="en-US" smtClean="0"/>
              <a:t>5/7/2024</a:t>
            </a:fld>
            <a:endParaRPr lang="en-US"/>
          </a:p>
        </p:txBody>
      </p:sp>
      <p:sp>
        <p:nvSpPr>
          <p:cNvPr id="5" name="Footer Placeholder 4"/>
          <p:cNvSpPr>
            <a:spLocks noGrp="1"/>
          </p:cNvSpPr>
          <p:nvPr>
            <p:ph type="ftr" sz="quarter" idx="3"/>
          </p:nvPr>
        </p:nvSpPr>
        <p:spPr>
          <a:xfrm>
            <a:off x="7118033" y="28391703"/>
            <a:ext cx="7252335" cy="1630892"/>
          </a:xfrm>
          <a:prstGeom prst="rect">
            <a:avLst/>
          </a:prstGeom>
        </p:spPr>
        <p:txBody>
          <a:bodyPr vert="horz" lIns="91440" tIns="45720" rIns="91440" bIns="45720" rtlCol="0" anchor="ctr"/>
          <a:lstStyle>
            <a:lvl1pPr algn="ctr">
              <a:defRPr sz="28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76183" y="28391703"/>
            <a:ext cx="4834890" cy="1630892"/>
          </a:xfrm>
          <a:prstGeom prst="rect">
            <a:avLst/>
          </a:prstGeom>
        </p:spPr>
        <p:txBody>
          <a:bodyPr vert="horz" lIns="91440" tIns="45720" rIns="91440" bIns="45720" rtlCol="0" anchor="ctr"/>
          <a:lstStyle>
            <a:lvl1pPr algn="r">
              <a:defRPr sz="2820">
                <a:solidFill>
                  <a:schemeClr val="tx1">
                    <a:tint val="75000"/>
                  </a:schemeClr>
                </a:solidFill>
              </a:defRPr>
            </a:lvl1pPr>
          </a:lstStyle>
          <a:p>
            <a:fld id="{ED8229D3-91CA-4799-AEE8-2F911B2B989F}" type="slidenum">
              <a:rPr lang="en-US" smtClean="0"/>
              <a:t>‹#›</a:t>
            </a:fld>
            <a:endParaRPr lang="en-US"/>
          </a:p>
        </p:txBody>
      </p:sp>
    </p:spTree>
    <p:extLst>
      <p:ext uri="{BB962C8B-B14F-4D97-AF65-F5344CB8AC3E}">
        <p14:creationId xmlns:p14="http://schemas.microsoft.com/office/powerpoint/2010/main" val="1031791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48840" rtl="0" eaLnBrk="1" latinLnBrk="0" hangingPunct="1">
        <a:lnSpc>
          <a:spcPct val="90000"/>
        </a:lnSpc>
        <a:spcBef>
          <a:spcPct val="0"/>
        </a:spcBef>
        <a:buNone/>
        <a:defRPr sz="10340" kern="1200">
          <a:solidFill>
            <a:schemeClr val="tx1"/>
          </a:solidFill>
          <a:latin typeface="+mj-lt"/>
          <a:ea typeface="+mj-ea"/>
          <a:cs typeface="+mj-cs"/>
        </a:defRPr>
      </a:lvl1pPr>
    </p:titleStyle>
    <p:bodyStyle>
      <a:lvl1pPr marL="537210" indent="-537210" algn="l" defTabSz="2148840" rtl="0" eaLnBrk="1" latinLnBrk="0" hangingPunct="1">
        <a:lnSpc>
          <a:spcPct val="90000"/>
        </a:lnSpc>
        <a:spcBef>
          <a:spcPts val="2350"/>
        </a:spcBef>
        <a:buFont typeface="Arial" panose="020B0604020202020204" pitchFamily="34" charset="0"/>
        <a:buChar char="•"/>
        <a:defRPr sz="6580" kern="1200">
          <a:solidFill>
            <a:schemeClr val="tx1"/>
          </a:solidFill>
          <a:latin typeface="+mn-lt"/>
          <a:ea typeface="+mn-ea"/>
          <a:cs typeface="+mn-cs"/>
        </a:defRPr>
      </a:lvl1pPr>
      <a:lvl2pPr marL="1611630" indent="-537210" algn="l" defTabSz="2148840" rtl="0" eaLnBrk="1" latinLnBrk="0" hangingPunct="1">
        <a:lnSpc>
          <a:spcPct val="90000"/>
        </a:lnSpc>
        <a:spcBef>
          <a:spcPts val="1175"/>
        </a:spcBef>
        <a:buFont typeface="Arial" panose="020B0604020202020204" pitchFamily="34" charset="0"/>
        <a:buChar char="•"/>
        <a:defRPr sz="5640" kern="1200">
          <a:solidFill>
            <a:schemeClr val="tx1"/>
          </a:solidFill>
          <a:latin typeface="+mn-lt"/>
          <a:ea typeface="+mn-ea"/>
          <a:cs typeface="+mn-cs"/>
        </a:defRPr>
      </a:lvl2pPr>
      <a:lvl3pPr marL="2686050" indent="-537210" algn="l" defTabSz="2148840" rtl="0" eaLnBrk="1" latinLnBrk="0" hangingPunct="1">
        <a:lnSpc>
          <a:spcPct val="90000"/>
        </a:lnSpc>
        <a:spcBef>
          <a:spcPts val="1175"/>
        </a:spcBef>
        <a:buFont typeface="Arial" panose="020B0604020202020204" pitchFamily="34" charset="0"/>
        <a:buChar char="•"/>
        <a:defRPr sz="4700" kern="1200">
          <a:solidFill>
            <a:schemeClr val="tx1"/>
          </a:solidFill>
          <a:latin typeface="+mn-lt"/>
          <a:ea typeface="+mn-ea"/>
          <a:cs typeface="+mn-cs"/>
        </a:defRPr>
      </a:lvl3pPr>
      <a:lvl4pPr marL="3760470" indent="-537210" algn="l" defTabSz="2148840" rtl="0" eaLnBrk="1" latinLnBrk="0" hangingPunct="1">
        <a:lnSpc>
          <a:spcPct val="90000"/>
        </a:lnSpc>
        <a:spcBef>
          <a:spcPts val="1175"/>
        </a:spcBef>
        <a:buFont typeface="Arial" panose="020B0604020202020204" pitchFamily="34" charset="0"/>
        <a:buChar char="•"/>
        <a:defRPr sz="4230" kern="1200">
          <a:solidFill>
            <a:schemeClr val="tx1"/>
          </a:solidFill>
          <a:latin typeface="+mn-lt"/>
          <a:ea typeface="+mn-ea"/>
          <a:cs typeface="+mn-cs"/>
        </a:defRPr>
      </a:lvl4pPr>
      <a:lvl5pPr marL="4834890" indent="-537210" algn="l" defTabSz="2148840" rtl="0" eaLnBrk="1" latinLnBrk="0" hangingPunct="1">
        <a:lnSpc>
          <a:spcPct val="90000"/>
        </a:lnSpc>
        <a:spcBef>
          <a:spcPts val="1175"/>
        </a:spcBef>
        <a:buFont typeface="Arial" panose="020B0604020202020204" pitchFamily="34" charset="0"/>
        <a:buChar char="•"/>
        <a:defRPr sz="4230" kern="1200">
          <a:solidFill>
            <a:schemeClr val="tx1"/>
          </a:solidFill>
          <a:latin typeface="+mn-lt"/>
          <a:ea typeface="+mn-ea"/>
          <a:cs typeface="+mn-cs"/>
        </a:defRPr>
      </a:lvl5pPr>
      <a:lvl6pPr marL="5909310" indent="-537210" algn="l" defTabSz="2148840" rtl="0" eaLnBrk="1" latinLnBrk="0" hangingPunct="1">
        <a:lnSpc>
          <a:spcPct val="90000"/>
        </a:lnSpc>
        <a:spcBef>
          <a:spcPts val="1175"/>
        </a:spcBef>
        <a:buFont typeface="Arial" panose="020B0604020202020204" pitchFamily="34" charset="0"/>
        <a:buChar char="•"/>
        <a:defRPr sz="4230" kern="1200">
          <a:solidFill>
            <a:schemeClr val="tx1"/>
          </a:solidFill>
          <a:latin typeface="+mn-lt"/>
          <a:ea typeface="+mn-ea"/>
          <a:cs typeface="+mn-cs"/>
        </a:defRPr>
      </a:lvl6pPr>
      <a:lvl7pPr marL="6983730" indent="-537210" algn="l" defTabSz="2148840" rtl="0" eaLnBrk="1" latinLnBrk="0" hangingPunct="1">
        <a:lnSpc>
          <a:spcPct val="90000"/>
        </a:lnSpc>
        <a:spcBef>
          <a:spcPts val="1175"/>
        </a:spcBef>
        <a:buFont typeface="Arial" panose="020B0604020202020204" pitchFamily="34" charset="0"/>
        <a:buChar char="•"/>
        <a:defRPr sz="4230" kern="1200">
          <a:solidFill>
            <a:schemeClr val="tx1"/>
          </a:solidFill>
          <a:latin typeface="+mn-lt"/>
          <a:ea typeface="+mn-ea"/>
          <a:cs typeface="+mn-cs"/>
        </a:defRPr>
      </a:lvl7pPr>
      <a:lvl8pPr marL="8058150" indent="-537210" algn="l" defTabSz="2148840" rtl="0" eaLnBrk="1" latinLnBrk="0" hangingPunct="1">
        <a:lnSpc>
          <a:spcPct val="90000"/>
        </a:lnSpc>
        <a:spcBef>
          <a:spcPts val="1175"/>
        </a:spcBef>
        <a:buFont typeface="Arial" panose="020B0604020202020204" pitchFamily="34" charset="0"/>
        <a:buChar char="•"/>
        <a:defRPr sz="4230" kern="1200">
          <a:solidFill>
            <a:schemeClr val="tx1"/>
          </a:solidFill>
          <a:latin typeface="+mn-lt"/>
          <a:ea typeface="+mn-ea"/>
          <a:cs typeface="+mn-cs"/>
        </a:defRPr>
      </a:lvl8pPr>
      <a:lvl9pPr marL="9132570" indent="-537210" algn="l" defTabSz="2148840" rtl="0" eaLnBrk="1" latinLnBrk="0" hangingPunct="1">
        <a:lnSpc>
          <a:spcPct val="90000"/>
        </a:lnSpc>
        <a:spcBef>
          <a:spcPts val="1175"/>
        </a:spcBef>
        <a:buFont typeface="Arial" panose="020B0604020202020204" pitchFamily="34" charset="0"/>
        <a:buChar char="•"/>
        <a:defRPr sz="4230" kern="1200">
          <a:solidFill>
            <a:schemeClr val="tx1"/>
          </a:solidFill>
          <a:latin typeface="+mn-lt"/>
          <a:ea typeface="+mn-ea"/>
          <a:cs typeface="+mn-cs"/>
        </a:defRPr>
      </a:lvl9pPr>
    </p:bodyStyle>
    <p:otherStyle>
      <a:defPPr>
        <a:defRPr lang="en-US"/>
      </a:defPPr>
      <a:lvl1pPr marL="0" algn="l" defTabSz="2148840" rtl="0" eaLnBrk="1" latinLnBrk="0" hangingPunct="1">
        <a:defRPr sz="4230" kern="1200">
          <a:solidFill>
            <a:schemeClr val="tx1"/>
          </a:solidFill>
          <a:latin typeface="+mn-lt"/>
          <a:ea typeface="+mn-ea"/>
          <a:cs typeface="+mn-cs"/>
        </a:defRPr>
      </a:lvl1pPr>
      <a:lvl2pPr marL="1074420" algn="l" defTabSz="2148840" rtl="0" eaLnBrk="1" latinLnBrk="0" hangingPunct="1">
        <a:defRPr sz="4230" kern="1200">
          <a:solidFill>
            <a:schemeClr val="tx1"/>
          </a:solidFill>
          <a:latin typeface="+mn-lt"/>
          <a:ea typeface="+mn-ea"/>
          <a:cs typeface="+mn-cs"/>
        </a:defRPr>
      </a:lvl2pPr>
      <a:lvl3pPr marL="2148840" algn="l" defTabSz="2148840" rtl="0" eaLnBrk="1" latinLnBrk="0" hangingPunct="1">
        <a:defRPr sz="4230" kern="1200">
          <a:solidFill>
            <a:schemeClr val="tx1"/>
          </a:solidFill>
          <a:latin typeface="+mn-lt"/>
          <a:ea typeface="+mn-ea"/>
          <a:cs typeface="+mn-cs"/>
        </a:defRPr>
      </a:lvl3pPr>
      <a:lvl4pPr marL="3223260" algn="l" defTabSz="2148840" rtl="0" eaLnBrk="1" latinLnBrk="0" hangingPunct="1">
        <a:defRPr sz="4230" kern="1200">
          <a:solidFill>
            <a:schemeClr val="tx1"/>
          </a:solidFill>
          <a:latin typeface="+mn-lt"/>
          <a:ea typeface="+mn-ea"/>
          <a:cs typeface="+mn-cs"/>
        </a:defRPr>
      </a:lvl4pPr>
      <a:lvl5pPr marL="4297680" algn="l" defTabSz="2148840" rtl="0" eaLnBrk="1" latinLnBrk="0" hangingPunct="1">
        <a:defRPr sz="4230" kern="1200">
          <a:solidFill>
            <a:schemeClr val="tx1"/>
          </a:solidFill>
          <a:latin typeface="+mn-lt"/>
          <a:ea typeface="+mn-ea"/>
          <a:cs typeface="+mn-cs"/>
        </a:defRPr>
      </a:lvl5pPr>
      <a:lvl6pPr marL="5372100" algn="l" defTabSz="2148840" rtl="0" eaLnBrk="1" latinLnBrk="0" hangingPunct="1">
        <a:defRPr sz="4230" kern="1200">
          <a:solidFill>
            <a:schemeClr val="tx1"/>
          </a:solidFill>
          <a:latin typeface="+mn-lt"/>
          <a:ea typeface="+mn-ea"/>
          <a:cs typeface="+mn-cs"/>
        </a:defRPr>
      </a:lvl6pPr>
      <a:lvl7pPr marL="6446520" algn="l" defTabSz="2148840" rtl="0" eaLnBrk="1" latinLnBrk="0" hangingPunct="1">
        <a:defRPr sz="4230" kern="1200">
          <a:solidFill>
            <a:schemeClr val="tx1"/>
          </a:solidFill>
          <a:latin typeface="+mn-lt"/>
          <a:ea typeface="+mn-ea"/>
          <a:cs typeface="+mn-cs"/>
        </a:defRPr>
      </a:lvl7pPr>
      <a:lvl8pPr marL="7520940" algn="l" defTabSz="2148840" rtl="0" eaLnBrk="1" latinLnBrk="0" hangingPunct="1">
        <a:defRPr sz="4230" kern="1200">
          <a:solidFill>
            <a:schemeClr val="tx1"/>
          </a:solidFill>
          <a:latin typeface="+mn-lt"/>
          <a:ea typeface="+mn-ea"/>
          <a:cs typeface="+mn-cs"/>
        </a:defRPr>
      </a:lvl8pPr>
      <a:lvl9pPr marL="8595360" algn="l" defTabSz="2148840" rtl="0" eaLnBrk="1" latinLnBrk="0" hangingPunct="1">
        <a:defRPr sz="42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8CC0EF0-D93E-E0A1-34D0-35E983ADCA05}"/>
              </a:ext>
            </a:extLst>
          </p:cNvPr>
          <p:cNvSpPr/>
          <p:nvPr/>
        </p:nvSpPr>
        <p:spPr>
          <a:xfrm>
            <a:off x="0" y="0"/>
            <a:ext cx="21488399" cy="3368842"/>
          </a:xfrm>
          <a:prstGeom prst="roundRect">
            <a:avLst>
              <a:gd name="adj" fmla="val 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2CF933EF-4C5D-037C-91A0-1C086114E446}"/>
              </a:ext>
            </a:extLst>
          </p:cNvPr>
          <p:cNvSpPr/>
          <p:nvPr/>
        </p:nvSpPr>
        <p:spPr>
          <a:xfrm rot="16200000" flipH="1">
            <a:off x="14990293" y="541100"/>
            <a:ext cx="2745565" cy="1687352"/>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A585C7B-DA40-2926-ED0E-FA55027586BF}"/>
              </a:ext>
            </a:extLst>
          </p:cNvPr>
          <p:cNvSpPr/>
          <p:nvPr/>
        </p:nvSpPr>
        <p:spPr>
          <a:xfrm>
            <a:off x="457199" y="340440"/>
            <a:ext cx="15138400" cy="1569660"/>
          </a:xfrm>
          <a:prstGeom prst="rect">
            <a:avLst/>
          </a:prstGeom>
          <a:noFill/>
        </p:spPr>
        <p:txBody>
          <a:bodyPr wrap="square" lIns="91440" tIns="45720" rIns="91440" bIns="45720">
            <a:spAutoFit/>
          </a:bodyPr>
          <a:lstStyle/>
          <a:p>
            <a:r>
              <a:rPr lang="en-US" sz="4800" b="1" cap="none" spc="0" dirty="0">
                <a:ln w="0"/>
                <a:solidFill>
                  <a:schemeClr val="bg1"/>
                </a:solidFill>
                <a:latin typeface="Garamond" panose="02020404030301010803" pitchFamily="18" charset="0"/>
                <a:cs typeface="Times New Roman" panose="02020603050405020304" pitchFamily="18" charset="0"/>
              </a:rPr>
              <a:t>Controlling the RPM of a fan Using Rotary Encoder</a:t>
            </a:r>
          </a:p>
          <a:p>
            <a:endParaRPr lang="en-US" sz="4800" b="1" cap="none" spc="0" dirty="0">
              <a:ln w="0"/>
              <a:solidFill>
                <a:schemeClr val="bg1"/>
              </a:solidFill>
              <a:latin typeface="Garamond" panose="02020404030301010803"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D4949AD-2B12-6127-13E4-AAFC9A450385}"/>
              </a:ext>
            </a:extLst>
          </p:cNvPr>
          <p:cNvSpPr/>
          <p:nvPr/>
        </p:nvSpPr>
        <p:spPr>
          <a:xfrm>
            <a:off x="421104" y="2134828"/>
            <a:ext cx="15138399" cy="1077218"/>
          </a:xfrm>
          <a:prstGeom prst="rect">
            <a:avLst/>
          </a:prstGeom>
          <a:noFill/>
        </p:spPr>
        <p:txBody>
          <a:bodyPr wrap="square" lIns="91440" tIns="45720" rIns="91440" bIns="45720">
            <a:spAutoFit/>
          </a:bodyPr>
          <a:lstStyle/>
          <a:p>
            <a:r>
              <a:rPr lang="en-US" sz="3200" b="0" cap="none" spc="0" dirty="0">
                <a:ln w="0"/>
                <a:solidFill>
                  <a:schemeClr val="bg1"/>
                </a:solidFill>
                <a:latin typeface="Garamond" panose="02020404030301010803" pitchFamily="18" charset="0"/>
                <a:cs typeface="Times New Roman" panose="02020603050405020304" pitchFamily="18" charset="0"/>
              </a:rPr>
              <a:t>A. </a:t>
            </a:r>
            <a:r>
              <a:rPr lang="en-US" sz="3200" b="0" cap="none" spc="0" dirty="0" err="1">
                <a:ln w="0"/>
                <a:solidFill>
                  <a:schemeClr val="bg1"/>
                </a:solidFill>
                <a:latin typeface="Garamond" panose="02020404030301010803" pitchFamily="18" charset="0"/>
                <a:cs typeface="Times New Roman" panose="02020603050405020304" pitchFamily="18" charset="0"/>
              </a:rPr>
              <a:t>Ajjan</a:t>
            </a:r>
            <a:r>
              <a:rPr lang="en-US" sz="3200" b="0" cap="none" spc="0" dirty="0">
                <a:ln w="0"/>
                <a:solidFill>
                  <a:schemeClr val="bg1"/>
                </a:solidFill>
                <a:latin typeface="Garamond" panose="02020404030301010803" pitchFamily="18" charset="0"/>
                <a:cs typeface="Times New Roman" panose="02020603050405020304" pitchFamily="18" charset="0"/>
              </a:rPr>
              <a:t>(210012101), I.H Khan(210012121), M.R. </a:t>
            </a:r>
            <a:r>
              <a:rPr lang="en-US" sz="3200" b="0" cap="none" spc="0" dirty="0" err="1">
                <a:ln w="0"/>
                <a:solidFill>
                  <a:schemeClr val="bg1"/>
                </a:solidFill>
                <a:latin typeface="Garamond" panose="02020404030301010803" pitchFamily="18" charset="0"/>
                <a:cs typeface="Times New Roman" panose="02020603050405020304" pitchFamily="18" charset="0"/>
              </a:rPr>
              <a:t>Mahin</a:t>
            </a:r>
            <a:r>
              <a:rPr lang="en-US" sz="3200" b="0" cap="none" spc="0" dirty="0">
                <a:ln w="0"/>
                <a:solidFill>
                  <a:schemeClr val="bg1"/>
                </a:solidFill>
                <a:latin typeface="Garamond" panose="02020404030301010803" pitchFamily="18" charset="0"/>
                <a:cs typeface="Times New Roman" panose="02020603050405020304" pitchFamily="18" charset="0"/>
              </a:rPr>
              <a:t>(210012125), S.I Siam(210012140), A. Jami(210012153), F.A. Nihal(210012158), A.F.  Nahid(210012166), J.A </a:t>
            </a:r>
            <a:r>
              <a:rPr lang="en-US" sz="3200" b="0" cap="none" spc="0" dirty="0" err="1">
                <a:ln w="0"/>
                <a:solidFill>
                  <a:schemeClr val="bg1"/>
                </a:solidFill>
                <a:latin typeface="Garamond" panose="02020404030301010803" pitchFamily="18" charset="0"/>
                <a:cs typeface="Times New Roman" panose="02020603050405020304" pitchFamily="18" charset="0"/>
              </a:rPr>
              <a:t>Sakib</a:t>
            </a:r>
            <a:r>
              <a:rPr lang="en-US" sz="3200" b="0" cap="none" spc="0" dirty="0">
                <a:ln w="0"/>
                <a:solidFill>
                  <a:schemeClr val="bg1"/>
                </a:solidFill>
                <a:latin typeface="Garamond" panose="02020404030301010803" pitchFamily="18" charset="0"/>
                <a:cs typeface="Times New Roman" panose="02020603050405020304" pitchFamily="18" charset="0"/>
              </a:rPr>
              <a:t>(210012182)</a:t>
            </a:r>
          </a:p>
        </p:txBody>
      </p:sp>
      <p:sp>
        <p:nvSpPr>
          <p:cNvPr id="18" name="Rectangle: Rounded Corners 17">
            <a:extLst>
              <a:ext uri="{FF2B5EF4-FFF2-40B4-BE49-F238E27FC236}">
                <a16:creationId xmlns:a16="http://schemas.microsoft.com/office/drawing/2014/main" id="{D3B862B2-9C1A-85AF-6526-0300170BBE98}"/>
              </a:ext>
            </a:extLst>
          </p:cNvPr>
          <p:cNvSpPr/>
          <p:nvPr/>
        </p:nvSpPr>
        <p:spPr>
          <a:xfrm>
            <a:off x="-75079" y="3929764"/>
            <a:ext cx="7102922" cy="13673035"/>
          </a:xfrm>
          <a:prstGeom prst="roundRect">
            <a:avLst>
              <a:gd name="adj" fmla="val 32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3200" dirty="0">
              <a:latin typeface="Times New Roman" panose="02020603050405020304" pitchFamily="18" charset="0"/>
              <a:cs typeface="Times New Roman" panose="02020603050405020304" pitchFamily="18" charset="0"/>
            </a:endParaRPr>
          </a:p>
        </p:txBody>
      </p:sp>
      <p:sp>
        <p:nvSpPr>
          <p:cNvPr id="21" name="Rectangle: Diagonal Corners Rounded 20">
            <a:extLst>
              <a:ext uri="{FF2B5EF4-FFF2-40B4-BE49-F238E27FC236}">
                <a16:creationId xmlns:a16="http://schemas.microsoft.com/office/drawing/2014/main" id="{A4961AAA-7FC4-4697-9B07-5F02642EDC37}"/>
              </a:ext>
            </a:extLst>
          </p:cNvPr>
          <p:cNvSpPr/>
          <p:nvPr/>
        </p:nvSpPr>
        <p:spPr>
          <a:xfrm>
            <a:off x="277924" y="4397102"/>
            <a:ext cx="5303520" cy="577516"/>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INTRODUCTION</a:t>
            </a:r>
          </a:p>
        </p:txBody>
      </p:sp>
      <p:sp>
        <p:nvSpPr>
          <p:cNvPr id="24" name="Rectangle: Rounded Corners 23">
            <a:extLst>
              <a:ext uri="{FF2B5EF4-FFF2-40B4-BE49-F238E27FC236}">
                <a16:creationId xmlns:a16="http://schemas.microsoft.com/office/drawing/2014/main" id="{A4F81CDA-3D00-9383-514C-8E39A0553E38}"/>
              </a:ext>
            </a:extLst>
          </p:cNvPr>
          <p:cNvSpPr/>
          <p:nvPr/>
        </p:nvSpPr>
        <p:spPr>
          <a:xfrm>
            <a:off x="-54240" y="17529363"/>
            <a:ext cx="7387743" cy="4723425"/>
          </a:xfrm>
          <a:prstGeom prst="roundRect">
            <a:avLst>
              <a:gd name="adj" fmla="val 32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3200" dirty="0">
              <a:latin typeface="Times New Roman" panose="02020603050405020304" pitchFamily="18" charset="0"/>
              <a:cs typeface="Times New Roman" panose="02020603050405020304" pitchFamily="18" charset="0"/>
            </a:endParaRPr>
          </a:p>
        </p:txBody>
      </p:sp>
      <p:sp>
        <p:nvSpPr>
          <p:cNvPr id="25" name="Rectangle: Diagonal Corners Rounded 24">
            <a:extLst>
              <a:ext uri="{FF2B5EF4-FFF2-40B4-BE49-F238E27FC236}">
                <a16:creationId xmlns:a16="http://schemas.microsoft.com/office/drawing/2014/main" id="{84D97D4E-153F-9C66-2F61-AFBC828A7782}"/>
              </a:ext>
            </a:extLst>
          </p:cNvPr>
          <p:cNvSpPr/>
          <p:nvPr/>
        </p:nvSpPr>
        <p:spPr>
          <a:xfrm>
            <a:off x="381001" y="18578500"/>
            <a:ext cx="5303520" cy="577516"/>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OBJECTIVES</a:t>
            </a:r>
          </a:p>
        </p:txBody>
      </p:sp>
      <p:sp>
        <p:nvSpPr>
          <p:cNvPr id="31" name="Rectangle: Rounded Corners 30">
            <a:extLst>
              <a:ext uri="{FF2B5EF4-FFF2-40B4-BE49-F238E27FC236}">
                <a16:creationId xmlns:a16="http://schemas.microsoft.com/office/drawing/2014/main" id="{F3C1F9E6-86C8-348C-A36A-EDBF8B0E7FDE}"/>
              </a:ext>
            </a:extLst>
          </p:cNvPr>
          <p:cNvSpPr/>
          <p:nvPr/>
        </p:nvSpPr>
        <p:spPr>
          <a:xfrm>
            <a:off x="6933941" y="3894408"/>
            <a:ext cx="7494287" cy="25494729"/>
          </a:xfrm>
          <a:prstGeom prst="roundRect">
            <a:avLst>
              <a:gd name="adj" fmla="val 32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b="1" dirty="0">
              <a:solidFill>
                <a:srgbClr val="000000"/>
              </a:solidFill>
              <a:latin typeface="EB Garamond" panose="00000500000000000000" pitchFamily="2" charset="0"/>
              <a:cs typeface="Times New Roman" panose="02020603050405020304" pitchFamily="18" charset="0"/>
            </a:endParaRPr>
          </a:p>
          <a:p>
            <a:endParaRPr lang="en-US" sz="3200" b="1" u="sng" dirty="0">
              <a:solidFill>
                <a:srgbClr val="000000"/>
              </a:solidFill>
              <a:latin typeface="EB Garamond" panose="00000500000000000000" pitchFamily="2" charset="0"/>
              <a:cs typeface="Times New Roman" panose="02020603050405020304" pitchFamily="18" charset="0"/>
            </a:endParaRPr>
          </a:p>
          <a:p>
            <a:endParaRPr lang="en-US" sz="3200" b="1" u="sng" dirty="0">
              <a:solidFill>
                <a:srgbClr val="000000"/>
              </a:solidFill>
              <a:latin typeface="EB Garamond" panose="00000500000000000000" pitchFamily="2" charset="0"/>
              <a:cs typeface="Times New Roman" panose="02020603050405020304" pitchFamily="18" charset="0"/>
            </a:endParaRPr>
          </a:p>
          <a:p>
            <a:endParaRPr lang="en-US" sz="3200" b="1" u="sng" dirty="0">
              <a:solidFill>
                <a:srgbClr val="000000"/>
              </a:solidFill>
              <a:latin typeface="EB Garamond" panose="00000500000000000000" pitchFamily="2" charset="0"/>
              <a:cs typeface="Times New Roman" panose="02020603050405020304" pitchFamily="18" charset="0"/>
            </a:endParaRPr>
          </a:p>
          <a:p>
            <a:endParaRPr lang="en-US" sz="3200" b="1" u="sng" dirty="0">
              <a:solidFill>
                <a:srgbClr val="000000"/>
              </a:solidFill>
              <a:latin typeface="EB Garamond" panose="00000500000000000000" pitchFamily="2" charset="0"/>
              <a:cs typeface="Times New Roman" panose="02020603050405020304" pitchFamily="18" charset="0"/>
            </a:endParaRPr>
          </a:p>
          <a:p>
            <a:endParaRPr lang="en-US" sz="3200" b="1" u="sng" dirty="0">
              <a:solidFill>
                <a:srgbClr val="000000"/>
              </a:solidFill>
              <a:latin typeface="EB Garamond" panose="00000500000000000000" pitchFamily="2" charset="0"/>
              <a:cs typeface="Times New Roman" panose="02020603050405020304" pitchFamily="18" charset="0"/>
            </a:endParaRPr>
          </a:p>
          <a:p>
            <a:pPr marL="285750" indent="-285750">
              <a:buFont typeface="Wingdings" panose="05000000000000000000" pitchFamily="2" charset="2"/>
              <a:buChar char="q"/>
            </a:pPr>
            <a:endParaRPr lang="en-US" sz="3200" b="1" u="sng" dirty="0">
              <a:solidFill>
                <a:srgbClr val="000000"/>
              </a:solidFill>
              <a:latin typeface="EB Garamond" panose="00000500000000000000" pitchFamily="2" charset="0"/>
              <a:cs typeface="Times New Roman" panose="02020603050405020304" pitchFamily="18" charset="0"/>
            </a:endParaRPr>
          </a:p>
          <a:p>
            <a:pPr marL="285750" indent="-285750">
              <a:buFont typeface="Wingdings" panose="05000000000000000000" pitchFamily="2" charset="2"/>
              <a:buChar char="q"/>
            </a:pPr>
            <a:endParaRPr lang="en-US" sz="3200" b="1" u="sng" dirty="0">
              <a:solidFill>
                <a:srgbClr val="000000"/>
              </a:solidFill>
              <a:latin typeface="EB Garamond" panose="00000500000000000000" pitchFamily="2" charset="0"/>
              <a:cs typeface="Times New Roman" panose="02020603050405020304" pitchFamily="18" charset="0"/>
            </a:endParaRPr>
          </a:p>
          <a:p>
            <a:pPr marL="285750" indent="-285750">
              <a:buFont typeface="Wingdings" panose="05000000000000000000" pitchFamily="2" charset="2"/>
              <a:buChar char="q"/>
            </a:pPr>
            <a:endParaRPr lang="en-US" sz="3200" b="1" u="sng" dirty="0">
              <a:solidFill>
                <a:srgbClr val="000000"/>
              </a:solidFill>
              <a:latin typeface="EB Garamond" panose="00000500000000000000" pitchFamily="2" charset="0"/>
              <a:cs typeface="Times New Roman" panose="02020603050405020304" pitchFamily="18" charset="0"/>
            </a:endParaRPr>
          </a:p>
          <a:p>
            <a:endParaRPr lang="en-US" sz="3200" b="1" u="sng" dirty="0">
              <a:solidFill>
                <a:srgbClr val="000000"/>
              </a:solidFill>
              <a:latin typeface="EB Garamond" panose="00000500000000000000" pitchFamily="2" charset="0"/>
              <a:cs typeface="Times New Roman" panose="02020603050405020304" pitchFamily="18" charset="0"/>
            </a:endParaRPr>
          </a:p>
          <a:p>
            <a:endParaRPr lang="en-US" sz="3200" b="1" u="sng" dirty="0">
              <a:solidFill>
                <a:srgbClr val="000000"/>
              </a:solidFill>
              <a:latin typeface="EB Garamond" panose="00000500000000000000" pitchFamily="2" charset="0"/>
              <a:cs typeface="Times New Roman" panose="02020603050405020304" pitchFamily="18" charset="0"/>
            </a:endParaRPr>
          </a:p>
          <a:p>
            <a:pPr marL="285750" indent="-285750">
              <a:buFont typeface="Wingdings" panose="05000000000000000000" pitchFamily="2" charset="2"/>
              <a:buChar char="q"/>
            </a:pPr>
            <a:endParaRPr lang="en-US" sz="3200" b="1" u="sng" dirty="0">
              <a:solidFill>
                <a:srgbClr val="000000"/>
              </a:solidFill>
              <a:latin typeface="EB Garamond" panose="00000500000000000000" pitchFamily="2" charset="0"/>
              <a:cs typeface="Times New Roman" panose="02020603050405020304" pitchFamily="18" charset="0"/>
            </a:endParaRPr>
          </a:p>
          <a:p>
            <a:pPr marL="285750" indent="-285750">
              <a:buFont typeface="Wingdings" panose="05000000000000000000" pitchFamily="2" charset="2"/>
              <a:buChar char="q"/>
            </a:pPr>
            <a:r>
              <a:rPr lang="en-US" sz="3200" u="sng" dirty="0">
                <a:latin typeface="Times New Roman" panose="02020603050405020304" pitchFamily="18" charset="0"/>
                <a:cs typeface="Times New Roman" panose="02020603050405020304" pitchFamily="18" charset="0"/>
              </a:rPr>
              <a:t>g</a:t>
            </a:r>
          </a:p>
        </p:txBody>
      </p:sp>
      <p:sp>
        <p:nvSpPr>
          <p:cNvPr id="32" name="Rectangle: Diagonal Corners Rounded 31">
            <a:extLst>
              <a:ext uri="{FF2B5EF4-FFF2-40B4-BE49-F238E27FC236}">
                <a16:creationId xmlns:a16="http://schemas.microsoft.com/office/drawing/2014/main" id="{813F0591-5E4C-0964-778A-9FA9D0472ED7}"/>
              </a:ext>
            </a:extLst>
          </p:cNvPr>
          <p:cNvSpPr/>
          <p:nvPr/>
        </p:nvSpPr>
        <p:spPr>
          <a:xfrm>
            <a:off x="7042163" y="18114534"/>
            <a:ext cx="5303520" cy="577516"/>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METHODOLOGY</a:t>
            </a:r>
          </a:p>
        </p:txBody>
      </p:sp>
      <p:sp>
        <p:nvSpPr>
          <p:cNvPr id="33" name="Rectangle: Rounded Corners 32">
            <a:extLst>
              <a:ext uri="{FF2B5EF4-FFF2-40B4-BE49-F238E27FC236}">
                <a16:creationId xmlns:a16="http://schemas.microsoft.com/office/drawing/2014/main" id="{029AF184-1D1F-8B95-5BFB-55DC189B34E1}"/>
              </a:ext>
            </a:extLst>
          </p:cNvPr>
          <p:cNvSpPr/>
          <p:nvPr/>
        </p:nvSpPr>
        <p:spPr>
          <a:xfrm>
            <a:off x="14304883" y="4007643"/>
            <a:ext cx="7184483" cy="21075143"/>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34" name="Rectangle: Diagonal Corners Rounded 33">
            <a:extLst>
              <a:ext uri="{FF2B5EF4-FFF2-40B4-BE49-F238E27FC236}">
                <a16:creationId xmlns:a16="http://schemas.microsoft.com/office/drawing/2014/main" id="{D4AB4FCC-0EA7-0289-4379-073EC62AB981}"/>
              </a:ext>
            </a:extLst>
          </p:cNvPr>
          <p:cNvSpPr/>
          <p:nvPr/>
        </p:nvSpPr>
        <p:spPr>
          <a:xfrm>
            <a:off x="14428228" y="4355714"/>
            <a:ext cx="5303520" cy="577516"/>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RESULTS &amp; DISCUSSION</a:t>
            </a:r>
          </a:p>
        </p:txBody>
      </p:sp>
      <p:sp>
        <p:nvSpPr>
          <p:cNvPr id="35" name="Rectangle: Rounded Corners 34">
            <a:extLst>
              <a:ext uri="{FF2B5EF4-FFF2-40B4-BE49-F238E27FC236}">
                <a16:creationId xmlns:a16="http://schemas.microsoft.com/office/drawing/2014/main" id="{B20B16CF-51D1-DEE4-969F-61B6B6E1CA7B}"/>
              </a:ext>
            </a:extLst>
          </p:cNvPr>
          <p:cNvSpPr/>
          <p:nvPr/>
        </p:nvSpPr>
        <p:spPr>
          <a:xfrm>
            <a:off x="-91038" y="21790052"/>
            <a:ext cx="7162918" cy="8326867"/>
          </a:xfrm>
          <a:prstGeom prst="roundRect">
            <a:avLst>
              <a:gd name="adj" fmla="val 323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800" i="1" dirty="0">
              <a:solidFill>
                <a:schemeClr val="tx1"/>
              </a:solidFill>
              <a:latin typeface="Times New Roman" panose="02020603050405020304" pitchFamily="18" charset="0"/>
              <a:cs typeface="Times New Roman" panose="02020603050405020304" pitchFamily="18" charset="0"/>
            </a:endParaRPr>
          </a:p>
          <a:p>
            <a:pPr algn="ctr"/>
            <a:endParaRPr lang="en-US" sz="2800" i="1" dirty="0">
              <a:solidFill>
                <a:schemeClr val="tx1"/>
              </a:solidFill>
              <a:latin typeface="Times New Roman" panose="02020603050405020304" pitchFamily="18" charset="0"/>
              <a:cs typeface="Times New Roman" panose="02020603050405020304" pitchFamily="18" charset="0"/>
            </a:endParaRPr>
          </a:p>
          <a:p>
            <a:pPr algn="ctr"/>
            <a:endParaRPr lang="en-US" sz="2800" i="1" dirty="0">
              <a:solidFill>
                <a:schemeClr val="tx1"/>
              </a:solidFill>
              <a:latin typeface="Times New Roman" panose="02020603050405020304" pitchFamily="18" charset="0"/>
              <a:cs typeface="Times New Roman" panose="02020603050405020304" pitchFamily="18" charset="0"/>
            </a:endParaRPr>
          </a:p>
          <a:p>
            <a:pPr algn="ctr"/>
            <a:endParaRPr lang="en-US" sz="2800" i="1" dirty="0">
              <a:solidFill>
                <a:schemeClr val="tx1"/>
              </a:solidFill>
              <a:latin typeface="Times New Roman" panose="02020603050405020304" pitchFamily="18" charset="0"/>
              <a:cs typeface="Times New Roman" panose="02020603050405020304" pitchFamily="18" charset="0"/>
            </a:endParaRPr>
          </a:p>
          <a:p>
            <a:pPr algn="ctr"/>
            <a:endParaRPr lang="en-US" sz="2800" i="1" dirty="0">
              <a:solidFill>
                <a:schemeClr val="tx1"/>
              </a:solidFill>
              <a:latin typeface="Times New Roman" panose="02020603050405020304" pitchFamily="18" charset="0"/>
              <a:cs typeface="Times New Roman" panose="02020603050405020304" pitchFamily="18" charset="0"/>
            </a:endParaRPr>
          </a:p>
          <a:p>
            <a:pPr algn="ctr"/>
            <a:endParaRPr lang="en-US" sz="2800" i="1" dirty="0">
              <a:solidFill>
                <a:schemeClr val="tx1"/>
              </a:solidFill>
              <a:latin typeface="Times New Roman" panose="02020603050405020304" pitchFamily="18" charset="0"/>
              <a:cs typeface="Times New Roman" panose="02020603050405020304" pitchFamily="18" charset="0"/>
            </a:endParaRPr>
          </a:p>
          <a:p>
            <a:pPr algn="ctr"/>
            <a:endParaRPr lang="en-US" sz="2800" i="1" dirty="0">
              <a:solidFill>
                <a:schemeClr val="tx1"/>
              </a:solidFill>
              <a:latin typeface="Times New Roman" panose="02020603050405020304" pitchFamily="18" charset="0"/>
              <a:cs typeface="Times New Roman" panose="02020603050405020304" pitchFamily="18" charset="0"/>
            </a:endParaRPr>
          </a:p>
        </p:txBody>
      </p:sp>
      <p:sp>
        <p:nvSpPr>
          <p:cNvPr id="36" name="Rectangle: Diagonal Corners Rounded 35">
            <a:extLst>
              <a:ext uri="{FF2B5EF4-FFF2-40B4-BE49-F238E27FC236}">
                <a16:creationId xmlns:a16="http://schemas.microsoft.com/office/drawing/2014/main" id="{59598DE4-E64B-A133-51E9-63E6687CD683}"/>
              </a:ext>
            </a:extLst>
          </p:cNvPr>
          <p:cNvSpPr/>
          <p:nvPr/>
        </p:nvSpPr>
        <p:spPr>
          <a:xfrm>
            <a:off x="7118402" y="4386234"/>
            <a:ext cx="5303520" cy="577516"/>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SCHEMATIC DIAGRAMS</a:t>
            </a:r>
          </a:p>
        </p:txBody>
      </p:sp>
      <p:sp>
        <p:nvSpPr>
          <p:cNvPr id="37" name="Rectangle: Rounded Corners 36">
            <a:extLst>
              <a:ext uri="{FF2B5EF4-FFF2-40B4-BE49-F238E27FC236}">
                <a16:creationId xmlns:a16="http://schemas.microsoft.com/office/drawing/2014/main" id="{7B9C359C-6FBF-6082-01DF-CF5B73146836}"/>
              </a:ext>
            </a:extLst>
          </p:cNvPr>
          <p:cNvSpPr/>
          <p:nvPr/>
        </p:nvSpPr>
        <p:spPr>
          <a:xfrm>
            <a:off x="14405923" y="25111833"/>
            <a:ext cx="7082477" cy="431524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br>
              <a:rPr lang="en-US" sz="2800" dirty="0">
                <a:latin typeface="Garamond" panose="02020404030301010803" pitchFamily="18" charset="0"/>
              </a:rPr>
            </a:br>
            <a:endParaRPr lang="en-US" sz="2800" dirty="0">
              <a:latin typeface="Garamond" panose="02020404030301010803" pitchFamily="18" charset="0"/>
              <a:cs typeface="Times New Roman" panose="02020603050405020304" pitchFamily="18" charset="0"/>
            </a:endParaRPr>
          </a:p>
        </p:txBody>
      </p:sp>
      <p:sp>
        <p:nvSpPr>
          <p:cNvPr id="38" name="Rectangle: Diagonal Corners Rounded 37">
            <a:extLst>
              <a:ext uri="{FF2B5EF4-FFF2-40B4-BE49-F238E27FC236}">
                <a16:creationId xmlns:a16="http://schemas.microsoft.com/office/drawing/2014/main" id="{F96999DB-81AB-4C32-52A0-44EA40F4986A}"/>
              </a:ext>
            </a:extLst>
          </p:cNvPr>
          <p:cNvSpPr/>
          <p:nvPr/>
        </p:nvSpPr>
        <p:spPr>
          <a:xfrm>
            <a:off x="14465026" y="24945699"/>
            <a:ext cx="5303520" cy="576072"/>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REFERENCES</a:t>
            </a:r>
          </a:p>
        </p:txBody>
      </p:sp>
      <p:sp>
        <p:nvSpPr>
          <p:cNvPr id="42" name="Freeform: Shape 41">
            <a:extLst>
              <a:ext uri="{FF2B5EF4-FFF2-40B4-BE49-F238E27FC236}">
                <a16:creationId xmlns:a16="http://schemas.microsoft.com/office/drawing/2014/main" id="{80F41681-3904-4D8A-E7B0-11CDFA567060}"/>
              </a:ext>
            </a:extLst>
          </p:cNvPr>
          <p:cNvSpPr/>
          <p:nvPr/>
        </p:nvSpPr>
        <p:spPr>
          <a:xfrm>
            <a:off x="1" y="29456062"/>
            <a:ext cx="21488398" cy="937712"/>
          </a:xfrm>
          <a:custGeom>
            <a:avLst/>
            <a:gdLst>
              <a:gd name="connsiteX0" fmla="*/ 10924698 w 21031200"/>
              <a:gd name="connsiteY0" fmla="*/ 0 h 651710"/>
              <a:gd name="connsiteX1" fmla="*/ 20922580 w 21031200"/>
              <a:gd name="connsiteY1" fmla="*/ 0 h 651710"/>
              <a:gd name="connsiteX2" fmla="*/ 21031200 w 21031200"/>
              <a:gd name="connsiteY2" fmla="*/ 108620 h 651710"/>
              <a:gd name="connsiteX3" fmla="*/ 21031200 w 21031200"/>
              <a:gd name="connsiteY3" fmla="*/ 543088 h 651710"/>
              <a:gd name="connsiteX4" fmla="*/ 20922580 w 21031200"/>
              <a:gd name="connsiteY4" fmla="*/ 651710 h 651710"/>
              <a:gd name="connsiteX5" fmla="*/ 10372647 w 21031200"/>
              <a:gd name="connsiteY5" fmla="*/ 651710 h 651710"/>
              <a:gd name="connsiteX6" fmla="*/ 108621 w 21031200"/>
              <a:gd name="connsiteY6" fmla="*/ 0 h 651710"/>
              <a:gd name="connsiteX7" fmla="*/ 10658548 w 21031200"/>
              <a:gd name="connsiteY7" fmla="*/ 0 h 651710"/>
              <a:gd name="connsiteX8" fmla="*/ 10106498 w 21031200"/>
              <a:gd name="connsiteY8" fmla="*/ 651710 h 651710"/>
              <a:gd name="connsiteX9" fmla="*/ 108621 w 21031200"/>
              <a:gd name="connsiteY9" fmla="*/ 651710 h 651710"/>
              <a:gd name="connsiteX10" fmla="*/ 0 w 21031200"/>
              <a:gd name="connsiteY10" fmla="*/ 543088 h 651710"/>
              <a:gd name="connsiteX11" fmla="*/ 0 w 21031200"/>
              <a:gd name="connsiteY11" fmla="*/ 108620 h 651710"/>
              <a:gd name="connsiteX12" fmla="*/ 108621 w 21031200"/>
              <a:gd name="connsiteY12" fmla="*/ 0 h 65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31200" h="651710">
                <a:moveTo>
                  <a:pt x="10924698" y="0"/>
                </a:moveTo>
                <a:lnTo>
                  <a:pt x="20922580" y="0"/>
                </a:lnTo>
                <a:cubicBezTo>
                  <a:pt x="20982568" y="0"/>
                  <a:pt x="21031200" y="48630"/>
                  <a:pt x="21031200" y="108620"/>
                </a:cubicBezTo>
                <a:lnTo>
                  <a:pt x="21031200" y="543088"/>
                </a:lnTo>
                <a:cubicBezTo>
                  <a:pt x="21031200" y="603080"/>
                  <a:pt x="20982568" y="651710"/>
                  <a:pt x="20922580" y="651710"/>
                </a:cubicBezTo>
                <a:lnTo>
                  <a:pt x="10372647" y="651710"/>
                </a:lnTo>
                <a:close/>
                <a:moveTo>
                  <a:pt x="108621" y="0"/>
                </a:moveTo>
                <a:lnTo>
                  <a:pt x="10658548" y="0"/>
                </a:lnTo>
                <a:lnTo>
                  <a:pt x="10106498" y="651710"/>
                </a:lnTo>
                <a:lnTo>
                  <a:pt x="108621" y="651710"/>
                </a:lnTo>
                <a:cubicBezTo>
                  <a:pt x="48631" y="651710"/>
                  <a:pt x="0" y="603080"/>
                  <a:pt x="0" y="543088"/>
                </a:cubicBezTo>
                <a:lnTo>
                  <a:pt x="0" y="108620"/>
                </a:lnTo>
                <a:cubicBezTo>
                  <a:pt x="0" y="48630"/>
                  <a:pt x="48631" y="0"/>
                  <a:pt x="108621" y="0"/>
                </a:cubicBezTo>
                <a:close/>
              </a:path>
            </a:pathLst>
          </a:custGeom>
          <a:solidFill>
            <a:srgbClr val="860C1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2200" dirty="0">
              <a:solidFill>
                <a:schemeClr val="bg1"/>
              </a:solidFill>
              <a:latin typeface="Bahnschrift" panose="020B0502040204020203"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7D1B68B1-CBD4-06C4-E424-95CA559A7E97}"/>
              </a:ext>
            </a:extLst>
          </p:cNvPr>
          <p:cNvSpPr txBox="1"/>
          <p:nvPr/>
        </p:nvSpPr>
        <p:spPr>
          <a:xfrm>
            <a:off x="11514223" y="29676718"/>
            <a:ext cx="9650239" cy="523220"/>
          </a:xfrm>
          <a:prstGeom prst="rect">
            <a:avLst/>
          </a:prstGeom>
          <a:noFill/>
        </p:spPr>
        <p:txBody>
          <a:bodyPr wrap="square" rtlCol="0">
            <a:spAutoFit/>
          </a:bodyPr>
          <a:lstStyle/>
          <a:p>
            <a:pPr algn="r"/>
            <a:r>
              <a:rPr lang="en-US" sz="2800" b="1" dirty="0">
                <a:solidFill>
                  <a:schemeClr val="bg1"/>
                </a:solidFill>
                <a:latin typeface="Calibri" panose="020F0502020204030204" pitchFamily="34" charset="0"/>
                <a:cs typeface="Calibri" panose="020F0502020204030204" pitchFamily="34" charset="0"/>
              </a:rPr>
              <a:t>ISLAMIC UNIVERSITY OF TECHNOLOGY (IUT)</a:t>
            </a:r>
            <a:endParaRPr lang="en-US" sz="2800" b="1"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A1049CB3-9DED-411B-6CD0-3F0532DDC329}"/>
              </a:ext>
            </a:extLst>
          </p:cNvPr>
          <p:cNvSpPr txBox="1"/>
          <p:nvPr/>
        </p:nvSpPr>
        <p:spPr>
          <a:xfrm>
            <a:off x="29185" y="5031940"/>
            <a:ext cx="6620939" cy="10002738"/>
          </a:xfrm>
          <a:prstGeom prst="rect">
            <a:avLst/>
          </a:prstGeom>
          <a:noFill/>
        </p:spPr>
        <p:txBody>
          <a:bodyPr wrap="square" rtlCol="0">
            <a:spAutoFit/>
          </a:bodyPr>
          <a:lstStyle/>
          <a:p>
            <a:pPr algn="just"/>
            <a:r>
              <a:rPr lang="en-US" sz="2800" dirty="0">
                <a:latin typeface="Garamond" panose="02020404030301010803" pitchFamily="18" charset="0"/>
                <a:cs typeface="Times New Roman" panose="02020603050405020304" pitchFamily="18" charset="0"/>
              </a:rPr>
              <a:t>This project aims to develop a system utilizing a microcontroller and a fan to control the rotation speed of a rotary encoder. The system receives input from the rotary encoder, allowing the microcontroller to dynamically adjust the fan's speed, accordingly, thus controlling the fan's RPM. Through this setup, users can directly manipulate the fan's RPM via the rotary encoder, with the option to implement PID control algorithms for enhanced precision. The project holds potential applications in automation systems, temperature regulation devices, and various other fields. Experimental results are expected to validate the efficiency and accuracy of the system. To control the RPM (revolutions per minute) of a rotary encoder using a fan, we would typically need a motor driver circuit or controller capable of adjusting the speed of the fan based on the input from the rotary encoder. This can be achieved using a microcontroller like Arduino or Raspberry Pi along with appropriate motor driver modules.</a:t>
            </a:r>
          </a:p>
        </p:txBody>
      </p:sp>
      <p:sp>
        <p:nvSpPr>
          <p:cNvPr id="13" name="Rectangle 12">
            <a:extLst>
              <a:ext uri="{FF2B5EF4-FFF2-40B4-BE49-F238E27FC236}">
                <a16:creationId xmlns:a16="http://schemas.microsoft.com/office/drawing/2014/main" id="{C34FE6EF-6E0D-07B5-8F77-C1C57526F331}"/>
              </a:ext>
            </a:extLst>
          </p:cNvPr>
          <p:cNvSpPr/>
          <p:nvPr/>
        </p:nvSpPr>
        <p:spPr>
          <a:xfrm>
            <a:off x="323938" y="29676718"/>
            <a:ext cx="10693978" cy="523220"/>
          </a:xfrm>
          <a:prstGeom prst="rect">
            <a:avLst/>
          </a:prstGeom>
          <a:noFill/>
        </p:spPr>
        <p:txBody>
          <a:bodyPr wrap="square" lIns="91440" tIns="45720" rIns="91440" bIns="45720">
            <a:spAutoFit/>
          </a:bodyPr>
          <a:lstStyle/>
          <a:p>
            <a:r>
              <a:rPr lang="en-US" sz="2800" b="1" dirty="0">
                <a:solidFill>
                  <a:schemeClr val="bg1"/>
                </a:solidFill>
                <a:latin typeface="Calibri" panose="020F0502020204030204" pitchFamily="34" charset="0"/>
                <a:cs typeface="Calibri" panose="020F0502020204030204" pitchFamily="34" charset="0"/>
              </a:rPr>
              <a:t>DEPARTMENT OF MECHANICAL AND PRODUCTION ENGINEERING</a:t>
            </a:r>
          </a:p>
        </p:txBody>
      </p:sp>
      <p:sp>
        <p:nvSpPr>
          <p:cNvPr id="54" name="TextBox 53">
            <a:extLst>
              <a:ext uri="{FF2B5EF4-FFF2-40B4-BE49-F238E27FC236}">
                <a16:creationId xmlns:a16="http://schemas.microsoft.com/office/drawing/2014/main" id="{FDF49433-D7C0-07EF-3CAB-AFFCE640DBE6}"/>
              </a:ext>
            </a:extLst>
          </p:cNvPr>
          <p:cNvSpPr txBox="1"/>
          <p:nvPr/>
        </p:nvSpPr>
        <p:spPr>
          <a:xfrm>
            <a:off x="10266" y="22575008"/>
            <a:ext cx="6570311" cy="4401205"/>
          </a:xfrm>
          <a:prstGeom prst="rect">
            <a:avLst/>
          </a:prstGeom>
          <a:noFill/>
        </p:spPr>
        <p:txBody>
          <a:bodyPr wrap="square" rtlCol="0">
            <a:spAutoFit/>
          </a:bodyPr>
          <a:lstStyle/>
          <a:p>
            <a:pPr marL="457200" indent="-457200"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Temperature Based Fan Speed Control</a:t>
            </a:r>
          </a:p>
          <a:p>
            <a:pPr marL="457200" indent="-457200"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Ventilation System</a:t>
            </a:r>
          </a:p>
          <a:p>
            <a:pPr marL="457200" indent="-457200"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Greenhouses</a:t>
            </a:r>
          </a:p>
          <a:p>
            <a:pPr marL="457200" indent="-457200"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 Industrial facilities</a:t>
            </a:r>
            <a:endParaRPr lang="en-US" sz="2800" b="1" dirty="0">
              <a:solidFill>
                <a:srgbClr val="000000"/>
              </a:solidFill>
              <a:latin typeface="Garamond" panose="02020404030301010803" pitchFamily="18" charset="0"/>
            </a:endParaRPr>
          </a:p>
          <a:p>
            <a:pPr marL="457200" indent="-457200" algn="just"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 Residential spaces</a:t>
            </a:r>
          </a:p>
          <a:p>
            <a:pPr marL="457200" indent="-457200" algn="just"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Server rooms</a:t>
            </a:r>
          </a:p>
          <a:p>
            <a:pPr marL="457200" indent="-457200" algn="just"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Energy Efficiency</a:t>
            </a:r>
          </a:p>
          <a:p>
            <a:pPr marL="457200" indent="-457200" algn="just" rtl="0">
              <a:spcBef>
                <a:spcPts val="0"/>
              </a:spcBef>
              <a:spcAft>
                <a:spcPts val="0"/>
              </a:spcAft>
              <a:buFont typeface="Wingdings" panose="05000000000000000000" pitchFamily="2" charset="2"/>
              <a:buChar char="v"/>
            </a:pPr>
            <a:r>
              <a:rPr lang="en-US" sz="2800" dirty="0">
                <a:solidFill>
                  <a:srgbClr val="000000"/>
                </a:solidFill>
                <a:latin typeface="Garamond" panose="02020404030301010803" pitchFamily="18" charset="0"/>
              </a:rPr>
              <a:t>Incubators and Heat Exchangers</a:t>
            </a:r>
          </a:p>
          <a:p>
            <a:br>
              <a:rPr lang="en-US" sz="2800" dirty="0">
                <a:latin typeface="Garamond" panose="02020404030301010803" pitchFamily="18" charset="0"/>
              </a:rPr>
            </a:br>
            <a:endParaRPr lang="en-US" sz="2800" dirty="0">
              <a:latin typeface="Garamond" panose="02020404030301010803"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FB3A4662-966D-C7EC-AFEE-48E4EAA75FD5}"/>
              </a:ext>
            </a:extLst>
          </p:cNvPr>
          <p:cNvSpPr txBox="1"/>
          <p:nvPr/>
        </p:nvSpPr>
        <p:spPr>
          <a:xfrm>
            <a:off x="14856907" y="9986250"/>
            <a:ext cx="6307555" cy="830997"/>
          </a:xfrm>
          <a:prstGeom prst="rect">
            <a:avLst/>
          </a:prstGeom>
          <a:noFill/>
        </p:spPr>
        <p:txBody>
          <a:bodyPr wrap="square" rtlCol="0">
            <a:spAutoFit/>
          </a:bodyPr>
          <a:lstStyle/>
          <a:p>
            <a:endParaRPr lang="en-US" sz="2400" dirty="0">
              <a:latin typeface="Garamond" panose="02020404030301010803" pitchFamily="18" charset="0"/>
              <a:cs typeface="Times New Roman" panose="02020603050405020304" pitchFamily="18" charset="0"/>
            </a:endParaRPr>
          </a:p>
          <a:p>
            <a:endParaRPr lang="en-US" sz="2400" dirty="0">
              <a:latin typeface="Garamond" panose="02020404030301010803"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A18CB49C-7331-34CE-9B41-AAB21206736B}"/>
              </a:ext>
            </a:extLst>
          </p:cNvPr>
          <p:cNvSpPr txBox="1"/>
          <p:nvPr/>
        </p:nvSpPr>
        <p:spPr>
          <a:xfrm>
            <a:off x="14609345" y="24988771"/>
            <a:ext cx="6307555" cy="461665"/>
          </a:xfrm>
          <a:prstGeom prst="rect">
            <a:avLst/>
          </a:prstGeom>
          <a:noFill/>
        </p:spPr>
        <p:txBody>
          <a:bodyPr wrap="square" rtlCol="0">
            <a:spAutoFit/>
          </a:bodyPr>
          <a:lstStyle/>
          <a:p>
            <a:endParaRPr lang="en-US" sz="2400" dirty="0">
              <a:latin typeface="Garamond" panose="02020404030301010803" pitchFamily="18" charset="0"/>
              <a:cs typeface="Times New Roman" panose="02020603050405020304" pitchFamily="18" charset="0"/>
            </a:endParaRPr>
          </a:p>
        </p:txBody>
      </p:sp>
      <p:sp>
        <p:nvSpPr>
          <p:cNvPr id="50" name="Isosceles Triangle 49">
            <a:extLst>
              <a:ext uri="{FF2B5EF4-FFF2-40B4-BE49-F238E27FC236}">
                <a16:creationId xmlns:a16="http://schemas.microsoft.com/office/drawing/2014/main" id="{2FE20A88-01FC-7641-6830-41EF6E65DC3E}"/>
              </a:ext>
            </a:extLst>
          </p:cNvPr>
          <p:cNvSpPr/>
          <p:nvPr/>
        </p:nvSpPr>
        <p:spPr>
          <a:xfrm rot="10800000">
            <a:off x="15595599" y="3703036"/>
            <a:ext cx="328863" cy="287251"/>
          </a:xfrm>
          <a:prstGeom prst="triangle">
            <a:avLst/>
          </a:prstGeom>
          <a:solidFill>
            <a:schemeClr val="bg1">
              <a:lumMod val="50000"/>
            </a:schemeClr>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4C546C4F-BCD7-5638-60FA-E79D0874FD52}"/>
              </a:ext>
            </a:extLst>
          </p:cNvPr>
          <p:cNvSpPr/>
          <p:nvPr/>
        </p:nvSpPr>
        <p:spPr>
          <a:xfrm>
            <a:off x="-1" y="3322212"/>
            <a:ext cx="16459201" cy="554148"/>
          </a:xfrm>
          <a:prstGeom prst="rect">
            <a:avLst/>
          </a:prstGeom>
          <a:solidFill>
            <a:srgbClr val="FFE1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50CBA33F-FB73-0C6C-9957-A34CB30EA9B1}"/>
              </a:ext>
            </a:extLst>
          </p:cNvPr>
          <p:cNvSpPr/>
          <p:nvPr/>
        </p:nvSpPr>
        <p:spPr>
          <a:xfrm>
            <a:off x="15780725" y="0"/>
            <a:ext cx="5707673" cy="3996689"/>
          </a:xfrm>
          <a:custGeom>
            <a:avLst/>
            <a:gdLst>
              <a:gd name="connsiteX0" fmla="*/ 1552074 w 6720348"/>
              <a:gd name="connsiteY0" fmla="*/ 0 h 3368842"/>
              <a:gd name="connsiteX1" fmla="*/ 1570832 w 6720348"/>
              <a:gd name="connsiteY1" fmla="*/ 40715 h 3368842"/>
              <a:gd name="connsiteX2" fmla="*/ 1570832 w 6720348"/>
              <a:gd name="connsiteY2" fmla="*/ 0 h 3368842"/>
              <a:gd name="connsiteX3" fmla="*/ 6720348 w 6720348"/>
              <a:gd name="connsiteY3" fmla="*/ 0 h 3368842"/>
              <a:gd name="connsiteX4" fmla="*/ 6720348 w 6720348"/>
              <a:gd name="connsiteY4" fmla="*/ 3368842 h 3368842"/>
              <a:gd name="connsiteX5" fmla="*/ 3104148 w 6720348"/>
              <a:gd name="connsiteY5" fmla="*/ 3368842 h 3368842"/>
              <a:gd name="connsiteX6" fmla="*/ 1570832 w 6720348"/>
              <a:gd name="connsiteY6" fmla="*/ 3368842 h 3368842"/>
              <a:gd name="connsiteX7" fmla="*/ 0 w 6720348"/>
              <a:gd name="connsiteY7" fmla="*/ 3368842 h 3368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0348" h="3368842">
                <a:moveTo>
                  <a:pt x="1552074" y="0"/>
                </a:moveTo>
                <a:lnTo>
                  <a:pt x="1570832" y="40715"/>
                </a:lnTo>
                <a:lnTo>
                  <a:pt x="1570832" y="0"/>
                </a:lnTo>
                <a:lnTo>
                  <a:pt x="6720348" y="0"/>
                </a:lnTo>
                <a:lnTo>
                  <a:pt x="6720348" y="3368842"/>
                </a:lnTo>
                <a:lnTo>
                  <a:pt x="3104148" y="3368842"/>
                </a:lnTo>
                <a:lnTo>
                  <a:pt x="1570832" y="3368842"/>
                </a:lnTo>
                <a:lnTo>
                  <a:pt x="0" y="3368842"/>
                </a:lnTo>
                <a:close/>
              </a:path>
            </a:pathLst>
          </a:custGeom>
          <a:solidFill>
            <a:schemeClr val="bg1">
              <a:lumMod val="95000"/>
            </a:schemeClr>
          </a:solidFill>
          <a:ln>
            <a:noFill/>
          </a:ln>
          <a:effectLst>
            <a:outerShdw blurRad="635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descr="undefined">
            <a:extLst>
              <a:ext uri="{FF2B5EF4-FFF2-40B4-BE49-F238E27FC236}">
                <a16:creationId xmlns:a16="http://schemas.microsoft.com/office/drawing/2014/main" id="{EF155CB8-B24C-C4DA-EA09-1735A94CB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4400" y="828882"/>
            <a:ext cx="1428703" cy="2338924"/>
          </a:xfrm>
          <a:prstGeom prst="rect">
            <a:avLst/>
          </a:prstGeom>
          <a:noFill/>
        </p:spPr>
      </p:pic>
      <p:grpSp>
        <p:nvGrpSpPr>
          <p:cNvPr id="29" name="Group 28">
            <a:extLst>
              <a:ext uri="{FF2B5EF4-FFF2-40B4-BE49-F238E27FC236}">
                <a16:creationId xmlns:a16="http://schemas.microsoft.com/office/drawing/2014/main" id="{B3AD377F-7998-A3CC-F963-8B98A6EE7D6B}"/>
              </a:ext>
            </a:extLst>
          </p:cNvPr>
          <p:cNvGrpSpPr/>
          <p:nvPr/>
        </p:nvGrpSpPr>
        <p:grpSpPr>
          <a:xfrm>
            <a:off x="19288400" y="1130598"/>
            <a:ext cx="1878872" cy="1688825"/>
            <a:chOff x="19288400" y="1130598"/>
            <a:chExt cx="1878872" cy="1688825"/>
          </a:xfrm>
        </p:grpSpPr>
        <p:sp>
          <p:nvSpPr>
            <p:cNvPr id="16" name="Oval 15">
              <a:extLst>
                <a:ext uri="{FF2B5EF4-FFF2-40B4-BE49-F238E27FC236}">
                  <a16:creationId xmlns:a16="http://schemas.microsoft.com/office/drawing/2014/main" id="{18D9057A-9725-228F-5475-13B787EEB96E}"/>
                </a:ext>
              </a:extLst>
            </p:cNvPr>
            <p:cNvSpPr/>
            <p:nvPr/>
          </p:nvSpPr>
          <p:spPr>
            <a:xfrm>
              <a:off x="19430559" y="1174108"/>
              <a:ext cx="1597216" cy="158344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een and black logo&#10;&#10;Description automatically generated">
              <a:extLst>
                <a:ext uri="{FF2B5EF4-FFF2-40B4-BE49-F238E27FC236}">
                  <a16:creationId xmlns:a16="http://schemas.microsoft.com/office/drawing/2014/main" id="{A81490C2-CC9C-532A-AD27-546C299136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8400" y="1130598"/>
              <a:ext cx="1878872" cy="1688825"/>
            </a:xfrm>
            <a:prstGeom prst="rect">
              <a:avLst/>
            </a:prstGeom>
          </p:spPr>
        </p:pic>
      </p:grpSp>
      <p:sp>
        <p:nvSpPr>
          <p:cNvPr id="46" name="Rectangle 45">
            <a:extLst>
              <a:ext uri="{FF2B5EF4-FFF2-40B4-BE49-F238E27FC236}">
                <a16:creationId xmlns:a16="http://schemas.microsoft.com/office/drawing/2014/main" id="{EAC9FA7D-01CC-DB7D-7020-2A50F7EFFBF3}"/>
              </a:ext>
            </a:extLst>
          </p:cNvPr>
          <p:cNvSpPr/>
          <p:nvPr/>
        </p:nvSpPr>
        <p:spPr>
          <a:xfrm>
            <a:off x="381001" y="3344989"/>
            <a:ext cx="21357772" cy="584775"/>
          </a:xfrm>
          <a:prstGeom prst="rect">
            <a:avLst/>
          </a:prstGeom>
          <a:noFill/>
          <a:effectLst/>
        </p:spPr>
        <p:txBody>
          <a:bodyPr wrap="square" lIns="91440" tIns="45720" rIns="91440" bIns="45720">
            <a:spAutoFit/>
          </a:bodyPr>
          <a:lstStyle/>
          <a:p>
            <a:r>
              <a:rPr lang="en-US" sz="3200" b="1" cap="none" spc="0" dirty="0">
                <a:ln w="0"/>
                <a:latin typeface="Helvetica" pitchFamily="2" charset="0"/>
                <a:cs typeface="Times New Roman" panose="02020603050405020304" pitchFamily="18" charset="0"/>
              </a:rPr>
              <a:t>MIC LAB (ME</a:t>
            </a:r>
            <a:r>
              <a:rPr lang="en-US" sz="3200" b="1" dirty="0">
                <a:ln w="0"/>
                <a:latin typeface="Helvetica" pitchFamily="2" charset="0"/>
                <a:cs typeface="Times New Roman" panose="02020603050405020304" pitchFamily="18" charset="0"/>
              </a:rPr>
              <a:t>-</a:t>
            </a:r>
            <a:r>
              <a:rPr lang="en-US" sz="3200" b="1" cap="none" spc="0" dirty="0">
                <a:ln w="0"/>
                <a:latin typeface="Helvetica" pitchFamily="2" charset="0"/>
                <a:cs typeface="Times New Roman" panose="02020603050405020304" pitchFamily="18" charset="0"/>
              </a:rPr>
              <a:t> 4408)   </a:t>
            </a:r>
            <a:r>
              <a:rPr lang="en-US" sz="3200" b="1" cap="none" spc="0" dirty="0">
                <a:ln w="0"/>
                <a:solidFill>
                  <a:schemeClr val="bg1"/>
                </a:solidFill>
                <a:latin typeface="Helvetica" pitchFamily="2" charset="0"/>
                <a:cs typeface="Times New Roman" panose="02020603050405020304" pitchFamily="18" charset="0"/>
              </a:rPr>
              <a:t>|</a:t>
            </a:r>
            <a:r>
              <a:rPr lang="en-US" sz="3200" b="1" cap="none" spc="0" dirty="0">
                <a:ln w="0"/>
                <a:latin typeface="Helvetica" pitchFamily="2" charset="0"/>
                <a:cs typeface="Times New Roman" panose="02020603050405020304" pitchFamily="18" charset="0"/>
              </a:rPr>
              <a:t>   </a:t>
            </a:r>
            <a:r>
              <a:rPr lang="en-US" sz="2800" cap="none" spc="0" dirty="0">
                <a:ln w="0"/>
                <a:latin typeface="Helvetica" pitchFamily="2" charset="0"/>
                <a:cs typeface="Times New Roman" panose="02020603050405020304" pitchFamily="18" charset="0"/>
              </a:rPr>
              <a:t>Academic Year: 2023-24</a:t>
            </a:r>
            <a:endParaRPr lang="en-US" sz="3200" cap="none" spc="0" dirty="0">
              <a:ln w="0"/>
              <a:latin typeface="Helvetica" pitchFamily="2" charset="0"/>
              <a:cs typeface="Times New Roman" panose="02020603050405020304" pitchFamily="18" charset="0"/>
            </a:endParaRPr>
          </a:p>
        </p:txBody>
      </p:sp>
      <p:sp>
        <p:nvSpPr>
          <p:cNvPr id="27" name="Rectangle 26">
            <a:extLst>
              <a:ext uri="{FF2B5EF4-FFF2-40B4-BE49-F238E27FC236}">
                <a16:creationId xmlns:a16="http://schemas.microsoft.com/office/drawing/2014/main" id="{18DFDA09-03FD-C398-4542-89A3C61B7946}"/>
              </a:ext>
            </a:extLst>
          </p:cNvPr>
          <p:cNvSpPr/>
          <p:nvPr/>
        </p:nvSpPr>
        <p:spPr>
          <a:xfrm>
            <a:off x="15958526" y="88192"/>
            <a:ext cx="903578" cy="984885"/>
          </a:xfrm>
          <a:prstGeom prst="rect">
            <a:avLst/>
          </a:prstGeom>
          <a:noFill/>
        </p:spPr>
        <p:txBody>
          <a:bodyPr wrap="square" lIns="91440" tIns="45720" rIns="91440" bIns="45720">
            <a:spAutoFit/>
          </a:bodyPr>
          <a:lstStyle/>
          <a:p>
            <a:pPr algn="ctr"/>
            <a:r>
              <a:rPr lang="en-US" b="1" dirty="0">
                <a:ln w="0"/>
                <a:solidFill>
                  <a:srgbClr val="C00000"/>
                </a:solidFill>
                <a:latin typeface="Arial Rounded MT Bold" panose="020F0704030504030204" pitchFamily="34" charset="77"/>
                <a:ea typeface="Ayuthaya" pitchFamily="2" charset="-34"/>
                <a:cs typeface="Ayuthaya" pitchFamily="2" charset="-34"/>
              </a:rPr>
              <a:t>Group</a:t>
            </a:r>
          </a:p>
          <a:p>
            <a:pPr algn="ctr"/>
            <a:r>
              <a:rPr lang="en-US" sz="4000" b="1" cap="none" spc="0" dirty="0">
                <a:ln w="0"/>
                <a:solidFill>
                  <a:srgbClr val="C00000"/>
                </a:solidFill>
                <a:latin typeface="Arial Rounded MT Bold" panose="020F0704030504030204" pitchFamily="34" charset="77"/>
                <a:ea typeface="Ayuthaya" pitchFamily="2" charset="-34"/>
                <a:cs typeface="Ayuthaya" pitchFamily="2" charset="-34"/>
              </a:rPr>
              <a:t>B</a:t>
            </a:r>
          </a:p>
        </p:txBody>
      </p:sp>
      <p:pic>
        <p:nvPicPr>
          <p:cNvPr id="12" name="Picture 11" descr="A diagram of a wind turbine&#10;&#10;">
            <a:extLst>
              <a:ext uri="{FF2B5EF4-FFF2-40B4-BE49-F238E27FC236}">
                <a16:creationId xmlns:a16="http://schemas.microsoft.com/office/drawing/2014/main" id="{B1F8456F-463E-4847-B1DC-4BEE0E554041}"/>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7969" y="5205073"/>
            <a:ext cx="7099195" cy="5195394"/>
          </a:xfrm>
          <a:prstGeom prst="rect">
            <a:avLst/>
          </a:prstGeom>
        </p:spPr>
      </p:pic>
      <p:pic>
        <p:nvPicPr>
          <p:cNvPr id="17" name="Picture 16">
            <a:extLst>
              <a:ext uri="{FF2B5EF4-FFF2-40B4-BE49-F238E27FC236}">
                <a16:creationId xmlns:a16="http://schemas.microsoft.com/office/drawing/2014/main" id="{4A9E112D-5174-4219-8D13-C2798C400647}"/>
              </a:ext>
            </a:extLst>
          </p:cNvPr>
          <p:cNvPicPr>
            <a:picLocks noChangeAspect="1"/>
          </p:cNvPicPr>
          <p:nvPr/>
        </p:nvPicPr>
        <p:blipFill>
          <a:blip r:embed="rId6"/>
          <a:stretch>
            <a:fillRect/>
          </a:stretch>
        </p:blipFill>
        <p:spPr>
          <a:xfrm>
            <a:off x="14490808" y="5185933"/>
            <a:ext cx="6997592" cy="6965080"/>
          </a:xfrm>
          <a:prstGeom prst="rect">
            <a:avLst/>
          </a:prstGeom>
        </p:spPr>
      </p:pic>
      <p:sp>
        <p:nvSpPr>
          <p:cNvPr id="2" name="Flowchart: Alternate Process 1">
            <a:extLst>
              <a:ext uri="{FF2B5EF4-FFF2-40B4-BE49-F238E27FC236}">
                <a16:creationId xmlns:a16="http://schemas.microsoft.com/office/drawing/2014/main" id="{572AFCA6-426E-40EA-B147-9EB6F7A76400}"/>
              </a:ext>
            </a:extLst>
          </p:cNvPr>
          <p:cNvSpPr/>
          <p:nvPr/>
        </p:nvSpPr>
        <p:spPr>
          <a:xfrm>
            <a:off x="7069172" y="19461433"/>
            <a:ext cx="2476244" cy="937854"/>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b="1" i="0" u="none" strike="noStrike" dirty="0">
              <a:solidFill>
                <a:srgbClr val="000000"/>
              </a:solidFill>
              <a:effectLst/>
              <a:latin typeface="EB Garamond" panose="00000500000000000000" pitchFamily="2" charset="0"/>
            </a:endParaRPr>
          </a:p>
          <a:p>
            <a:pPr algn="ctr"/>
            <a:r>
              <a:rPr lang="en-US" sz="2800" b="1" i="0" u="none" strike="noStrike" dirty="0">
                <a:solidFill>
                  <a:srgbClr val="000000"/>
                </a:solidFill>
                <a:effectLst/>
                <a:latin typeface="EB Garamond" panose="00000500000000000000" pitchFamily="2" charset="0"/>
              </a:rPr>
              <a:t>Preparing the CAD Model</a:t>
            </a:r>
            <a:endParaRPr lang="en-US" sz="3600" b="0" dirty="0">
              <a:effectLst/>
            </a:endParaRPr>
          </a:p>
          <a:p>
            <a:pPr algn="ctr"/>
            <a:endParaRPr lang="en-US" dirty="0"/>
          </a:p>
        </p:txBody>
      </p:sp>
      <p:sp>
        <p:nvSpPr>
          <p:cNvPr id="3" name="Flowchart: Alternate Process 2">
            <a:extLst>
              <a:ext uri="{FF2B5EF4-FFF2-40B4-BE49-F238E27FC236}">
                <a16:creationId xmlns:a16="http://schemas.microsoft.com/office/drawing/2014/main" id="{6AE48096-190B-4C39-AED8-B7A842412F3C}"/>
              </a:ext>
            </a:extLst>
          </p:cNvPr>
          <p:cNvSpPr/>
          <p:nvPr/>
        </p:nvSpPr>
        <p:spPr>
          <a:xfrm>
            <a:off x="11274372" y="19478236"/>
            <a:ext cx="2478202" cy="964322"/>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i="0" u="none" strike="noStrike" dirty="0">
              <a:solidFill>
                <a:srgbClr val="000000"/>
              </a:solidFill>
              <a:effectLst/>
              <a:latin typeface="EB Garamond" panose="00000500000000000000" pitchFamily="2" charset="0"/>
            </a:endParaRPr>
          </a:p>
          <a:p>
            <a:pPr algn="ctr"/>
            <a:r>
              <a:rPr lang="en-US" sz="2800" b="1" i="0" u="none" strike="noStrike" dirty="0">
                <a:solidFill>
                  <a:srgbClr val="000000"/>
                </a:solidFill>
                <a:effectLst/>
                <a:latin typeface="EB Garamond" panose="00000500000000000000" pitchFamily="2" charset="0"/>
              </a:rPr>
              <a:t>Fabricating the</a:t>
            </a:r>
            <a:r>
              <a:rPr lang="en-US" sz="2800" b="0" i="0" u="none" strike="noStrike" dirty="0">
                <a:solidFill>
                  <a:srgbClr val="000000"/>
                </a:solidFill>
                <a:effectLst/>
                <a:latin typeface="EB Garamond" panose="00000500000000000000" pitchFamily="2" charset="0"/>
              </a:rPr>
              <a:t> </a:t>
            </a:r>
            <a:r>
              <a:rPr lang="en-US" sz="2800" b="1" i="0" u="none" strike="noStrike" dirty="0">
                <a:solidFill>
                  <a:srgbClr val="000000"/>
                </a:solidFill>
                <a:effectLst/>
                <a:latin typeface="EB Garamond" panose="00000500000000000000" pitchFamily="2" charset="0"/>
              </a:rPr>
              <a:t>model</a:t>
            </a:r>
            <a:endParaRPr lang="en-US" sz="3600" b="0" dirty="0">
              <a:effectLst/>
            </a:endParaRPr>
          </a:p>
          <a:p>
            <a:pPr algn="ctr"/>
            <a:endParaRPr lang="en-US" sz="2800" dirty="0"/>
          </a:p>
        </p:txBody>
      </p:sp>
      <p:sp>
        <p:nvSpPr>
          <p:cNvPr id="48" name="Flowchart: Alternate Process 47">
            <a:extLst>
              <a:ext uri="{FF2B5EF4-FFF2-40B4-BE49-F238E27FC236}">
                <a16:creationId xmlns:a16="http://schemas.microsoft.com/office/drawing/2014/main" id="{9F636702-0B30-4B87-90AC-FE00F23B222E}"/>
              </a:ext>
            </a:extLst>
          </p:cNvPr>
          <p:cNvSpPr/>
          <p:nvPr/>
        </p:nvSpPr>
        <p:spPr>
          <a:xfrm>
            <a:off x="11281950" y="21790052"/>
            <a:ext cx="2478202" cy="976500"/>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i="0" u="none" strike="noStrike" dirty="0">
                <a:solidFill>
                  <a:srgbClr val="000000"/>
                </a:solidFill>
                <a:effectLst/>
                <a:latin typeface="EB Garamond" panose="00000500000000000000" pitchFamily="2" charset="0"/>
              </a:rPr>
              <a:t>Testing the equipment</a:t>
            </a:r>
            <a:endParaRPr lang="en-US" sz="2800" dirty="0"/>
          </a:p>
        </p:txBody>
      </p:sp>
      <p:sp>
        <p:nvSpPr>
          <p:cNvPr id="52" name="Flowchart: Alternate Process 51">
            <a:extLst>
              <a:ext uri="{FF2B5EF4-FFF2-40B4-BE49-F238E27FC236}">
                <a16:creationId xmlns:a16="http://schemas.microsoft.com/office/drawing/2014/main" id="{FEC6DC9D-A2D8-41EE-8400-1D0218F0DDD2}"/>
              </a:ext>
            </a:extLst>
          </p:cNvPr>
          <p:cNvSpPr/>
          <p:nvPr/>
        </p:nvSpPr>
        <p:spPr>
          <a:xfrm>
            <a:off x="7349146" y="21848649"/>
            <a:ext cx="2341910" cy="976500"/>
          </a:xfrm>
          <a:prstGeom prst="flowChartAlternate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b="1" i="0" u="none" strike="noStrike" dirty="0">
              <a:solidFill>
                <a:srgbClr val="000000"/>
              </a:solidFill>
              <a:effectLst/>
              <a:latin typeface="EB Garamond" panose="00000500000000000000" pitchFamily="2" charset="0"/>
            </a:endParaRPr>
          </a:p>
          <a:p>
            <a:pPr algn="ctr"/>
            <a:r>
              <a:rPr lang="en-US" sz="2800" b="1" i="0" u="none" strike="noStrike" dirty="0">
                <a:solidFill>
                  <a:srgbClr val="000000"/>
                </a:solidFill>
                <a:effectLst/>
                <a:latin typeface="EB Garamond" panose="00000500000000000000" pitchFamily="2" charset="0"/>
              </a:rPr>
              <a:t>Coding</a:t>
            </a:r>
            <a:endParaRPr lang="en-US" sz="3600" b="0" dirty="0">
              <a:effectLst/>
            </a:endParaRPr>
          </a:p>
          <a:p>
            <a:pPr algn="ctr"/>
            <a:endParaRPr lang="en-US" sz="2800" dirty="0"/>
          </a:p>
        </p:txBody>
      </p:sp>
      <p:sp>
        <p:nvSpPr>
          <p:cNvPr id="59" name="Rectangle: Diagonal Corners Rounded 58">
            <a:extLst>
              <a:ext uri="{FF2B5EF4-FFF2-40B4-BE49-F238E27FC236}">
                <a16:creationId xmlns:a16="http://schemas.microsoft.com/office/drawing/2014/main" id="{2D38448F-5CF0-4285-9F4C-7F77DE5B4C43}"/>
              </a:ext>
            </a:extLst>
          </p:cNvPr>
          <p:cNvSpPr/>
          <p:nvPr/>
        </p:nvSpPr>
        <p:spPr>
          <a:xfrm>
            <a:off x="392236" y="21295750"/>
            <a:ext cx="5303520" cy="577516"/>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1" i="0" u="none" strike="noStrike" dirty="0">
                <a:solidFill>
                  <a:schemeClr val="bg1"/>
                </a:solidFill>
                <a:effectLst/>
                <a:latin typeface="EB Garamond" panose="00000500000000000000" pitchFamily="2" charset="0"/>
              </a:rPr>
              <a:t>Applications</a:t>
            </a:r>
            <a:endParaRPr lang="en-US" sz="3600" b="0" dirty="0">
              <a:solidFill>
                <a:schemeClr val="bg1"/>
              </a:solidFill>
              <a:effectLst/>
            </a:endParaRPr>
          </a:p>
        </p:txBody>
      </p:sp>
      <p:sp>
        <p:nvSpPr>
          <p:cNvPr id="61" name="Rectangle: Diagonal Corners Rounded 60">
            <a:extLst>
              <a:ext uri="{FF2B5EF4-FFF2-40B4-BE49-F238E27FC236}">
                <a16:creationId xmlns:a16="http://schemas.microsoft.com/office/drawing/2014/main" id="{3D5268F7-2C61-4F95-8DAC-77031DB402E7}"/>
              </a:ext>
            </a:extLst>
          </p:cNvPr>
          <p:cNvSpPr/>
          <p:nvPr/>
        </p:nvSpPr>
        <p:spPr>
          <a:xfrm>
            <a:off x="14489094" y="17650567"/>
            <a:ext cx="5303520" cy="576072"/>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CHALLENGES</a:t>
            </a:r>
          </a:p>
        </p:txBody>
      </p:sp>
      <p:sp>
        <p:nvSpPr>
          <p:cNvPr id="63" name="TextBox 62">
            <a:extLst>
              <a:ext uri="{FF2B5EF4-FFF2-40B4-BE49-F238E27FC236}">
                <a16:creationId xmlns:a16="http://schemas.microsoft.com/office/drawing/2014/main" id="{F26D1485-E702-4954-AD12-2A0D800D101D}"/>
              </a:ext>
            </a:extLst>
          </p:cNvPr>
          <p:cNvSpPr txBox="1"/>
          <p:nvPr/>
        </p:nvSpPr>
        <p:spPr>
          <a:xfrm>
            <a:off x="14609345" y="18452614"/>
            <a:ext cx="5753128"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aramond" panose="02020404030301010803" pitchFamily="18" charset="0"/>
                <a:cs typeface="Times New Roman" pitchFamily="18" charset="0"/>
              </a:rPr>
              <a:t>Fan Speed Calibration to match the intended input</a:t>
            </a:r>
          </a:p>
          <a:p>
            <a:pPr marL="457200" indent="-457200">
              <a:buFont typeface="Arial" panose="020B0604020202020204" pitchFamily="34" charset="0"/>
              <a:buChar char="•"/>
            </a:pPr>
            <a:r>
              <a:rPr lang="en-US" sz="2800" dirty="0">
                <a:latin typeface="Garamond" panose="02020404030301010803" pitchFamily="18" charset="0"/>
                <a:cs typeface="Times New Roman" pitchFamily="18" charset="0"/>
              </a:rPr>
              <a:t>Propeller Rotation without the aid of any outside forces </a:t>
            </a:r>
          </a:p>
        </p:txBody>
      </p:sp>
      <p:sp>
        <p:nvSpPr>
          <p:cNvPr id="66" name="Rectangle: Diagonal Corners Rounded 65">
            <a:extLst>
              <a:ext uri="{FF2B5EF4-FFF2-40B4-BE49-F238E27FC236}">
                <a16:creationId xmlns:a16="http://schemas.microsoft.com/office/drawing/2014/main" id="{3EA3B2F2-8711-4A35-92D5-787524594F09}"/>
              </a:ext>
            </a:extLst>
          </p:cNvPr>
          <p:cNvSpPr/>
          <p:nvPr/>
        </p:nvSpPr>
        <p:spPr>
          <a:xfrm>
            <a:off x="14455618" y="20718917"/>
            <a:ext cx="5303520" cy="576072"/>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LIMITATIONS</a:t>
            </a:r>
          </a:p>
        </p:txBody>
      </p:sp>
      <p:sp>
        <p:nvSpPr>
          <p:cNvPr id="68" name="Rectangle: Diagonal Corners Rounded 67">
            <a:extLst>
              <a:ext uri="{FF2B5EF4-FFF2-40B4-BE49-F238E27FC236}">
                <a16:creationId xmlns:a16="http://schemas.microsoft.com/office/drawing/2014/main" id="{50943318-DAA3-4A89-9136-8417CFCA3F41}"/>
              </a:ext>
            </a:extLst>
          </p:cNvPr>
          <p:cNvSpPr/>
          <p:nvPr/>
        </p:nvSpPr>
        <p:spPr>
          <a:xfrm>
            <a:off x="14465026" y="22744224"/>
            <a:ext cx="5110006" cy="660372"/>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Helvetica" pitchFamily="2" charset="0"/>
              </a:rPr>
              <a:t>FUTURE RECOMMENDATIONS</a:t>
            </a:r>
          </a:p>
        </p:txBody>
      </p:sp>
      <p:sp>
        <p:nvSpPr>
          <p:cNvPr id="30" name="TextBox 29">
            <a:extLst>
              <a:ext uri="{FF2B5EF4-FFF2-40B4-BE49-F238E27FC236}">
                <a16:creationId xmlns:a16="http://schemas.microsoft.com/office/drawing/2014/main" id="{7B4E6C36-0BF6-4106-8275-12E31B52E5C9}"/>
              </a:ext>
            </a:extLst>
          </p:cNvPr>
          <p:cNvSpPr txBox="1"/>
          <p:nvPr/>
        </p:nvSpPr>
        <p:spPr>
          <a:xfrm>
            <a:off x="7494407" y="16649621"/>
            <a:ext cx="6086376" cy="8925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p>
          <a:p>
            <a:pPr algn="ctr"/>
            <a:r>
              <a:rPr lang="en-US" sz="2800" i="1" dirty="0">
                <a:latin typeface="Times New Roman" panose="02020603050405020304" pitchFamily="18" charset="0"/>
                <a:cs typeface="Times New Roman" panose="02020603050405020304" pitchFamily="18" charset="0"/>
              </a:rPr>
              <a:t>Fig 2. Schematic </a:t>
            </a:r>
            <a:r>
              <a:rPr lang="en-US" sz="2800" i="1" dirty="0">
                <a:latin typeface="Garamond" panose="02020404030301010803" pitchFamily="18" charset="0"/>
                <a:cs typeface="Times New Roman" panose="02020603050405020304" pitchFamily="18" charset="0"/>
              </a:rPr>
              <a:t>model</a:t>
            </a:r>
            <a:r>
              <a:rPr lang="en-US" sz="2800" i="1" dirty="0">
                <a:latin typeface="Times New Roman" panose="02020603050405020304" pitchFamily="18" charset="0"/>
                <a:cs typeface="Times New Roman" panose="02020603050405020304" pitchFamily="18" charset="0"/>
              </a:rPr>
              <a:t>   </a:t>
            </a:r>
          </a:p>
        </p:txBody>
      </p:sp>
      <p:sp>
        <p:nvSpPr>
          <p:cNvPr id="39" name="TextBox 38">
            <a:extLst>
              <a:ext uri="{FF2B5EF4-FFF2-40B4-BE49-F238E27FC236}">
                <a16:creationId xmlns:a16="http://schemas.microsoft.com/office/drawing/2014/main" id="{5EF716F5-3FE1-4BD4-9507-95B5881249F5}"/>
              </a:ext>
            </a:extLst>
          </p:cNvPr>
          <p:cNvSpPr txBox="1"/>
          <p:nvPr/>
        </p:nvSpPr>
        <p:spPr>
          <a:xfrm>
            <a:off x="14489094" y="23604618"/>
            <a:ext cx="5753128"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Garamond" panose="02020404030301010803" pitchFamily="18" charset="0"/>
                <a:cs typeface="Times New Roman" panose="02020603050405020304" pitchFamily="18" charset="0"/>
              </a:rPr>
              <a:t> DC Motor use</a:t>
            </a:r>
          </a:p>
          <a:p>
            <a:pPr marL="285750" indent="-285750">
              <a:buFont typeface="Arial" panose="020B0604020202020204" pitchFamily="34" charset="0"/>
              <a:buChar char="•"/>
            </a:pPr>
            <a:r>
              <a:rPr lang="en-US" sz="2800" dirty="0">
                <a:latin typeface="Garamond" panose="02020404030301010803" pitchFamily="18" charset="0"/>
                <a:cs typeface="Times New Roman" panose="02020603050405020304" pitchFamily="18" charset="0"/>
              </a:rPr>
              <a:t>Proper Market Research</a:t>
            </a:r>
          </a:p>
        </p:txBody>
      </p:sp>
      <p:sp>
        <p:nvSpPr>
          <p:cNvPr id="1049" name="TextBox 1048">
            <a:extLst>
              <a:ext uri="{FF2B5EF4-FFF2-40B4-BE49-F238E27FC236}">
                <a16:creationId xmlns:a16="http://schemas.microsoft.com/office/drawing/2014/main" id="{0E34743B-B957-40ED-B0DC-917605251349}"/>
              </a:ext>
            </a:extLst>
          </p:cNvPr>
          <p:cNvSpPr txBox="1"/>
          <p:nvPr/>
        </p:nvSpPr>
        <p:spPr>
          <a:xfrm>
            <a:off x="421104" y="19478236"/>
            <a:ext cx="5243300"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Garamond" panose="02020404030301010803" pitchFamily="18" charset="0"/>
                <a:cs typeface="Times New Roman" pitchFamily="18" charset="0"/>
              </a:rPr>
              <a:t>Accurate &amp; Precise speed control</a:t>
            </a:r>
          </a:p>
          <a:p>
            <a:pPr marL="285750" indent="-285750" algn="just">
              <a:buFont typeface="Arial" panose="020B0604020202020204" pitchFamily="34" charset="0"/>
              <a:buChar char="•"/>
            </a:pPr>
            <a:r>
              <a:rPr lang="en-US" sz="2800" dirty="0">
                <a:latin typeface="Garamond" panose="02020404030301010803" pitchFamily="18" charset="0"/>
                <a:cs typeface="Times New Roman" pitchFamily="18" charset="0"/>
              </a:rPr>
              <a:t>Optimization of power and speed</a:t>
            </a:r>
          </a:p>
          <a:p>
            <a:pPr marL="285750" indent="-285750" algn="just">
              <a:buFont typeface="Arial" panose="020B0604020202020204" pitchFamily="34" charset="0"/>
              <a:buChar char="•"/>
            </a:pPr>
            <a:r>
              <a:rPr lang="en-US" sz="2800" dirty="0">
                <a:latin typeface="Garamond" panose="02020404030301010803" pitchFamily="18" charset="0"/>
                <a:cs typeface="Times New Roman" pitchFamily="18" charset="0"/>
              </a:rPr>
              <a:t> </a:t>
            </a:r>
            <a:r>
              <a:rPr lang="en-US" sz="2800" dirty="0">
                <a:latin typeface="Garamond" panose="02020404030301010803" pitchFamily="18" charset="0"/>
              </a:rPr>
              <a:t>optimization of power and speed</a:t>
            </a:r>
          </a:p>
        </p:txBody>
      </p:sp>
      <p:sp>
        <p:nvSpPr>
          <p:cNvPr id="1050" name="TextBox 1049">
            <a:extLst>
              <a:ext uri="{FF2B5EF4-FFF2-40B4-BE49-F238E27FC236}">
                <a16:creationId xmlns:a16="http://schemas.microsoft.com/office/drawing/2014/main" id="{D4183722-D30F-499C-A83F-0F97FC61B19B}"/>
              </a:ext>
            </a:extLst>
          </p:cNvPr>
          <p:cNvSpPr txBox="1"/>
          <p:nvPr/>
        </p:nvSpPr>
        <p:spPr>
          <a:xfrm>
            <a:off x="14663587" y="21505590"/>
            <a:ext cx="3822372"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1"/>
                </a:solidFill>
                <a:latin typeface="Garamond" panose="02020404030301010803" pitchFamily="18" charset="0"/>
                <a:cs typeface="Times New Roman" panose="02020603050405020304" pitchFamily="18" charset="0"/>
              </a:rPr>
              <a:t>Speed Limitation</a:t>
            </a:r>
          </a:p>
          <a:p>
            <a:pPr marL="457200" indent="-457200">
              <a:buFont typeface="Arial" panose="020B0604020202020204" pitchFamily="34" charset="0"/>
              <a:buChar char="•"/>
            </a:pPr>
            <a:r>
              <a:rPr lang="en-US" sz="2800" dirty="0">
                <a:solidFill>
                  <a:schemeClr val="tx1"/>
                </a:solidFill>
                <a:latin typeface="Garamond" panose="02020404030301010803" pitchFamily="18" charset="0"/>
                <a:cs typeface="Times New Roman" panose="02020603050405020304" pitchFamily="18" charset="0"/>
              </a:rPr>
              <a:t>Environmental Factor</a:t>
            </a:r>
          </a:p>
          <a:p>
            <a:endParaRPr lang="en-US" sz="2800" dirty="0">
              <a:latin typeface="Garamond" panose="02020404030301010803" pitchFamily="18" charset="0"/>
            </a:endParaRPr>
          </a:p>
        </p:txBody>
      </p:sp>
      <p:sp>
        <p:nvSpPr>
          <p:cNvPr id="1051" name="TextBox 1050">
            <a:extLst>
              <a:ext uri="{FF2B5EF4-FFF2-40B4-BE49-F238E27FC236}">
                <a16:creationId xmlns:a16="http://schemas.microsoft.com/office/drawing/2014/main" id="{095B4606-013D-42F5-B8D4-DA1AF193236B}"/>
              </a:ext>
            </a:extLst>
          </p:cNvPr>
          <p:cNvSpPr txBox="1"/>
          <p:nvPr/>
        </p:nvSpPr>
        <p:spPr>
          <a:xfrm>
            <a:off x="14383686" y="12981833"/>
            <a:ext cx="6858000" cy="3539430"/>
          </a:xfrm>
          <a:prstGeom prst="rect">
            <a:avLst/>
          </a:prstGeom>
          <a:noFill/>
        </p:spPr>
        <p:txBody>
          <a:bodyPr wrap="square" rtlCol="0">
            <a:spAutoFit/>
          </a:bodyPr>
          <a:lstStyle/>
          <a:p>
            <a:pPr marL="514350" indent="-514350" algn="just">
              <a:buFont typeface="+mj-lt"/>
              <a:buAutoNum type="arabicPeriod"/>
            </a:pPr>
            <a:r>
              <a:rPr lang="en-US" sz="2800" dirty="0">
                <a:latin typeface="Garamond" panose="02020404030301010803" pitchFamily="18" charset="0"/>
              </a:rPr>
              <a:t>Target vs. Reading Range: Compares intended amount (target) with the minimum and maximum achieved.</a:t>
            </a:r>
          </a:p>
          <a:p>
            <a:pPr marL="514350" indent="-514350" algn="just">
              <a:buFont typeface="+mj-lt"/>
              <a:buAutoNum type="arabicPeriod"/>
            </a:pPr>
            <a:r>
              <a:rPr lang="en-US" sz="2800" dirty="0">
                <a:latin typeface="Garamond" panose="02020404030301010803" pitchFamily="18" charset="0"/>
              </a:rPr>
              <a:t>No Clear Trend: Minimum and maximum readings can both be above or below the target.</a:t>
            </a:r>
          </a:p>
          <a:p>
            <a:pPr marL="514350" indent="-514350" algn="just">
              <a:buFont typeface="+mj-lt"/>
              <a:buAutoNum type="arabicPeriod"/>
            </a:pPr>
            <a:r>
              <a:rPr lang="en-US" sz="2800" dirty="0">
                <a:latin typeface="Garamond" panose="02020404030301010803" pitchFamily="18" charset="0"/>
              </a:rPr>
              <a:t>Fluctuating Error: The difference between target and actual reading keeps changing</a:t>
            </a:r>
          </a:p>
        </p:txBody>
      </p:sp>
      <p:pic>
        <p:nvPicPr>
          <p:cNvPr id="1053" name="Picture 1052" descr="A wooden object with wires and fan&#10;&#10;Description automatically generated">
            <a:extLst>
              <a:ext uri="{FF2B5EF4-FFF2-40B4-BE49-F238E27FC236}">
                <a16:creationId xmlns:a16="http://schemas.microsoft.com/office/drawing/2014/main" id="{0626EC92-9960-4AD9-BAFB-F3D96CA573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1765" y="11504611"/>
            <a:ext cx="7191591" cy="5232706"/>
          </a:xfrm>
          <a:prstGeom prst="rect">
            <a:avLst/>
          </a:prstGeom>
        </p:spPr>
      </p:pic>
      <p:sp>
        <p:nvSpPr>
          <p:cNvPr id="1054" name="TextBox 1053">
            <a:extLst>
              <a:ext uri="{FF2B5EF4-FFF2-40B4-BE49-F238E27FC236}">
                <a16:creationId xmlns:a16="http://schemas.microsoft.com/office/drawing/2014/main" id="{26FA9708-B198-4F59-9095-0323EBDFC4C8}"/>
              </a:ext>
            </a:extLst>
          </p:cNvPr>
          <p:cNvSpPr txBox="1"/>
          <p:nvPr/>
        </p:nvSpPr>
        <p:spPr>
          <a:xfrm>
            <a:off x="14856907" y="11948171"/>
            <a:ext cx="6630436" cy="523220"/>
          </a:xfrm>
          <a:prstGeom prst="rect">
            <a:avLst/>
          </a:prstGeom>
          <a:noFill/>
        </p:spPr>
        <p:txBody>
          <a:bodyPr wrap="square" rtlCol="0">
            <a:spAutoFit/>
          </a:bodyPr>
          <a:lstStyle/>
          <a:p>
            <a:pPr algn="ctr"/>
            <a:r>
              <a:rPr lang="en-US" sz="2800" i="1" dirty="0">
                <a:latin typeface="Garamond" panose="02020404030301010803" pitchFamily="18" charset="0"/>
              </a:rPr>
              <a:t>Fig.4 Reading Performance Comparison</a:t>
            </a:r>
          </a:p>
        </p:txBody>
      </p:sp>
      <p:sp>
        <p:nvSpPr>
          <p:cNvPr id="160" name="Rectangle: Diagonal Corners Rounded 159">
            <a:extLst>
              <a:ext uri="{FF2B5EF4-FFF2-40B4-BE49-F238E27FC236}">
                <a16:creationId xmlns:a16="http://schemas.microsoft.com/office/drawing/2014/main" id="{C1990E7F-BED5-4BE5-BD8A-9C3F588C19E1}"/>
              </a:ext>
            </a:extLst>
          </p:cNvPr>
          <p:cNvSpPr/>
          <p:nvPr/>
        </p:nvSpPr>
        <p:spPr>
          <a:xfrm>
            <a:off x="287948" y="15245751"/>
            <a:ext cx="5303520" cy="577516"/>
          </a:xfrm>
          <a:prstGeom prst="round2DiagRect">
            <a:avLst>
              <a:gd name="adj1" fmla="val 16667"/>
              <a:gd name="adj2" fmla="val 50000"/>
            </a:avLst>
          </a:prstGeom>
          <a:solidFill>
            <a:srgbClr val="860C1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latin typeface="Helvetica" pitchFamily="2" charset="0"/>
              </a:rPr>
              <a:t>MOTIVATION</a:t>
            </a:r>
          </a:p>
        </p:txBody>
      </p:sp>
      <p:sp>
        <p:nvSpPr>
          <p:cNvPr id="1056" name="TextBox 1055">
            <a:extLst>
              <a:ext uri="{FF2B5EF4-FFF2-40B4-BE49-F238E27FC236}">
                <a16:creationId xmlns:a16="http://schemas.microsoft.com/office/drawing/2014/main" id="{E1A7E095-924A-43F0-8065-B86A451D80BB}"/>
              </a:ext>
            </a:extLst>
          </p:cNvPr>
          <p:cNvSpPr txBox="1"/>
          <p:nvPr/>
        </p:nvSpPr>
        <p:spPr>
          <a:xfrm>
            <a:off x="195850" y="16054750"/>
            <a:ext cx="5886724" cy="2246769"/>
          </a:xfrm>
          <a:prstGeom prst="rect">
            <a:avLst/>
          </a:prstGeom>
          <a:noFill/>
        </p:spPr>
        <p:txBody>
          <a:bodyPr wrap="square" rtlCol="0">
            <a:spAutoFit/>
          </a:bodyPr>
          <a:lstStyle/>
          <a:p>
            <a:r>
              <a:rPr lang="en-US" sz="2800" dirty="0">
                <a:latin typeface="Garamond" panose="02020404030301010803" pitchFamily="18" charset="0"/>
              </a:rPr>
              <a:t>PID Control is an integral part of Industrial and Production Engineering.  This project was basically taken to get a better understanding of the automation process using PID</a:t>
            </a:r>
          </a:p>
        </p:txBody>
      </p:sp>
      <p:sp>
        <p:nvSpPr>
          <p:cNvPr id="1057" name="TextBox 1056">
            <a:extLst>
              <a:ext uri="{FF2B5EF4-FFF2-40B4-BE49-F238E27FC236}">
                <a16:creationId xmlns:a16="http://schemas.microsoft.com/office/drawing/2014/main" id="{9B258BEF-121C-4814-A57E-256C18FCD59F}"/>
              </a:ext>
            </a:extLst>
          </p:cNvPr>
          <p:cNvSpPr txBox="1"/>
          <p:nvPr/>
        </p:nvSpPr>
        <p:spPr>
          <a:xfrm>
            <a:off x="8100215" y="10750474"/>
            <a:ext cx="4933926" cy="954107"/>
          </a:xfrm>
          <a:prstGeom prst="rect">
            <a:avLst/>
          </a:prstGeom>
          <a:noFill/>
        </p:spPr>
        <p:txBody>
          <a:bodyPr wrap="square" rtlCol="0">
            <a:spAutoFit/>
          </a:bodyPr>
          <a:lstStyle/>
          <a:p>
            <a:r>
              <a:rPr lang="en-US" sz="2800" i="1" dirty="0">
                <a:solidFill>
                  <a:schemeClr val="tx1"/>
                </a:solidFill>
                <a:latin typeface="Garamond" panose="02020404030301010803" pitchFamily="18" charset="0"/>
                <a:cs typeface="Times New Roman" panose="02020603050405020304" pitchFamily="18" charset="0"/>
              </a:rPr>
              <a:t>Fig1. CAD Model of the Project</a:t>
            </a:r>
          </a:p>
          <a:p>
            <a:endParaRPr lang="en-US" sz="2800" dirty="0">
              <a:latin typeface="Garamond" panose="02020404030301010803" pitchFamily="18" charset="0"/>
            </a:endParaRPr>
          </a:p>
        </p:txBody>
      </p:sp>
      <p:pic>
        <p:nvPicPr>
          <p:cNvPr id="1070" name="Picture 1069">
            <a:extLst>
              <a:ext uri="{FF2B5EF4-FFF2-40B4-BE49-F238E27FC236}">
                <a16:creationId xmlns:a16="http://schemas.microsoft.com/office/drawing/2014/main" id="{A1CDF4AE-88B8-4CD4-8A57-9B6E86B75E1B}"/>
              </a:ext>
            </a:extLst>
          </p:cNvPr>
          <p:cNvPicPr>
            <a:picLocks noChangeAspect="1"/>
          </p:cNvPicPr>
          <p:nvPr/>
        </p:nvPicPr>
        <p:blipFill>
          <a:blip r:embed="rId8"/>
          <a:stretch>
            <a:fillRect/>
          </a:stretch>
        </p:blipFill>
        <p:spPr>
          <a:xfrm>
            <a:off x="6484800" y="23476302"/>
            <a:ext cx="7502645" cy="5313484"/>
          </a:xfrm>
          <a:prstGeom prst="rect">
            <a:avLst/>
          </a:prstGeom>
        </p:spPr>
      </p:pic>
      <p:sp>
        <p:nvSpPr>
          <p:cNvPr id="1071" name="Arrow: Right 1070">
            <a:extLst>
              <a:ext uri="{FF2B5EF4-FFF2-40B4-BE49-F238E27FC236}">
                <a16:creationId xmlns:a16="http://schemas.microsoft.com/office/drawing/2014/main" id="{DFF1848F-AC7F-410F-97CD-E7B4AF129CE1}"/>
              </a:ext>
            </a:extLst>
          </p:cNvPr>
          <p:cNvSpPr/>
          <p:nvPr/>
        </p:nvSpPr>
        <p:spPr>
          <a:xfrm>
            <a:off x="9607996" y="19565577"/>
            <a:ext cx="1666376" cy="8278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2" name="Arrow: Down 1071">
            <a:extLst>
              <a:ext uri="{FF2B5EF4-FFF2-40B4-BE49-F238E27FC236}">
                <a16:creationId xmlns:a16="http://schemas.microsoft.com/office/drawing/2014/main" id="{7C2FF321-0BAF-46A4-9577-F75D87B864F3}"/>
              </a:ext>
            </a:extLst>
          </p:cNvPr>
          <p:cNvSpPr/>
          <p:nvPr/>
        </p:nvSpPr>
        <p:spPr>
          <a:xfrm>
            <a:off x="12177319" y="20442558"/>
            <a:ext cx="856822" cy="140609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3" name="Arrow: Right 1072">
            <a:extLst>
              <a:ext uri="{FF2B5EF4-FFF2-40B4-BE49-F238E27FC236}">
                <a16:creationId xmlns:a16="http://schemas.microsoft.com/office/drawing/2014/main" id="{2086A4AB-0A54-41F7-AA04-89369A81A688}"/>
              </a:ext>
            </a:extLst>
          </p:cNvPr>
          <p:cNvSpPr/>
          <p:nvPr/>
        </p:nvSpPr>
        <p:spPr>
          <a:xfrm flipH="1">
            <a:off x="9753176" y="21943536"/>
            <a:ext cx="1439583" cy="7436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4" name="TextBox 1073">
            <a:extLst>
              <a:ext uri="{FF2B5EF4-FFF2-40B4-BE49-F238E27FC236}">
                <a16:creationId xmlns:a16="http://schemas.microsoft.com/office/drawing/2014/main" id="{3D3E24D1-B573-4D7A-8E14-139659AB5BCF}"/>
              </a:ext>
            </a:extLst>
          </p:cNvPr>
          <p:cNvSpPr txBox="1"/>
          <p:nvPr/>
        </p:nvSpPr>
        <p:spPr>
          <a:xfrm>
            <a:off x="8406928" y="28666724"/>
            <a:ext cx="4245468" cy="400110"/>
          </a:xfrm>
          <a:prstGeom prst="rect">
            <a:avLst/>
          </a:prstGeom>
          <a:noFill/>
        </p:spPr>
        <p:txBody>
          <a:bodyPr wrap="square" rtlCol="0">
            <a:spAutoFit/>
          </a:bodyPr>
          <a:lstStyle/>
          <a:p>
            <a:r>
              <a:rPr lang="en-US" sz="2000" i="1" dirty="0">
                <a:latin typeface="Garamond" panose="02020404030301010803" pitchFamily="18" charset="0"/>
              </a:rPr>
              <a:t>Fig.3 Flow Control System with BLDC Motor</a:t>
            </a:r>
          </a:p>
        </p:txBody>
      </p:sp>
      <p:sp>
        <p:nvSpPr>
          <p:cNvPr id="1075" name="TextBox 1074">
            <a:extLst>
              <a:ext uri="{FF2B5EF4-FFF2-40B4-BE49-F238E27FC236}">
                <a16:creationId xmlns:a16="http://schemas.microsoft.com/office/drawing/2014/main" id="{607CD8EB-7E0D-47B5-A972-FC0C0EF7A24D}"/>
              </a:ext>
            </a:extLst>
          </p:cNvPr>
          <p:cNvSpPr txBox="1"/>
          <p:nvPr/>
        </p:nvSpPr>
        <p:spPr>
          <a:xfrm>
            <a:off x="14731211" y="25702055"/>
            <a:ext cx="4980883" cy="3539430"/>
          </a:xfrm>
          <a:prstGeom prst="rect">
            <a:avLst/>
          </a:prstGeom>
          <a:noFill/>
        </p:spPr>
        <p:txBody>
          <a:bodyPr wrap="square" rtlCol="0">
            <a:spAutoFit/>
          </a:bodyPr>
          <a:lstStyle/>
          <a:p>
            <a:pPr rtl="0">
              <a:spcBef>
                <a:spcPts val="0"/>
              </a:spcBef>
              <a:spcAft>
                <a:spcPts val="0"/>
              </a:spcAft>
            </a:pPr>
            <a:endParaRPr lang="en-US" sz="2800" b="0" i="0" u="none" strike="noStrike" dirty="0">
              <a:solidFill>
                <a:srgbClr val="000000"/>
              </a:solidFill>
              <a:effectLst/>
              <a:latin typeface="Garamond" panose="02020404030301010803" pitchFamily="18" charset="0"/>
            </a:endParaRPr>
          </a:p>
          <a:p>
            <a:pPr rtl="0">
              <a:spcBef>
                <a:spcPts val="0"/>
              </a:spcBef>
              <a:spcAft>
                <a:spcPts val="0"/>
              </a:spcAft>
            </a:pPr>
            <a:r>
              <a:rPr lang="en-US" sz="2800" dirty="0">
                <a:solidFill>
                  <a:srgbClr val="000000"/>
                </a:solidFill>
                <a:latin typeface="Garamond" panose="02020404030301010803" pitchFamily="18" charset="0"/>
              </a:rPr>
              <a:t>Temperature-Based Automatic Fan Speed Control System using Arduino: Author:  Ashima Jain , Arup Sarkar Journal: SSRN (Social Science Research Network)Year of Publication: 2022</a:t>
            </a:r>
          </a:p>
          <a:p>
            <a:endParaRPr lang="en-US" sz="2800" dirty="0"/>
          </a:p>
        </p:txBody>
      </p:sp>
    </p:spTree>
    <p:extLst>
      <p:ext uri="{BB962C8B-B14F-4D97-AF65-F5344CB8AC3E}">
        <p14:creationId xmlns:p14="http://schemas.microsoft.com/office/powerpoint/2010/main" val="29881583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16750</TotalTime>
  <Words>647</Words>
  <Application>Microsoft Office PowerPoint</Application>
  <PresentationFormat>Custom</PresentationFormat>
  <Paragraphs>116</Paragraphs>
  <Slides>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vt:i4>
      </vt:variant>
    </vt:vector>
  </HeadingPairs>
  <TitlesOfParts>
    <vt:vector size="12" baseType="lpstr">
      <vt:lpstr>Arial</vt:lpstr>
      <vt:lpstr>Arial Rounded MT Bold</vt:lpstr>
      <vt:lpstr>Bahnschrift</vt:lpstr>
      <vt:lpstr>Calibri</vt:lpstr>
      <vt:lpstr>Calibri Light</vt:lpstr>
      <vt:lpstr>EB Garamond</vt:lpstr>
      <vt:lpstr>Garamond</vt:lpstr>
      <vt:lpstr>Helvetica</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Mahmood Hasan</dc:creator>
  <cp:lastModifiedBy>arfat jami</cp:lastModifiedBy>
  <cp:revision>59</cp:revision>
  <cp:lastPrinted>2024-05-08T06:50:57Z</cp:lastPrinted>
  <dcterms:created xsi:type="dcterms:W3CDTF">2023-10-30T05:51:28Z</dcterms:created>
  <dcterms:modified xsi:type="dcterms:W3CDTF">2024-05-08T13:55:03Z</dcterms:modified>
</cp:coreProperties>
</file>