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0"/>
  </p:notesMasterIdLst>
  <p:handoutMasterIdLst>
    <p:handoutMasterId r:id="rId31"/>
  </p:handoutMasterIdLst>
  <p:sldIdLst>
    <p:sldId id="256" r:id="rId5"/>
    <p:sldId id="257" r:id="rId6"/>
    <p:sldId id="258" r:id="rId7"/>
    <p:sldId id="264" r:id="rId8"/>
    <p:sldId id="266" r:id="rId9"/>
    <p:sldId id="265" r:id="rId10"/>
    <p:sldId id="267" r:id="rId11"/>
    <p:sldId id="269" r:id="rId12"/>
    <p:sldId id="270" r:id="rId13"/>
    <p:sldId id="271" r:id="rId14"/>
    <p:sldId id="268" r:id="rId15"/>
    <p:sldId id="272" r:id="rId16"/>
    <p:sldId id="274" r:id="rId17"/>
    <p:sldId id="273" r:id="rId18"/>
    <p:sldId id="276" r:id="rId19"/>
    <p:sldId id="277" r:id="rId20"/>
    <p:sldId id="278"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7/1/2019</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360608" y="1203716"/>
            <a:ext cx="11573813" cy="1797073"/>
          </a:xfrm>
        </p:spPr>
        <p:txBody>
          <a:bodyPr>
            <a:normAutofit/>
          </a:bodyPr>
          <a:lstStyle/>
          <a:p>
            <a:pPr algn="ctr"/>
            <a:r>
              <a:rPr lang="en-US" sz="4400" dirty="0" smtClean="0">
                <a:latin typeface="Rockwell" panose="02060603020205020403" pitchFamily="18" charset="0"/>
              </a:rPr>
              <a:t>&lt;</a:t>
            </a:r>
            <a:r>
              <a:rPr lang="en-US" sz="4400" dirty="0" smtClean="0">
                <a:latin typeface="Rockwell" panose="02060603020205020403" pitchFamily="18" charset="0"/>
              </a:rPr>
              <a:t>CSE 4126: Lab 01&gt;</a:t>
            </a:r>
            <a:r>
              <a:rPr lang="en-US" sz="4400" dirty="0">
                <a:latin typeface="Rockwell" panose="02060603020205020403" pitchFamily="18" charset="0"/>
              </a:rPr>
              <a:t/>
            </a:r>
            <a:br>
              <a:rPr lang="en-US" sz="4400" dirty="0">
                <a:latin typeface="Rockwell" panose="02060603020205020403" pitchFamily="18" charset="0"/>
              </a:rPr>
            </a:br>
            <a:r>
              <a:rPr lang="en-US" sz="4400" dirty="0" smtClean="0">
                <a:latin typeface="Rockwell" panose="02060603020205020403" pitchFamily="18" charset="0"/>
              </a:rPr>
              <a:t>&lt;Distributed Database Systems Lab&gt;</a:t>
            </a:r>
            <a:endParaRPr lang="en-US" sz="4400" dirty="0">
              <a:latin typeface="Rockwell" panose="02060603020205020403" pitchFamily="18" charset="0"/>
            </a:endParaRP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1636018" y="3924009"/>
            <a:ext cx="8791575" cy="1655762"/>
          </a:xfrm>
        </p:spPr>
        <p:txBody>
          <a:bodyPr>
            <a:normAutofit/>
          </a:bodyPr>
          <a:lstStyle/>
          <a:p>
            <a:pPr algn="ctr"/>
            <a:r>
              <a:rPr lang="en-US" sz="2400" dirty="0" smtClean="0">
                <a:latin typeface="Rod" panose="02030509050101010101" pitchFamily="49" charset="-79"/>
                <a:ea typeface="Tahoma" panose="020B0604030504040204" pitchFamily="34" charset="0"/>
                <a:cs typeface="Rod" panose="02030509050101010101" pitchFamily="49" charset="-79"/>
              </a:rPr>
              <a:t> Faisal Muhammad Shah</a:t>
            </a:r>
            <a:endParaRPr lang="en-US" sz="2400" dirty="0">
              <a:latin typeface="Rod" panose="02030509050101010101" pitchFamily="49" charset="-79"/>
              <a:ea typeface="Tahoma" panose="020B0604030504040204" pitchFamily="34" charset="0"/>
              <a:cs typeface="Rod" panose="02030509050101010101" pitchFamily="49" charset="-79"/>
            </a:endParaRPr>
          </a:p>
          <a:p>
            <a:pPr algn="ctr"/>
            <a:r>
              <a:rPr lang="en-US" sz="2400" dirty="0" smtClean="0">
                <a:latin typeface="Rod" panose="02030509050101010101" pitchFamily="49" charset="-79"/>
                <a:ea typeface="Tahoma" panose="020B0604030504040204" pitchFamily="34" charset="0"/>
                <a:cs typeface="Rod" panose="02030509050101010101" pitchFamily="49" charset="-79"/>
              </a:rPr>
              <a:t>G. M. Shahariar</a:t>
            </a:r>
            <a:endParaRPr lang="en-US" sz="2400" dirty="0">
              <a:latin typeface="Rod" panose="02030509050101010101" pitchFamily="49" charset="-79"/>
              <a:ea typeface="Tahoma" panose="020B0604030504040204" pitchFamily="34" charset="0"/>
              <a:cs typeface="Rod" panose="02030509050101010101" pitchFamily="49" charset="-79"/>
            </a:endParaRPr>
          </a:p>
        </p:txBody>
      </p:sp>
      <p:sp>
        <p:nvSpPr>
          <p:cNvPr id="4" name="Subtitle 2">
            <a:extLst>
              <a:ext uri="{FF2B5EF4-FFF2-40B4-BE49-F238E27FC236}">
                <a16:creationId xmlns:a16="http://schemas.microsoft.com/office/drawing/2014/main" xmlns="" id="{2E78725B-6E40-4D82-B375-7831D81C29EE}"/>
              </a:ext>
            </a:extLst>
          </p:cNvPr>
          <p:cNvSpPr txBox="1">
            <a:spLocks/>
          </p:cNvSpPr>
          <p:nvPr/>
        </p:nvSpPr>
        <p:spPr>
          <a:xfrm>
            <a:off x="1970870" y="5093841"/>
            <a:ext cx="8791575"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sz="2400" dirty="0" smtClean="0">
                <a:latin typeface="Rod" panose="02030509050101010101" pitchFamily="49" charset="-79"/>
                <a:ea typeface="Tahoma" panose="020B0604030504040204" pitchFamily="34" charset="0"/>
                <a:cs typeface="Rod" panose="02030509050101010101" pitchFamily="49" charset="-79"/>
              </a:rPr>
              <a:t>&lt;Department of Computer Science &amp; engineering&gt;</a:t>
            </a:r>
          </a:p>
          <a:p>
            <a:pPr algn="ctr"/>
            <a:r>
              <a:rPr lang="en-US" sz="2400" dirty="0" smtClean="0">
                <a:latin typeface="Rod" panose="02030509050101010101" pitchFamily="49" charset="-79"/>
                <a:ea typeface="Tahoma" panose="020B0604030504040204" pitchFamily="34" charset="0"/>
                <a:cs typeface="Rod" panose="02030509050101010101" pitchFamily="49" charset="-79"/>
              </a:rPr>
              <a:t>&lt;Ahsanullah University of Science &amp; Technology&gt;</a:t>
            </a:r>
            <a:endParaRPr lang="en-US" sz="2400" dirty="0">
              <a:latin typeface="Rod" panose="02030509050101010101" pitchFamily="49" charset="-79"/>
              <a:ea typeface="Tahoma" panose="020B0604030504040204" pitchFamily="34" charset="0"/>
              <a:cs typeface="Rod" panose="02030509050101010101" pitchFamily="49" charset="-79"/>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199" y="1600200"/>
            <a:ext cx="11507273" cy="4903631"/>
          </a:xfrm>
        </p:spPr>
        <p:txBody>
          <a:bodyPr>
            <a:normAutofit/>
          </a:bodyPr>
          <a:lstStyle/>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CREATE TABLE student (id number(20), name varchar2(20), semester integer, date_of_birth date);</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 </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INSERT INTO student VALUES(1, '</a:t>
            </a:r>
            <a:r>
              <a:rPr lang="en-US" sz="2400" dirty="0" err="1" smtClean="0">
                <a:latin typeface="Tahoma" panose="020B0604030504040204" pitchFamily="34" charset="0"/>
                <a:ea typeface="Tahoma" panose="020B0604030504040204" pitchFamily="34" charset="0"/>
                <a:cs typeface="Tahoma" panose="020B0604030504040204" pitchFamily="34" charset="0"/>
              </a:rPr>
              <a:t>Rahim</a:t>
            </a:r>
            <a:r>
              <a:rPr lang="en-US" sz="2400" dirty="0" smtClean="0">
                <a:latin typeface="Tahoma" panose="020B0604030504040204" pitchFamily="34" charset="0"/>
                <a:ea typeface="Tahoma" panose="020B0604030504040204" pitchFamily="34" charset="0"/>
                <a:cs typeface="Tahoma" panose="020B0604030504040204" pitchFamily="34" charset="0"/>
              </a:rPr>
              <a:t>', 1, '10-oct-1990');</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 </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INSERT INTO student VALUES(1, </a:t>
            </a:r>
            <a:r>
              <a:rPr lang="en-US" sz="2400" dirty="0" err="1" smtClean="0">
                <a:latin typeface="Tahoma" panose="020B0604030504040204" pitchFamily="34" charset="0"/>
                <a:ea typeface="Tahoma" panose="020B0604030504040204" pitchFamily="34" charset="0"/>
                <a:cs typeface="Tahoma" panose="020B0604030504040204" pitchFamily="34" charset="0"/>
              </a:rPr>
              <a:t>Karim</a:t>
            </a:r>
            <a:r>
              <a:rPr lang="en-US" sz="2400" dirty="0" smtClean="0">
                <a:latin typeface="Tahoma" panose="020B0604030504040204" pitchFamily="34" charset="0"/>
                <a:ea typeface="Tahoma" panose="020B0604030504040204" pitchFamily="34" charset="0"/>
                <a:cs typeface="Tahoma" panose="020B0604030504040204" pitchFamily="34" charset="0"/>
              </a:rPr>
              <a:t>, 2, '12-oct-1990');</a:t>
            </a:r>
          </a:p>
          <a:p>
            <a:pPr marL="0" indent="0">
              <a:buNone/>
            </a:pPr>
            <a:endParaRPr lang="en-US" dirty="0"/>
          </a:p>
        </p:txBody>
      </p:sp>
    </p:spTree>
    <p:extLst>
      <p:ext uri="{BB962C8B-B14F-4D97-AF65-F5344CB8AC3E}">
        <p14:creationId xmlns:p14="http://schemas.microsoft.com/office/powerpoint/2010/main" val="118763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066800"/>
            <a:ext cx="11430000" cy="5385515"/>
          </a:xfrm>
        </p:spPr>
        <p:txBody>
          <a:bodyPr>
            <a:normAutofit/>
          </a:bodyPr>
          <a:lstStyle/>
          <a:p>
            <a:pPr algn="just">
              <a:buNone/>
            </a:pPr>
            <a:r>
              <a:rPr lang="en-US" sz="2600" dirty="0" smtClean="0">
                <a:latin typeface="Times New Roman" pitchFamily="18" charset="0"/>
                <a:cs typeface="Times New Roman" pitchFamily="18" charset="0"/>
              </a:rPr>
              <a:t>Changes made to the database by INSERT, UPDATE and DELETE commands are temporary until explicitly committed. This is performed by the command.</a:t>
            </a:r>
          </a:p>
          <a:p>
            <a:pPr algn="just">
              <a:buNone/>
            </a:pPr>
            <a:r>
              <a:rPr lang="en-US" dirty="0" smtClean="0">
                <a:latin typeface="Times New Roman" pitchFamily="18" charset="0"/>
                <a:cs typeface="Times New Roman" pitchFamily="18" charset="0"/>
              </a:rPr>
              <a:t> </a:t>
            </a:r>
          </a:p>
          <a:p>
            <a:pPr algn="ctr">
              <a:buNone/>
            </a:pPr>
            <a:r>
              <a:rPr lang="en-US" sz="2200" dirty="0" smtClean="0">
                <a:latin typeface="Times New Roman" pitchFamily="18" charset="0"/>
                <a:cs typeface="Times New Roman" pitchFamily="18" charset="0"/>
              </a:rPr>
              <a:t>commit;</a:t>
            </a:r>
          </a:p>
          <a:p>
            <a:pPr algn="just">
              <a:buNone/>
            </a:pPr>
            <a:r>
              <a:rPr lang="en-US" dirty="0" smtClean="0">
                <a:latin typeface="Times New Roman" pitchFamily="18" charset="0"/>
                <a:cs typeface="Times New Roman" pitchFamily="18" charset="0"/>
              </a:rPr>
              <a:t> </a:t>
            </a:r>
          </a:p>
          <a:p>
            <a:pPr algn="just">
              <a:buNone/>
            </a:pPr>
            <a:r>
              <a:rPr lang="en-US" sz="2800" dirty="0" smtClean="0">
                <a:latin typeface="Times New Roman" pitchFamily="18" charset="0"/>
                <a:cs typeface="Times New Roman" pitchFamily="18" charset="0"/>
              </a:rPr>
              <a:t>To drop a table,</a:t>
            </a:r>
          </a:p>
          <a:p>
            <a:pPr algn="ctr">
              <a:buNone/>
            </a:pPr>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drop table student;</a:t>
            </a:r>
          </a:p>
          <a:p>
            <a:pPr>
              <a:buNone/>
            </a:pPr>
            <a:endParaRPr lang="en-US" dirty="0"/>
          </a:p>
        </p:txBody>
      </p:sp>
    </p:spTree>
    <p:extLst>
      <p:ext uri="{BB962C8B-B14F-4D97-AF65-F5344CB8AC3E}">
        <p14:creationId xmlns:p14="http://schemas.microsoft.com/office/powerpoint/2010/main" val="357984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312313"/>
            <a:ext cx="12254250" cy="6062729"/>
          </a:xfrm>
        </p:spPr>
        <p:txBody>
          <a:bodyPr>
            <a:normAutofit/>
          </a:bodyPr>
          <a:lstStyle/>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create table student (id number(20), name varchar2(20), semester integer, date_of_birth date, primary key(id));</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 </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insert into student values(1, 'Rahim', 1, '10-oct-1990');</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 </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insert into student values(2, 'James', 2, '11-jan-1990');</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 </a:t>
            </a:r>
          </a:p>
          <a:p>
            <a:pPr>
              <a:buNone/>
            </a:pPr>
            <a:r>
              <a:rPr lang="en-US" sz="2400" dirty="0" smtClean="0">
                <a:latin typeface="Tahoma" panose="020B0604030504040204" pitchFamily="34" charset="0"/>
                <a:ea typeface="Tahoma" panose="020B0604030504040204" pitchFamily="34" charset="0"/>
                <a:cs typeface="Tahoma" panose="020B0604030504040204" pitchFamily="34" charset="0"/>
              </a:rPr>
              <a:t>insert into student values(3, 'Jamal', 3, '13-mar-1990');</a:t>
            </a:r>
          </a:p>
          <a:p>
            <a:pPr>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4381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2790" y="515155"/>
            <a:ext cx="12019209" cy="5988676"/>
          </a:xfrm>
        </p:spPr>
        <p:txBody>
          <a:bodyPr>
            <a:normAutofit/>
          </a:bodyPr>
          <a:lstStyle/>
          <a:p>
            <a:pPr>
              <a:buNone/>
            </a:pPr>
            <a:r>
              <a:rPr lang="en-US" sz="3000" dirty="0" smtClean="0">
                <a:latin typeface="Times New Roman" pitchFamily="18" charset="0"/>
                <a:cs typeface="Times New Roman" pitchFamily="18" charset="0"/>
              </a:rPr>
              <a:t>create table student_result (id number(20), cgpa number(6,5), foreign key (id) references student(id));</a:t>
            </a:r>
          </a:p>
          <a:p>
            <a:pPr>
              <a:buNone/>
            </a:pPr>
            <a:r>
              <a:rPr lang="en-US" sz="3000" dirty="0" smtClean="0">
                <a:latin typeface="Times New Roman" pitchFamily="18" charset="0"/>
                <a:cs typeface="Times New Roman" pitchFamily="18" charset="0"/>
              </a:rPr>
              <a:t> </a:t>
            </a:r>
          </a:p>
          <a:p>
            <a:pPr>
              <a:buNone/>
            </a:pPr>
            <a:r>
              <a:rPr lang="en-US" sz="3000" dirty="0" smtClean="0">
                <a:latin typeface="Times New Roman" pitchFamily="18" charset="0"/>
                <a:cs typeface="Times New Roman" pitchFamily="18" charset="0"/>
              </a:rPr>
              <a:t>insert into student_result values(1, 3.99);</a:t>
            </a:r>
          </a:p>
          <a:p>
            <a:pPr>
              <a:buNone/>
            </a:pPr>
            <a:r>
              <a:rPr lang="en-US" sz="3000" dirty="0" smtClean="0">
                <a:latin typeface="Times New Roman" pitchFamily="18" charset="0"/>
                <a:cs typeface="Times New Roman" pitchFamily="18" charset="0"/>
              </a:rPr>
              <a:t>insert into student_result values(2, 3.85);</a:t>
            </a:r>
          </a:p>
          <a:p>
            <a:pPr>
              <a:buNone/>
            </a:pPr>
            <a:r>
              <a:rPr lang="en-US" sz="3000" dirty="0" smtClean="0">
                <a:latin typeface="Times New Roman" pitchFamily="18" charset="0"/>
                <a:cs typeface="Times New Roman" pitchFamily="18" charset="0"/>
              </a:rPr>
              <a:t>insert into student_result values(3, 2.99);</a:t>
            </a:r>
          </a:p>
          <a:p>
            <a:pPr>
              <a:buNone/>
            </a:pPr>
            <a:r>
              <a:rPr lang="en-US" sz="3000" dirty="0" smtClean="0">
                <a:latin typeface="Times New Roman" pitchFamily="18" charset="0"/>
                <a:cs typeface="Times New Roman" pitchFamily="18" charset="0"/>
              </a:rPr>
              <a:t> </a:t>
            </a:r>
          </a:p>
          <a:p>
            <a:pPr>
              <a:buNone/>
            </a:pPr>
            <a:r>
              <a:rPr lang="en-US" sz="3000" dirty="0" smtClean="0">
                <a:latin typeface="Times New Roman" pitchFamily="18" charset="0"/>
                <a:cs typeface="Times New Roman" pitchFamily="18" charset="0"/>
              </a:rPr>
              <a:t>commit;</a:t>
            </a:r>
          </a:p>
          <a:p>
            <a:pPr>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0107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199" y="1600200"/>
            <a:ext cx="9588321" cy="4671811"/>
          </a:xfrm>
        </p:spPr>
        <p:txBody>
          <a:bodyPr/>
          <a:lstStyle/>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drop table student cascade constraints;</a:t>
            </a:r>
          </a:p>
          <a:p>
            <a:pPr>
              <a:buNone/>
            </a:pP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drop table student_result cascade constraints;</a:t>
            </a:r>
          </a:p>
          <a:p>
            <a:pPr>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9206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ctr">
              <a:buNone/>
            </a:pPr>
            <a:endParaRPr lang="en-US" sz="4000" dirty="0">
              <a:latin typeface="+mj-lt"/>
              <a:cs typeface="Times New Roman" pitchFamily="18" charset="0"/>
            </a:endParaRPr>
          </a:p>
          <a:p>
            <a:pPr algn="ctr">
              <a:buNone/>
            </a:pPr>
            <a:r>
              <a:rPr lang="en-US" sz="4000" dirty="0" smtClean="0">
                <a:latin typeface="Rockwell" panose="02060603020205020403" pitchFamily="18" charset="0"/>
                <a:cs typeface="Times New Roman" pitchFamily="18" charset="0"/>
              </a:rPr>
              <a:t>Executing SQL Commands via Scripts</a:t>
            </a:r>
            <a:endParaRPr lang="en-US" sz="4000" dirty="0">
              <a:latin typeface="Rockwell" panose="02060603020205020403" pitchFamily="18" charset="0"/>
              <a:cs typeface="Times New Roman" pitchFamily="18" charset="0"/>
            </a:endParaRPr>
          </a:p>
          <a:p>
            <a:pPr algn="ctr">
              <a:buNone/>
            </a:pPr>
            <a:endParaRPr lang="en-US" sz="2800" dirty="0">
              <a:latin typeface="Times New Roman" pitchFamily="18" charset="0"/>
              <a:cs typeface="Times New Roman" pitchFamily="18" charset="0"/>
            </a:endParaRPr>
          </a:p>
          <a:p>
            <a:pPr algn="ctr">
              <a:buNone/>
            </a:pPr>
            <a:r>
              <a:rPr lang="en-US" dirty="0">
                <a:latin typeface="Tahoma" panose="020B0604030504040204" pitchFamily="34" charset="0"/>
                <a:ea typeface="Tahoma" panose="020B0604030504040204" pitchFamily="34" charset="0"/>
                <a:cs typeface="Tahoma" panose="020B0604030504040204" pitchFamily="34" charset="0"/>
              </a:rPr>
              <a:t>@ F:/Distrubuted_Database/CSE_4126/Lab1/Codes_session_1/QUERY/table.sql;</a:t>
            </a:r>
          </a:p>
          <a:p>
            <a:pPr algn="ctr">
              <a:buNone/>
            </a:pPr>
            <a:r>
              <a:rPr lang="en-US" dirty="0">
                <a:latin typeface="Tahoma" panose="020B0604030504040204" pitchFamily="34" charset="0"/>
                <a:ea typeface="Tahoma" panose="020B0604030504040204" pitchFamily="34" charset="0"/>
                <a:cs typeface="Tahoma" panose="020B0604030504040204" pitchFamily="34" charset="0"/>
              </a:rPr>
              <a:t> </a:t>
            </a:r>
          </a:p>
          <a:p>
            <a:pPr lvl="0" algn="ctr">
              <a:buNone/>
            </a:pPr>
            <a:r>
              <a:rPr lang="en-US" dirty="0">
                <a:latin typeface="Tahoma" panose="020B0604030504040204" pitchFamily="34" charset="0"/>
                <a:ea typeface="Tahoma" panose="020B0604030504040204" pitchFamily="34" charset="0"/>
                <a:cs typeface="Tahoma" panose="020B0604030504040204" pitchFamily="34" charset="0"/>
              </a:rPr>
              <a:t>@ F:/Distrubuted_Database/CSE_4126/Lab1/Codes_session_1/QUERY/insert.sql;</a:t>
            </a:r>
          </a:p>
          <a:p>
            <a:pPr marL="0" indent="0" algn="ctr">
              <a:buNone/>
            </a:pPr>
            <a:endParaRPr lang="en-US" dirty="0"/>
          </a:p>
        </p:txBody>
      </p:sp>
    </p:spTree>
    <p:extLst>
      <p:ext uri="{BB962C8B-B14F-4D97-AF65-F5344CB8AC3E}">
        <p14:creationId xmlns:p14="http://schemas.microsoft.com/office/powerpoint/2010/main" val="2649425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24" y="0"/>
            <a:ext cx="12093776" cy="6858000"/>
          </a:xfrm>
        </p:spPr>
        <p:txBody>
          <a:bodyPr>
            <a:normAutofit/>
          </a:bodyPr>
          <a:lstStyle/>
          <a:p>
            <a:pPr algn="ctr">
              <a:buNone/>
            </a:pPr>
            <a:endParaRPr lang="en-US" sz="1800"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define </a:t>
            </a:r>
            <a:r>
              <a:rPr lang="en-US" dirty="0" err="1" smtClean="0">
                <a:latin typeface="Times New Roman" pitchFamily="18" charset="0"/>
                <a:cs typeface="Times New Roman" pitchFamily="18" charset="0"/>
              </a:rPr>
              <a:t>dr</a:t>
            </a:r>
            <a:r>
              <a:rPr lang="en-US" dirty="0" smtClean="0">
                <a:latin typeface="Times New Roman" pitchFamily="18" charset="0"/>
                <a:cs typeface="Times New Roman" pitchFamily="18" charset="0"/>
              </a:rPr>
              <a:t>=F</a:t>
            </a:r>
            <a:r>
              <a:rPr lang="en-US" dirty="0">
                <a:latin typeface="Times New Roman" pitchFamily="18" charset="0"/>
                <a:cs typeface="Times New Roman" pitchFamily="18" charset="0"/>
              </a:rPr>
              <a:t>:/Distrubuted_Database/CSE_4126/Lab1/Codes_session_1/QUERY</a:t>
            </a:r>
          </a:p>
          <a:p>
            <a:pPr algn="ctr">
              <a:buNone/>
            </a:pPr>
            <a:r>
              <a:rPr lang="en-US" dirty="0">
                <a:latin typeface="Times New Roman" pitchFamily="18" charset="0"/>
                <a:cs typeface="Times New Roman" pitchFamily="18" charset="0"/>
              </a:rPr>
              <a:t> </a:t>
            </a:r>
          </a:p>
          <a:p>
            <a:pPr algn="ctr">
              <a:buNone/>
            </a:pPr>
            <a:r>
              <a:rPr lang="en-US" dirty="0">
                <a:latin typeface="Times New Roman" pitchFamily="18" charset="0"/>
                <a:cs typeface="Times New Roman" pitchFamily="18" charset="0"/>
              </a:rPr>
              <a:t> </a:t>
            </a:r>
          </a:p>
          <a:p>
            <a:pPr algn="ctr">
              <a:buNone/>
            </a:pPr>
            <a:r>
              <a:rPr lang="en-US" dirty="0">
                <a:latin typeface="Times New Roman" pitchFamily="18" charset="0"/>
                <a:cs typeface="Times New Roman" pitchFamily="18" charset="0"/>
              </a:rPr>
              <a:t>@ &amp;</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/table.sql;</a:t>
            </a:r>
          </a:p>
          <a:p>
            <a:pPr algn="ctr">
              <a:buNone/>
            </a:pPr>
            <a:r>
              <a:rPr lang="en-US" dirty="0">
                <a:latin typeface="Times New Roman" pitchFamily="18" charset="0"/>
                <a:cs typeface="Times New Roman" pitchFamily="18" charset="0"/>
              </a:rPr>
              <a:t> </a:t>
            </a:r>
          </a:p>
          <a:p>
            <a:pPr algn="ctr">
              <a:buNone/>
            </a:pPr>
            <a:r>
              <a:rPr lang="en-US" dirty="0">
                <a:latin typeface="Times New Roman" pitchFamily="18" charset="0"/>
                <a:cs typeface="Times New Roman" pitchFamily="18" charset="0"/>
              </a:rPr>
              <a:t>@ &amp;</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/insert.sql;</a:t>
            </a:r>
          </a:p>
          <a:p>
            <a:pPr algn="ctr">
              <a:buNone/>
            </a:pPr>
            <a:endParaRPr lang="en-US" dirty="0">
              <a:latin typeface="Times New Roman" pitchFamily="18" charset="0"/>
              <a:cs typeface="Times New Roman" pitchFamily="18" charset="0"/>
            </a:endParaRPr>
          </a:p>
          <a:p>
            <a:pPr algn="ctr">
              <a:buNone/>
            </a:pPr>
            <a:r>
              <a:rPr lang="en-US" b="1" u="sng" dirty="0">
                <a:latin typeface="Times New Roman" pitchFamily="18" charset="0"/>
                <a:cs typeface="Times New Roman" pitchFamily="18" charset="0"/>
              </a:rPr>
              <a:t>Comments:</a:t>
            </a:r>
            <a:endParaRPr lang="en-US" b="1"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 </a:t>
            </a:r>
          </a:p>
          <a:p>
            <a:pPr algn="ctr">
              <a:buNone/>
            </a:pPr>
            <a:r>
              <a:rPr lang="en-US" dirty="0">
                <a:latin typeface="Times New Roman" pitchFamily="18" charset="0"/>
                <a:cs typeface="Times New Roman" pitchFamily="18" charset="0"/>
              </a:rPr>
              <a:t>/* for multiple lines */</a:t>
            </a:r>
          </a:p>
          <a:p>
            <a:pPr algn="ctr">
              <a:buNone/>
            </a:pPr>
            <a:r>
              <a:rPr lang="en-US" dirty="0">
                <a:latin typeface="Times New Roman" pitchFamily="18" charset="0"/>
                <a:cs typeface="Times New Roman" pitchFamily="18" charset="0"/>
              </a:rPr>
              <a:t>-- for single line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9257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735" y="334852"/>
            <a:ext cx="10665853" cy="6168979"/>
          </a:xfrm>
        </p:spPr>
        <p:txBody>
          <a:bodyPr/>
          <a:lstStyle/>
          <a:p>
            <a:pPr algn="ctr">
              <a:buNone/>
            </a:pPr>
            <a:endParaRPr lang="en-US" b="1" u="sng" dirty="0" smtClean="0">
              <a:latin typeface="Tahoma" panose="020B0604030504040204" pitchFamily="34" charset="0"/>
              <a:ea typeface="Tahoma" panose="020B0604030504040204" pitchFamily="34" charset="0"/>
              <a:cs typeface="Tahoma" panose="020B0604030504040204" pitchFamily="34" charset="0"/>
            </a:endParaRPr>
          </a:p>
          <a:p>
            <a:pPr algn="ctr">
              <a:buNone/>
            </a:pPr>
            <a:r>
              <a:rPr lang="en-US" b="1" u="sng" dirty="0" smtClean="0">
                <a:latin typeface="Tahoma" panose="020B0604030504040204" pitchFamily="34" charset="0"/>
                <a:ea typeface="Tahoma" panose="020B0604030504040204" pitchFamily="34" charset="0"/>
                <a:cs typeface="Tahoma" panose="020B0604030504040204" pitchFamily="34" charset="0"/>
              </a:rPr>
              <a:t>Join</a:t>
            </a:r>
            <a:r>
              <a:rPr lang="en-US" b="1" u="sng" dirty="0" smtClean="0">
                <a:latin typeface="Tahoma" panose="020B0604030504040204" pitchFamily="34" charset="0"/>
                <a:ea typeface="Tahoma" panose="020B0604030504040204" pitchFamily="34" charset="0"/>
                <a:cs typeface="Tahoma" panose="020B0604030504040204" pitchFamily="34" charset="0"/>
              </a:rPr>
              <a:t>:</a:t>
            </a:r>
          </a:p>
          <a:p>
            <a:pPr algn="ctr">
              <a:buNone/>
            </a:pPr>
            <a:r>
              <a:rPr lang="en-US" dirty="0">
                <a:latin typeface="Tahoma" panose="020B0604030504040204" pitchFamily="34" charset="0"/>
                <a:ea typeface="Tahoma" panose="020B0604030504040204" pitchFamily="34" charset="0"/>
                <a:cs typeface="Tahoma" panose="020B0604030504040204" pitchFamily="34" charset="0"/>
              </a:rPr>
              <a:t>@ &amp;</a:t>
            </a:r>
            <a:r>
              <a:rPr lang="en-US" dirty="0" err="1">
                <a:latin typeface="Tahoma" panose="020B0604030504040204" pitchFamily="34" charset="0"/>
                <a:ea typeface="Tahoma" panose="020B0604030504040204" pitchFamily="34" charset="0"/>
                <a:cs typeface="Tahoma" panose="020B0604030504040204" pitchFamily="34" charset="0"/>
              </a:rPr>
              <a:t>dr</a:t>
            </a:r>
            <a:r>
              <a:rPr lang="en-US" dirty="0">
                <a:latin typeface="Tahoma" panose="020B0604030504040204" pitchFamily="34" charset="0"/>
                <a:ea typeface="Tahoma" panose="020B0604030504040204" pitchFamily="34" charset="0"/>
                <a:cs typeface="Tahoma" panose="020B0604030504040204" pitchFamily="34" charset="0"/>
              </a:rPr>
              <a:t>/join.sql;</a:t>
            </a:r>
          </a:p>
          <a:p>
            <a:pPr algn="ctr">
              <a:buNone/>
            </a:pPr>
            <a:endParaRPr lang="en-US" b="1" u="sng" dirty="0" smtClean="0">
              <a:latin typeface="Tahoma" panose="020B0604030504040204" pitchFamily="34" charset="0"/>
              <a:ea typeface="Tahoma" panose="020B0604030504040204" pitchFamily="34" charset="0"/>
              <a:cs typeface="Tahoma" panose="020B0604030504040204" pitchFamily="34" charset="0"/>
            </a:endParaRPr>
          </a:p>
          <a:p>
            <a:pPr algn="ctr">
              <a:buNone/>
            </a:pPr>
            <a:r>
              <a:rPr lang="en-US" b="1" u="sng" dirty="0" smtClean="0">
                <a:latin typeface="Tahoma" panose="020B0604030504040204" pitchFamily="34" charset="0"/>
                <a:ea typeface="Tahoma" panose="020B0604030504040204" pitchFamily="34" charset="0"/>
                <a:cs typeface="Tahoma" panose="020B0604030504040204" pitchFamily="34" charset="0"/>
              </a:rPr>
              <a:t>Sub-query:</a:t>
            </a:r>
          </a:p>
          <a:p>
            <a:pPr algn="ctr">
              <a:buNone/>
            </a:pPr>
            <a:r>
              <a:rPr lang="en-US" dirty="0">
                <a:latin typeface="Tahoma" panose="020B0604030504040204" pitchFamily="34" charset="0"/>
                <a:ea typeface="Tahoma" panose="020B0604030504040204" pitchFamily="34" charset="0"/>
                <a:cs typeface="Tahoma" panose="020B0604030504040204" pitchFamily="34" charset="0"/>
              </a:rPr>
              <a:t>@ &amp;</a:t>
            </a:r>
            <a:r>
              <a:rPr lang="en-US" dirty="0" err="1">
                <a:latin typeface="Tahoma" panose="020B0604030504040204" pitchFamily="34" charset="0"/>
                <a:ea typeface="Tahoma" panose="020B0604030504040204" pitchFamily="34" charset="0"/>
                <a:cs typeface="Tahoma" panose="020B0604030504040204" pitchFamily="34" charset="0"/>
              </a:rPr>
              <a:t>dr</a:t>
            </a:r>
            <a:r>
              <a:rPr lang="en-US" dirty="0">
                <a:latin typeface="Tahoma" panose="020B0604030504040204" pitchFamily="34" charset="0"/>
                <a:ea typeface="Tahoma" panose="020B0604030504040204" pitchFamily="34" charset="0"/>
                <a:cs typeface="Tahoma" panose="020B0604030504040204" pitchFamily="34" charset="0"/>
              </a:rPr>
              <a:t>/subquery.sql;</a:t>
            </a:r>
            <a:endParaRPr lang="en-US" b="1" u="sng" dirty="0" smtClean="0">
              <a:latin typeface="Tahoma" panose="020B0604030504040204" pitchFamily="34" charset="0"/>
              <a:ea typeface="Tahoma" panose="020B0604030504040204" pitchFamily="34" charset="0"/>
              <a:cs typeface="Tahoma" panose="020B0604030504040204" pitchFamily="34" charset="0"/>
            </a:endParaRPr>
          </a:p>
          <a:p>
            <a:pPr algn="ctr">
              <a:buNone/>
            </a:pPr>
            <a:endParaRPr lang="en-US" b="1" u="sng" dirty="0" smtClean="0">
              <a:latin typeface="Tahoma" panose="020B0604030504040204" pitchFamily="34" charset="0"/>
              <a:ea typeface="Tahoma" panose="020B0604030504040204" pitchFamily="34" charset="0"/>
              <a:cs typeface="Tahoma" panose="020B0604030504040204" pitchFamily="34" charset="0"/>
            </a:endParaRPr>
          </a:p>
          <a:p>
            <a:pPr algn="ctr">
              <a:buNone/>
            </a:pPr>
            <a:r>
              <a:rPr lang="en-US" b="1" u="sng" dirty="0" smtClean="0">
                <a:latin typeface="Tahoma" panose="020B0604030504040204" pitchFamily="34" charset="0"/>
                <a:ea typeface="Tahoma" panose="020B0604030504040204" pitchFamily="34" charset="0"/>
                <a:cs typeface="Tahoma" panose="020B0604030504040204" pitchFamily="34" charset="0"/>
              </a:rPr>
              <a:t>Set:</a:t>
            </a:r>
          </a:p>
          <a:p>
            <a:pPr algn="ctr">
              <a:buNone/>
            </a:pPr>
            <a:r>
              <a:rPr lang="en-US" dirty="0">
                <a:latin typeface="Tahoma" panose="020B0604030504040204" pitchFamily="34" charset="0"/>
                <a:ea typeface="Tahoma" panose="020B0604030504040204" pitchFamily="34" charset="0"/>
                <a:cs typeface="Tahoma" panose="020B0604030504040204" pitchFamily="34" charset="0"/>
              </a:rPr>
              <a:t>@ &amp;</a:t>
            </a:r>
            <a:r>
              <a:rPr lang="en-US" dirty="0" err="1">
                <a:latin typeface="Tahoma" panose="020B0604030504040204" pitchFamily="34" charset="0"/>
                <a:ea typeface="Tahoma" panose="020B0604030504040204" pitchFamily="34" charset="0"/>
                <a:cs typeface="Tahoma" panose="020B0604030504040204" pitchFamily="34" charset="0"/>
              </a:rPr>
              <a:t>dr</a:t>
            </a:r>
            <a:r>
              <a:rPr lang="en-US" dirty="0">
                <a:latin typeface="Tahoma" panose="020B0604030504040204" pitchFamily="34" charset="0"/>
                <a:ea typeface="Tahoma" panose="020B0604030504040204" pitchFamily="34" charset="0"/>
                <a:cs typeface="Tahoma" panose="020B0604030504040204" pitchFamily="34" charset="0"/>
              </a:rPr>
              <a:t>/set.sql;</a:t>
            </a:r>
            <a:endParaRPr lang="en-US" b="1" u="sng"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2515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buNone/>
            </a:pPr>
            <a:r>
              <a:rPr lang="en-US" u="sng" dirty="0" smtClean="0">
                <a:latin typeface="Tahoma" panose="020B0604030504040204" pitchFamily="34" charset="0"/>
                <a:ea typeface="Tahoma" panose="020B0604030504040204" pitchFamily="34" charset="0"/>
                <a:cs typeface="Tahoma" panose="020B0604030504040204" pitchFamily="34" charset="0"/>
              </a:rPr>
              <a:t>View:</a:t>
            </a:r>
          </a:p>
          <a:p>
            <a:pPr algn="just">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In </a:t>
            </a:r>
            <a:r>
              <a:rPr lang="en-US" dirty="0">
                <a:latin typeface="Tahoma" panose="020B0604030504040204" pitchFamily="34" charset="0"/>
                <a:ea typeface="Tahoma" panose="020B0604030504040204" pitchFamily="34" charset="0"/>
                <a:cs typeface="Tahoma" panose="020B0604030504040204" pitchFamily="34" charset="0"/>
              </a:rPr>
              <a:t>SQL, a view is a virtual table based on the result-set of an SQL statement. </a:t>
            </a:r>
            <a:r>
              <a:rPr lang="en-US" dirty="0">
                <a:latin typeface="Tahoma" panose="020B0604030504040204" pitchFamily="34" charset="0"/>
                <a:ea typeface="Tahoma" panose="020B0604030504040204" pitchFamily="34" charset="0"/>
                <a:cs typeface="Tahoma" panose="020B0604030504040204" pitchFamily="34" charset="0"/>
              </a:rPr>
              <a:t>A view contains rows and columns,  just  like  a  real  table.  The  fields  in  a  view  are  fields  from  one  or  more  real  tables  in  the database. You can add SQL functions, WHERE, and JOIN statements to a view and present the data as if the data were coming from one single table.</a:t>
            </a:r>
          </a:p>
          <a:p>
            <a:pPr algn="just">
              <a:buNone/>
            </a:pPr>
            <a:endParaRPr lang="en-US" dirty="0">
              <a:latin typeface="Tahoma" panose="020B0604030504040204" pitchFamily="34" charset="0"/>
              <a:ea typeface="Tahoma" panose="020B0604030504040204" pitchFamily="34" charset="0"/>
              <a:cs typeface="Tahoma" panose="020B0604030504040204" pitchFamily="34" charset="0"/>
            </a:endParaRPr>
          </a:p>
          <a:p>
            <a:pPr algn="ctr">
              <a:buNone/>
            </a:pPr>
            <a:r>
              <a:rPr lang="en-US" dirty="0">
                <a:latin typeface="Tahoma" panose="020B0604030504040204" pitchFamily="34" charset="0"/>
                <a:ea typeface="Tahoma" panose="020B0604030504040204" pitchFamily="34" charset="0"/>
                <a:cs typeface="Tahoma" panose="020B0604030504040204" pitchFamily="34" charset="0"/>
              </a:rPr>
              <a:t>@ &amp;</a:t>
            </a:r>
            <a:r>
              <a:rPr lang="en-US" dirty="0" err="1">
                <a:latin typeface="Tahoma" panose="020B0604030504040204" pitchFamily="34" charset="0"/>
                <a:ea typeface="Tahoma" panose="020B0604030504040204" pitchFamily="34" charset="0"/>
                <a:cs typeface="Tahoma" panose="020B0604030504040204" pitchFamily="34" charset="0"/>
              </a:rPr>
              <a:t>dr</a:t>
            </a:r>
            <a:r>
              <a:rPr lang="en-US" dirty="0">
                <a:latin typeface="Tahoma" panose="020B0604030504040204" pitchFamily="34" charset="0"/>
                <a:ea typeface="Tahoma" panose="020B0604030504040204" pitchFamily="34" charset="0"/>
                <a:cs typeface="Tahoma" panose="020B0604030504040204" pitchFamily="34" charset="0"/>
              </a:rPr>
              <a:t>/view.sql;</a:t>
            </a:r>
            <a:endParaRPr lang="en-US" b="1" u="sng" dirty="0">
              <a:latin typeface="Tahoma" panose="020B0604030504040204" pitchFamily="34" charset="0"/>
              <a:ea typeface="Tahoma" panose="020B0604030504040204" pitchFamily="34" charset="0"/>
              <a:cs typeface="Tahoma" panose="020B0604030504040204" pitchFamily="34" charset="0"/>
            </a:endParaRPr>
          </a:p>
          <a:p>
            <a:pPr algn="ctr">
              <a:buNone/>
            </a:pPr>
            <a:endParaRPr lang="en-US" dirty="0">
              <a:latin typeface="Tahoma" panose="020B0604030504040204" pitchFamily="34" charset="0"/>
              <a:ea typeface="Tahoma" panose="020B0604030504040204" pitchFamily="34" charset="0"/>
              <a:cs typeface="Tahoma" panose="020B0604030504040204" pitchFamily="34" charset="0"/>
            </a:endParaRPr>
          </a:p>
          <a:p>
            <a:pPr algn="ctr">
              <a:buNone/>
            </a:pPr>
            <a:r>
              <a:rPr lang="en-US" dirty="0">
                <a:latin typeface="Tahoma" panose="020B0604030504040204" pitchFamily="34" charset="0"/>
                <a:ea typeface="Tahoma" panose="020B0604030504040204" pitchFamily="34" charset="0"/>
                <a:cs typeface="Tahoma" panose="020B0604030504040204" pitchFamily="34" charset="0"/>
              </a:rPr>
              <a:t>@ &amp;</a:t>
            </a:r>
            <a:r>
              <a:rPr lang="en-US" dirty="0" err="1">
                <a:latin typeface="Tahoma" panose="020B0604030504040204" pitchFamily="34" charset="0"/>
                <a:ea typeface="Tahoma" panose="020B0604030504040204" pitchFamily="34" charset="0"/>
                <a:cs typeface="Tahoma" panose="020B0604030504040204" pitchFamily="34" charset="0"/>
              </a:rPr>
              <a:t>dr</a:t>
            </a:r>
            <a:r>
              <a:rPr lang="en-US" dirty="0">
                <a:latin typeface="Tahoma" panose="020B0604030504040204" pitchFamily="34" charset="0"/>
                <a:ea typeface="Tahoma" panose="020B0604030504040204" pitchFamily="34" charset="0"/>
                <a:cs typeface="Tahoma" panose="020B0604030504040204" pitchFamily="34" charset="0"/>
              </a:rPr>
              <a:t>/view2.sql;</a:t>
            </a:r>
          </a:p>
          <a:p>
            <a:pPr algn="ctr">
              <a:buNone/>
            </a:pPr>
            <a:endParaRPr lang="en-US" dirty="0">
              <a:latin typeface="Tahoma" panose="020B0604030504040204" pitchFamily="34" charset="0"/>
              <a:ea typeface="Tahoma" panose="020B0604030504040204" pitchFamily="34" charset="0"/>
              <a:cs typeface="Tahoma" panose="020B0604030504040204" pitchFamily="34" charset="0"/>
            </a:endParaRPr>
          </a:p>
          <a:p>
            <a:pPr algn="ctr">
              <a:buNone/>
            </a:pPr>
            <a:r>
              <a:rPr lang="en-US" dirty="0">
                <a:latin typeface="Tahoma" panose="020B0604030504040204" pitchFamily="34" charset="0"/>
                <a:ea typeface="Tahoma" panose="020B0604030504040204" pitchFamily="34" charset="0"/>
                <a:cs typeface="Tahoma" panose="020B0604030504040204" pitchFamily="34" charset="0"/>
              </a:rPr>
              <a:t>@ &amp;</a:t>
            </a:r>
            <a:r>
              <a:rPr lang="en-US" dirty="0" err="1">
                <a:latin typeface="Tahoma" panose="020B0604030504040204" pitchFamily="34" charset="0"/>
                <a:ea typeface="Tahoma" panose="020B0604030504040204" pitchFamily="34" charset="0"/>
                <a:cs typeface="Tahoma" panose="020B0604030504040204" pitchFamily="34" charset="0"/>
              </a:rPr>
              <a:t>dr</a:t>
            </a:r>
            <a:r>
              <a:rPr lang="en-US" dirty="0">
                <a:latin typeface="Tahoma" panose="020B0604030504040204" pitchFamily="34" charset="0"/>
                <a:ea typeface="Tahoma" panose="020B0604030504040204" pitchFamily="34" charset="0"/>
                <a:cs typeface="Tahoma" panose="020B0604030504040204" pitchFamily="34" charset="0"/>
              </a:rPr>
              <a:t>/viewup.sql;</a:t>
            </a:r>
            <a:endParaRPr lang="en-US" b="1" u="sng" dirty="0">
              <a:latin typeface="Tahoma" panose="020B0604030504040204" pitchFamily="34" charset="0"/>
              <a:ea typeface="Tahoma" panose="020B0604030504040204" pitchFamily="34" charset="0"/>
              <a:cs typeface="Tahoma" panose="020B0604030504040204" pitchFamily="34" charset="0"/>
            </a:endParaRPr>
          </a:p>
          <a:p>
            <a:pPr algn="ctr">
              <a:buNone/>
            </a:pPr>
            <a:endParaRPr lang="en-US" b="1" u="sng"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2856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34" y="0"/>
            <a:ext cx="9905998" cy="1478570"/>
          </a:xfrm>
        </p:spPr>
        <p:txBody>
          <a:bodyPr/>
          <a:lstStyle/>
          <a:p>
            <a:r>
              <a:rPr lang="en-US" dirty="0" smtClean="0">
                <a:latin typeface="Times New Roman" pitchFamily="18" charset="0"/>
                <a:cs typeface="Times New Roman" pitchFamily="18" charset="0"/>
              </a:rPr>
              <a:t>PL/SQL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30043" y="1257813"/>
            <a:ext cx="11861957" cy="5426322"/>
          </a:xfrm>
        </p:spPr>
        <p:txBody>
          <a:bodyPr>
            <a:normAutofit/>
          </a:bodyPr>
          <a:lstStyle/>
          <a:p>
            <a:pPr>
              <a:buNone/>
            </a:pPr>
            <a:r>
              <a:rPr lang="en-US" b="1" dirty="0" smtClean="0">
                <a:latin typeface="Times New Roman" pitchFamily="18" charset="0"/>
                <a:cs typeface="Times New Roman" pitchFamily="18" charset="0"/>
              </a:rPr>
              <a:t>Block Structure</a:t>
            </a:r>
          </a:p>
          <a:p>
            <a:pPr>
              <a:buFont typeface="Wingdings" pitchFamily="2" charset="2"/>
              <a:buChar char="Ø"/>
            </a:pPr>
            <a:r>
              <a:rPr lang="en-US" dirty="0" smtClean="0">
                <a:latin typeface="Times New Roman" pitchFamily="18" charset="0"/>
                <a:cs typeface="Times New Roman" pitchFamily="18" charset="0"/>
              </a:rPr>
              <a:t>PL/SQL program units organize the code into blocks.</a:t>
            </a:r>
          </a:p>
          <a:p>
            <a:pPr>
              <a:buNone/>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A block without a name is known as an anonymous block.</a:t>
            </a:r>
          </a:p>
          <a:p>
            <a:pPr>
              <a:buNone/>
            </a:pPr>
            <a:r>
              <a:rPr lang="en-US" dirty="0" smtClean="0">
                <a:latin typeface="Times New Roman" pitchFamily="18" charset="0"/>
                <a:cs typeface="Times New Roman" pitchFamily="18" charset="0"/>
              </a:rPr>
              <a:t> </a:t>
            </a:r>
          </a:p>
          <a:p>
            <a:pPr>
              <a:buFont typeface="Wingdings" pitchFamily="2" charset="2"/>
              <a:buChar char="Ø"/>
            </a:pPr>
            <a:r>
              <a:rPr lang="en-US" dirty="0" smtClean="0">
                <a:latin typeface="Times New Roman" pitchFamily="18" charset="0"/>
                <a:cs typeface="Times New Roman" pitchFamily="18" charset="0"/>
              </a:rPr>
              <a:t>The anonymous block is the simplest unit in PL/SQL</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is called anonymous block because it is not saved in the Oracle database.</a:t>
            </a:r>
          </a:p>
          <a:p>
            <a:pPr>
              <a:buNone/>
            </a:pPr>
            <a:r>
              <a:rPr lang="en-US" dirty="0" smtClean="0">
                <a:latin typeface="Times New Roman" pitchFamily="18" charset="0"/>
                <a:cs typeface="Times New Roman" pitchFamily="18" charset="0"/>
              </a:rPr>
              <a:t> </a:t>
            </a:r>
          </a:p>
          <a:p>
            <a:pPr>
              <a:buFont typeface="Wingdings" pitchFamily="2" charset="2"/>
              <a:buChar char="Ø"/>
            </a:pPr>
            <a:r>
              <a:rPr lang="en-US" dirty="0" smtClean="0">
                <a:latin typeface="Times New Roman" pitchFamily="18" charset="0"/>
                <a:cs typeface="Times New Roman" pitchFamily="18" charset="0"/>
              </a:rPr>
              <a:t>An anonymous block is an only one-time use and useful in certain situations such as creating test units.</a:t>
            </a:r>
          </a:p>
          <a:p>
            <a:pPr>
              <a:buNone/>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84918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975058" y="0"/>
            <a:ext cx="9905998" cy="1478570"/>
          </a:xfrm>
        </p:spPr>
        <p:txBody>
          <a:bodyPr>
            <a:normAutofit/>
          </a:bodyPr>
          <a:lstStyle/>
          <a:p>
            <a:r>
              <a:rPr lang="en-US" sz="4400" dirty="0" smtClean="0">
                <a:latin typeface="Rockwell" panose="02060603020205020403" pitchFamily="18" charset="0"/>
              </a:rPr>
              <a:t>Objective</a:t>
            </a:r>
            <a:endParaRPr lang="en-US" sz="4400" dirty="0">
              <a:latin typeface="Rockwell" panose="02060603020205020403" pitchFamily="18" charset="0"/>
            </a:endParaRPr>
          </a:p>
        </p:txBody>
      </p:sp>
      <p:sp>
        <p:nvSpPr>
          <p:cNvPr id="6" name="Content Placeholder 2"/>
          <p:cNvSpPr>
            <a:spLocks noGrp="1"/>
          </p:cNvSpPr>
          <p:nvPr>
            <p:ph idx="1"/>
          </p:nvPr>
        </p:nvSpPr>
        <p:spPr>
          <a:xfrm>
            <a:off x="975058" y="1010073"/>
            <a:ext cx="11216941" cy="4525963"/>
          </a:xfrm>
        </p:spPr>
        <p:txBody>
          <a:bodyPr>
            <a:normAutofit/>
          </a:bodyPr>
          <a:lstStyle/>
          <a:p>
            <a:pPr lvl="0">
              <a:buFont typeface="Wingdings" pitchFamily="2" charset="2"/>
              <a:buChar char="q"/>
            </a:pPr>
            <a:endParaRPr lang="en-US" sz="2800" dirty="0" smtClean="0">
              <a:latin typeface="Times New Roman" pitchFamily="18" charset="0"/>
              <a:cs typeface="Times New Roman" pitchFamily="18" charset="0"/>
            </a:endParaRPr>
          </a:p>
          <a:p>
            <a:pPr lvl="0">
              <a:buFont typeface="Wingdings" pitchFamily="2" charset="2"/>
              <a:buChar char="q"/>
            </a:pPr>
            <a:r>
              <a:rPr lang="en-US" sz="2800" b="1" dirty="0" smtClean="0">
                <a:latin typeface="Rockwell" panose="02060603020205020403" pitchFamily="18" charset="0"/>
                <a:cs typeface="Times New Roman" pitchFamily="18" charset="0"/>
              </a:rPr>
              <a:t>  </a:t>
            </a:r>
            <a:r>
              <a:rPr lang="en-US" sz="2800" dirty="0" smtClean="0">
                <a:latin typeface="Rockwell" panose="02060603020205020403" pitchFamily="18" charset="0"/>
                <a:cs typeface="Times New Roman" pitchFamily="18" charset="0"/>
              </a:rPr>
              <a:t>Software Installation</a:t>
            </a:r>
          </a:p>
          <a:p>
            <a:pPr lvl="0">
              <a:buFont typeface="Wingdings" pitchFamily="2" charset="2"/>
              <a:buChar char="q"/>
            </a:pPr>
            <a:r>
              <a:rPr lang="en-US" sz="2800" dirty="0">
                <a:latin typeface="Rockwell" panose="02060603020205020403" pitchFamily="18" charset="0"/>
                <a:cs typeface="Times New Roman" pitchFamily="18" charset="0"/>
              </a:rPr>
              <a:t> </a:t>
            </a:r>
            <a:r>
              <a:rPr lang="en-US" sz="2800" dirty="0" smtClean="0">
                <a:latin typeface="Rockwell" panose="02060603020205020403" pitchFamily="18" charset="0"/>
                <a:cs typeface="Times New Roman" pitchFamily="18" charset="0"/>
              </a:rPr>
              <a:t> Introduction to PL/SQL</a:t>
            </a:r>
          </a:p>
          <a:p>
            <a:pPr lvl="0">
              <a:buFont typeface="Wingdings" pitchFamily="2" charset="2"/>
              <a:buChar char="q"/>
            </a:pPr>
            <a:r>
              <a:rPr lang="en-US" sz="2800" dirty="0" smtClean="0">
                <a:latin typeface="Rockwell" panose="02060603020205020403" pitchFamily="18" charset="0"/>
                <a:cs typeface="Times New Roman" pitchFamily="18" charset="0"/>
              </a:rPr>
              <a:t>  Work on SQL*PLUS</a:t>
            </a:r>
          </a:p>
          <a:p>
            <a:pPr lvl="0">
              <a:buFont typeface="Wingdings" pitchFamily="2" charset="2"/>
              <a:buChar char="q"/>
            </a:pPr>
            <a:r>
              <a:rPr lang="en-US" sz="2800" dirty="0">
                <a:latin typeface="Rockwell" panose="02060603020205020403" pitchFamily="18" charset="0"/>
                <a:cs typeface="Times New Roman" pitchFamily="18" charset="0"/>
              </a:rPr>
              <a:t> </a:t>
            </a:r>
            <a:r>
              <a:rPr lang="en-US" sz="2800" dirty="0" smtClean="0">
                <a:latin typeface="Rockwell" panose="02060603020205020403" pitchFamily="18" charset="0"/>
                <a:cs typeface="Times New Roman" pitchFamily="18" charset="0"/>
              </a:rPr>
              <a:t> Execute SQL commands via scripts</a:t>
            </a:r>
            <a:endParaRPr lang="en-US" sz="2800" dirty="0" smtClean="0">
              <a:latin typeface="Rockwell" panose="02060603020205020403" pitchFamily="18" charset="0"/>
              <a:cs typeface="Times New Roman" pitchFamily="18" charset="0"/>
            </a:endParaRPr>
          </a:p>
          <a:p>
            <a:pPr lvl="0">
              <a:buFont typeface="Wingdings" pitchFamily="2" charset="2"/>
              <a:buChar char="q"/>
            </a:pPr>
            <a:r>
              <a:rPr lang="en-US" sz="2800" dirty="0" smtClean="0">
                <a:latin typeface="Rockwell" panose="02060603020205020403" pitchFamily="18" charset="0"/>
                <a:cs typeface="Times New Roman" pitchFamily="18" charset="0"/>
              </a:rPr>
              <a:t>  Create </a:t>
            </a:r>
            <a:r>
              <a:rPr lang="en-US" sz="2800" dirty="0" smtClean="0">
                <a:latin typeface="Rockwell" panose="02060603020205020403" pitchFamily="18" charset="0"/>
                <a:cs typeface="Times New Roman" pitchFamily="18" charset="0"/>
              </a:rPr>
              <a:t>PL/SQL anonymous block structure, declare variable and execute a statements inside the block.</a:t>
            </a:r>
          </a:p>
          <a:p>
            <a:endParaRPr lang="en-US" dirty="0"/>
          </a:p>
        </p:txBody>
      </p:sp>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40" y="0"/>
            <a:ext cx="9905998" cy="888642"/>
          </a:xfrm>
        </p:spPr>
        <p:txBody>
          <a:bodyPr/>
          <a:lstStyle/>
          <a:p>
            <a:r>
              <a:rPr lang="en-US" dirty="0" smtClean="0">
                <a:latin typeface="Rockwell" panose="02060603020205020403" pitchFamily="18" charset="0"/>
                <a:cs typeface="Times New Roman" pitchFamily="18" charset="0"/>
              </a:rPr>
              <a:t>syntax</a:t>
            </a:r>
            <a:endParaRPr lang="en-US" dirty="0">
              <a:latin typeface="Rockwell" panose="02060603020205020403" pitchFamily="18" charset="0"/>
              <a:cs typeface="Times New Roman" pitchFamily="18" charset="0"/>
            </a:endParaRPr>
          </a:p>
        </p:txBody>
      </p:sp>
      <p:sp>
        <p:nvSpPr>
          <p:cNvPr id="3" name="Content Placeholder 2"/>
          <p:cNvSpPr>
            <a:spLocks noGrp="1"/>
          </p:cNvSpPr>
          <p:nvPr>
            <p:ph idx="1"/>
          </p:nvPr>
        </p:nvSpPr>
        <p:spPr>
          <a:xfrm>
            <a:off x="1502022" y="1038874"/>
            <a:ext cx="9522294" cy="5361927"/>
          </a:xfrm>
        </p:spPr>
        <p:txBody>
          <a:bodyPr>
            <a:noAutofit/>
          </a:bodyPr>
          <a:lstStyle/>
          <a:p>
            <a:pPr>
              <a:buNone/>
            </a:pPr>
            <a:r>
              <a:rPr lang="en-US" sz="3200" dirty="0" smtClean="0">
                <a:latin typeface="Tahoma" panose="020B0604030504040204" pitchFamily="34" charset="0"/>
                <a:ea typeface="Tahoma" panose="020B0604030504040204" pitchFamily="34" charset="0"/>
                <a:cs typeface="Tahoma" panose="020B0604030504040204" pitchFamily="34" charset="0"/>
              </a:rPr>
              <a:t>[DECLARE</a:t>
            </a:r>
            <a:r>
              <a:rPr lang="en-US" sz="3200" dirty="0" smtClean="0">
                <a:latin typeface="Tahoma" panose="020B0604030504040204" pitchFamily="34" charset="0"/>
                <a:ea typeface="Tahoma" panose="020B0604030504040204" pitchFamily="34" charset="0"/>
                <a:cs typeface="Tahoma" panose="020B0604030504040204" pitchFamily="34" charset="0"/>
              </a:rPr>
              <a:t>]</a:t>
            </a:r>
            <a:endParaRPr lang="en-US" sz="3200" dirty="0" smtClean="0">
              <a:latin typeface="Tahoma" panose="020B0604030504040204" pitchFamily="34" charset="0"/>
              <a:ea typeface="Tahoma" panose="020B0604030504040204" pitchFamily="34" charset="0"/>
              <a:cs typeface="Tahoma" panose="020B0604030504040204" pitchFamily="34" charset="0"/>
            </a:endParaRPr>
          </a:p>
          <a:p>
            <a:pPr>
              <a:buNone/>
            </a:pPr>
            <a:r>
              <a:rPr lang="en-US" sz="3200" dirty="0" smtClean="0">
                <a:latin typeface="Tahoma" panose="020B0604030504040204" pitchFamily="34" charset="0"/>
                <a:ea typeface="Tahoma" panose="020B0604030504040204" pitchFamily="34" charset="0"/>
                <a:cs typeface="Tahoma" panose="020B0604030504040204" pitchFamily="34" charset="0"/>
              </a:rPr>
              <a:t>   Declaration statements</a:t>
            </a:r>
            <a:r>
              <a:rPr lang="en-US" sz="3200" dirty="0" smtClean="0">
                <a:latin typeface="Tahoma" panose="020B0604030504040204" pitchFamily="34" charset="0"/>
                <a:ea typeface="Tahoma" panose="020B0604030504040204" pitchFamily="34" charset="0"/>
                <a:cs typeface="Tahoma" panose="020B0604030504040204" pitchFamily="34" charset="0"/>
              </a:rPr>
              <a:t>;</a:t>
            </a:r>
            <a:endParaRPr lang="en-US" sz="3200" dirty="0" smtClean="0">
              <a:latin typeface="Tahoma" panose="020B0604030504040204" pitchFamily="34" charset="0"/>
              <a:ea typeface="Tahoma" panose="020B0604030504040204" pitchFamily="34" charset="0"/>
              <a:cs typeface="Tahoma" panose="020B0604030504040204" pitchFamily="34" charset="0"/>
            </a:endParaRPr>
          </a:p>
          <a:p>
            <a:pPr>
              <a:buNone/>
            </a:pPr>
            <a:r>
              <a:rPr lang="en-US" sz="3200" dirty="0" smtClean="0">
                <a:latin typeface="Tahoma" panose="020B0604030504040204" pitchFamily="34" charset="0"/>
                <a:ea typeface="Tahoma" panose="020B0604030504040204" pitchFamily="34" charset="0"/>
                <a:cs typeface="Tahoma" panose="020B0604030504040204" pitchFamily="34" charset="0"/>
              </a:rPr>
              <a:t>BEGIN</a:t>
            </a:r>
            <a:endParaRPr lang="en-US" sz="3200" dirty="0" smtClean="0">
              <a:latin typeface="Tahoma" panose="020B0604030504040204" pitchFamily="34" charset="0"/>
              <a:ea typeface="Tahoma" panose="020B0604030504040204" pitchFamily="34" charset="0"/>
              <a:cs typeface="Tahoma" panose="020B0604030504040204" pitchFamily="34" charset="0"/>
            </a:endParaRPr>
          </a:p>
          <a:p>
            <a:pPr>
              <a:buNone/>
            </a:pPr>
            <a:r>
              <a:rPr lang="en-US" sz="3200" dirty="0" smtClean="0">
                <a:latin typeface="Tahoma" panose="020B0604030504040204" pitchFamily="34" charset="0"/>
                <a:ea typeface="Tahoma" panose="020B0604030504040204" pitchFamily="34" charset="0"/>
                <a:cs typeface="Tahoma" panose="020B0604030504040204" pitchFamily="34" charset="0"/>
              </a:rPr>
              <a:t>   Execution statements</a:t>
            </a:r>
            <a:r>
              <a:rPr lang="en-US" sz="3200" dirty="0" smtClean="0">
                <a:latin typeface="Tahoma" panose="020B0604030504040204" pitchFamily="34" charset="0"/>
                <a:ea typeface="Tahoma" panose="020B0604030504040204" pitchFamily="34" charset="0"/>
                <a:cs typeface="Tahoma" panose="020B0604030504040204" pitchFamily="34" charset="0"/>
              </a:rPr>
              <a:t>;</a:t>
            </a:r>
            <a:endParaRPr lang="en-US" sz="3200" dirty="0" smtClean="0">
              <a:latin typeface="Tahoma" panose="020B0604030504040204" pitchFamily="34" charset="0"/>
              <a:ea typeface="Tahoma" panose="020B0604030504040204" pitchFamily="34" charset="0"/>
              <a:cs typeface="Tahoma" panose="020B0604030504040204" pitchFamily="34" charset="0"/>
            </a:endParaRPr>
          </a:p>
          <a:p>
            <a:pPr>
              <a:buNone/>
            </a:pPr>
            <a:r>
              <a:rPr lang="en-US" sz="3200" dirty="0" smtClean="0">
                <a:latin typeface="Tahoma" panose="020B0604030504040204" pitchFamily="34" charset="0"/>
                <a:ea typeface="Tahoma" panose="020B0604030504040204" pitchFamily="34" charset="0"/>
                <a:cs typeface="Tahoma" panose="020B0604030504040204" pitchFamily="34" charset="0"/>
              </a:rPr>
              <a:t>[EXCEPTION</a:t>
            </a:r>
            <a:r>
              <a:rPr lang="en-US" sz="3200" dirty="0" smtClean="0">
                <a:latin typeface="Tahoma" panose="020B0604030504040204" pitchFamily="34" charset="0"/>
                <a:ea typeface="Tahoma" panose="020B0604030504040204" pitchFamily="34" charset="0"/>
                <a:cs typeface="Tahoma" panose="020B0604030504040204" pitchFamily="34" charset="0"/>
              </a:rPr>
              <a:t>]</a:t>
            </a:r>
            <a:endParaRPr lang="en-US" sz="3200" dirty="0" smtClean="0">
              <a:latin typeface="Tahoma" panose="020B0604030504040204" pitchFamily="34" charset="0"/>
              <a:ea typeface="Tahoma" panose="020B0604030504040204" pitchFamily="34" charset="0"/>
              <a:cs typeface="Tahoma" panose="020B0604030504040204" pitchFamily="34" charset="0"/>
            </a:endParaRPr>
          </a:p>
          <a:p>
            <a:pPr>
              <a:buNone/>
            </a:pPr>
            <a:r>
              <a:rPr lang="en-US" sz="3200" dirty="0" smtClean="0">
                <a:latin typeface="Tahoma" panose="020B0604030504040204" pitchFamily="34" charset="0"/>
                <a:ea typeface="Tahoma" panose="020B0604030504040204" pitchFamily="34" charset="0"/>
                <a:cs typeface="Tahoma" panose="020B0604030504040204" pitchFamily="34" charset="0"/>
              </a:rPr>
              <a:t>      Exception handling statements</a:t>
            </a:r>
            <a:r>
              <a:rPr lang="en-US" sz="3200" dirty="0" smtClean="0">
                <a:latin typeface="Tahoma" panose="020B0604030504040204" pitchFamily="34" charset="0"/>
                <a:ea typeface="Tahoma" panose="020B0604030504040204" pitchFamily="34" charset="0"/>
                <a:cs typeface="Tahoma" panose="020B0604030504040204" pitchFamily="34" charset="0"/>
              </a:rPr>
              <a:t>;</a:t>
            </a:r>
            <a:endParaRPr lang="en-US" sz="3200" dirty="0" smtClean="0">
              <a:latin typeface="Tahoma" panose="020B0604030504040204" pitchFamily="34" charset="0"/>
              <a:ea typeface="Tahoma" panose="020B0604030504040204" pitchFamily="34" charset="0"/>
              <a:cs typeface="Tahoma" panose="020B0604030504040204" pitchFamily="34" charset="0"/>
            </a:endParaRPr>
          </a:p>
          <a:p>
            <a:pPr>
              <a:buNone/>
            </a:pPr>
            <a:r>
              <a:rPr lang="en-US" sz="3200" dirty="0" smtClean="0">
                <a:latin typeface="Tahoma" panose="020B0604030504040204" pitchFamily="34" charset="0"/>
                <a:ea typeface="Tahoma" panose="020B0604030504040204" pitchFamily="34" charset="0"/>
                <a:cs typeface="Tahoma" panose="020B0604030504040204" pitchFamily="34" charset="0"/>
              </a:rPr>
              <a:t>END</a:t>
            </a:r>
            <a:r>
              <a:rPr lang="en-US" sz="3200" dirty="0" smtClean="0">
                <a:latin typeface="Tahoma" panose="020B0604030504040204" pitchFamily="34" charset="0"/>
                <a:ea typeface="Tahoma" panose="020B0604030504040204" pitchFamily="34" charset="0"/>
                <a:cs typeface="Tahoma" panose="020B0604030504040204" pitchFamily="34" charset="0"/>
              </a:rPr>
              <a:t>;</a:t>
            </a:r>
            <a:endParaRPr lang="en-US" sz="3200" dirty="0" smtClean="0">
              <a:latin typeface="Tahoma" panose="020B0604030504040204" pitchFamily="34" charset="0"/>
              <a:ea typeface="Tahoma" panose="020B0604030504040204" pitchFamily="34" charset="0"/>
              <a:cs typeface="Tahoma" panose="020B0604030504040204" pitchFamily="34" charset="0"/>
            </a:endParaRPr>
          </a:p>
          <a:p>
            <a:pPr>
              <a:buNone/>
            </a:pPr>
            <a:r>
              <a:rPr lang="en-US" sz="3200" dirty="0" smtClean="0">
                <a:latin typeface="Tahoma" panose="020B0604030504040204" pitchFamily="34" charset="0"/>
                <a:ea typeface="Tahoma" panose="020B0604030504040204" pitchFamily="34" charset="0"/>
                <a:cs typeface="Tahoma" panose="020B0604030504040204" pitchFamily="34" charset="0"/>
              </a:rPr>
              <a:t>/</a:t>
            </a:r>
          </a:p>
          <a:p>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1077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buNone/>
            </a:pPr>
            <a:r>
              <a:rPr lang="en-US" u="sng" dirty="0" smtClean="0">
                <a:latin typeface="Times New Roman" pitchFamily="18" charset="0"/>
                <a:cs typeface="Times New Roman" pitchFamily="18" charset="0"/>
              </a:rPr>
              <a:t>The  declaration  section</a:t>
            </a:r>
            <a:r>
              <a:rPr lang="en-US" dirty="0" smtClean="0">
                <a:latin typeface="Times New Roman" pitchFamily="18" charset="0"/>
                <a:cs typeface="Times New Roman" pitchFamily="18" charset="0"/>
              </a:rPr>
              <a:t>  allows  you  to  define  data  types,  structures,  and  variables.  You  often declare variables in the declaration section by giving names, data types, and initial values.</a:t>
            </a:r>
          </a:p>
          <a:p>
            <a:pPr algn="just">
              <a:buNone/>
            </a:pPr>
            <a:endParaRPr lang="en-US" u="sng" dirty="0" smtClean="0">
              <a:latin typeface="Times New Roman" pitchFamily="18" charset="0"/>
              <a:cs typeface="Times New Roman" pitchFamily="18" charset="0"/>
            </a:endParaRPr>
          </a:p>
          <a:p>
            <a:pPr algn="just">
              <a:buNone/>
            </a:pPr>
            <a:r>
              <a:rPr lang="en-US" u="sng" dirty="0" smtClean="0">
                <a:latin typeface="Times New Roman" pitchFamily="18" charset="0"/>
                <a:cs typeface="Times New Roman" pitchFamily="18" charset="0"/>
              </a:rPr>
              <a:t>The execution section</a:t>
            </a:r>
            <a:r>
              <a:rPr lang="en-US" dirty="0" smtClean="0">
                <a:latin typeface="Times New Roman" pitchFamily="18" charset="0"/>
                <a:cs typeface="Times New Roman" pitchFamily="18" charset="0"/>
              </a:rPr>
              <a:t> is required in a block structure and it must have at least one statement. The execution section is the place where you put the execution code or business logic code. You can use both procedural and SQL statements inside the execution section.</a:t>
            </a:r>
          </a:p>
          <a:p>
            <a:pPr algn="just">
              <a:buNone/>
            </a:pPr>
            <a:endParaRPr lang="en-US" u="sng" dirty="0" smtClean="0">
              <a:latin typeface="Times New Roman" pitchFamily="18" charset="0"/>
              <a:cs typeface="Times New Roman" pitchFamily="18" charset="0"/>
            </a:endParaRPr>
          </a:p>
          <a:p>
            <a:pPr algn="just">
              <a:buNone/>
            </a:pPr>
            <a:r>
              <a:rPr lang="en-US" u="sng" dirty="0" smtClean="0">
                <a:latin typeface="Times New Roman" pitchFamily="18" charset="0"/>
                <a:cs typeface="Times New Roman" pitchFamily="18" charset="0"/>
              </a:rPr>
              <a:t>The exception handling section</a:t>
            </a:r>
            <a:r>
              <a:rPr lang="en-US" dirty="0" smtClean="0">
                <a:latin typeface="Times New Roman" pitchFamily="18" charset="0"/>
                <a:cs typeface="Times New Roman" pitchFamily="18" charset="0"/>
              </a:rPr>
              <a:t> is starting with the EXCEPTION keyword. The exception section is the place that you put the code to handle exceptions. You can either catch or handle exceptions in the exception section.</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Notice that the single forward slash (/) is a signal to instruct SQL*Plus to execute the PL/SQL block.</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38271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1" y="0"/>
            <a:ext cx="9905998" cy="1478570"/>
          </a:xfrm>
        </p:spPr>
        <p:txBody>
          <a:bodyPr/>
          <a:lstStyle/>
          <a:p>
            <a:r>
              <a:rPr lang="en-US" dirty="0" smtClean="0">
                <a:latin typeface="Rockwell" panose="02060603020205020403" pitchFamily="18" charset="0"/>
                <a:cs typeface="Times New Roman" pitchFamily="18" charset="0"/>
              </a:rPr>
              <a:t>Let’s Start</a:t>
            </a:r>
            <a:endParaRPr lang="en-US" dirty="0">
              <a:latin typeface="Rockwell" panose="02060603020205020403" pitchFamily="18" charset="0"/>
              <a:cs typeface="Times New Roman" pitchFamily="18" charset="0"/>
            </a:endParaRPr>
          </a:p>
        </p:txBody>
      </p:sp>
      <p:sp>
        <p:nvSpPr>
          <p:cNvPr id="3" name="Content Placeholder 2"/>
          <p:cNvSpPr>
            <a:spLocks noGrp="1"/>
          </p:cNvSpPr>
          <p:nvPr>
            <p:ph idx="1"/>
          </p:nvPr>
        </p:nvSpPr>
        <p:spPr/>
        <p:txBody>
          <a:bodyPr/>
          <a:lstStyle/>
          <a:p>
            <a:pPr lvl="0" algn="ctr">
              <a:buNone/>
            </a:pPr>
            <a:r>
              <a:rPr lang="en-US" dirty="0">
                <a:latin typeface="Times New Roman" pitchFamily="18" charset="0"/>
                <a:cs typeface="Times New Roman" pitchFamily="18" charset="0"/>
              </a:rPr>
              <a:t>define </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 =F:/Distrubuted_Database/CSE_4126/Lab1/Codes_session_1/PLSQL</a:t>
            </a:r>
          </a:p>
          <a:p>
            <a:pPr lvl="0" algn="ctr">
              <a:buNone/>
            </a:pPr>
            <a:endParaRPr lang="en-US" dirty="0">
              <a:latin typeface="Times New Roman" pitchFamily="18" charset="0"/>
              <a:cs typeface="Times New Roman" pitchFamily="18" charset="0"/>
            </a:endParaRPr>
          </a:p>
          <a:p>
            <a:pPr lvl="0" algn="ctr">
              <a:buNone/>
            </a:pPr>
            <a:endParaRPr lang="en-US"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 &amp;</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/null.sql;</a:t>
            </a:r>
          </a:p>
          <a:p>
            <a:pPr lvl="0" algn="ctr">
              <a:buNone/>
            </a:pPr>
            <a:endParaRPr lang="en-US"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 &amp;</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/anonyblock.sql;</a:t>
            </a:r>
          </a:p>
          <a:p>
            <a:pPr lvl="0" algn="ctr">
              <a:buNone/>
            </a:pPr>
            <a:endParaRPr lang="en-US" sz="1800" dirty="0">
              <a:solidFill>
                <a:prstClr val="black"/>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522930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39" y="0"/>
            <a:ext cx="9905998" cy="1478570"/>
          </a:xfrm>
        </p:spPr>
        <p:txBody>
          <a:bodyPr/>
          <a:lstStyle/>
          <a:p>
            <a:r>
              <a:rPr lang="en-US" dirty="0" smtClean="0">
                <a:latin typeface="Rockwell" panose="02060603020205020403" pitchFamily="18" charset="0"/>
                <a:cs typeface="Times New Roman" pitchFamily="18" charset="0"/>
              </a:rPr>
              <a:t>Variables</a:t>
            </a:r>
            <a:endParaRPr lang="en-US" dirty="0">
              <a:latin typeface="Rockwell" panose="02060603020205020403" pitchFamily="18" charset="0"/>
              <a:cs typeface="Times New Roman" pitchFamily="18" charset="0"/>
            </a:endParaRPr>
          </a:p>
        </p:txBody>
      </p:sp>
      <p:sp>
        <p:nvSpPr>
          <p:cNvPr id="3" name="Content Placeholder 2"/>
          <p:cNvSpPr>
            <a:spLocks noGrp="1"/>
          </p:cNvSpPr>
          <p:nvPr>
            <p:ph idx="1"/>
          </p:nvPr>
        </p:nvSpPr>
        <p:spPr>
          <a:xfrm>
            <a:off x="806561" y="935841"/>
            <a:ext cx="10720030" cy="5477837"/>
          </a:xfrm>
        </p:spPr>
        <p:txBody>
          <a:bodyPr>
            <a:normAutofit fontScale="92500" lnSpcReduction="20000"/>
          </a:bodyPr>
          <a:lstStyle/>
          <a:p>
            <a:pPr lvl="0" algn="ctr">
              <a:buNone/>
            </a:pPr>
            <a:endParaRPr lang="en-US" sz="1800" dirty="0">
              <a:solidFill>
                <a:prstClr val="black"/>
              </a:solidFill>
              <a:latin typeface="Times New Roman" pitchFamily="18" charset="0"/>
              <a:cs typeface="Times New Roman" pitchFamily="18" charset="0"/>
            </a:endParaRPr>
          </a:p>
          <a:p>
            <a:pPr lvl="0" algn="ctr">
              <a:buNone/>
            </a:pPr>
            <a:r>
              <a:rPr lang="en-US" b="1" u="sng" dirty="0">
                <a:latin typeface="Times New Roman" pitchFamily="18" charset="0"/>
                <a:cs typeface="Times New Roman" pitchFamily="18" charset="0"/>
              </a:rPr>
              <a:t>Declare:</a:t>
            </a:r>
          </a:p>
          <a:p>
            <a:pPr lvl="0" algn="ctr">
              <a:buNone/>
            </a:pPr>
            <a:r>
              <a:rPr lang="en-US" dirty="0">
                <a:latin typeface="Times New Roman" pitchFamily="18" charset="0"/>
                <a:cs typeface="Times New Roman" pitchFamily="18" charset="0"/>
              </a:rPr>
              <a:t>@ &amp;</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/variable.sql;</a:t>
            </a:r>
          </a:p>
          <a:p>
            <a:pPr lvl="0" algn="ctr">
              <a:buNone/>
            </a:pPr>
            <a:endParaRPr lang="en-US" dirty="0">
              <a:latin typeface="Times New Roman" pitchFamily="18" charset="0"/>
              <a:cs typeface="Times New Roman" pitchFamily="18" charset="0"/>
            </a:endParaRPr>
          </a:p>
          <a:p>
            <a:pPr lvl="0" algn="ctr">
              <a:buNone/>
            </a:pPr>
            <a:r>
              <a:rPr lang="en-US" b="1" u="sng" dirty="0">
                <a:latin typeface="Times New Roman" pitchFamily="18" charset="0"/>
                <a:cs typeface="Times New Roman" pitchFamily="18" charset="0"/>
              </a:rPr>
              <a:t>Anchors:</a:t>
            </a:r>
          </a:p>
          <a:p>
            <a:pPr algn="ctr">
              <a:buNone/>
            </a:pPr>
            <a:r>
              <a:rPr lang="en-US" dirty="0">
                <a:latin typeface="Times New Roman" pitchFamily="18" charset="0"/>
                <a:cs typeface="Times New Roman" pitchFamily="18" charset="0"/>
              </a:rPr>
              <a:t>@ &amp;</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/variable2.sql;</a:t>
            </a:r>
          </a:p>
          <a:p>
            <a:pPr algn="ctr">
              <a:buNone/>
            </a:pPr>
            <a:endParaRPr lang="en-US" dirty="0">
              <a:latin typeface="Times New Roman" pitchFamily="18" charset="0"/>
              <a:cs typeface="Times New Roman" pitchFamily="18" charset="0"/>
            </a:endParaRPr>
          </a:p>
          <a:p>
            <a:pPr lvl="0" algn="ctr">
              <a:buNone/>
            </a:pPr>
            <a:r>
              <a:rPr lang="en-US" b="1" u="sng" dirty="0">
                <a:latin typeface="Times New Roman" pitchFamily="18" charset="0"/>
                <a:cs typeface="Times New Roman" pitchFamily="18" charset="0"/>
              </a:rPr>
              <a:t>Assignment:</a:t>
            </a:r>
          </a:p>
          <a:p>
            <a:pPr algn="ctr">
              <a:buNone/>
            </a:pPr>
            <a:r>
              <a:rPr lang="en-US" dirty="0">
                <a:latin typeface="Times New Roman" pitchFamily="18" charset="0"/>
                <a:cs typeface="Times New Roman" pitchFamily="18" charset="0"/>
              </a:rPr>
              <a:t>@ &amp;</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/variable3.sql;</a:t>
            </a:r>
          </a:p>
          <a:p>
            <a:pPr lvl="0" algn="ctr">
              <a:buNone/>
            </a:pPr>
            <a:endParaRPr lang="en-US" dirty="0">
              <a:latin typeface="Times New Roman" pitchFamily="18" charset="0"/>
              <a:cs typeface="Times New Roman" pitchFamily="18" charset="0"/>
            </a:endParaRPr>
          </a:p>
          <a:p>
            <a:pPr lvl="0" algn="ctr">
              <a:buNone/>
            </a:pPr>
            <a:r>
              <a:rPr lang="en-US" b="1" u="sng" dirty="0">
                <a:latin typeface="Times New Roman" pitchFamily="18" charset="0"/>
                <a:cs typeface="Times New Roman" pitchFamily="18" charset="0"/>
              </a:rPr>
              <a:t>Initialization:</a:t>
            </a:r>
          </a:p>
          <a:p>
            <a:pPr algn="ctr">
              <a:buNone/>
            </a:pPr>
            <a:r>
              <a:rPr lang="en-US" dirty="0">
                <a:latin typeface="Times New Roman" pitchFamily="18" charset="0"/>
                <a:cs typeface="Times New Roman" pitchFamily="18" charset="0"/>
              </a:rPr>
              <a:t>@ &amp;</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/variable4.sql;</a:t>
            </a:r>
          </a:p>
          <a:p>
            <a:pPr lvl="0" algn="ctr">
              <a:buNone/>
            </a:pPr>
            <a:endParaRPr lang="en-US" dirty="0">
              <a:solidFill>
                <a:prstClr val="black"/>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12625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jpg"/>
          <p:cNvPicPr>
            <a:picLocks noGrp="1" noChangeAspect="1"/>
          </p:cNvPicPr>
          <p:nvPr>
            <p:ph idx="1"/>
          </p:nvPr>
        </p:nvPicPr>
        <p:blipFill>
          <a:blip r:embed="rId2"/>
          <a:stretch>
            <a:fillRect/>
          </a:stretch>
        </p:blipFill>
        <p:spPr>
          <a:xfrm>
            <a:off x="796343" y="157281"/>
            <a:ext cx="10756006" cy="6565963"/>
          </a:xfrm>
        </p:spPr>
      </p:pic>
    </p:spTree>
    <p:extLst>
      <p:ext uri="{BB962C8B-B14F-4D97-AF65-F5344CB8AC3E}">
        <p14:creationId xmlns:p14="http://schemas.microsoft.com/office/powerpoint/2010/main" val="3276251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6865" y="922963"/>
            <a:ext cx="9905999" cy="3541714"/>
          </a:xfrm>
        </p:spPr>
        <p:txBody>
          <a:bodyPr/>
          <a:lstStyle/>
          <a:p>
            <a:pPr algn="ctr">
              <a:buNone/>
            </a:pPr>
            <a:endParaRPr lang="en-US" sz="4800" dirty="0">
              <a:latin typeface="Times New Roman" pitchFamily="18" charset="0"/>
              <a:cs typeface="Times New Roman" pitchFamily="18" charset="0"/>
            </a:endParaRPr>
          </a:p>
          <a:p>
            <a:pPr algn="ctr">
              <a:buNone/>
            </a:pPr>
            <a:endParaRPr lang="en-US" sz="4800" dirty="0">
              <a:latin typeface="Times New Roman" pitchFamily="18" charset="0"/>
              <a:cs typeface="Times New Roman" pitchFamily="18" charset="0"/>
            </a:endParaRPr>
          </a:p>
          <a:p>
            <a:pPr algn="ctr">
              <a:buNone/>
            </a:pPr>
            <a:r>
              <a:rPr lang="en-US" sz="4800" dirty="0">
                <a:latin typeface="Rockwell" panose="02060603020205020403" pitchFamily="18" charset="0"/>
                <a:cs typeface="Times New Roman" pitchFamily="18" charset="0"/>
              </a:rPr>
              <a:t>Thank You </a:t>
            </a:r>
            <a:endParaRPr lang="en-US" sz="4800" dirty="0">
              <a:latin typeface="Rockwell" panose="02060603020205020403" pitchFamily="18" charset="0"/>
              <a:cs typeface="Times New Roman" pitchFamily="18" charset="0"/>
            </a:endParaRPr>
          </a:p>
        </p:txBody>
      </p:sp>
    </p:spTree>
    <p:extLst>
      <p:ext uri="{BB962C8B-B14F-4D97-AF65-F5344CB8AC3E}">
        <p14:creationId xmlns:p14="http://schemas.microsoft.com/office/powerpoint/2010/main" val="192903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445952" y="734096"/>
            <a:ext cx="11505641" cy="5628067"/>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Software – Oracle 10g, SQL*PLUS</a:t>
            </a:r>
          </a:p>
          <a:p>
            <a:r>
              <a:rPr lang="en-US" dirty="0" smtClean="0">
                <a:latin typeface="Tahoma" panose="020B0604030504040204" pitchFamily="34" charset="0"/>
                <a:ea typeface="Tahoma" panose="020B0604030504040204" pitchFamily="34" charset="0"/>
                <a:cs typeface="Tahoma" panose="020B0604030504040204" pitchFamily="34" charset="0"/>
              </a:rPr>
              <a:t>Software Installation – Follow “Installation Procedure.pdf”</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Prerequisite – Relational Schema, SQL, C, C++</a:t>
            </a:r>
          </a:p>
          <a:p>
            <a:r>
              <a:rPr lang="en-US" dirty="0" smtClean="0">
                <a:latin typeface="Tahoma" panose="020B0604030504040204" pitchFamily="34" charset="0"/>
                <a:ea typeface="Tahoma" panose="020B0604030504040204" pitchFamily="34" charset="0"/>
                <a:cs typeface="Tahoma" panose="020B0604030504040204" pitchFamily="34" charset="0"/>
              </a:rPr>
              <a:t>Reference – </a:t>
            </a:r>
          </a:p>
          <a:p>
            <a:pPr>
              <a:buNone/>
            </a:pPr>
            <a:r>
              <a:rPr lang="en-US" dirty="0">
                <a:latin typeface="Rod" panose="02030509050101010101" pitchFamily="49" charset="-79"/>
                <a:ea typeface="Tahoma" panose="020B0604030504040204" pitchFamily="34" charset="0"/>
                <a:cs typeface="Rod" panose="02030509050101010101" pitchFamily="49" charset="-79"/>
              </a:rPr>
              <a:t>	</a:t>
            </a:r>
            <a:r>
              <a:rPr lang="en-US" dirty="0" smtClean="0">
                <a:latin typeface="Rod" panose="02030509050101010101" pitchFamily="49" charset="-79"/>
                <a:ea typeface="Tahoma" panose="020B0604030504040204" pitchFamily="34" charset="0"/>
                <a:cs typeface="Rod" panose="02030509050101010101" pitchFamily="49" charset="-79"/>
              </a:rPr>
              <a:t>      </a:t>
            </a:r>
            <a:r>
              <a:rPr lang="en-US" dirty="0" smtClean="0">
                <a:latin typeface="Rod" panose="02030509050101010101" pitchFamily="49" charset="-79"/>
                <a:cs typeface="Rod" panose="02030509050101010101" pitchFamily="49" charset="-79"/>
              </a:rPr>
              <a:t>http</a:t>
            </a:r>
            <a:r>
              <a:rPr lang="en-US" dirty="0">
                <a:latin typeface="Rod" panose="02030509050101010101" pitchFamily="49" charset="-79"/>
                <a:cs typeface="Rod" panose="02030509050101010101" pitchFamily="49" charset="-79"/>
              </a:rPr>
              <a:t>://www.plsqltutorial.com</a:t>
            </a:r>
            <a:r>
              <a:rPr lang="en-US" dirty="0" smtClean="0">
                <a:latin typeface="Rod" panose="02030509050101010101" pitchFamily="49" charset="-79"/>
                <a:cs typeface="Rod" panose="02030509050101010101" pitchFamily="49" charset="-79"/>
              </a:rPr>
              <a:t>/</a:t>
            </a:r>
            <a:endParaRPr lang="en-US" dirty="0">
              <a:latin typeface="Rod" panose="02030509050101010101" pitchFamily="49" charset="-79"/>
              <a:cs typeface="Rod" panose="02030509050101010101" pitchFamily="49" charset="-79"/>
            </a:endParaRPr>
          </a:p>
          <a:p>
            <a:pPr>
              <a:buNone/>
            </a:pPr>
            <a:r>
              <a:rPr lang="en-US" dirty="0" smtClean="0">
                <a:latin typeface="Rod" panose="02030509050101010101" pitchFamily="49" charset="-79"/>
                <a:cs typeface="Rod" panose="02030509050101010101" pitchFamily="49" charset="-79"/>
              </a:rPr>
              <a:t>       https</a:t>
            </a:r>
            <a:r>
              <a:rPr lang="en-US" dirty="0">
                <a:latin typeface="Rod" panose="02030509050101010101" pitchFamily="49" charset="-79"/>
                <a:cs typeface="Rod" panose="02030509050101010101" pitchFamily="49" charset="-79"/>
              </a:rPr>
              <a:t>://www.w3schools.com/sql/sql_intro.asp  </a:t>
            </a:r>
          </a:p>
          <a:p>
            <a:pPr>
              <a:buNone/>
            </a:pPr>
            <a:r>
              <a:rPr lang="en-US" dirty="0" smtClean="0">
                <a:latin typeface="Rod" panose="02030509050101010101" pitchFamily="49" charset="-79"/>
                <a:cs typeface="Rod" panose="02030509050101010101" pitchFamily="49" charset="-79"/>
              </a:rPr>
              <a:t>       (</a:t>
            </a:r>
            <a:r>
              <a:rPr lang="en-US" dirty="0">
                <a:latin typeface="Rod" panose="02030509050101010101" pitchFamily="49" charset="-79"/>
                <a:cs typeface="Rod" panose="02030509050101010101" pitchFamily="49" charset="-79"/>
              </a:rPr>
              <a:t>For SQL revision)</a:t>
            </a:r>
          </a:p>
          <a:p>
            <a:pPr marL="0"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52016" y="-128789"/>
            <a:ext cx="9905998" cy="1478570"/>
          </a:xfrm>
        </p:spPr>
        <p:txBody>
          <a:bodyPr>
            <a:normAutofit/>
          </a:bodyPr>
          <a:lstStyle/>
          <a:p>
            <a:r>
              <a:rPr lang="en-US" sz="4000" dirty="0" smtClean="0">
                <a:latin typeface="Rockwell" panose="02060603020205020403" pitchFamily="18" charset="0"/>
              </a:rPr>
              <a:t>Pl/SQL</a:t>
            </a:r>
            <a:endParaRPr lang="en-US" sz="4000" dirty="0">
              <a:latin typeface="Rockwell" panose="02060603020205020403" pitchFamily="18" charset="0"/>
            </a:endParaRPr>
          </a:p>
        </p:txBody>
      </p:sp>
      <p:sp>
        <p:nvSpPr>
          <p:cNvPr id="4" name="Content Placeholder 2"/>
          <p:cNvSpPr>
            <a:spLocks noGrp="1"/>
          </p:cNvSpPr>
          <p:nvPr>
            <p:ph idx="1"/>
          </p:nvPr>
        </p:nvSpPr>
        <p:spPr>
          <a:xfrm>
            <a:off x="148107" y="1439934"/>
            <a:ext cx="11945155" cy="5205565"/>
          </a:xfrm>
        </p:spPr>
        <p:txBody>
          <a:bodyPr>
            <a:noAutofit/>
          </a:bodyPr>
          <a:lstStyle/>
          <a:p>
            <a:pPr algn="just"/>
            <a:r>
              <a:rPr lang="en-US" sz="2200" dirty="0" smtClean="0">
                <a:latin typeface="Tahoma" panose="020B0604030504040204" pitchFamily="34" charset="0"/>
                <a:ea typeface="Tahoma" panose="020B0604030504040204" pitchFamily="34" charset="0"/>
                <a:cs typeface="Tahoma" panose="020B0604030504040204" pitchFamily="34" charset="0"/>
              </a:rPr>
              <a:t>PL/SQL is a Procedural Language (PL) that extends the Structured Query Language (SQL).</a:t>
            </a:r>
          </a:p>
          <a:p>
            <a:pPr algn="just">
              <a:buNone/>
            </a:pPr>
            <a:endParaRPr lang="en-US" sz="2200" dirty="0" smtClean="0">
              <a:latin typeface="Tahoma" panose="020B0604030504040204" pitchFamily="34" charset="0"/>
              <a:ea typeface="Tahoma" panose="020B0604030504040204" pitchFamily="34" charset="0"/>
              <a:cs typeface="Tahoma" panose="020B0604030504040204" pitchFamily="34" charset="0"/>
            </a:endParaRPr>
          </a:p>
          <a:p>
            <a:pPr algn="just"/>
            <a:r>
              <a:rPr lang="en-US" sz="2200" dirty="0" smtClean="0">
                <a:latin typeface="Tahoma" panose="020B0604030504040204" pitchFamily="34" charset="0"/>
                <a:ea typeface="Tahoma" panose="020B0604030504040204" pitchFamily="34" charset="0"/>
                <a:cs typeface="Tahoma" panose="020B0604030504040204" pitchFamily="34" charset="0"/>
              </a:rPr>
              <a:t>It is difficult to write applications using SQL only because each SQL statement runs independently and has little or no effect on each other.  To overcome this limitation, you often have to use other programming languages (such as C#, PHP, and Java) as frontend. </a:t>
            </a:r>
          </a:p>
          <a:p>
            <a:pPr algn="just">
              <a:buNone/>
            </a:pPr>
            <a:r>
              <a:rPr lang="en-US" sz="2200" dirty="0" smtClean="0">
                <a:latin typeface="Tahoma" panose="020B0604030504040204" pitchFamily="34" charset="0"/>
                <a:ea typeface="Tahoma" panose="020B0604030504040204" pitchFamily="34" charset="0"/>
                <a:cs typeface="Tahoma" panose="020B0604030504040204" pitchFamily="34" charset="0"/>
              </a:rPr>
              <a:t> </a:t>
            </a:r>
          </a:p>
          <a:p>
            <a:pPr algn="just"/>
            <a:r>
              <a:rPr lang="en-US" sz="2200" dirty="0" smtClean="0">
                <a:latin typeface="Tahoma" panose="020B0604030504040204" pitchFamily="34" charset="0"/>
                <a:ea typeface="Tahoma" panose="020B0604030504040204" pitchFamily="34" charset="0"/>
                <a:cs typeface="Tahoma" panose="020B0604030504040204" pitchFamily="34" charset="0"/>
              </a:rPr>
              <a:t>Oracle, an object-relational database management  system  produced  by  Oracle  Corporation,  supports  this  approach  when  you  want  to develop applications that interact with Oracle databases.</a:t>
            </a:r>
          </a:p>
          <a:p>
            <a:pPr marL="0" indent="0" algn="just">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44827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108" y="90484"/>
            <a:ext cx="9905998" cy="1478570"/>
          </a:xfrm>
        </p:spPr>
        <p:txBody>
          <a:bodyPr/>
          <a:lstStyle/>
          <a:p>
            <a:r>
              <a:rPr lang="en-US" dirty="0" smtClean="0">
                <a:latin typeface="Rockwell" panose="02060603020205020403" pitchFamily="18" charset="0"/>
              </a:rPr>
              <a:t>Software Installation</a:t>
            </a:r>
            <a:endParaRPr lang="en-US" dirty="0">
              <a:latin typeface="Rockwell" panose="02060603020205020403" pitchFamily="18" charset="0"/>
            </a:endParaRPr>
          </a:p>
        </p:txBody>
      </p:sp>
      <p:sp>
        <p:nvSpPr>
          <p:cNvPr id="3" name="Content Placeholder 2"/>
          <p:cNvSpPr>
            <a:spLocks noGrp="1"/>
          </p:cNvSpPr>
          <p:nvPr>
            <p:ph idx="1"/>
          </p:nvPr>
        </p:nvSpPr>
        <p:spPr>
          <a:xfrm>
            <a:off x="961108" y="1953273"/>
            <a:ext cx="9905999" cy="3541714"/>
          </a:xfrm>
        </p:spPr>
        <p:txBody>
          <a:bodyPr>
            <a:normAutofit/>
          </a:bodyPr>
          <a:lstStyle/>
          <a:p>
            <a:r>
              <a:rPr lang="en-US" sz="3200" dirty="0" smtClean="0"/>
              <a:t>Follow “Installation Procedure.pdf”</a:t>
            </a:r>
            <a:endParaRPr lang="en-US" sz="3200" dirty="0"/>
          </a:p>
        </p:txBody>
      </p:sp>
    </p:spTree>
    <p:extLst>
      <p:ext uri="{BB962C8B-B14F-4D97-AF65-F5344CB8AC3E}">
        <p14:creationId xmlns:p14="http://schemas.microsoft.com/office/powerpoint/2010/main" val="339777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3" y="142000"/>
            <a:ext cx="9905998" cy="1478570"/>
          </a:xfrm>
        </p:spPr>
        <p:txBody>
          <a:bodyPr/>
          <a:lstStyle/>
          <a:p>
            <a:r>
              <a:rPr lang="en-US" dirty="0" smtClean="0">
                <a:latin typeface="Rockwell" panose="02060603020205020403" pitchFamily="18" charset="0"/>
              </a:rPr>
              <a:t>Getting Started</a:t>
            </a:r>
            <a:endParaRPr lang="en-US" dirty="0">
              <a:latin typeface="Rockwell" panose="02060603020205020403" pitchFamily="18" charset="0"/>
            </a:endParaRPr>
          </a:p>
        </p:txBody>
      </p:sp>
      <p:sp>
        <p:nvSpPr>
          <p:cNvPr id="3" name="Content Placeholder 2"/>
          <p:cNvSpPr>
            <a:spLocks noGrp="1"/>
          </p:cNvSpPr>
          <p:nvPr>
            <p:ph idx="1"/>
          </p:nvPr>
        </p:nvSpPr>
        <p:spPr>
          <a:xfrm>
            <a:off x="643943" y="2236608"/>
            <a:ext cx="11719775" cy="3541714"/>
          </a:xfrm>
        </p:spPr>
        <p:txBody>
          <a:bodyPr/>
          <a:lstStyle/>
          <a:p>
            <a:pPr marL="0" indent="0">
              <a:buNone/>
            </a:pPr>
            <a:r>
              <a:rPr lang="en-US" sz="3600" b="1" dirty="0" smtClean="0">
                <a:latin typeface="Times New Roman" pitchFamily="18" charset="0"/>
                <a:cs typeface="Times New Roman" pitchFamily="18" charset="0"/>
              </a:rPr>
              <a:t>C</a:t>
            </a:r>
            <a:r>
              <a:rPr lang="en-US" sz="3600" b="1" dirty="0">
                <a:latin typeface="Times New Roman" pitchFamily="18" charset="0"/>
                <a:cs typeface="Times New Roman" pitchFamily="18" charset="0"/>
              </a:rPr>
              <a:t>:\oraclexe\app\oracle\product\10.2.0\server\BIN</a:t>
            </a:r>
            <a:endParaRPr lang="en-US" sz="3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13580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334850" y="476518"/>
            <a:ext cx="11502416" cy="6027313"/>
          </a:xfrm>
        </p:spPr>
      </p:pic>
    </p:spTree>
    <p:extLst>
      <p:ext uri="{BB962C8B-B14F-4D97-AF65-F5344CB8AC3E}">
        <p14:creationId xmlns:p14="http://schemas.microsoft.com/office/powerpoint/2010/main" val="294023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6600" dirty="0" smtClean="0"/>
              <a:t>  Type:  select </a:t>
            </a:r>
            <a:r>
              <a:rPr lang="en-US" sz="6600" dirty="0"/>
              <a:t>* from dual; </a:t>
            </a:r>
            <a:endParaRPr lang="en-US" sz="6600" dirty="0"/>
          </a:p>
        </p:txBody>
      </p:sp>
    </p:spTree>
    <p:extLst>
      <p:ext uri="{BB962C8B-B14F-4D97-AF65-F5344CB8AC3E}">
        <p14:creationId xmlns:p14="http://schemas.microsoft.com/office/powerpoint/2010/main" val="393525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32" y="0"/>
            <a:ext cx="9905998" cy="1478570"/>
          </a:xfrm>
        </p:spPr>
        <p:txBody>
          <a:bodyPr/>
          <a:lstStyle/>
          <a:p>
            <a:r>
              <a:rPr lang="en-US" dirty="0" smtClean="0">
                <a:latin typeface="Rockwell" panose="02060603020205020403" pitchFamily="18" charset="0"/>
              </a:rPr>
              <a:t>Revising Basic SQL Commands</a:t>
            </a:r>
            <a:endParaRPr lang="en-US" dirty="0">
              <a:latin typeface="Rockwell" panose="02060603020205020403" pitchFamily="18" charset="0"/>
            </a:endParaRPr>
          </a:p>
        </p:txBody>
      </p:sp>
      <p:sp>
        <p:nvSpPr>
          <p:cNvPr id="4" name="Content Placeholder 2"/>
          <p:cNvSpPr>
            <a:spLocks noGrp="1"/>
          </p:cNvSpPr>
          <p:nvPr>
            <p:ph idx="1"/>
          </p:nvPr>
        </p:nvSpPr>
        <p:spPr>
          <a:xfrm>
            <a:off x="458832" y="1322208"/>
            <a:ext cx="11582914" cy="5374806"/>
          </a:xfrm>
        </p:spPr>
        <p:txBody>
          <a:bodyPr>
            <a:normAutofit fontScale="55000" lnSpcReduction="20000"/>
          </a:bodyPr>
          <a:lstStyle/>
          <a:p>
            <a:pPr>
              <a:buFont typeface="Wingdings" pitchFamily="2" charset="2"/>
              <a:buChar char="Ø"/>
            </a:pPr>
            <a:r>
              <a:rPr lang="en-US" sz="3600" dirty="0" smtClean="0">
                <a:latin typeface="Times New Roman" pitchFamily="18" charset="0"/>
                <a:cs typeface="Times New Roman" pitchFamily="18" charset="0"/>
              </a:rPr>
              <a:t>DDL (Data Definition Language) :</a:t>
            </a:r>
          </a:p>
          <a:p>
            <a:pPr lvl="3">
              <a:buFont typeface="Wingdings" pitchFamily="2" charset="2"/>
              <a:buChar char="q"/>
            </a:pPr>
            <a:r>
              <a:rPr lang="en-US" sz="3600" dirty="0" smtClean="0">
                <a:latin typeface="Times New Roman" pitchFamily="18" charset="0"/>
                <a:cs typeface="Times New Roman" pitchFamily="18" charset="0"/>
              </a:rPr>
              <a:t>  CREATE</a:t>
            </a:r>
            <a:r>
              <a:rPr lang="en-US" sz="3600" dirty="0" smtClean="0">
                <a:latin typeface="Times New Roman" pitchFamily="18" charset="0"/>
                <a:cs typeface="Times New Roman" pitchFamily="18" charset="0"/>
              </a:rPr>
              <a:t> </a:t>
            </a:r>
          </a:p>
          <a:p>
            <a:pPr lvl="3">
              <a:buFont typeface="Wingdings" pitchFamily="2" charset="2"/>
              <a:buChar char="q"/>
            </a:pPr>
            <a:r>
              <a:rPr lang="en-US" sz="3600" dirty="0" smtClean="0">
                <a:latin typeface="Times New Roman" pitchFamily="18" charset="0"/>
                <a:cs typeface="Times New Roman" pitchFamily="18" charset="0"/>
              </a:rPr>
              <a:t>  DROP</a:t>
            </a:r>
            <a:r>
              <a:rPr lang="en-US" sz="3600" dirty="0" smtClean="0">
                <a:latin typeface="Times New Roman" pitchFamily="18" charset="0"/>
                <a:cs typeface="Times New Roman" pitchFamily="18" charset="0"/>
              </a:rPr>
              <a:t> </a:t>
            </a:r>
          </a:p>
          <a:p>
            <a:pPr lvl="3">
              <a:buFont typeface="Wingdings" pitchFamily="2" charset="2"/>
              <a:buChar char="q"/>
            </a:pPr>
            <a:r>
              <a:rPr lang="en-US" sz="3600" dirty="0" smtClean="0">
                <a:latin typeface="Times New Roman" pitchFamily="18" charset="0"/>
                <a:cs typeface="Times New Roman" pitchFamily="18" charset="0"/>
              </a:rPr>
              <a:t>  ALTER</a:t>
            </a:r>
            <a:endParaRPr lang="en-US" sz="3600" dirty="0" smtClean="0">
              <a:latin typeface="Times New Roman" pitchFamily="18" charset="0"/>
              <a:cs typeface="Times New Roman" pitchFamily="18" charset="0"/>
            </a:endParaRPr>
          </a:p>
          <a:p>
            <a:pPr lvl="3">
              <a:buFont typeface="Wingdings" pitchFamily="2" charset="2"/>
              <a:buChar char="q"/>
            </a:pPr>
            <a:r>
              <a:rPr lang="en-US" sz="3600" dirty="0" smtClean="0">
                <a:latin typeface="Times New Roman" pitchFamily="18" charset="0"/>
                <a:cs typeface="Times New Roman" pitchFamily="18" charset="0"/>
              </a:rPr>
              <a:t>  TRUNCATE</a:t>
            </a:r>
            <a:endParaRPr lang="en-US" sz="3600" dirty="0" smtClean="0">
              <a:latin typeface="Times New Roman" pitchFamily="18" charset="0"/>
              <a:cs typeface="Times New Roman" pitchFamily="18" charset="0"/>
            </a:endParaRPr>
          </a:p>
          <a:p>
            <a:pPr lvl="3">
              <a:buFont typeface="Wingdings" pitchFamily="2" charset="2"/>
              <a:buChar char="q"/>
            </a:pPr>
            <a:r>
              <a:rPr lang="en-US" sz="3600" dirty="0" smtClean="0">
                <a:latin typeface="Times New Roman" pitchFamily="18" charset="0"/>
                <a:cs typeface="Times New Roman" pitchFamily="18" charset="0"/>
              </a:rPr>
              <a:t>  COMMENT</a:t>
            </a:r>
            <a:endParaRPr lang="en-US" sz="3600" dirty="0" smtClean="0">
              <a:latin typeface="Times New Roman" pitchFamily="18" charset="0"/>
              <a:cs typeface="Times New Roman" pitchFamily="18" charset="0"/>
            </a:endParaRPr>
          </a:p>
          <a:p>
            <a:pPr lvl="3">
              <a:buFont typeface="Wingdings" pitchFamily="2" charset="2"/>
              <a:buChar char="q"/>
            </a:pPr>
            <a:r>
              <a:rPr lang="en-US" sz="3600" dirty="0" smtClean="0">
                <a:latin typeface="Times New Roman" pitchFamily="18" charset="0"/>
                <a:cs typeface="Times New Roman" pitchFamily="18" charset="0"/>
              </a:rPr>
              <a:t>  RENAME</a:t>
            </a:r>
            <a:r>
              <a:rPr lang="en-US" sz="3600" dirty="0" smtClean="0">
                <a:latin typeface="Times New Roman" pitchFamily="18" charset="0"/>
                <a:cs typeface="Times New Roman" pitchFamily="18" charset="0"/>
              </a:rPr>
              <a:t> </a:t>
            </a:r>
          </a:p>
          <a:p>
            <a:pPr lvl="3">
              <a:buFont typeface="Wingdings" pitchFamily="2" charset="2"/>
              <a:buChar char="q"/>
            </a:pPr>
            <a:endParaRPr lang="en-US" sz="3600" dirty="0" smtClean="0">
              <a:latin typeface="Times New Roman" pitchFamily="18" charset="0"/>
              <a:cs typeface="Times New Roman" pitchFamily="18" charset="0"/>
            </a:endParaRPr>
          </a:p>
          <a:p>
            <a:pPr>
              <a:buFont typeface="Wingdings" pitchFamily="2" charset="2"/>
              <a:buChar char="Ø"/>
            </a:pPr>
            <a:r>
              <a:rPr lang="en-US" sz="3600" dirty="0" smtClean="0">
                <a:latin typeface="Times New Roman" pitchFamily="18" charset="0"/>
                <a:cs typeface="Times New Roman" pitchFamily="18" charset="0"/>
              </a:rPr>
              <a:t>DML (Data Manipulation Language) :</a:t>
            </a:r>
          </a:p>
          <a:p>
            <a:pPr lvl="3">
              <a:buFont typeface="Wingdings" pitchFamily="2" charset="2"/>
              <a:buChar char="q"/>
            </a:pPr>
            <a:r>
              <a:rPr lang="en-US" sz="3600" dirty="0" smtClean="0">
                <a:latin typeface="Times New Roman" pitchFamily="18" charset="0"/>
                <a:cs typeface="Times New Roman" pitchFamily="18" charset="0"/>
              </a:rPr>
              <a:t>  SELECT</a:t>
            </a:r>
            <a:r>
              <a:rPr lang="en-US" sz="3600" dirty="0" smtClean="0">
                <a:latin typeface="Times New Roman" pitchFamily="18" charset="0"/>
                <a:cs typeface="Times New Roman" pitchFamily="18" charset="0"/>
              </a:rPr>
              <a:t> </a:t>
            </a:r>
          </a:p>
          <a:p>
            <a:pPr lvl="3">
              <a:buFont typeface="Wingdings" pitchFamily="2" charset="2"/>
              <a:buChar char="q"/>
            </a:pPr>
            <a:r>
              <a:rPr lang="en-US" sz="3600" dirty="0" smtClean="0">
                <a:latin typeface="Times New Roman" pitchFamily="18" charset="0"/>
                <a:cs typeface="Times New Roman" pitchFamily="18" charset="0"/>
              </a:rPr>
              <a:t>  INSERT</a:t>
            </a:r>
            <a:r>
              <a:rPr lang="en-US" sz="3600" dirty="0" smtClean="0">
                <a:latin typeface="Times New Roman" pitchFamily="18" charset="0"/>
                <a:cs typeface="Times New Roman" pitchFamily="18" charset="0"/>
              </a:rPr>
              <a:t> </a:t>
            </a:r>
          </a:p>
          <a:p>
            <a:pPr lvl="3">
              <a:buFont typeface="Wingdings" pitchFamily="2" charset="2"/>
              <a:buChar char="q"/>
            </a:pPr>
            <a:r>
              <a:rPr lang="en-US" sz="3600" dirty="0" smtClean="0">
                <a:latin typeface="Times New Roman" pitchFamily="18" charset="0"/>
                <a:cs typeface="Times New Roman" pitchFamily="18" charset="0"/>
              </a:rPr>
              <a:t>  UPDATE</a:t>
            </a:r>
            <a:endParaRPr lang="en-US" sz="3600" dirty="0" smtClean="0">
              <a:latin typeface="Times New Roman" pitchFamily="18" charset="0"/>
              <a:cs typeface="Times New Roman" pitchFamily="18" charset="0"/>
            </a:endParaRPr>
          </a:p>
          <a:p>
            <a:pPr lvl="3">
              <a:buFont typeface="Wingdings" pitchFamily="2" charset="2"/>
              <a:buChar char="q"/>
            </a:pPr>
            <a:r>
              <a:rPr lang="en-US" sz="3600" dirty="0" smtClean="0">
                <a:latin typeface="Times New Roman" pitchFamily="18" charset="0"/>
                <a:cs typeface="Times New Roman" pitchFamily="18" charset="0"/>
              </a:rPr>
              <a:t>  DELETE</a:t>
            </a:r>
            <a:endParaRPr lang="en-US" sz="36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8305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615</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Rockwell</vt:lpstr>
      <vt:lpstr>Rod</vt:lpstr>
      <vt:lpstr>Tahoma</vt:lpstr>
      <vt:lpstr>Times New Roman</vt:lpstr>
      <vt:lpstr>Trebuchet MS</vt:lpstr>
      <vt:lpstr>Tw Cen MT</vt:lpstr>
      <vt:lpstr>Wingdings</vt:lpstr>
      <vt:lpstr>Circuit</vt:lpstr>
      <vt:lpstr>&lt;CSE 4126: Lab 01&gt; &lt;Distributed Database Systems Lab&gt;</vt:lpstr>
      <vt:lpstr>Objective</vt:lpstr>
      <vt:lpstr>PowerPoint Presentation</vt:lpstr>
      <vt:lpstr>Pl/SQL</vt:lpstr>
      <vt:lpstr>Software Installation</vt:lpstr>
      <vt:lpstr>Getting Started</vt:lpstr>
      <vt:lpstr>PowerPoint Presentation</vt:lpstr>
      <vt:lpstr>PowerPoint Presentation</vt:lpstr>
      <vt:lpstr>Revising Basic SQL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PL/SQL</vt:lpstr>
      <vt:lpstr>syntax</vt:lpstr>
      <vt:lpstr>PowerPoint Presentation</vt:lpstr>
      <vt:lpstr>Let’s Start</vt:lpstr>
      <vt:lpstr>Variables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2019-07-01T16:00:12Z</dcterms:created>
  <dcterms:modified xsi:type="dcterms:W3CDTF">2019-07-01T17:06:44Z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