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3A8B81-0DCC-4810-8121-176B1840A3C7}">
  <a:tblStyle styleId="{C43A8B81-0DCC-4810-8121-176B1840A3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e3a996bc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e3a996bc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e3a996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e3a996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e3a996bc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e3a996bc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e3a996bc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e3a996bc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3a996bc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e3a996bc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e3a996bc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e3a996bc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e3a996bc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e3a996bc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e3a996bc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e3a996bc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3a996bc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3a996bc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Nunito"/>
                <a:ea typeface="Nunito"/>
                <a:cs typeface="Nunito"/>
                <a:sym typeface="Nunito"/>
              </a:rPr>
              <a:t>Forecasting Bitcoin price using ML Models</a:t>
            </a:r>
            <a:endParaRPr b="1">
              <a:latin typeface="Nunito"/>
              <a:ea typeface="Nunito"/>
              <a:cs typeface="Nunito"/>
              <a:sym typeface="Nuni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You can add 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27725" y="9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Simple Exponentional Smoothing</a:t>
            </a:r>
            <a:endParaRPr/>
          </a:p>
        </p:txBody>
      </p:sp>
      <p:pic>
        <p:nvPicPr>
          <p:cNvPr id="119" name="Google Shape;119;p22"/>
          <p:cNvPicPr preferRelativeResize="0"/>
          <p:nvPr/>
        </p:nvPicPr>
        <p:blipFill rotWithShape="1">
          <a:blip r:embed="rId3">
            <a:alphaModFix/>
          </a:blip>
          <a:srcRect b="0" l="3305" r="3305" t="0"/>
          <a:stretch/>
        </p:blipFill>
        <p:spPr>
          <a:xfrm>
            <a:off x="4047100" y="2743150"/>
            <a:ext cx="4944823" cy="2308975"/>
          </a:xfrm>
          <a:prstGeom prst="rect">
            <a:avLst/>
          </a:prstGeom>
          <a:noFill/>
          <a:ln>
            <a:noFill/>
          </a:ln>
        </p:spPr>
      </p:pic>
      <p:graphicFrame>
        <p:nvGraphicFramePr>
          <p:cNvPr id="120" name="Google Shape;120;p22"/>
          <p:cNvGraphicFramePr/>
          <p:nvPr/>
        </p:nvGraphicFramePr>
        <p:xfrm>
          <a:off x="4006250" y="755250"/>
          <a:ext cx="3000000" cy="3000000"/>
        </p:xfrm>
        <a:graphic>
          <a:graphicData uri="http://schemas.openxmlformats.org/drawingml/2006/table">
            <a:tbl>
              <a:tblPr>
                <a:noFill/>
                <a:tableStyleId>{C43A8B81-0DCC-4810-8121-176B1840A3C7}</a:tableStyleId>
              </a:tblPr>
              <a:tblGrid>
                <a:gridCol w="2413000"/>
                <a:gridCol w="2413000"/>
              </a:tblGrid>
              <a:tr h="396225">
                <a:tc gridSpan="2">
                  <a:txBody>
                    <a:bodyPr/>
                    <a:lstStyle/>
                    <a:p>
                      <a:pPr indent="0" lvl="0" marL="0" rtl="0" algn="ctr">
                        <a:spcBef>
                          <a:spcPts val="0"/>
                        </a:spcBef>
                        <a:spcAft>
                          <a:spcPts val="0"/>
                        </a:spcAft>
                        <a:buNone/>
                      </a:pPr>
                      <a:r>
                        <a:rPr lang="en"/>
                        <a:t>Evaluation Results</a:t>
                      </a:r>
                      <a:endParaRPr/>
                    </a:p>
                  </a:txBody>
                  <a:tcPr marT="91425" marB="91425" marR="91425" marL="91425">
                    <a:solidFill>
                      <a:srgbClr val="FF9900"/>
                    </a:solidFill>
                  </a:tcPr>
                </a:tc>
                <a:tc hMerge="1"/>
              </a:tr>
              <a:tr h="381000">
                <a:tc>
                  <a:txBody>
                    <a:bodyPr/>
                    <a:lstStyle/>
                    <a:p>
                      <a:pPr indent="0" lvl="0" marL="0" rtl="0" algn="ctr">
                        <a:spcBef>
                          <a:spcPts val="0"/>
                        </a:spcBef>
                        <a:spcAft>
                          <a:spcPts val="0"/>
                        </a:spcAft>
                        <a:buNone/>
                      </a:pPr>
                      <a:r>
                        <a:rPr lang="en"/>
                        <a:t>Mean Absolute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3352.68</a:t>
                      </a:r>
                      <a:endParaRPr/>
                    </a:p>
                  </a:txBody>
                  <a:tcPr marT="91425" marB="91425" marR="91425" marL="91425"/>
                </a:tc>
              </a:tr>
              <a:tr h="381000">
                <a:tc>
                  <a:txBody>
                    <a:bodyPr/>
                    <a:lstStyle/>
                    <a:p>
                      <a:pPr indent="0" lvl="0" marL="0" rtl="0" algn="ctr">
                        <a:spcBef>
                          <a:spcPts val="0"/>
                        </a:spcBef>
                        <a:spcAft>
                          <a:spcPts val="0"/>
                        </a:spcAft>
                        <a:buNone/>
                      </a:pPr>
                      <a:r>
                        <a:rPr lang="en"/>
                        <a:t>Mean Squared Error</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12801361.23</a:t>
                      </a:r>
                      <a:endParaRPr/>
                    </a:p>
                  </a:txBody>
                  <a:tcPr marT="91425" marB="91425" marR="91425" marL="91425"/>
                </a:tc>
              </a:tr>
              <a:tr h="381000">
                <a:tc>
                  <a:txBody>
                    <a:bodyPr/>
                    <a:lstStyle/>
                    <a:p>
                      <a:pPr indent="0" lvl="0" marL="0" rtl="0" algn="ctr">
                        <a:spcBef>
                          <a:spcPts val="0"/>
                        </a:spcBef>
                        <a:spcAft>
                          <a:spcPts val="0"/>
                        </a:spcAft>
                        <a:buNone/>
                      </a:pPr>
                      <a:r>
                        <a:rPr lang="en"/>
                        <a:t>Mean Absolute Percentage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0.19 </a:t>
                      </a:r>
                      <a:endParaRPr/>
                    </a:p>
                  </a:txBody>
                  <a:tcPr marT="91425" marB="91425" marR="91425" marL="91425"/>
                </a:tc>
              </a:tr>
            </a:tbl>
          </a:graphicData>
        </a:graphic>
      </p:graphicFrame>
      <p:sp>
        <p:nvSpPr>
          <p:cNvPr id="121" name="Google Shape;121;p22"/>
          <p:cNvSpPr txBox="1"/>
          <p:nvPr/>
        </p:nvSpPr>
        <p:spPr>
          <a:xfrm>
            <a:off x="127725" y="755250"/>
            <a:ext cx="380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assess the results here by statistically</a:t>
            </a:r>
            <a:endParaRPr/>
          </a:p>
          <a:p>
            <a:pPr indent="0" lvl="0" marL="0" rtl="0" algn="l">
              <a:spcBef>
                <a:spcPts val="0"/>
              </a:spcBef>
              <a:spcAft>
                <a:spcPts val="0"/>
              </a:spcAft>
              <a:buNone/>
            </a:pPr>
            <a:r>
              <a:rPr lang="en"/>
              <a:t>And the with the help of visualization.</a:t>
            </a:r>
            <a:endParaRPr/>
          </a:p>
          <a:p>
            <a:pPr indent="-317500" lvl="0" marL="457200" rtl="0" algn="l">
              <a:spcBef>
                <a:spcPts val="0"/>
              </a:spcBef>
              <a:spcAft>
                <a:spcPts val="0"/>
              </a:spcAft>
              <a:buSzPts val="1400"/>
              <a:buChar char="●"/>
            </a:pPr>
            <a:r>
              <a:rPr b="1" lang="en">
                <a:solidFill>
                  <a:srgbClr val="0000FF"/>
                </a:solidFill>
              </a:rPr>
              <a:t>Blue</a:t>
            </a:r>
            <a:r>
              <a:rPr lang="en"/>
              <a:t> line is training data in image</a:t>
            </a:r>
            <a:endParaRPr/>
          </a:p>
          <a:p>
            <a:pPr indent="-317500" lvl="0" marL="457200" rtl="0" algn="l">
              <a:spcBef>
                <a:spcPts val="0"/>
              </a:spcBef>
              <a:spcAft>
                <a:spcPts val="0"/>
              </a:spcAft>
              <a:buSzPts val="1400"/>
              <a:buChar char="●"/>
            </a:pPr>
            <a:r>
              <a:rPr b="1" lang="en">
                <a:solidFill>
                  <a:srgbClr val="FF0000"/>
                </a:solidFill>
              </a:rPr>
              <a:t>Red</a:t>
            </a:r>
            <a:r>
              <a:rPr lang="en"/>
              <a:t> line is the actual data in image</a:t>
            </a:r>
            <a:endParaRPr/>
          </a:p>
          <a:p>
            <a:pPr indent="-317500" lvl="0" marL="457200" rtl="0" algn="l">
              <a:spcBef>
                <a:spcPts val="0"/>
              </a:spcBef>
              <a:spcAft>
                <a:spcPts val="0"/>
              </a:spcAft>
              <a:buSzPts val="1400"/>
              <a:buChar char="●"/>
            </a:pPr>
            <a:r>
              <a:rPr b="1" lang="en">
                <a:solidFill>
                  <a:srgbClr val="00FF00"/>
                </a:solidFill>
              </a:rPr>
              <a:t>Green</a:t>
            </a:r>
            <a:r>
              <a:rPr lang="en"/>
              <a:t> line is the prediction of the model</a:t>
            </a:r>
            <a:endParaRPr/>
          </a:p>
        </p:txBody>
      </p:sp>
      <p:sp>
        <p:nvSpPr>
          <p:cNvPr id="122" name="Google Shape;122;p22"/>
          <p:cNvSpPr txBox="1"/>
          <p:nvPr/>
        </p:nvSpPr>
        <p:spPr>
          <a:xfrm>
            <a:off x="127725" y="2244300"/>
            <a:ext cx="368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Simple Exponentional Smoothing</a:t>
            </a:r>
            <a:r>
              <a:rPr lang="en"/>
              <a:t> model results is better  than prophet model and wrose then Sarimax SES is giving us 19% of error while prophet mode giving us 50% error and sarimax is giving us the almost 0% error which is mape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can observe more using interactive plots that has been added in the notebook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57175" y="15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Nunito"/>
                <a:ea typeface="Nunito"/>
                <a:cs typeface="Nunito"/>
                <a:sym typeface="Nunito"/>
              </a:rPr>
              <a:t>Objective</a:t>
            </a:r>
            <a:endParaRPr b="1" sz="2820">
              <a:latin typeface="Nunito"/>
              <a:ea typeface="Nunito"/>
              <a:cs typeface="Nunito"/>
              <a:sym typeface="Nunito"/>
            </a:endParaRPr>
          </a:p>
        </p:txBody>
      </p:sp>
      <p:sp>
        <p:nvSpPr>
          <p:cNvPr id="61" name="Google Shape;61;p14"/>
          <p:cNvSpPr txBox="1"/>
          <p:nvPr>
            <p:ph idx="1" type="body"/>
          </p:nvPr>
        </p:nvSpPr>
        <p:spPr>
          <a:xfrm>
            <a:off x="193975" y="125550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The objective of forecasting Bitcoin price using machine learning models is to determine the ability of machine learning methods to effectively analyze time series data of cryptocurrencies and identify patterns and time correlations that form the basis for qualitative forecasts. The objective is to predict Bitcoin price with maximum efficiency using machine learning algorithms such as Sarima with additional Variable, Prophet and Simpe Exponentional Smoothing Model. The objective is also to ensure less risk and more profit for investors 2.</a:t>
            </a:r>
            <a:endParaRPr>
              <a:solidFill>
                <a:schemeClr val="dk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49800" y="9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Performance</a:t>
            </a:r>
            <a:endParaRPr/>
          </a:p>
        </p:txBody>
      </p:sp>
      <p:sp>
        <p:nvSpPr>
          <p:cNvPr id="67" name="Google Shape;67;p15"/>
          <p:cNvSpPr txBox="1"/>
          <p:nvPr>
            <p:ph idx="1" type="body"/>
          </p:nvPr>
        </p:nvSpPr>
        <p:spPr>
          <a:xfrm>
            <a:off x="147300" y="1243575"/>
            <a:ext cx="8849400" cy="252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chemeClr val="dk1"/>
                </a:solidFill>
                <a:latin typeface="Nunito"/>
                <a:ea typeface="Nunito"/>
                <a:cs typeface="Nunito"/>
                <a:sym typeface="Nunito"/>
              </a:rPr>
              <a:t>we will assess the performance of each model by visualizing the predicted and actual values based on the input training data. To evaluate the models, we will use three metrics: Mean Squared Error (MSE), Mean Absolute Error (MAE), and Mean Absolute Percentage Error (MAPE) on the test data. Additionally, we will compare the actual values to the predicted values using a table.</a:t>
            </a:r>
            <a:endParaRPr sz="21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49800" y="13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of Evaluation Metrics :MAE/MSE/MAPE</a:t>
            </a:r>
            <a:endParaRPr/>
          </a:p>
        </p:txBody>
      </p:sp>
      <p:sp>
        <p:nvSpPr>
          <p:cNvPr id="73" name="Google Shape;73;p16"/>
          <p:cNvSpPr txBox="1"/>
          <p:nvPr>
            <p:ph idx="1" type="body"/>
          </p:nvPr>
        </p:nvSpPr>
        <p:spPr>
          <a:xfrm>
            <a:off x="113025" y="894925"/>
            <a:ext cx="8520600" cy="277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MSE</a:t>
            </a:r>
            <a:r>
              <a:rPr lang="en" sz="1300">
                <a:solidFill>
                  <a:schemeClr val="dk1"/>
                </a:solidFill>
                <a:latin typeface="Nunito"/>
                <a:ea typeface="Nunito"/>
                <a:cs typeface="Nunito"/>
                <a:sym typeface="Nunito"/>
              </a:rPr>
              <a:t> measures the average squared difference between the predicted values and actual values. It is calculated by summing the squared differences between each predicted and actual value, then dividing by the number of data points. MSE gives a higher weight to larger errors, making it more sensitive to outliers.</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MAE</a:t>
            </a:r>
            <a:r>
              <a:rPr lang="en" sz="1300">
                <a:solidFill>
                  <a:schemeClr val="dk1"/>
                </a:solidFill>
                <a:latin typeface="Nunito"/>
                <a:ea typeface="Nunito"/>
                <a:cs typeface="Nunito"/>
                <a:sym typeface="Nunito"/>
              </a:rPr>
              <a:t>, on the other hand, measures the average absolute difference between the predicted values and actual values. It is calculated by summing the absolute differences between each predicted and actual value, then dividing by the number of data points. Unlike MSE, MAE treats all errors equally, regardless of their magnitude.</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MAPE </a:t>
            </a:r>
            <a:r>
              <a:rPr lang="en" sz="1300">
                <a:solidFill>
                  <a:schemeClr val="dk1"/>
                </a:solidFill>
                <a:latin typeface="Nunito"/>
                <a:ea typeface="Nunito"/>
                <a:cs typeface="Nunito"/>
                <a:sym typeface="Nunito"/>
              </a:rPr>
              <a:t>is a relative metric that measures the average absolute percentage difference between the predicted values and actual values. It is calculated by taking the absolute difference between each predicted and actual value, dividing it by the actual value, and then multiplying by 100. MAPE is useful for comparing the accuracy of models across different datasets or units of measurement.</a:t>
            </a:r>
            <a:endParaRPr sz="1300">
              <a:solidFill>
                <a:schemeClr val="dk1"/>
              </a:solidFill>
              <a:latin typeface="Nunito"/>
              <a:ea typeface="Nunito"/>
              <a:cs typeface="Nunito"/>
              <a:sym typeface="Nunito"/>
            </a:endParaRPr>
          </a:p>
        </p:txBody>
      </p:sp>
      <p:sp>
        <p:nvSpPr>
          <p:cNvPr id="74" name="Google Shape;74;p16"/>
          <p:cNvSpPr txBox="1"/>
          <p:nvPr/>
        </p:nvSpPr>
        <p:spPr>
          <a:xfrm>
            <a:off x="149800" y="3819000"/>
            <a:ext cx="860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Overall, MSE is more sensitive to large errors, while MAE treats all errors equally, and MAPE is useful for comparing the accuracy of models across different datasets or units of measurement. The choice of metric depends on the specific needs of the analysis and the nature of the data being analyzed.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98325" y="13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 :  </a:t>
            </a:r>
            <a:r>
              <a:rPr b="1" lang="en"/>
              <a:t>SARIMA with Additional Variable</a:t>
            </a:r>
            <a:endParaRPr b="1"/>
          </a:p>
        </p:txBody>
      </p:sp>
      <p:sp>
        <p:nvSpPr>
          <p:cNvPr id="80" name="Google Shape;80;p17"/>
          <p:cNvSpPr txBox="1"/>
          <p:nvPr>
            <p:ph idx="1" type="body"/>
          </p:nvPr>
        </p:nvSpPr>
        <p:spPr>
          <a:xfrm>
            <a:off x="135100" y="863550"/>
            <a:ext cx="8520600" cy="98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chemeClr val="dk1"/>
                </a:solidFill>
                <a:latin typeface="Nunito"/>
                <a:ea typeface="Nunito"/>
                <a:cs typeface="Nunito"/>
                <a:sym typeface="Nunito"/>
              </a:rPr>
              <a:t>SARIMA (Seasonal Autoregressive Integrated Moving Average)</a:t>
            </a:r>
            <a:r>
              <a:rPr lang="en" sz="1400">
                <a:solidFill>
                  <a:schemeClr val="dk1"/>
                </a:solidFill>
                <a:latin typeface="Nunito"/>
                <a:ea typeface="Nunito"/>
                <a:cs typeface="Nunito"/>
                <a:sym typeface="Nunito"/>
              </a:rPr>
              <a:t> is a time series forecasting model that can be used to make predictions based on past values of a variable. It is an extension of the ARIMA model, which includes seasonal components to account for periodic fluctuations in the data.</a:t>
            </a:r>
            <a:endParaRPr sz="1400">
              <a:solidFill>
                <a:schemeClr val="dk1"/>
              </a:solidFill>
              <a:latin typeface="Nunito"/>
              <a:ea typeface="Nunito"/>
              <a:cs typeface="Nunito"/>
              <a:sym typeface="Nunito"/>
            </a:endParaRPr>
          </a:p>
        </p:txBody>
      </p:sp>
      <p:sp>
        <p:nvSpPr>
          <p:cNvPr id="81" name="Google Shape;81;p17"/>
          <p:cNvSpPr txBox="1"/>
          <p:nvPr/>
        </p:nvSpPr>
        <p:spPr>
          <a:xfrm>
            <a:off x="169225" y="1891100"/>
            <a:ext cx="8844900" cy="2801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In addition to the traditional SARIMA model, a SARIMA model with additional variables (SARIMA-X) can be used to incorporate the effect of exogenous variables on the time series. These variables are external factors that may impact the time series being analyzed, such as economic indicators, weather patterns, or marketing campaigns.</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To incorporate exogenous variables into the SARIMA model, the model is extended to include a new term that represents the effect of the exogenous variable on the time series. This term is typically added to the regression equation of the model, and the coefficients of the exogenous variables are estimated along with the parameters of the SARIMA model.</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By including exogenous variables in the SARIMA model, it is possible to improve the accuracy of the forecasts and gain a better understanding of the factors that influence the time series being analyzed. However, it is important to carefully select the relevant exogenous variables and properly model their relationship with the time series to avoid overfitting and ensure the validity of the results.</a:t>
            </a:r>
            <a:endParaRPr sz="13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98325" y="13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 :  </a:t>
            </a:r>
            <a:r>
              <a:rPr b="1" lang="en"/>
              <a:t>Prophet Model</a:t>
            </a:r>
            <a:endParaRPr b="1"/>
          </a:p>
        </p:txBody>
      </p:sp>
      <p:sp>
        <p:nvSpPr>
          <p:cNvPr id="87" name="Google Shape;87;p18"/>
          <p:cNvSpPr txBox="1"/>
          <p:nvPr/>
        </p:nvSpPr>
        <p:spPr>
          <a:xfrm>
            <a:off x="176600" y="838850"/>
            <a:ext cx="8837400" cy="3821700"/>
          </a:xfrm>
          <a:prstGeom prst="rect">
            <a:avLst/>
          </a:prstGeom>
          <a:noFill/>
          <a:ln>
            <a:noFill/>
          </a:ln>
        </p:spPr>
        <p:txBody>
          <a:bodyPr anchorCtr="0" anchor="t" bIns="91425" lIns="91425" spcFirstLastPara="1" rIns="91425" wrap="square" tIns="91425">
            <a:spAutoFit/>
          </a:bodyPr>
          <a:lstStyle/>
          <a:p>
            <a:pPr indent="-329882" lvl="0" marL="457200" rtl="0" algn="l">
              <a:lnSpc>
                <a:spcPct val="115000"/>
              </a:lnSpc>
              <a:spcBef>
                <a:spcPts val="0"/>
              </a:spcBef>
              <a:spcAft>
                <a:spcPts val="0"/>
              </a:spcAft>
              <a:buClr>
                <a:schemeClr val="dk1"/>
              </a:buClr>
              <a:buSzPts val="1595"/>
              <a:buFont typeface="Nunito"/>
              <a:buChar char="●"/>
            </a:pPr>
            <a:r>
              <a:rPr b="1" lang="en" sz="1595">
                <a:solidFill>
                  <a:schemeClr val="dk1"/>
                </a:solidFill>
                <a:latin typeface="Nunito"/>
                <a:ea typeface="Nunito"/>
                <a:cs typeface="Nunito"/>
                <a:sym typeface="Nunito"/>
              </a:rPr>
              <a:t>Prophet</a:t>
            </a:r>
            <a:r>
              <a:rPr lang="en" sz="1595">
                <a:solidFill>
                  <a:schemeClr val="dk1"/>
                </a:solidFill>
                <a:latin typeface="Nunito"/>
                <a:ea typeface="Nunito"/>
                <a:cs typeface="Nunito"/>
                <a:sym typeface="Nunito"/>
              </a:rPr>
              <a:t> is a time series forecasting model developed by Facebook that is designed to handle the common challenges of business forecasting, such as seasonality, holiday effects, and changes in trends. It is a relatively simple model that can be used by analysts with minimal time series modeling expertise.</a:t>
            </a:r>
            <a:endParaRPr sz="1595">
              <a:solidFill>
                <a:schemeClr val="dk1"/>
              </a:solidFill>
              <a:latin typeface="Nunito"/>
              <a:ea typeface="Nunito"/>
              <a:cs typeface="Nunito"/>
              <a:sym typeface="Nunito"/>
            </a:endParaRPr>
          </a:p>
          <a:p>
            <a:pPr indent="-329882" lvl="0" marL="457200" rtl="0" algn="l">
              <a:lnSpc>
                <a:spcPct val="115000"/>
              </a:lnSpc>
              <a:spcBef>
                <a:spcPts val="0"/>
              </a:spcBef>
              <a:spcAft>
                <a:spcPts val="0"/>
              </a:spcAft>
              <a:buClr>
                <a:schemeClr val="dk1"/>
              </a:buClr>
              <a:buSzPts val="1595"/>
              <a:buFont typeface="Nunito"/>
              <a:buChar char="●"/>
            </a:pPr>
            <a:r>
              <a:rPr b="1" lang="en" sz="1595">
                <a:solidFill>
                  <a:schemeClr val="dk1"/>
                </a:solidFill>
                <a:latin typeface="Nunito"/>
                <a:ea typeface="Nunito"/>
                <a:cs typeface="Nunito"/>
                <a:sym typeface="Nunito"/>
              </a:rPr>
              <a:t>Prophet</a:t>
            </a:r>
            <a:r>
              <a:rPr lang="en" sz="1595">
                <a:solidFill>
                  <a:schemeClr val="dk1"/>
                </a:solidFill>
                <a:latin typeface="Nunito"/>
                <a:ea typeface="Nunito"/>
                <a:cs typeface="Nunito"/>
                <a:sym typeface="Nunito"/>
              </a:rPr>
              <a:t> decomposes time series data into several components, including trend, seasonality, and holiday effects. It uses a Bayesian approach to fit a curve to historical data and extrapolates that curve to make future predictions. The model is also able to handle missing data and outliers, and includes parameters that allow users to adjust the sensitivity of the model to changes in trends and seasonality.</a:t>
            </a:r>
            <a:endParaRPr sz="1595">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One of the key advantages of Prophet is its ability to incorporate prior knowledge into the model. This can include knowledge about seasonality, trend changes, or other factors that may impact the time series being analyzed. Users can also include holidays and other events that may affect the time series in their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98325" y="13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 :  </a:t>
            </a:r>
            <a:r>
              <a:rPr b="1" lang="en"/>
              <a:t>Simple Exponential Smoothing</a:t>
            </a:r>
            <a:endParaRPr b="1"/>
          </a:p>
        </p:txBody>
      </p:sp>
      <p:sp>
        <p:nvSpPr>
          <p:cNvPr id="93" name="Google Shape;93;p19"/>
          <p:cNvSpPr txBox="1"/>
          <p:nvPr/>
        </p:nvSpPr>
        <p:spPr>
          <a:xfrm>
            <a:off x="153300" y="708675"/>
            <a:ext cx="8837400" cy="99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95">
                <a:solidFill>
                  <a:schemeClr val="dk1"/>
                </a:solidFill>
                <a:latin typeface="Nunito"/>
                <a:ea typeface="Nunito"/>
                <a:cs typeface="Nunito"/>
                <a:sym typeface="Nunito"/>
              </a:rPr>
              <a:t>Simple Exponential Smoothing </a:t>
            </a:r>
            <a:r>
              <a:rPr lang="en" sz="1595">
                <a:solidFill>
                  <a:schemeClr val="dk1"/>
                </a:solidFill>
                <a:latin typeface="Nunito"/>
                <a:ea typeface="Nunito"/>
                <a:cs typeface="Nunito"/>
                <a:sym typeface="Nunito"/>
              </a:rPr>
              <a:t>is a commonly used time series forecasting method that uses a weighted average of past observations to predict future values. It is a type of exponential smoothing model that places more weight on recent observations than on older ones.</a:t>
            </a:r>
            <a:endParaRPr/>
          </a:p>
        </p:txBody>
      </p:sp>
      <p:sp>
        <p:nvSpPr>
          <p:cNvPr id="94" name="Google Shape;94;p19"/>
          <p:cNvSpPr txBox="1"/>
          <p:nvPr/>
        </p:nvSpPr>
        <p:spPr>
          <a:xfrm>
            <a:off x="98325" y="1663000"/>
            <a:ext cx="87492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The method works by calculating a weighted average of the historical data, where the weights decay exponentially as the observations get older. The formula for calculating the forecast for time period t+1 using simple exponential smoothing is:</a:t>
            </a:r>
            <a:endParaRPr sz="1200"/>
          </a:p>
          <a:p>
            <a:pPr indent="-298450" lvl="1" marL="914400" rtl="0" algn="l">
              <a:spcBef>
                <a:spcPts val="0"/>
              </a:spcBef>
              <a:spcAft>
                <a:spcPts val="0"/>
              </a:spcAft>
              <a:buSzPts val="1100"/>
              <a:buChar char="○"/>
            </a:pPr>
            <a:r>
              <a:rPr lang="en" sz="1100"/>
              <a:t>Ft+1 = α * At + (1-α) * Ft</a:t>
            </a:r>
            <a:endParaRPr sz="1100"/>
          </a:p>
          <a:p>
            <a:pPr indent="-298450" lvl="2" marL="1371600" rtl="0" algn="l">
              <a:spcBef>
                <a:spcPts val="0"/>
              </a:spcBef>
              <a:spcAft>
                <a:spcPts val="0"/>
              </a:spcAft>
              <a:buSzPts val="1100"/>
              <a:buChar char="■"/>
            </a:pPr>
            <a:r>
              <a:rPr lang="en" sz="1100"/>
              <a:t>Where:</a:t>
            </a:r>
            <a:endParaRPr sz="1100"/>
          </a:p>
          <a:p>
            <a:pPr indent="-298450" lvl="3" marL="1828800" rtl="0" algn="l">
              <a:spcBef>
                <a:spcPts val="0"/>
              </a:spcBef>
              <a:spcAft>
                <a:spcPts val="0"/>
              </a:spcAft>
              <a:buSzPts val="1100"/>
              <a:buChar char="●"/>
            </a:pPr>
            <a:r>
              <a:rPr lang="en" sz="1100"/>
              <a:t>Ft+1 = the forecast for time period t+1</a:t>
            </a:r>
            <a:endParaRPr sz="1100"/>
          </a:p>
          <a:p>
            <a:pPr indent="-298450" lvl="3" marL="1828800" rtl="0" algn="l">
              <a:spcBef>
                <a:spcPts val="0"/>
              </a:spcBef>
              <a:spcAft>
                <a:spcPts val="0"/>
              </a:spcAft>
              <a:buSzPts val="1100"/>
              <a:buChar char="●"/>
            </a:pPr>
            <a:r>
              <a:rPr lang="en" sz="1100"/>
              <a:t>At = the actual value at time period t</a:t>
            </a:r>
            <a:endParaRPr sz="1100"/>
          </a:p>
          <a:p>
            <a:pPr indent="-298450" lvl="3" marL="1828800" rtl="0" algn="l">
              <a:spcBef>
                <a:spcPts val="0"/>
              </a:spcBef>
              <a:spcAft>
                <a:spcPts val="0"/>
              </a:spcAft>
              <a:buSzPts val="1100"/>
              <a:buChar char="●"/>
            </a:pPr>
            <a:r>
              <a:rPr lang="en" sz="1100"/>
              <a:t>Ft = the forecast for time period t</a:t>
            </a:r>
            <a:endParaRPr sz="1100"/>
          </a:p>
          <a:p>
            <a:pPr indent="-298450" lvl="3" marL="1828800" rtl="0" algn="l">
              <a:spcBef>
                <a:spcPts val="0"/>
              </a:spcBef>
              <a:spcAft>
                <a:spcPts val="0"/>
              </a:spcAft>
              <a:buSzPts val="1100"/>
              <a:buChar char="●"/>
            </a:pPr>
            <a:r>
              <a:rPr lang="en" sz="1100"/>
              <a:t>α = the smoothing parameter (0 &lt; α &lt; 1)</a:t>
            </a:r>
            <a:endParaRPr sz="1100"/>
          </a:p>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SzPts val="1200"/>
              <a:buChar char="●"/>
            </a:pPr>
            <a:r>
              <a:rPr lang="en" sz="1200"/>
              <a:t>The smoothing parameter α controls the amount of weight given to the most recent observation. A smaller α value puts more weight on older observations, while a larger α value puts more weight on recent observations. The value of α is typically chosen based on the characteristics of the time series and the desired level of smoothing.</a:t>
            </a:r>
            <a:endParaRPr sz="1200"/>
          </a:p>
          <a:p>
            <a:pPr indent="-304800" lvl="0" marL="457200" rtl="0" algn="l">
              <a:spcBef>
                <a:spcPts val="0"/>
              </a:spcBef>
              <a:spcAft>
                <a:spcPts val="0"/>
              </a:spcAft>
              <a:buSzPts val="1200"/>
              <a:buChar char="●"/>
            </a:pPr>
            <a:r>
              <a:rPr lang="en" sz="1200"/>
              <a:t>Simple exponential smoothing is easy to implement and interpret, and can be useful for forecasting time series with a relatively stable mean and no seasonality. However, it may not perform well on time series with a trend or seasonality, and it can be sensitive to outliers and changes in the data generating process.</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27725" y="9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SARIMA with Additional Variable</a:t>
            </a:r>
            <a:endParaRPr/>
          </a:p>
        </p:txBody>
      </p:sp>
      <p:pic>
        <p:nvPicPr>
          <p:cNvPr id="100" name="Google Shape;100;p20"/>
          <p:cNvPicPr preferRelativeResize="0"/>
          <p:nvPr/>
        </p:nvPicPr>
        <p:blipFill>
          <a:blip r:embed="rId3">
            <a:alphaModFix/>
          </a:blip>
          <a:stretch>
            <a:fillRect/>
          </a:stretch>
        </p:blipFill>
        <p:spPr>
          <a:xfrm>
            <a:off x="3936825" y="2743150"/>
            <a:ext cx="5055098" cy="2308975"/>
          </a:xfrm>
          <a:prstGeom prst="rect">
            <a:avLst/>
          </a:prstGeom>
          <a:noFill/>
          <a:ln>
            <a:noFill/>
          </a:ln>
        </p:spPr>
      </p:pic>
      <p:graphicFrame>
        <p:nvGraphicFramePr>
          <p:cNvPr id="101" name="Google Shape;101;p20"/>
          <p:cNvGraphicFramePr/>
          <p:nvPr/>
        </p:nvGraphicFramePr>
        <p:xfrm>
          <a:off x="4006250" y="755250"/>
          <a:ext cx="3000000" cy="3000000"/>
        </p:xfrm>
        <a:graphic>
          <a:graphicData uri="http://schemas.openxmlformats.org/drawingml/2006/table">
            <a:tbl>
              <a:tblPr>
                <a:noFill/>
                <a:tableStyleId>{C43A8B81-0DCC-4810-8121-176B1840A3C7}</a:tableStyleId>
              </a:tblPr>
              <a:tblGrid>
                <a:gridCol w="2413000"/>
                <a:gridCol w="2413000"/>
              </a:tblGrid>
              <a:tr h="396225">
                <a:tc gridSpan="2">
                  <a:txBody>
                    <a:bodyPr/>
                    <a:lstStyle/>
                    <a:p>
                      <a:pPr indent="0" lvl="0" marL="0" rtl="0" algn="ctr">
                        <a:spcBef>
                          <a:spcPts val="0"/>
                        </a:spcBef>
                        <a:spcAft>
                          <a:spcPts val="0"/>
                        </a:spcAft>
                        <a:buNone/>
                      </a:pPr>
                      <a:r>
                        <a:rPr lang="en"/>
                        <a:t>Evaluation Results</a:t>
                      </a:r>
                      <a:endParaRPr/>
                    </a:p>
                  </a:txBody>
                  <a:tcPr marT="91425" marB="91425" marR="91425" marL="91425">
                    <a:solidFill>
                      <a:srgbClr val="FF9900"/>
                    </a:solidFill>
                  </a:tcPr>
                </a:tc>
                <a:tc hMerge="1"/>
              </a:tr>
              <a:tr h="381000">
                <a:tc>
                  <a:txBody>
                    <a:bodyPr/>
                    <a:lstStyle/>
                    <a:p>
                      <a:pPr indent="0" lvl="0" marL="0" rtl="0" algn="ctr">
                        <a:spcBef>
                          <a:spcPts val="0"/>
                        </a:spcBef>
                        <a:spcAft>
                          <a:spcPts val="0"/>
                        </a:spcAft>
                        <a:buNone/>
                      </a:pPr>
                      <a:r>
                        <a:rPr lang="en"/>
                        <a:t>Mean Absolute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126.2136</a:t>
                      </a:r>
                      <a:endParaRPr/>
                    </a:p>
                  </a:txBody>
                  <a:tcPr marT="91425" marB="91425" marR="91425" marL="91425"/>
                </a:tc>
              </a:tr>
              <a:tr h="381000">
                <a:tc>
                  <a:txBody>
                    <a:bodyPr/>
                    <a:lstStyle/>
                    <a:p>
                      <a:pPr indent="0" lvl="0" marL="0" rtl="0" algn="ctr">
                        <a:spcBef>
                          <a:spcPts val="0"/>
                        </a:spcBef>
                        <a:spcAft>
                          <a:spcPts val="0"/>
                        </a:spcAft>
                        <a:buNone/>
                      </a:pPr>
                      <a:r>
                        <a:rPr lang="en"/>
                        <a:t>Mean Squared Error</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31696.7137</a:t>
                      </a:r>
                      <a:endParaRPr/>
                    </a:p>
                  </a:txBody>
                  <a:tcPr marT="91425" marB="91425" marR="91425" marL="91425"/>
                </a:tc>
              </a:tr>
              <a:tr h="381000">
                <a:tc>
                  <a:txBody>
                    <a:bodyPr/>
                    <a:lstStyle/>
                    <a:p>
                      <a:pPr indent="0" lvl="0" marL="0" rtl="0" algn="ctr">
                        <a:spcBef>
                          <a:spcPts val="0"/>
                        </a:spcBef>
                        <a:spcAft>
                          <a:spcPts val="0"/>
                        </a:spcAft>
                        <a:buNone/>
                      </a:pPr>
                      <a:r>
                        <a:rPr lang="en"/>
                        <a:t>Mean Absolute Percentage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0.0073</a:t>
                      </a:r>
                      <a:endParaRPr/>
                    </a:p>
                  </a:txBody>
                  <a:tcPr marT="91425" marB="91425" marR="91425" marL="91425"/>
                </a:tc>
              </a:tr>
            </a:tbl>
          </a:graphicData>
        </a:graphic>
      </p:graphicFrame>
      <p:sp>
        <p:nvSpPr>
          <p:cNvPr id="102" name="Google Shape;102;p20"/>
          <p:cNvSpPr txBox="1"/>
          <p:nvPr/>
        </p:nvSpPr>
        <p:spPr>
          <a:xfrm>
            <a:off x="127725" y="755250"/>
            <a:ext cx="380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assess the results here by statistically</a:t>
            </a:r>
            <a:endParaRPr/>
          </a:p>
          <a:p>
            <a:pPr indent="0" lvl="0" marL="0" rtl="0" algn="l">
              <a:spcBef>
                <a:spcPts val="0"/>
              </a:spcBef>
              <a:spcAft>
                <a:spcPts val="0"/>
              </a:spcAft>
              <a:buNone/>
            </a:pPr>
            <a:r>
              <a:rPr lang="en"/>
              <a:t>A</a:t>
            </a:r>
            <a:r>
              <a:rPr lang="en"/>
              <a:t>nd the with the help of visualization.</a:t>
            </a:r>
            <a:endParaRPr/>
          </a:p>
          <a:p>
            <a:pPr indent="-317500" lvl="0" marL="457200" rtl="0" algn="l">
              <a:spcBef>
                <a:spcPts val="0"/>
              </a:spcBef>
              <a:spcAft>
                <a:spcPts val="0"/>
              </a:spcAft>
              <a:buSzPts val="1400"/>
              <a:buChar char="●"/>
            </a:pPr>
            <a:r>
              <a:rPr b="1" lang="en">
                <a:solidFill>
                  <a:srgbClr val="0000FF"/>
                </a:solidFill>
              </a:rPr>
              <a:t>Blue</a:t>
            </a:r>
            <a:r>
              <a:rPr lang="en"/>
              <a:t> line is training data in image</a:t>
            </a:r>
            <a:endParaRPr/>
          </a:p>
          <a:p>
            <a:pPr indent="-317500" lvl="0" marL="457200" rtl="0" algn="l">
              <a:spcBef>
                <a:spcPts val="0"/>
              </a:spcBef>
              <a:spcAft>
                <a:spcPts val="0"/>
              </a:spcAft>
              <a:buSzPts val="1400"/>
              <a:buChar char="●"/>
            </a:pPr>
            <a:r>
              <a:rPr b="1" lang="en">
                <a:solidFill>
                  <a:srgbClr val="FF0000"/>
                </a:solidFill>
              </a:rPr>
              <a:t>Red</a:t>
            </a:r>
            <a:r>
              <a:rPr lang="en"/>
              <a:t> line is the actual data in image</a:t>
            </a:r>
            <a:endParaRPr/>
          </a:p>
          <a:p>
            <a:pPr indent="-317500" lvl="0" marL="457200" rtl="0" algn="l">
              <a:spcBef>
                <a:spcPts val="0"/>
              </a:spcBef>
              <a:spcAft>
                <a:spcPts val="0"/>
              </a:spcAft>
              <a:buSzPts val="1400"/>
              <a:buChar char="●"/>
            </a:pPr>
            <a:r>
              <a:rPr b="1" lang="en">
                <a:solidFill>
                  <a:srgbClr val="00FF00"/>
                </a:solidFill>
              </a:rPr>
              <a:t>Green</a:t>
            </a:r>
            <a:r>
              <a:rPr lang="en"/>
              <a:t> line is the prediction of the model</a:t>
            </a:r>
            <a:endParaRPr/>
          </a:p>
        </p:txBody>
      </p:sp>
      <p:sp>
        <p:nvSpPr>
          <p:cNvPr id="103" name="Google Shape;103;p20"/>
          <p:cNvSpPr txBox="1"/>
          <p:nvPr/>
        </p:nvSpPr>
        <p:spPr>
          <a:xfrm>
            <a:off x="127725" y="2180150"/>
            <a:ext cx="4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20"/>
          <p:cNvSpPr txBox="1"/>
          <p:nvPr/>
        </p:nvSpPr>
        <p:spPr>
          <a:xfrm>
            <a:off x="127725" y="2100725"/>
            <a:ext cx="367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the </a:t>
            </a:r>
            <a:r>
              <a:rPr lang="en"/>
              <a:t>results</a:t>
            </a:r>
            <a:r>
              <a:rPr lang="en"/>
              <a:t> of evaluation metrics we are getting best results from Sarima with </a:t>
            </a:r>
            <a:r>
              <a:rPr lang="en"/>
              <a:t>additional</a:t>
            </a:r>
            <a:r>
              <a:rPr lang="en"/>
              <a:t> variable because </a:t>
            </a:r>
            <a:r>
              <a:rPr lang="en"/>
              <a:t>maps</a:t>
            </a:r>
            <a:r>
              <a:rPr lang="en"/>
              <a:t> is close 0 percent error.</a:t>
            </a:r>
            <a:endParaRPr/>
          </a:p>
          <a:p>
            <a:pPr indent="0" lvl="0" marL="0" rtl="0" algn="l">
              <a:spcBef>
                <a:spcPts val="0"/>
              </a:spcBef>
              <a:spcAft>
                <a:spcPts val="0"/>
              </a:spcAft>
              <a:buNone/>
            </a:pPr>
            <a:r>
              <a:rPr lang="en"/>
              <a:t>We can also analyze from visualization the predicted value which is green color line is very close to actual values.</a:t>
            </a:r>
            <a:endParaRPr/>
          </a:p>
          <a:p>
            <a:pPr indent="0" lvl="0" marL="0" rtl="0" algn="l">
              <a:spcBef>
                <a:spcPts val="0"/>
              </a:spcBef>
              <a:spcAft>
                <a:spcPts val="0"/>
              </a:spcAft>
              <a:buNone/>
            </a:pPr>
            <a:r>
              <a:rPr lang="en"/>
              <a:t>We can observe more using interactive plots that has been added in the notebook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27725" y="9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Prophet Model</a:t>
            </a:r>
            <a:endParaRPr/>
          </a:p>
        </p:txBody>
      </p:sp>
      <p:pic>
        <p:nvPicPr>
          <p:cNvPr id="110" name="Google Shape;110;p21"/>
          <p:cNvPicPr preferRelativeResize="0"/>
          <p:nvPr/>
        </p:nvPicPr>
        <p:blipFill rotWithShape="1">
          <a:blip r:embed="rId3">
            <a:alphaModFix/>
          </a:blip>
          <a:srcRect b="0" l="3984" r="3993" t="0"/>
          <a:stretch/>
        </p:blipFill>
        <p:spPr>
          <a:xfrm>
            <a:off x="4047101" y="2743150"/>
            <a:ext cx="4944826" cy="2308975"/>
          </a:xfrm>
          <a:prstGeom prst="rect">
            <a:avLst/>
          </a:prstGeom>
          <a:noFill/>
          <a:ln>
            <a:noFill/>
          </a:ln>
        </p:spPr>
      </p:pic>
      <p:graphicFrame>
        <p:nvGraphicFramePr>
          <p:cNvPr id="111" name="Google Shape;111;p21"/>
          <p:cNvGraphicFramePr/>
          <p:nvPr/>
        </p:nvGraphicFramePr>
        <p:xfrm>
          <a:off x="4006250" y="755250"/>
          <a:ext cx="3000000" cy="3000000"/>
        </p:xfrm>
        <a:graphic>
          <a:graphicData uri="http://schemas.openxmlformats.org/drawingml/2006/table">
            <a:tbl>
              <a:tblPr>
                <a:noFill/>
                <a:tableStyleId>{C43A8B81-0DCC-4810-8121-176B1840A3C7}</a:tableStyleId>
              </a:tblPr>
              <a:tblGrid>
                <a:gridCol w="2413000"/>
                <a:gridCol w="2413000"/>
              </a:tblGrid>
              <a:tr h="396225">
                <a:tc gridSpan="2">
                  <a:txBody>
                    <a:bodyPr/>
                    <a:lstStyle/>
                    <a:p>
                      <a:pPr indent="0" lvl="0" marL="0" rtl="0" algn="ctr">
                        <a:spcBef>
                          <a:spcPts val="0"/>
                        </a:spcBef>
                        <a:spcAft>
                          <a:spcPts val="0"/>
                        </a:spcAft>
                        <a:buNone/>
                      </a:pPr>
                      <a:r>
                        <a:rPr lang="en"/>
                        <a:t>Evaluation Results</a:t>
                      </a:r>
                      <a:endParaRPr/>
                    </a:p>
                  </a:txBody>
                  <a:tcPr marT="91425" marB="91425" marR="91425" marL="91425">
                    <a:solidFill>
                      <a:srgbClr val="FF9900"/>
                    </a:solidFill>
                  </a:tcPr>
                </a:tc>
                <a:tc hMerge="1"/>
              </a:tr>
              <a:tr h="381000">
                <a:tc>
                  <a:txBody>
                    <a:bodyPr/>
                    <a:lstStyle/>
                    <a:p>
                      <a:pPr indent="0" lvl="0" marL="0" rtl="0" algn="ctr">
                        <a:spcBef>
                          <a:spcPts val="0"/>
                        </a:spcBef>
                        <a:spcAft>
                          <a:spcPts val="0"/>
                        </a:spcAft>
                        <a:buNone/>
                      </a:pPr>
                      <a:r>
                        <a:rPr lang="en"/>
                        <a:t>Mean Absolute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8546.990578899515</a:t>
                      </a:r>
                      <a:endParaRPr/>
                    </a:p>
                  </a:txBody>
                  <a:tcPr marT="91425" marB="91425" marR="91425" marL="91425"/>
                </a:tc>
              </a:tr>
              <a:tr h="381000">
                <a:tc>
                  <a:txBody>
                    <a:bodyPr/>
                    <a:lstStyle/>
                    <a:p>
                      <a:pPr indent="0" lvl="0" marL="0" rtl="0" algn="ctr">
                        <a:spcBef>
                          <a:spcPts val="0"/>
                        </a:spcBef>
                        <a:spcAft>
                          <a:spcPts val="0"/>
                        </a:spcAft>
                        <a:buNone/>
                      </a:pPr>
                      <a:r>
                        <a:rPr lang="en"/>
                        <a:t>Mean Squared Error</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80725071.28440464</a:t>
                      </a:r>
                      <a:endParaRPr/>
                    </a:p>
                  </a:txBody>
                  <a:tcPr marT="91425" marB="91425" marR="91425" marL="91425"/>
                </a:tc>
              </a:tr>
              <a:tr h="381000">
                <a:tc>
                  <a:txBody>
                    <a:bodyPr/>
                    <a:lstStyle/>
                    <a:p>
                      <a:pPr indent="0" lvl="0" marL="0" rtl="0" algn="ctr">
                        <a:spcBef>
                          <a:spcPts val="0"/>
                        </a:spcBef>
                        <a:spcAft>
                          <a:spcPts val="0"/>
                        </a:spcAft>
                        <a:buNone/>
                      </a:pPr>
                      <a:r>
                        <a:rPr lang="en"/>
                        <a:t>Mean Absolute Percentage Error </a:t>
                      </a:r>
                      <a:endParaRPr/>
                    </a:p>
                  </a:txBody>
                  <a:tcPr marT="91425" marB="91425" marR="91425" marL="91425"/>
                </a:tc>
                <a:tc>
                  <a:txBody>
                    <a:bodyPr/>
                    <a:lstStyle/>
                    <a:p>
                      <a:pPr indent="0" lvl="0" marL="0" rtl="0" algn="ctr">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0.496896630962366 </a:t>
                      </a:r>
                      <a:endParaRPr/>
                    </a:p>
                  </a:txBody>
                  <a:tcPr marT="91425" marB="91425" marR="91425" marL="91425"/>
                </a:tc>
              </a:tr>
            </a:tbl>
          </a:graphicData>
        </a:graphic>
      </p:graphicFrame>
      <p:sp>
        <p:nvSpPr>
          <p:cNvPr id="112" name="Google Shape;112;p21"/>
          <p:cNvSpPr txBox="1"/>
          <p:nvPr/>
        </p:nvSpPr>
        <p:spPr>
          <a:xfrm>
            <a:off x="127725" y="755250"/>
            <a:ext cx="380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assess the results here by statistically</a:t>
            </a:r>
            <a:endParaRPr/>
          </a:p>
          <a:p>
            <a:pPr indent="0" lvl="0" marL="0" rtl="0" algn="l">
              <a:spcBef>
                <a:spcPts val="0"/>
              </a:spcBef>
              <a:spcAft>
                <a:spcPts val="0"/>
              </a:spcAft>
              <a:buNone/>
            </a:pPr>
            <a:r>
              <a:rPr lang="en"/>
              <a:t>And the with the help of visualization.</a:t>
            </a:r>
            <a:endParaRPr/>
          </a:p>
          <a:p>
            <a:pPr indent="-317500" lvl="0" marL="457200" rtl="0" algn="l">
              <a:spcBef>
                <a:spcPts val="0"/>
              </a:spcBef>
              <a:spcAft>
                <a:spcPts val="0"/>
              </a:spcAft>
              <a:buSzPts val="1400"/>
              <a:buChar char="●"/>
            </a:pPr>
            <a:r>
              <a:rPr b="1" lang="en">
                <a:solidFill>
                  <a:srgbClr val="0000FF"/>
                </a:solidFill>
              </a:rPr>
              <a:t>Blue</a:t>
            </a:r>
            <a:r>
              <a:rPr lang="en"/>
              <a:t> line is training data in image</a:t>
            </a:r>
            <a:endParaRPr/>
          </a:p>
          <a:p>
            <a:pPr indent="-317500" lvl="0" marL="457200" rtl="0" algn="l">
              <a:spcBef>
                <a:spcPts val="0"/>
              </a:spcBef>
              <a:spcAft>
                <a:spcPts val="0"/>
              </a:spcAft>
              <a:buSzPts val="1400"/>
              <a:buChar char="●"/>
            </a:pPr>
            <a:r>
              <a:rPr b="1" lang="en">
                <a:solidFill>
                  <a:srgbClr val="FF0000"/>
                </a:solidFill>
              </a:rPr>
              <a:t>Red</a:t>
            </a:r>
            <a:r>
              <a:rPr lang="en"/>
              <a:t> line is the actual data in image</a:t>
            </a:r>
            <a:endParaRPr/>
          </a:p>
          <a:p>
            <a:pPr indent="-317500" lvl="0" marL="457200" rtl="0" algn="l">
              <a:spcBef>
                <a:spcPts val="0"/>
              </a:spcBef>
              <a:spcAft>
                <a:spcPts val="0"/>
              </a:spcAft>
              <a:buSzPts val="1400"/>
              <a:buChar char="●"/>
            </a:pPr>
            <a:r>
              <a:rPr b="1" lang="en">
                <a:solidFill>
                  <a:srgbClr val="00FF00"/>
                </a:solidFill>
              </a:rPr>
              <a:t>Green</a:t>
            </a:r>
            <a:r>
              <a:rPr lang="en"/>
              <a:t> line is the prediction of the model</a:t>
            </a:r>
            <a:endParaRPr/>
          </a:p>
        </p:txBody>
      </p:sp>
      <p:sp>
        <p:nvSpPr>
          <p:cNvPr id="113" name="Google Shape;113;p21"/>
          <p:cNvSpPr txBox="1"/>
          <p:nvPr/>
        </p:nvSpPr>
        <p:spPr>
          <a:xfrm>
            <a:off x="127725" y="2244300"/>
            <a:ext cx="368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Prophet model results is worse than sarimax because the mae of prophet is greater then sarimax and also we are getting mape is 50 percentage error and we can also analyze it by looking at the visualization the green line is for away from the actual values.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can observe more using interactive plots that has been added in the notebook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