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1E6C72D-C479-4B30-89AA-6E302A8C13B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FA0454-A475-4B65-AE19-3C4BB696DD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EB4A894-235F-4CC4-8E0B-BF39B0578D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CAC560F-8396-402F-AEE3-7B49D42C4AE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14EB7C2-1051-4EBF-BDFD-BE961DF433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8EE278-3D89-47C7-A890-1504103947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253D02-7CE9-4636-B558-ABD5194EE74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3DDDAD-09A4-478D-9F45-D0F8DEB5607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0BB1F5A-289E-480F-8093-FE30082522F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8C0CAD-5B16-432E-9D65-532E172BE2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B6F98E2-1DEA-45A9-8E17-3A22CB62C2A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Differences between Three Levels of ANSI-SPARC Architecture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1" name="Picture 5" descr=""/>
          <p:cNvPicPr/>
          <p:nvPr/>
        </p:nvPicPr>
        <p:blipFill>
          <a:blip r:embed="rId1"/>
          <a:stretch/>
        </p:blipFill>
        <p:spPr>
          <a:xfrm>
            <a:off x="990720" y="1828800"/>
            <a:ext cx="7237800" cy="417888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C1BA46-7474-4EAD-8122-A2B056E9056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80880" y="266760"/>
            <a:ext cx="876204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 of  Branch and Staff Relations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914400" y="1676520"/>
            <a:ext cx="6552000" cy="455508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7E19CF-F683-4B93-A1EC-8D39A1F6D63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Examples of Attribute Domains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0" name="Picture 2052" descr=""/>
          <p:cNvPicPr/>
          <p:nvPr/>
        </p:nvPicPr>
        <p:blipFill>
          <a:blip r:embed="rId1"/>
          <a:stretch/>
        </p:blipFill>
        <p:spPr>
          <a:xfrm>
            <a:off x="380880" y="1905120"/>
            <a:ext cx="7695000" cy="335160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858000" y="6172200"/>
            <a:ext cx="190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5488A52-983A-4ED8-A54F-8C535469552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80880" y="266760"/>
            <a:ext cx="8457120" cy="110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Alternative Terminology for Relational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0" y="1676520"/>
            <a:ext cx="7727040" cy="411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Picture 7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7542720" cy="297072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D841CC6-B295-4B56-B541-49A1F16426C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Properties of Relations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609480" y="1600200"/>
            <a:ext cx="78476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 name is distinct from all other relation names in relational schema.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Each cell of relation contains exactly one atomic (single) value.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Each attribute has a distinct name.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Values of an attribute are all from the same domain.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F4A1EA8-6609-4D48-A9BB-FCEC2CC1C4C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Properties of Relations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85800" y="1600200"/>
            <a:ext cx="81079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Each tuple is distinct; there are no duplicate tuples.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Order of attributes has no significance.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Order of tuples has no significance.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Candidate Keys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57560" y="13266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set of attributes in a relation is called a candidate key if, and only if,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Every tuple has a unique value for the set of attributes 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uniqueness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No proper subset of the set has the uniqueness property 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minimality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03" name="Group 3"/>
          <p:cNvGrpSpPr/>
          <p:nvPr/>
        </p:nvGrpSpPr>
        <p:grpSpPr>
          <a:xfrm>
            <a:off x="426240" y="3566520"/>
            <a:ext cx="2774160" cy="1828800"/>
            <a:chOff x="426240" y="3566520"/>
            <a:chExt cx="2774160" cy="1828800"/>
          </a:xfrm>
        </p:grpSpPr>
        <p:sp>
          <p:nvSpPr>
            <p:cNvPr id="204" name="CustomShape 4"/>
            <p:cNvSpPr/>
            <p:nvPr/>
          </p:nvSpPr>
          <p:spPr>
            <a:xfrm>
              <a:off x="426240" y="3566880"/>
              <a:ext cx="2770200" cy="180900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First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Last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S139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John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Smith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S140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Mary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Jones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S141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John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Brown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S142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Jane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Smith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05" name="Line 5"/>
            <p:cNvSpPr/>
            <p:nvPr/>
          </p:nvSpPr>
          <p:spPr>
            <a:xfrm>
              <a:off x="442440" y="4002120"/>
              <a:ext cx="275796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6"/>
            <p:cNvSpPr/>
            <p:nvPr/>
          </p:nvSpPr>
          <p:spPr>
            <a:xfrm>
              <a:off x="1309320" y="3566520"/>
              <a:ext cx="360" cy="18288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Line 7"/>
            <p:cNvSpPr/>
            <p:nvPr/>
          </p:nvSpPr>
          <p:spPr>
            <a:xfrm>
              <a:off x="2254680" y="3566520"/>
              <a:ext cx="360" cy="18288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8"/>
          <p:cNvSpPr/>
          <p:nvPr/>
        </p:nvSpPr>
        <p:spPr>
          <a:xfrm>
            <a:off x="5355000" y="3962520"/>
            <a:ext cx="3578760" cy="91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Candidate key: {ID}; {First,Last}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looks reasonable but we may get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people with the same name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CustomShape 9"/>
          <p:cNvSpPr/>
          <p:nvPr/>
        </p:nvSpPr>
        <p:spPr>
          <a:xfrm>
            <a:off x="5336280" y="4889520"/>
            <a:ext cx="3264840" cy="91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{ID, First}, {ID, Last} and {ID,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First, Last} satisfy uniqueness,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are not minimal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5338440" y="5740560"/>
            <a:ext cx="3298320" cy="63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{First} and {Last} do not give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unique identifier for each row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Choosing Candidate Keys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85800" y="1981080"/>
            <a:ext cx="7125120" cy="411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Important: don’t look just on the data in the table to determine what is a candidate key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table may contain just one tuple, so anything would do!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 knowledge of the real world – what is going to stay unique!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Keys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85800" y="1981080"/>
            <a:ext cx="7198200" cy="389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 Candidate Key is usually chosen to be used to identify tuples in a relation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called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Primary Key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Often a special ID attribute is used as the Primary Key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NULLs and Primary Keys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information can be represented using NULLs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NULL indicates a missing or unknown value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More on this later...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82880" y="44805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Entity Integrity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 Primary Keys cannot contain NULL values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Foreign Keys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Foreign Keys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are used to link data in two relations. A set of attributes in the first (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) relation is a Foreign Key if its value always either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Matches a Candidate Key value in the second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 relation, or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Is wholly NULL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called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Referential Integrity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9B4B39-4457-4ED8-B420-4C1F01651D0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Independence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33520" y="1676520"/>
            <a:ext cx="7727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Logical Data Independence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Refers to immunity of external schemas to changes in conceptual schema.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Conceptual schema changes (e.g. addition/removal of entities).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The Relational 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Foreign Keys -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371600" y="2057400"/>
            <a:ext cx="2208600" cy="17046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280160" y="2438280"/>
            <a:ext cx="2300040" cy="16761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5"/>
          <p:cNvSpPr/>
          <p:nvPr/>
        </p:nvSpPr>
        <p:spPr>
          <a:xfrm>
            <a:off x="1370880" y="2927160"/>
            <a:ext cx="220968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6"/>
          <p:cNvSpPr/>
          <p:nvPr/>
        </p:nvSpPr>
        <p:spPr>
          <a:xfrm>
            <a:off x="1828800" y="2438280"/>
            <a:ext cx="6480" cy="17679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7"/>
          <p:cNvSpPr/>
          <p:nvPr/>
        </p:nvSpPr>
        <p:spPr>
          <a:xfrm>
            <a:off x="4419720" y="2057400"/>
            <a:ext cx="3656520" cy="19789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4206240" y="2438280"/>
            <a:ext cx="3717720" cy="185904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9"/>
          <p:cNvSpPr/>
          <p:nvPr/>
        </p:nvSpPr>
        <p:spPr>
          <a:xfrm>
            <a:off x="4937400" y="2514600"/>
            <a:ext cx="360" cy="178308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10"/>
          <p:cNvSpPr/>
          <p:nvPr/>
        </p:nvSpPr>
        <p:spPr>
          <a:xfrm>
            <a:off x="7086600" y="2438280"/>
            <a:ext cx="45720" cy="19051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1"/>
          <p:cNvSpPr/>
          <p:nvPr/>
        </p:nvSpPr>
        <p:spPr>
          <a:xfrm>
            <a:off x="4419720" y="292608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2"/>
          <p:cNvSpPr/>
          <p:nvPr/>
        </p:nvSpPr>
        <p:spPr>
          <a:xfrm>
            <a:off x="1298160" y="4343400"/>
            <a:ext cx="2768040" cy="118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{DID} is a Candidate Key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Department - Each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has a unique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DID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13"/>
          <p:cNvSpPr/>
          <p:nvPr/>
        </p:nvSpPr>
        <p:spPr>
          <a:xfrm>
            <a:off x="4422960" y="4343400"/>
            <a:ext cx="4113720" cy="1461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{DID} is a Foreign Key in Employee -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Employee’s DID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NULL, or matches an entry in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 relation. This links each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Employee to (at most) one Department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Foreign Keys - Example</a:t>
            </a:r>
            <a:endParaRPr b="0" lang="en-US" sz="4400" spc="-1" strike="noStrike">
              <a:latin typeface="Arial"/>
            </a:endParaRPr>
          </a:p>
        </p:txBody>
      </p:sp>
      <p:grpSp>
        <p:nvGrpSpPr>
          <p:cNvPr id="234" name="Group 2"/>
          <p:cNvGrpSpPr/>
          <p:nvPr/>
        </p:nvGrpSpPr>
        <p:grpSpPr>
          <a:xfrm>
            <a:off x="1097280" y="2606040"/>
            <a:ext cx="3840840" cy="2424240"/>
            <a:chOff x="1097280" y="2606040"/>
            <a:chExt cx="3840840" cy="2424240"/>
          </a:xfrm>
        </p:grpSpPr>
        <p:sp>
          <p:nvSpPr>
            <p:cNvPr id="235" name="CustomShape 3"/>
            <p:cNvSpPr/>
            <p:nvPr/>
          </p:nvSpPr>
          <p:spPr>
            <a:xfrm>
              <a:off x="1435680" y="2606040"/>
              <a:ext cx="3150000" cy="2373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   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Manager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E1496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E1497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E1498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E1498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E1499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E1499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6" name="CustomShape 4"/>
            <p:cNvSpPr/>
            <p:nvPr/>
          </p:nvSpPr>
          <p:spPr>
            <a:xfrm>
              <a:off x="1097280" y="3019320"/>
              <a:ext cx="3839760" cy="200916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Line 5"/>
            <p:cNvSpPr/>
            <p:nvPr/>
          </p:nvSpPr>
          <p:spPr>
            <a:xfrm>
              <a:off x="1097280" y="3566520"/>
              <a:ext cx="384084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Line 6"/>
            <p:cNvSpPr/>
            <p:nvPr/>
          </p:nvSpPr>
          <p:spPr>
            <a:xfrm>
              <a:off x="2285640" y="3019320"/>
              <a:ext cx="360" cy="20109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Line 7"/>
            <p:cNvSpPr/>
            <p:nvPr/>
          </p:nvSpPr>
          <p:spPr>
            <a:xfrm>
              <a:off x="3749040" y="3019320"/>
              <a:ext cx="360" cy="20109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CustomShape 8"/>
          <p:cNvSpPr/>
          <p:nvPr/>
        </p:nvSpPr>
        <p:spPr>
          <a:xfrm>
            <a:off x="5111640" y="2743200"/>
            <a:ext cx="3269520" cy="173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{ID} is a Candidate Key for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Employee, and {Manager} 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Foreign Key, which refers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the same relation - every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tuple’s Manager value is either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 or matches an ID value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Referential Integrity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When relations are updated, referential integrity can be violated</a:t>
            </a:r>
            <a:endParaRPr b="0" lang="en-US" sz="2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usually occurs when a referenced tuple is updated or deleted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66480" y="338328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a number of options: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RESTRICT - stop the user from doing it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CASCADE - let the changes flow on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NULLIFY - make values NULL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Referential Integrity -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65760" y="114408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happens if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Marketing’s DID is changed to 16 in Department?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 entry for Accounts is deleted from Department?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834640" y="2775960"/>
            <a:ext cx="2208600" cy="17046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2377440" y="3438720"/>
            <a:ext cx="2255040" cy="127980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5"/>
          <p:cNvSpPr/>
          <p:nvPr/>
        </p:nvSpPr>
        <p:spPr>
          <a:xfrm>
            <a:off x="2432880" y="3732120"/>
            <a:ext cx="2210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6"/>
          <p:cNvSpPr/>
          <p:nvPr/>
        </p:nvSpPr>
        <p:spPr>
          <a:xfrm>
            <a:off x="3383280" y="3446280"/>
            <a:ext cx="0" cy="140004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7"/>
          <p:cNvSpPr/>
          <p:nvPr/>
        </p:nvSpPr>
        <p:spPr>
          <a:xfrm>
            <a:off x="4876920" y="3962520"/>
            <a:ext cx="3656520" cy="19789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8"/>
          <p:cNvSpPr/>
          <p:nvPr/>
        </p:nvSpPr>
        <p:spPr>
          <a:xfrm>
            <a:off x="4754880" y="4343400"/>
            <a:ext cx="3626280" cy="187416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9"/>
          <p:cNvSpPr/>
          <p:nvPr/>
        </p:nvSpPr>
        <p:spPr>
          <a:xfrm>
            <a:off x="5394960" y="4343400"/>
            <a:ext cx="360" cy="1874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0"/>
          <p:cNvSpPr/>
          <p:nvPr/>
        </p:nvSpPr>
        <p:spPr>
          <a:xfrm>
            <a:off x="7543800" y="4343400"/>
            <a:ext cx="45720" cy="187452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1"/>
          <p:cNvSpPr/>
          <p:nvPr/>
        </p:nvSpPr>
        <p:spPr>
          <a:xfrm>
            <a:off x="4876200" y="493740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RESTRICT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RESTRICT stops any action that violates integrity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cannot update or delete Marketing or Accounts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You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change Personnel as it is not referenced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97280" y="3507480"/>
            <a:ext cx="2208600" cy="170460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Marketing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Personnel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991800" y="4115880"/>
            <a:ext cx="2208600" cy="137052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5"/>
          <p:cNvSpPr/>
          <p:nvPr/>
        </p:nvSpPr>
        <p:spPr>
          <a:xfrm>
            <a:off x="4876560" y="2743200"/>
            <a:ext cx="221004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6"/>
          <p:cNvSpPr/>
          <p:nvPr/>
        </p:nvSpPr>
        <p:spPr>
          <a:xfrm>
            <a:off x="1645920" y="4114800"/>
            <a:ext cx="0" cy="13716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7"/>
          <p:cNvSpPr/>
          <p:nvPr/>
        </p:nvSpPr>
        <p:spPr>
          <a:xfrm>
            <a:off x="4876920" y="3962520"/>
            <a:ext cx="3656520" cy="1978920"/>
          </a:xfrm>
          <a:prstGeom prst="rect">
            <a:avLst/>
          </a:prstGeom>
          <a:noFill/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Employee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EName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John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Mary Brown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Mark Jones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Jane Smith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4876920" y="4343400"/>
            <a:ext cx="3504240" cy="1599120"/>
          </a:xfrm>
          <a:prstGeom prst="rect">
            <a:avLst/>
          </a:prstGeom>
          <a:noFill/>
          <a:ln w="1908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9"/>
          <p:cNvSpPr/>
          <p:nvPr/>
        </p:nvSpPr>
        <p:spPr>
          <a:xfrm>
            <a:off x="563868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0"/>
          <p:cNvSpPr/>
          <p:nvPr/>
        </p:nvSpPr>
        <p:spPr>
          <a:xfrm>
            <a:off x="7543800" y="4343400"/>
            <a:ext cx="360" cy="160020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1"/>
          <p:cNvSpPr/>
          <p:nvPr/>
        </p:nvSpPr>
        <p:spPr>
          <a:xfrm>
            <a:off x="4876560" y="4724280"/>
            <a:ext cx="3505320" cy="36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The Relational 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CASCADE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685800" y="1981080"/>
            <a:ext cx="42660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CASCADE allows the changes made to flow through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Marketing’s DID is changed to 16 in Department, then the DIDs for John Smith and Mark Jones also change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Accounts is deleted then so is Mary Brown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69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270" name="CustomShape 5"/>
            <p:cNvSpPr/>
            <p:nvPr/>
          </p:nvSpPr>
          <p:spPr>
            <a:xfrm>
              <a:off x="5181480" y="1981080"/>
              <a:ext cx="2208600" cy="170460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14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1" name="CustomShape 6"/>
            <p:cNvSpPr/>
            <p:nvPr/>
          </p:nvSpPr>
          <p:spPr>
            <a:xfrm>
              <a:off x="5181480" y="2362320"/>
              <a:ext cx="2208600" cy="137052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Line 7"/>
            <p:cNvSpPr/>
            <p:nvPr/>
          </p:nvSpPr>
          <p:spPr>
            <a:xfrm>
              <a:off x="5181480" y="2743200"/>
              <a:ext cx="22096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Line 8"/>
            <p:cNvSpPr/>
            <p:nvPr/>
          </p:nvSpPr>
          <p:spPr>
            <a:xfrm>
              <a:off x="5943600" y="2361960"/>
              <a:ext cx="36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" name="Group 9"/>
          <p:cNvGrpSpPr/>
          <p:nvPr/>
        </p:nvGrpSpPr>
        <p:grpSpPr>
          <a:xfrm>
            <a:off x="5181480" y="3962520"/>
            <a:ext cx="3656520" cy="1981080"/>
            <a:chOff x="5181480" y="3962520"/>
            <a:chExt cx="3656520" cy="1981080"/>
          </a:xfrm>
        </p:grpSpPr>
        <p:sp>
          <p:nvSpPr>
            <p:cNvPr id="275" name="CustomShape 10"/>
            <p:cNvSpPr/>
            <p:nvPr/>
          </p:nvSpPr>
          <p:spPr>
            <a:xfrm>
              <a:off x="5181480" y="3962520"/>
              <a:ext cx="3656520" cy="19789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6" name="CustomShape 11"/>
            <p:cNvSpPr/>
            <p:nvPr/>
          </p:nvSpPr>
          <p:spPr>
            <a:xfrm>
              <a:off x="5181480" y="4343400"/>
              <a:ext cx="3504240" cy="159912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12"/>
            <p:cNvSpPr/>
            <p:nvPr/>
          </p:nvSpPr>
          <p:spPr>
            <a:xfrm>
              <a:off x="594360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3"/>
            <p:cNvSpPr/>
            <p:nvPr/>
          </p:nvSpPr>
          <p:spPr>
            <a:xfrm>
              <a:off x="7848360" y="434340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14"/>
            <p:cNvSpPr/>
            <p:nvPr/>
          </p:nvSpPr>
          <p:spPr>
            <a:xfrm>
              <a:off x="5181480" y="4725720"/>
              <a:ext cx="3505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" name="Group 15"/>
          <p:cNvGrpSpPr/>
          <p:nvPr/>
        </p:nvGrpSpPr>
        <p:grpSpPr>
          <a:xfrm>
            <a:off x="5257800" y="2743200"/>
            <a:ext cx="3407040" cy="2895480"/>
            <a:chOff x="5257800" y="2743200"/>
            <a:chExt cx="3407040" cy="2895480"/>
          </a:xfrm>
        </p:grpSpPr>
        <p:sp>
          <p:nvSpPr>
            <p:cNvPr id="281" name="CustomShape 16"/>
            <p:cNvSpPr/>
            <p:nvPr/>
          </p:nvSpPr>
          <p:spPr>
            <a:xfrm>
              <a:off x="5488200" y="2743200"/>
              <a:ext cx="433440" cy="363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  <a:ea typeface="DejaVu Sans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2" name="CustomShape 17"/>
            <p:cNvSpPr/>
            <p:nvPr/>
          </p:nvSpPr>
          <p:spPr>
            <a:xfrm>
              <a:off x="8231400" y="5257800"/>
              <a:ext cx="433440" cy="363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  <a:ea typeface="DejaVu Sans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3" name="CustomShape 18"/>
            <p:cNvSpPr/>
            <p:nvPr/>
          </p:nvSpPr>
          <p:spPr>
            <a:xfrm>
              <a:off x="8231400" y="4724280"/>
              <a:ext cx="433440" cy="363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  <a:ea typeface="DejaVu Sans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4" name="Line 19"/>
            <p:cNvSpPr/>
            <p:nvPr/>
          </p:nvSpPr>
          <p:spPr>
            <a:xfrm>
              <a:off x="5257800" y="2819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20"/>
            <p:cNvSpPr/>
            <p:nvPr/>
          </p:nvSpPr>
          <p:spPr>
            <a:xfrm>
              <a:off x="8001000" y="53337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21"/>
            <p:cNvSpPr/>
            <p:nvPr/>
          </p:nvSpPr>
          <p:spPr>
            <a:xfrm>
              <a:off x="8001000" y="480060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7" name="Group 22"/>
          <p:cNvGrpSpPr/>
          <p:nvPr/>
        </p:nvGrpSpPr>
        <p:grpSpPr>
          <a:xfrm>
            <a:off x="5029200" y="3200040"/>
            <a:ext cx="3809880" cy="2058120"/>
            <a:chOff x="5029200" y="3200040"/>
            <a:chExt cx="3809880" cy="2058120"/>
          </a:xfrm>
        </p:grpSpPr>
        <p:sp>
          <p:nvSpPr>
            <p:cNvPr id="288" name="Line 23"/>
            <p:cNvSpPr/>
            <p:nvPr/>
          </p:nvSpPr>
          <p:spPr>
            <a:xfrm>
              <a:off x="5029200" y="320004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Line 24"/>
            <p:cNvSpPr/>
            <p:nvPr/>
          </p:nvSpPr>
          <p:spPr>
            <a:xfrm>
              <a:off x="5029200" y="5257800"/>
              <a:ext cx="380988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Line 25"/>
            <p:cNvSpPr/>
            <p:nvPr/>
          </p:nvSpPr>
          <p:spPr>
            <a:xfrm>
              <a:off x="5029200" y="5181480"/>
              <a:ext cx="380988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Line 26"/>
            <p:cNvSpPr/>
            <p:nvPr/>
          </p:nvSpPr>
          <p:spPr>
            <a:xfrm>
              <a:off x="5029200" y="3276000"/>
              <a:ext cx="251460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The Relational 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NULLIFY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85800" y="1981080"/>
            <a:ext cx="43423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NULLIFY sets problem values to NULL</a:t>
            </a:r>
            <a:endParaRPr b="0" lang="en-US" sz="2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Marketing’s DID changes then John Smith’s and Mark Jones’ DIDs are set to NULL</a:t>
            </a:r>
            <a:endParaRPr b="0" lang="en-US" sz="2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Accounts is deleted, Mary Brown’s DID becomes NULL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grpSp>
        <p:nvGrpSpPr>
          <p:cNvPr id="295" name="Group 4"/>
          <p:cNvGrpSpPr/>
          <p:nvPr/>
        </p:nvGrpSpPr>
        <p:grpSpPr>
          <a:xfrm>
            <a:off x="5181480" y="1981080"/>
            <a:ext cx="2209680" cy="1752480"/>
            <a:chOff x="5181480" y="1981080"/>
            <a:chExt cx="2209680" cy="1752480"/>
          </a:xfrm>
        </p:grpSpPr>
        <p:sp>
          <p:nvSpPr>
            <p:cNvPr id="296" name="CustomShape 5"/>
            <p:cNvSpPr/>
            <p:nvPr/>
          </p:nvSpPr>
          <p:spPr>
            <a:xfrm>
              <a:off x="5181480" y="1981080"/>
              <a:ext cx="2208600" cy="170460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Department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DName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Marketing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14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Accounts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Personnel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7" name="CustomShape 6"/>
            <p:cNvSpPr/>
            <p:nvPr/>
          </p:nvSpPr>
          <p:spPr>
            <a:xfrm>
              <a:off x="5181480" y="2362320"/>
              <a:ext cx="2208600" cy="137052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Line 7"/>
            <p:cNvSpPr/>
            <p:nvPr/>
          </p:nvSpPr>
          <p:spPr>
            <a:xfrm>
              <a:off x="5181480" y="2743200"/>
              <a:ext cx="220968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Line 8"/>
            <p:cNvSpPr/>
            <p:nvPr/>
          </p:nvSpPr>
          <p:spPr>
            <a:xfrm>
              <a:off x="5943600" y="2361960"/>
              <a:ext cx="360" cy="13716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0" name="Group 9"/>
          <p:cNvGrpSpPr/>
          <p:nvPr/>
        </p:nvGrpSpPr>
        <p:grpSpPr>
          <a:xfrm>
            <a:off x="4937760" y="4206240"/>
            <a:ext cx="3656520" cy="1981080"/>
            <a:chOff x="4937760" y="4206240"/>
            <a:chExt cx="3656520" cy="1981080"/>
          </a:xfrm>
        </p:grpSpPr>
        <p:sp>
          <p:nvSpPr>
            <p:cNvPr id="301" name="CustomShape 10"/>
            <p:cNvSpPr/>
            <p:nvPr/>
          </p:nvSpPr>
          <p:spPr>
            <a:xfrm>
              <a:off x="4937760" y="4206240"/>
              <a:ext cx="3656520" cy="197892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Employee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EID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EName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DID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15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John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16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Mary Brown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14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17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Mark Jones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13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18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Jane Smith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	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2" name="CustomShape 11"/>
            <p:cNvSpPr/>
            <p:nvPr/>
          </p:nvSpPr>
          <p:spPr>
            <a:xfrm>
              <a:off x="4937760" y="4587120"/>
              <a:ext cx="3504240" cy="1599120"/>
            </a:xfrm>
            <a:prstGeom prst="rect">
              <a:avLst/>
            </a:prstGeom>
            <a:noFill/>
            <a:ln w="1908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Line 12"/>
            <p:cNvSpPr/>
            <p:nvPr/>
          </p:nvSpPr>
          <p:spPr>
            <a:xfrm>
              <a:off x="5699880" y="458712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Line 13"/>
            <p:cNvSpPr/>
            <p:nvPr/>
          </p:nvSpPr>
          <p:spPr>
            <a:xfrm>
              <a:off x="7604640" y="4587120"/>
              <a:ext cx="360" cy="160020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Line 14"/>
            <p:cNvSpPr/>
            <p:nvPr/>
          </p:nvSpPr>
          <p:spPr>
            <a:xfrm>
              <a:off x="4937760" y="4969440"/>
              <a:ext cx="3505320" cy="360"/>
            </a:xfrm>
            <a:prstGeom prst="line">
              <a:avLst/>
            </a:prstGeom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6" name="Group 15"/>
          <p:cNvGrpSpPr/>
          <p:nvPr/>
        </p:nvGrpSpPr>
        <p:grpSpPr>
          <a:xfrm>
            <a:off x="5028840" y="3200400"/>
            <a:ext cx="3965400" cy="2209680"/>
            <a:chOff x="5028840" y="3200400"/>
            <a:chExt cx="3965400" cy="2209680"/>
          </a:xfrm>
        </p:grpSpPr>
        <p:sp>
          <p:nvSpPr>
            <p:cNvPr id="307" name="Line 16"/>
            <p:cNvSpPr/>
            <p:nvPr/>
          </p:nvSpPr>
          <p:spPr>
            <a:xfrm>
              <a:off x="5028840" y="3200400"/>
              <a:ext cx="251496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Line 17"/>
            <p:cNvSpPr/>
            <p:nvPr/>
          </p:nvSpPr>
          <p:spPr>
            <a:xfrm>
              <a:off x="5028840" y="3276360"/>
              <a:ext cx="2514960" cy="3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Line 18"/>
            <p:cNvSpPr/>
            <p:nvPr/>
          </p:nvSpPr>
          <p:spPr>
            <a:xfrm>
              <a:off x="8001000" y="510516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9"/>
            <p:cNvSpPr/>
            <p:nvPr/>
          </p:nvSpPr>
          <p:spPr>
            <a:xfrm>
              <a:off x="8231760" y="5029200"/>
              <a:ext cx="762480" cy="363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  <a:ea typeface="DejaVu Sans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11" name="Group 20"/>
          <p:cNvGrpSpPr/>
          <p:nvPr/>
        </p:nvGrpSpPr>
        <p:grpSpPr>
          <a:xfrm>
            <a:off x="4704840" y="3108960"/>
            <a:ext cx="3737160" cy="2954880"/>
            <a:chOff x="4704840" y="3108960"/>
            <a:chExt cx="3737160" cy="2954880"/>
          </a:xfrm>
        </p:grpSpPr>
        <p:sp>
          <p:nvSpPr>
            <p:cNvPr id="312" name="CustomShape 21"/>
            <p:cNvSpPr/>
            <p:nvPr/>
          </p:nvSpPr>
          <p:spPr>
            <a:xfrm>
              <a:off x="4935960" y="3108960"/>
              <a:ext cx="433440" cy="363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  <a:ea typeface="DejaVu Sans"/>
                </a:rPr>
                <a:t>16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3" name="CustomShape 22"/>
            <p:cNvSpPr/>
            <p:nvPr/>
          </p:nvSpPr>
          <p:spPr>
            <a:xfrm>
              <a:off x="7679520" y="5090040"/>
              <a:ext cx="762480" cy="363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  <a:ea typeface="DejaVu Sans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4" name="Line 23"/>
            <p:cNvSpPr/>
            <p:nvPr/>
          </p:nvSpPr>
          <p:spPr>
            <a:xfrm>
              <a:off x="4704840" y="318492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24"/>
            <p:cNvSpPr/>
            <p:nvPr/>
          </p:nvSpPr>
          <p:spPr>
            <a:xfrm>
              <a:off x="7448760" y="5699520"/>
              <a:ext cx="304560" cy="30492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Line 25"/>
            <p:cNvSpPr/>
            <p:nvPr/>
          </p:nvSpPr>
          <p:spPr>
            <a:xfrm>
              <a:off x="7448760" y="5166360"/>
              <a:ext cx="304560" cy="304560"/>
            </a:xfrm>
            <a:prstGeom prst="line">
              <a:avLst/>
            </a:prstGeom>
            <a:ln w="19080">
              <a:solidFill>
                <a:schemeClr val="tx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26"/>
            <p:cNvSpPr/>
            <p:nvPr/>
          </p:nvSpPr>
          <p:spPr>
            <a:xfrm>
              <a:off x="7679520" y="5699880"/>
              <a:ext cx="762480" cy="3639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1f497d"/>
                  </a:solidFill>
                  <a:latin typeface="Arial"/>
                  <a:ea typeface="DejaVu Sans"/>
                </a:rPr>
                <a:t>NULL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FBBB8C5-E3F5-47BD-9C51-CB7017C56DA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Relational Integrity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533520" y="1676520"/>
            <a:ext cx="7727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Enterprise Constraints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Additional rules specified by database administrators.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57DDC23-DE3C-4C57-9677-F236ABF0E3E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609480" y="1676520"/>
            <a:ext cx="7727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Base Relation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Named relation corresponding to an entity in conceptual schema, whose tuples are physically stored in database.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View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Dynamic result of one or more relational operations operating on base relations to produce another relation. 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930D3DB-0A36-40BB-B142-5FDA89527F5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0880" y="1600200"/>
            <a:ext cx="799992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virtual relation that does not necessarily actually exist in the database but is produced upon request, at time of request.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Contents of a view are defined as a query on one or more base relations.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Views are dynamic, meaning that changes made to base relations that affect view attributes are immediately reflected in the view. 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D29EEF-70CC-4A8E-8981-A65F9042490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Independence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533520" y="1676520"/>
            <a:ext cx="79236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Physical Data Independence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Refers to immunity of conceptual schema to changes in the internal schema.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Internal schema changes (e.g. using different file organizations, storage structures/devices).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4917215-9629-4D3A-8BBF-11534DD8CBD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Purpose of 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533520" y="1676520"/>
            <a:ext cx="7727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Provides powerful and flexible security mechanism by hiding parts of database from certain users.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Permits users to access data in a customized way, so that same data can be seen by different users in different ways, at same time.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simplify complex operations on base relations. 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19" dur="indefinite" restart="never" nodeType="tmRoot">
          <p:childTnLst>
            <p:seq>
              <p:cTn id="1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4F3BE4F-B947-4185-9C18-E3B2B9E3F6A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Updating 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57200" y="1676520"/>
            <a:ext cx="7727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All updates to a base relation should be immediately reflected in all views that reference that base relation.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view is updated, underlying base relation should reflect change.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121" dur="indefinite" restart="never" nodeType="tmRoot">
          <p:childTnLst>
            <p:seq>
              <p:cTn id="1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5505569-AE6A-4E45-866D-AA99E5CFF4E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Independence and the ANSI-SPARC Three-level Architecture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0" name="Picture 5" descr=""/>
          <p:cNvPicPr/>
          <p:nvPr/>
        </p:nvPicPr>
        <p:blipFill>
          <a:blip r:embed="rId1"/>
          <a:stretch/>
        </p:blipFill>
        <p:spPr>
          <a:xfrm>
            <a:off x="533520" y="1676520"/>
            <a:ext cx="7847640" cy="3853440"/>
          </a:xfrm>
          <a:prstGeom prst="rect">
            <a:avLst/>
          </a:prstGeom>
          <a:ln>
            <a:noFill/>
          </a:ln>
        </p:spPr>
      </p:pic>
    </p:spTree>
  </p:cSld>
  <p:transition>
    <p:wipe dir="d"/>
  </p:transition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CED26D-2EDB-4B2E-A38B-660757E0EE2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609480" y="1676520"/>
            <a:ext cx="7727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Model comprises: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structural part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manipulative part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16E8689-14A3-49CA-91A3-75EBFD954B1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09480" y="1676520"/>
            <a:ext cx="78476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Purpose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represent data in an understandable way.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Relational Systems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Then, in 1970,E. F. Codd wrote “A Relational Model of Data for Large Shared Databanks” and introduced the relational model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is stored as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tuples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records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in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tables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Most modern DBMS are based on the relational model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The relational model  covers 3 areas:</a:t>
            </a:r>
            <a:endParaRPr b="0" lang="en-US" sz="3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Data structure</a:t>
            </a:r>
            <a:endParaRPr b="0" lang="en-US" sz="3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Data manipulation</a:t>
            </a:r>
            <a:endParaRPr b="0" lang="en-US" sz="30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Data integrity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704E357-66E8-4A7C-9A43-B1BA101C691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Relational Model Terminology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533520" y="1676520"/>
            <a:ext cx="77270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relation is a table with columns and rows.</a:t>
            </a:r>
            <a:endParaRPr b="0" lang="en-US" sz="3200" spc="-1" strike="noStrike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is a named column of a relation.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Domain is the set of allowable values for one or more attributes.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A38E8F6-C14B-4DE1-B5A2-29AED7A008D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Relational Model Terminology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33520" y="1752480"/>
            <a:ext cx="807624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normAutofit/>
          </a:bodyPr>
          <a:p>
            <a:pPr marL="343080" indent="-342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Tuple is a row of a relation.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Degree is the number of attributes in a relation.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Cardinality is the number of tuples in a relation.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Relational Database is a collection of relations with distinct relation names.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wipe dir="d"/>
  </p:transition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Application>LibreOffice/6.0.7.3$Linux_X86_64 LibreOffice_project/00m0$Build-3</Application>
  <Words>1170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shoaib khan</dc:creator>
  <dc:description/>
  <dc:language>en-US</dc:language>
  <cp:lastModifiedBy/>
  <dcterms:modified xsi:type="dcterms:W3CDTF">2020-02-25T20:57:28Z</dcterms:modified>
  <cp:revision>54</cp:revision>
  <dc:subject/>
  <dc:title>Differences between Three Levels of ANSI-SPARC Architecture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