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6"/>
  </p:notesMasterIdLst>
  <p:handoutMasterIdLst>
    <p:handoutMasterId r:id="rId17"/>
  </p:handoutMasterIdLst>
  <p:sldIdLst>
    <p:sldId id="318" r:id="rId2"/>
    <p:sldId id="319" r:id="rId3"/>
    <p:sldId id="276" r:id="rId4"/>
    <p:sldId id="322" r:id="rId5"/>
    <p:sldId id="323" r:id="rId6"/>
    <p:sldId id="324" r:id="rId7"/>
    <p:sldId id="278" r:id="rId8"/>
    <p:sldId id="326" r:id="rId9"/>
    <p:sldId id="327" r:id="rId10"/>
    <p:sldId id="303" r:id="rId11"/>
    <p:sldId id="304" r:id="rId12"/>
    <p:sldId id="306" r:id="rId13"/>
    <p:sldId id="308" r:id="rId14"/>
    <p:sldId id="321" r:id="rId1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60" autoAdjust="0"/>
    <p:restoredTop sz="68646" autoAdjust="0"/>
  </p:normalViewPr>
  <p:slideViewPr>
    <p:cSldViewPr>
      <p:cViewPr varScale="1">
        <p:scale>
          <a:sx n="49" d="100"/>
          <a:sy n="49" d="100"/>
        </p:scale>
        <p:origin x="226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704" y="-9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2B638-AD8A-7449-B951-8BAE00A25ADC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D7223F-47AF-9145-AC1D-19E9CEBF0BBA}">
      <dgm:prSet phldrT="[Text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Lower level</a:t>
          </a:r>
        </a:p>
      </dgm:t>
    </dgm:pt>
    <dgm:pt modelId="{6AF4A625-D7C6-3C44-BBB6-A35B38728378}" type="parTrans" cxnId="{77194883-A665-AD47-8DA4-B3690A1A4E2F}">
      <dgm:prSet/>
      <dgm:spPr/>
      <dgm:t>
        <a:bodyPr/>
        <a:lstStyle/>
        <a:p>
          <a:endParaRPr lang="en-US"/>
        </a:p>
      </dgm:t>
    </dgm:pt>
    <dgm:pt modelId="{A07E8E10-8C1E-4A4E-9EC7-0E8B471F26A1}" type="sibTrans" cxnId="{77194883-A665-AD47-8DA4-B3690A1A4E2F}">
      <dgm:prSet/>
      <dgm:spPr/>
      <dgm:t>
        <a:bodyPr/>
        <a:lstStyle/>
        <a:p>
          <a:endParaRPr lang="en-US"/>
        </a:p>
      </dgm:t>
    </dgm:pt>
    <dgm:pt modelId="{67CEA14B-DB74-D04C-8843-6765F8ACBA9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There must be some sort of function that produces an authenticator</a:t>
          </a:r>
        </a:p>
      </dgm:t>
    </dgm:pt>
    <dgm:pt modelId="{F7F87C3D-F34C-324B-8A44-7D3B2BB7365B}" type="parTrans" cxnId="{8E823168-509F-3F4D-81BA-3388C694368C}">
      <dgm:prSet/>
      <dgm:spPr/>
      <dgm:t>
        <a:bodyPr/>
        <a:lstStyle/>
        <a:p>
          <a:endParaRPr lang="en-US"/>
        </a:p>
      </dgm:t>
    </dgm:pt>
    <dgm:pt modelId="{C16D9BF7-F155-E74D-9B94-A842DF9A0FA9}" type="sibTrans" cxnId="{8E823168-509F-3F4D-81BA-3388C694368C}">
      <dgm:prSet/>
      <dgm:spPr/>
      <dgm:t>
        <a:bodyPr/>
        <a:lstStyle/>
        <a:p>
          <a:endParaRPr lang="en-US"/>
        </a:p>
      </dgm:t>
    </dgm:pt>
    <dgm:pt modelId="{70C31672-69CE-724F-96D3-288C76C18F89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900" dirty="0"/>
            <a:t>Higher-level</a:t>
          </a:r>
        </a:p>
      </dgm:t>
    </dgm:pt>
    <dgm:pt modelId="{61D649B8-315F-F84C-AC9A-3EB95DF24113}" type="parTrans" cxnId="{D7C6FD97-EC24-7E4B-A5CC-63584ED825A0}">
      <dgm:prSet/>
      <dgm:spPr/>
      <dgm:t>
        <a:bodyPr/>
        <a:lstStyle/>
        <a:p>
          <a:endParaRPr lang="en-US"/>
        </a:p>
      </dgm:t>
    </dgm:pt>
    <dgm:pt modelId="{752F9A10-5E69-5F49-A955-00E57BB911F4}" type="sibTrans" cxnId="{D7C6FD97-EC24-7E4B-A5CC-63584ED825A0}">
      <dgm:prSet/>
      <dgm:spPr/>
      <dgm:t>
        <a:bodyPr/>
        <a:lstStyle/>
        <a:p>
          <a:endParaRPr lang="en-US"/>
        </a:p>
      </dgm:t>
    </dgm:pt>
    <dgm:pt modelId="{8BC74112-092F-7A4C-89D4-D59CE6A78249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500" dirty="0"/>
            <a:t>Uses the lower-level function as a primitive in an authentication protocol that enables a receiver to verify the authenticity of a message</a:t>
          </a:r>
        </a:p>
      </dgm:t>
    </dgm:pt>
    <dgm:pt modelId="{82471070-B302-E541-A717-EB2B13629F6A}" type="parTrans" cxnId="{20DAEC2E-E96C-4143-8582-26AA0290F6F1}">
      <dgm:prSet/>
      <dgm:spPr/>
      <dgm:t>
        <a:bodyPr/>
        <a:lstStyle/>
        <a:p>
          <a:endParaRPr lang="en-US"/>
        </a:p>
      </dgm:t>
    </dgm:pt>
    <dgm:pt modelId="{BFB1E995-2A6C-7646-8CEE-A46E43CC28B0}" type="sibTrans" cxnId="{20DAEC2E-E96C-4143-8582-26AA0290F6F1}">
      <dgm:prSet/>
      <dgm:spPr/>
      <dgm:t>
        <a:bodyPr/>
        <a:lstStyle/>
        <a:p>
          <a:endParaRPr lang="en-US"/>
        </a:p>
      </dgm:t>
    </dgm:pt>
    <dgm:pt modelId="{5B93C41C-15C2-DB4E-BB5F-508419D939D4}" type="pres">
      <dgm:prSet presAssocID="{AF72B638-AD8A-7449-B951-8BAE00A25ADC}" presName="compositeShape" presStyleCnt="0">
        <dgm:presLayoutVars>
          <dgm:chMax val="2"/>
          <dgm:dir/>
          <dgm:resizeHandles val="exact"/>
        </dgm:presLayoutVars>
      </dgm:prSet>
      <dgm:spPr/>
    </dgm:pt>
    <dgm:pt modelId="{29FEC589-A4ED-E54A-BF89-3911A7F09B0D}" type="pres">
      <dgm:prSet presAssocID="{AF72B638-AD8A-7449-B951-8BAE00A25ADC}" presName="divider" presStyleLbl="fgShp" presStyleIdx="0" presStyleCnt="1"/>
      <dgm:spPr>
        <a:ln>
          <a:solidFill>
            <a:schemeClr val="tx2">
              <a:lumMod val="75000"/>
            </a:schemeClr>
          </a:solidFill>
        </a:ln>
      </dgm:spPr>
    </dgm:pt>
    <dgm:pt modelId="{0C3C8EB4-2219-0641-85AA-990D74CF09C9}" type="pres">
      <dgm:prSet presAssocID="{74D7223F-47AF-9145-AC1D-19E9CEBF0BBA}" presName="downArrow" presStyleLbl="node1" presStyleIdx="0" presStyleCnt="2" custLinFactNeighborX="1667" custLinFactNeighborY="25636"/>
      <dgm:spPr>
        <a:ln>
          <a:solidFill>
            <a:schemeClr val="tx2">
              <a:lumMod val="75000"/>
            </a:schemeClr>
          </a:solidFill>
        </a:ln>
      </dgm:spPr>
    </dgm:pt>
    <dgm:pt modelId="{A3AF565A-D8F3-0D47-8B84-CE178EBBD269}" type="pres">
      <dgm:prSet presAssocID="{74D7223F-47AF-9145-AC1D-19E9CEBF0BBA}" presName="downArrowText" presStyleLbl="revTx" presStyleIdx="0" presStyleCnt="2" custScaleX="201562" custScaleY="67716" custLinFactNeighborX="-83594" custLinFactNeighborY="-16142">
        <dgm:presLayoutVars>
          <dgm:bulletEnabled val="1"/>
        </dgm:presLayoutVars>
      </dgm:prSet>
      <dgm:spPr/>
    </dgm:pt>
    <dgm:pt modelId="{F89A8629-E88D-5B42-AE48-3030A7AF7E25}" type="pres">
      <dgm:prSet presAssocID="{70C31672-69CE-724F-96D3-288C76C18F89}" presName="upArrow" presStyleLbl="node1" presStyleIdx="1" presStyleCnt="2" custLinFactNeighborX="-14167" custLinFactNeighborY="-31568"/>
      <dgm:spPr>
        <a:ln>
          <a:solidFill>
            <a:schemeClr val="tx2">
              <a:lumMod val="75000"/>
            </a:schemeClr>
          </a:solidFill>
        </a:ln>
      </dgm:spPr>
    </dgm:pt>
    <dgm:pt modelId="{F0458508-C634-8947-BE5F-AF7AD4C41A9B}" type="pres">
      <dgm:prSet presAssocID="{70C31672-69CE-724F-96D3-288C76C18F89}" presName="upArrowText" presStyleLbl="revTx" presStyleIdx="1" presStyleCnt="2" custScaleX="228125" custScaleY="73214" custLinFactNeighborX="87500" custLinFactNeighborY="13968">
        <dgm:presLayoutVars>
          <dgm:bulletEnabled val="1"/>
        </dgm:presLayoutVars>
      </dgm:prSet>
      <dgm:spPr/>
    </dgm:pt>
  </dgm:ptLst>
  <dgm:cxnLst>
    <dgm:cxn modelId="{0ECE4F22-AE0F-3A41-995C-1FF3020FDF1C}" type="presOf" srcId="{8BC74112-092F-7A4C-89D4-D59CE6A78249}" destId="{F0458508-C634-8947-BE5F-AF7AD4C41A9B}" srcOrd="0" destOrd="1" presId="urn:microsoft.com/office/officeart/2005/8/layout/arrow3"/>
    <dgm:cxn modelId="{20DAEC2E-E96C-4143-8582-26AA0290F6F1}" srcId="{70C31672-69CE-724F-96D3-288C76C18F89}" destId="{8BC74112-092F-7A4C-89D4-D59CE6A78249}" srcOrd="0" destOrd="0" parTransId="{82471070-B302-E541-A717-EB2B13629F6A}" sibTransId="{BFB1E995-2A6C-7646-8CEE-A46E43CC28B0}"/>
    <dgm:cxn modelId="{1E01CC30-F416-2D47-B332-00601D027063}" type="presOf" srcId="{67CEA14B-DB74-D04C-8843-6765F8ACBA91}" destId="{A3AF565A-D8F3-0D47-8B84-CE178EBBD269}" srcOrd="0" destOrd="1" presId="urn:microsoft.com/office/officeart/2005/8/layout/arrow3"/>
    <dgm:cxn modelId="{498AF860-BBD3-0744-ABF1-EF836690592E}" type="presOf" srcId="{74D7223F-47AF-9145-AC1D-19E9CEBF0BBA}" destId="{A3AF565A-D8F3-0D47-8B84-CE178EBBD269}" srcOrd="0" destOrd="0" presId="urn:microsoft.com/office/officeart/2005/8/layout/arrow3"/>
    <dgm:cxn modelId="{8E823168-509F-3F4D-81BA-3388C694368C}" srcId="{74D7223F-47AF-9145-AC1D-19E9CEBF0BBA}" destId="{67CEA14B-DB74-D04C-8843-6765F8ACBA91}" srcOrd="0" destOrd="0" parTransId="{F7F87C3D-F34C-324B-8A44-7D3B2BB7365B}" sibTransId="{C16D9BF7-F155-E74D-9B94-A842DF9A0FA9}"/>
    <dgm:cxn modelId="{E3C84458-FD3A-584B-985D-1FCA58DF13B3}" type="presOf" srcId="{70C31672-69CE-724F-96D3-288C76C18F89}" destId="{F0458508-C634-8947-BE5F-AF7AD4C41A9B}" srcOrd="0" destOrd="0" presId="urn:microsoft.com/office/officeart/2005/8/layout/arrow3"/>
    <dgm:cxn modelId="{77194883-A665-AD47-8DA4-B3690A1A4E2F}" srcId="{AF72B638-AD8A-7449-B951-8BAE00A25ADC}" destId="{74D7223F-47AF-9145-AC1D-19E9CEBF0BBA}" srcOrd="0" destOrd="0" parTransId="{6AF4A625-D7C6-3C44-BBB6-A35B38728378}" sibTransId="{A07E8E10-8C1E-4A4E-9EC7-0E8B471F26A1}"/>
    <dgm:cxn modelId="{D7C6FD97-EC24-7E4B-A5CC-63584ED825A0}" srcId="{AF72B638-AD8A-7449-B951-8BAE00A25ADC}" destId="{70C31672-69CE-724F-96D3-288C76C18F89}" srcOrd="1" destOrd="0" parTransId="{61D649B8-315F-F84C-AC9A-3EB95DF24113}" sibTransId="{752F9A10-5E69-5F49-A955-00E57BB911F4}"/>
    <dgm:cxn modelId="{FB463ED7-7B4D-E34C-9935-CA701BEDFBA2}" type="presOf" srcId="{AF72B638-AD8A-7449-B951-8BAE00A25ADC}" destId="{5B93C41C-15C2-DB4E-BB5F-508419D939D4}" srcOrd="0" destOrd="0" presId="urn:microsoft.com/office/officeart/2005/8/layout/arrow3"/>
    <dgm:cxn modelId="{BA0E6BCB-1DB9-174E-A6B5-C6FB7BEC23AA}" type="presParOf" srcId="{5B93C41C-15C2-DB4E-BB5F-508419D939D4}" destId="{29FEC589-A4ED-E54A-BF89-3911A7F09B0D}" srcOrd="0" destOrd="0" presId="urn:microsoft.com/office/officeart/2005/8/layout/arrow3"/>
    <dgm:cxn modelId="{89B9F052-D5F5-624D-9095-5F9ACD1F81B7}" type="presParOf" srcId="{5B93C41C-15C2-DB4E-BB5F-508419D939D4}" destId="{0C3C8EB4-2219-0641-85AA-990D74CF09C9}" srcOrd="1" destOrd="0" presId="urn:microsoft.com/office/officeart/2005/8/layout/arrow3"/>
    <dgm:cxn modelId="{7B596D58-0C4F-4242-8F1D-0ED1AF6B33D7}" type="presParOf" srcId="{5B93C41C-15C2-DB4E-BB5F-508419D939D4}" destId="{A3AF565A-D8F3-0D47-8B84-CE178EBBD269}" srcOrd="2" destOrd="0" presId="urn:microsoft.com/office/officeart/2005/8/layout/arrow3"/>
    <dgm:cxn modelId="{B9FB95AD-F0B2-D94A-A9E9-7F33AE028BED}" type="presParOf" srcId="{5B93C41C-15C2-DB4E-BB5F-508419D939D4}" destId="{F89A8629-E88D-5B42-AE48-3030A7AF7E25}" srcOrd="3" destOrd="0" presId="urn:microsoft.com/office/officeart/2005/8/layout/arrow3"/>
    <dgm:cxn modelId="{7947EC07-796B-1D45-AE45-E510C872BC7D}" type="presParOf" srcId="{5B93C41C-15C2-DB4E-BB5F-508419D939D4}" destId="{F0458508-C634-8947-BE5F-AF7AD4C41A9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3A111-E48B-D04A-9802-D4ADAADA6BCB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A10EB-1C22-1941-9CA2-8CE732C8EBAD}">
      <dgm:prSet custT="1"/>
      <dgm:spPr>
        <a:solidFill>
          <a:schemeClr val="accent4">
            <a:lumMod val="75000"/>
          </a:schemeClr>
        </a:solidFill>
        <a:ln w="9525"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sz="1500" b="1" i="0" dirty="0"/>
            <a:t>Taking into account the types of attacks, the MAC needs to satisfy the following:</a:t>
          </a:r>
        </a:p>
      </dgm:t>
    </dgm:pt>
    <dgm:pt modelId="{C1FD409A-7D3D-B342-92F0-84B14904C029}" type="parTrans" cxnId="{596B313E-F6D2-184B-B874-47C7F5C5C2E9}">
      <dgm:prSet/>
      <dgm:spPr/>
      <dgm:t>
        <a:bodyPr/>
        <a:lstStyle/>
        <a:p>
          <a:endParaRPr lang="en-US"/>
        </a:p>
      </dgm:t>
    </dgm:pt>
    <dgm:pt modelId="{D72F7409-4513-C44F-9AAB-A35D92F0A239}" type="sibTrans" cxnId="{596B313E-F6D2-184B-B874-47C7F5C5C2E9}">
      <dgm:prSet/>
      <dgm:spPr/>
      <dgm:t>
        <a:bodyPr/>
        <a:lstStyle/>
        <a:p>
          <a:endParaRPr lang="en-US"/>
        </a:p>
      </dgm:t>
    </dgm:pt>
    <dgm:pt modelId="{5C6E2059-0A7A-AC45-AE73-D8E53709BAFF}">
      <dgm:prSet custT="1"/>
      <dgm:spPr>
        <a:solidFill>
          <a:schemeClr val="accent4">
            <a:lumMod val="5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5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first requirement deals with message replacement attacks, in which an opponent is able to construct a new message to match a given MAC, even though the opponent does not know and does not learn the key</a:t>
          </a:r>
          <a:endParaRPr lang="en-US" sz="1500" b="1" i="0" dirty="0"/>
        </a:p>
      </dgm:t>
    </dgm:pt>
    <dgm:pt modelId="{77276E24-6ABE-BC4C-AA3B-E3330BA3050D}" type="parTrans" cxnId="{81E045BE-C5B5-CD4D-8619-36AFDCEC24AE}">
      <dgm:prSet/>
      <dgm:spPr/>
      <dgm:t>
        <a:bodyPr/>
        <a:lstStyle/>
        <a:p>
          <a:endParaRPr lang="en-US"/>
        </a:p>
      </dgm:t>
    </dgm:pt>
    <dgm:pt modelId="{6F101474-2B48-1B46-AC7D-0AA732D451F2}" type="sibTrans" cxnId="{81E045BE-C5B5-CD4D-8619-36AFDCEC24AE}">
      <dgm:prSet/>
      <dgm:spPr/>
      <dgm:t>
        <a:bodyPr/>
        <a:lstStyle/>
        <a:p>
          <a:endParaRPr lang="en-US"/>
        </a:p>
      </dgm:t>
    </dgm:pt>
    <dgm:pt modelId="{C2F9BED4-26D6-F245-88A2-F2C00DB48E21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second requirement deals with the need to thwart a brute-force attack based on chosen plaintext </a:t>
          </a:r>
        </a:p>
      </dgm:t>
    </dgm:pt>
    <dgm:pt modelId="{65643967-10E1-7649-8DF4-58B2D4BA6D68}" type="parTrans" cxnId="{6AD8840D-FCD7-6D47-A212-973980354AFE}">
      <dgm:prSet/>
      <dgm:spPr/>
      <dgm:t>
        <a:bodyPr/>
        <a:lstStyle/>
        <a:p>
          <a:endParaRPr lang="en-US"/>
        </a:p>
      </dgm:t>
    </dgm:pt>
    <dgm:pt modelId="{D5255347-28A0-4B48-ACE4-043A920FCB04}" type="sibTrans" cxnId="{6AD8840D-FCD7-6D47-A212-973980354AFE}">
      <dgm:prSet/>
      <dgm:spPr/>
      <dgm:t>
        <a:bodyPr/>
        <a:lstStyle/>
        <a:p>
          <a:endParaRPr lang="en-US"/>
        </a:p>
      </dgm:t>
    </dgm:pt>
    <dgm:pt modelId="{CCA63492-BA85-4B43-B825-10226C252786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final requirement dictates that the authentication algorithm should not be weaker with respect to certain parts or bits of the message than others</a:t>
          </a:r>
        </a:p>
      </dgm:t>
    </dgm:pt>
    <dgm:pt modelId="{E6BF384B-20CC-1C4B-8514-6B85ECE9AAB9}" type="parTrans" cxnId="{741D37B3-8E99-4C48-8DBC-CA515D594166}">
      <dgm:prSet/>
      <dgm:spPr/>
      <dgm:t>
        <a:bodyPr/>
        <a:lstStyle/>
        <a:p>
          <a:endParaRPr lang="en-US"/>
        </a:p>
      </dgm:t>
    </dgm:pt>
    <dgm:pt modelId="{6FF7E2F0-3263-224C-A77E-134732036387}" type="sibTrans" cxnId="{741D37B3-8E99-4C48-8DBC-CA515D594166}">
      <dgm:prSet/>
      <dgm:spPr/>
      <dgm:t>
        <a:bodyPr/>
        <a:lstStyle/>
        <a:p>
          <a:endParaRPr lang="en-US"/>
        </a:p>
      </dgm:t>
    </dgm:pt>
    <dgm:pt modelId="{C17C16EB-AA56-B248-9AD5-5B4314CFCFEC}" type="pres">
      <dgm:prSet presAssocID="{AFA3A111-E48B-D04A-9802-D4ADAADA6BCB}" presName="Name0" presStyleCnt="0">
        <dgm:presLayoutVars>
          <dgm:dir/>
          <dgm:resizeHandles val="exact"/>
        </dgm:presLayoutVars>
      </dgm:prSet>
      <dgm:spPr/>
    </dgm:pt>
    <dgm:pt modelId="{0455709D-7F47-994B-9CF2-C952C0C6C13D}" type="pres">
      <dgm:prSet presAssocID="{3CBA10EB-1C22-1941-9CA2-8CE732C8EBAD}" presName="node" presStyleLbl="node1" presStyleIdx="0" presStyleCnt="4">
        <dgm:presLayoutVars>
          <dgm:bulletEnabled val="1"/>
        </dgm:presLayoutVars>
      </dgm:prSet>
      <dgm:spPr/>
    </dgm:pt>
    <dgm:pt modelId="{27E6B469-F59C-224B-A74F-C293C5258DA3}" type="pres">
      <dgm:prSet presAssocID="{D72F7409-4513-C44F-9AAB-A35D92F0A239}" presName="sibTrans" presStyleCnt="0"/>
      <dgm:spPr/>
    </dgm:pt>
    <dgm:pt modelId="{355D249C-4135-264C-9AA4-38F8B8368748}" type="pres">
      <dgm:prSet presAssocID="{5C6E2059-0A7A-AC45-AE73-D8E53709BAFF}" presName="node" presStyleLbl="node1" presStyleIdx="1" presStyleCnt="4">
        <dgm:presLayoutVars>
          <dgm:bulletEnabled val="1"/>
        </dgm:presLayoutVars>
      </dgm:prSet>
      <dgm:spPr/>
    </dgm:pt>
    <dgm:pt modelId="{7445370F-F666-0349-86C4-07DFF3382519}" type="pres">
      <dgm:prSet presAssocID="{6F101474-2B48-1B46-AC7D-0AA732D451F2}" presName="sibTrans" presStyleCnt="0"/>
      <dgm:spPr/>
    </dgm:pt>
    <dgm:pt modelId="{2B5F3EFE-B469-D54B-9DB0-72961539BBD1}" type="pres">
      <dgm:prSet presAssocID="{C2F9BED4-26D6-F245-88A2-F2C00DB48E21}" presName="node" presStyleLbl="node1" presStyleIdx="2" presStyleCnt="4">
        <dgm:presLayoutVars>
          <dgm:bulletEnabled val="1"/>
        </dgm:presLayoutVars>
      </dgm:prSet>
      <dgm:spPr/>
    </dgm:pt>
    <dgm:pt modelId="{EDC41C22-B890-3B47-803F-87F5949072B4}" type="pres">
      <dgm:prSet presAssocID="{D5255347-28A0-4B48-ACE4-043A920FCB04}" presName="sibTrans" presStyleCnt="0"/>
      <dgm:spPr/>
    </dgm:pt>
    <dgm:pt modelId="{378057DA-9A05-9149-8D2C-22685B173615}" type="pres">
      <dgm:prSet presAssocID="{CCA63492-BA85-4B43-B825-10226C252786}" presName="node" presStyleLbl="node1" presStyleIdx="3" presStyleCnt="4">
        <dgm:presLayoutVars>
          <dgm:bulletEnabled val="1"/>
        </dgm:presLayoutVars>
      </dgm:prSet>
      <dgm:spPr/>
    </dgm:pt>
  </dgm:ptLst>
  <dgm:cxnLst>
    <dgm:cxn modelId="{6AD8840D-FCD7-6D47-A212-973980354AFE}" srcId="{AFA3A111-E48B-D04A-9802-D4ADAADA6BCB}" destId="{C2F9BED4-26D6-F245-88A2-F2C00DB48E21}" srcOrd="2" destOrd="0" parTransId="{65643967-10E1-7649-8DF4-58B2D4BA6D68}" sibTransId="{D5255347-28A0-4B48-ACE4-043A920FCB04}"/>
    <dgm:cxn modelId="{FE789C3D-5078-2948-A0A1-DDF67972C6A2}" type="presOf" srcId="{AFA3A111-E48B-D04A-9802-D4ADAADA6BCB}" destId="{C17C16EB-AA56-B248-9AD5-5B4314CFCFEC}" srcOrd="0" destOrd="0" presId="urn:microsoft.com/office/officeart/2005/8/layout/hList6"/>
    <dgm:cxn modelId="{596B313E-F6D2-184B-B874-47C7F5C5C2E9}" srcId="{AFA3A111-E48B-D04A-9802-D4ADAADA6BCB}" destId="{3CBA10EB-1C22-1941-9CA2-8CE732C8EBAD}" srcOrd="0" destOrd="0" parTransId="{C1FD409A-7D3D-B342-92F0-84B14904C029}" sibTransId="{D72F7409-4513-C44F-9AAB-A35D92F0A239}"/>
    <dgm:cxn modelId="{E5B1176D-9415-244A-82F7-D6A6ECB96582}" type="presOf" srcId="{3CBA10EB-1C22-1941-9CA2-8CE732C8EBAD}" destId="{0455709D-7F47-994B-9CF2-C952C0C6C13D}" srcOrd="0" destOrd="0" presId="urn:microsoft.com/office/officeart/2005/8/layout/hList6"/>
    <dgm:cxn modelId="{7C28916D-5FA0-B649-86C5-6622FAECD4A2}" type="presOf" srcId="{5C6E2059-0A7A-AC45-AE73-D8E53709BAFF}" destId="{355D249C-4135-264C-9AA4-38F8B8368748}" srcOrd="0" destOrd="0" presId="urn:microsoft.com/office/officeart/2005/8/layout/hList6"/>
    <dgm:cxn modelId="{A32B1982-9BEB-4F44-A7E2-9DEDC92CF6C4}" type="presOf" srcId="{C2F9BED4-26D6-F245-88A2-F2C00DB48E21}" destId="{2B5F3EFE-B469-D54B-9DB0-72961539BBD1}" srcOrd="0" destOrd="0" presId="urn:microsoft.com/office/officeart/2005/8/layout/hList6"/>
    <dgm:cxn modelId="{741D37B3-8E99-4C48-8DBC-CA515D594166}" srcId="{AFA3A111-E48B-D04A-9802-D4ADAADA6BCB}" destId="{CCA63492-BA85-4B43-B825-10226C252786}" srcOrd="3" destOrd="0" parTransId="{E6BF384B-20CC-1C4B-8514-6B85ECE9AAB9}" sibTransId="{6FF7E2F0-3263-224C-A77E-134732036387}"/>
    <dgm:cxn modelId="{81E045BE-C5B5-CD4D-8619-36AFDCEC24AE}" srcId="{AFA3A111-E48B-D04A-9802-D4ADAADA6BCB}" destId="{5C6E2059-0A7A-AC45-AE73-D8E53709BAFF}" srcOrd="1" destOrd="0" parTransId="{77276E24-6ABE-BC4C-AA3B-E3330BA3050D}" sibTransId="{6F101474-2B48-1B46-AC7D-0AA732D451F2}"/>
    <dgm:cxn modelId="{9AD5DDD8-FA79-8847-911E-70BFEDE6C96D}" type="presOf" srcId="{CCA63492-BA85-4B43-B825-10226C252786}" destId="{378057DA-9A05-9149-8D2C-22685B173615}" srcOrd="0" destOrd="0" presId="urn:microsoft.com/office/officeart/2005/8/layout/hList6"/>
    <dgm:cxn modelId="{C31A817A-1A20-1F48-846A-9C5F07F52D8C}" type="presParOf" srcId="{C17C16EB-AA56-B248-9AD5-5B4314CFCFEC}" destId="{0455709D-7F47-994B-9CF2-C952C0C6C13D}" srcOrd="0" destOrd="0" presId="urn:microsoft.com/office/officeart/2005/8/layout/hList6"/>
    <dgm:cxn modelId="{F8B72E8E-EDFC-9742-A5D2-0CF492E4E480}" type="presParOf" srcId="{C17C16EB-AA56-B248-9AD5-5B4314CFCFEC}" destId="{27E6B469-F59C-224B-A74F-C293C5258DA3}" srcOrd="1" destOrd="0" presId="urn:microsoft.com/office/officeart/2005/8/layout/hList6"/>
    <dgm:cxn modelId="{5DA308D9-DED7-544C-8C9E-48511C7F45F8}" type="presParOf" srcId="{C17C16EB-AA56-B248-9AD5-5B4314CFCFEC}" destId="{355D249C-4135-264C-9AA4-38F8B8368748}" srcOrd="2" destOrd="0" presId="urn:microsoft.com/office/officeart/2005/8/layout/hList6"/>
    <dgm:cxn modelId="{B14CE1D9-65BD-9440-8C28-B484C9BE00A9}" type="presParOf" srcId="{C17C16EB-AA56-B248-9AD5-5B4314CFCFEC}" destId="{7445370F-F666-0349-86C4-07DFF3382519}" srcOrd="3" destOrd="0" presId="urn:microsoft.com/office/officeart/2005/8/layout/hList6"/>
    <dgm:cxn modelId="{C4FA6222-C582-3247-AB76-00AC8575352F}" type="presParOf" srcId="{C17C16EB-AA56-B248-9AD5-5B4314CFCFEC}" destId="{2B5F3EFE-B469-D54B-9DB0-72961539BBD1}" srcOrd="4" destOrd="0" presId="urn:microsoft.com/office/officeart/2005/8/layout/hList6"/>
    <dgm:cxn modelId="{127C103D-068F-8842-ACE3-0118F7077A54}" type="presParOf" srcId="{C17C16EB-AA56-B248-9AD5-5B4314CFCFEC}" destId="{EDC41C22-B890-3B47-803F-87F5949072B4}" srcOrd="5" destOrd="0" presId="urn:microsoft.com/office/officeart/2005/8/layout/hList6"/>
    <dgm:cxn modelId="{FF5062E3-3F0F-614A-9895-AF0D534F4B10}" type="presParOf" srcId="{C17C16EB-AA56-B248-9AD5-5B4314CFCFEC}" destId="{378057DA-9A05-9149-8D2C-22685B173615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1A683-C76F-704D-9D74-E344CC31C19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93EEA-9F13-4A49-99EA-CD64AA9B220B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lines of attack:</a:t>
          </a:r>
        </a:p>
      </dgm:t>
    </dgm:pt>
    <dgm:pt modelId="{574825F1-4630-4C45-BFBA-56610836BEE1}" type="parTrans" cxnId="{1784A961-40B2-3941-A989-F1C797EA9D1F}">
      <dgm:prSet/>
      <dgm:spPr/>
      <dgm:t>
        <a:bodyPr/>
        <a:lstStyle/>
        <a:p>
          <a:endParaRPr lang="en-US"/>
        </a:p>
      </dgm:t>
    </dgm:pt>
    <dgm:pt modelId="{C52AC6E2-8EA9-AC47-BE7C-8D3BE26B1BA4}" type="sibTrans" cxnId="{1784A961-40B2-3941-A989-F1C797EA9D1F}">
      <dgm:prSet/>
      <dgm:spPr/>
      <dgm:t>
        <a:bodyPr/>
        <a:lstStyle/>
        <a:p>
          <a:endParaRPr lang="en-US"/>
        </a:p>
      </dgm:t>
    </dgm:pt>
    <dgm:pt modelId="{5F2E5BEB-23DF-D748-85E5-305EAB34E0C9}">
      <dgm:prSet/>
      <dgm:spPr/>
      <dgm:t>
        <a:bodyPr/>
        <a:lstStyle/>
        <a:p>
          <a:r>
            <a:rPr lang="en-US" dirty="0"/>
            <a:t>Attack the key space</a:t>
          </a:r>
        </a:p>
      </dgm:t>
    </dgm:pt>
    <dgm:pt modelId="{70472AD4-D62C-1349-B504-CBAB3AB0B362}" type="parTrans" cxnId="{0D6A7100-23FB-9048-AD2A-56CC2F7E93AD}">
      <dgm:prSet/>
      <dgm:spPr/>
      <dgm:t>
        <a:bodyPr/>
        <a:lstStyle/>
        <a:p>
          <a:endParaRPr lang="en-US"/>
        </a:p>
      </dgm:t>
    </dgm:pt>
    <dgm:pt modelId="{13AD9DA9-25A8-174C-B386-5B6349C5CA7D}" type="sibTrans" cxnId="{0D6A7100-23FB-9048-AD2A-56CC2F7E93AD}">
      <dgm:prSet/>
      <dgm:spPr/>
      <dgm:t>
        <a:bodyPr/>
        <a:lstStyle/>
        <a:p>
          <a:endParaRPr lang="en-US"/>
        </a:p>
      </dgm:t>
    </dgm:pt>
    <dgm:pt modelId="{61887180-40B5-FA4B-9572-9642BA17A657}">
      <dgm:prSet/>
      <dgm:spPr/>
      <dgm:t>
        <a:bodyPr/>
        <a:lstStyle/>
        <a:p>
          <a:r>
            <a:rPr lang="en-US" dirty="0"/>
            <a:t>If an attacker can determine the MAC key then it is possible to generate a valid MAC value for any input </a:t>
          </a:r>
          <a:r>
            <a:rPr lang="en-US" i="1" dirty="0"/>
            <a:t>x</a:t>
          </a:r>
          <a:endParaRPr lang="en-US" dirty="0"/>
        </a:p>
      </dgm:t>
    </dgm:pt>
    <dgm:pt modelId="{E73617C7-FCD6-0E4A-813C-7EF1C902D6E1}" type="parTrans" cxnId="{D3DDD90A-5420-F544-9F70-62EED2A0CAA1}">
      <dgm:prSet/>
      <dgm:spPr/>
      <dgm:t>
        <a:bodyPr/>
        <a:lstStyle/>
        <a:p>
          <a:endParaRPr lang="en-US"/>
        </a:p>
      </dgm:t>
    </dgm:pt>
    <dgm:pt modelId="{8FC7E0A3-C899-334B-B445-DF783FF9D11D}" type="sibTrans" cxnId="{D3DDD90A-5420-F544-9F70-62EED2A0CAA1}">
      <dgm:prSet/>
      <dgm:spPr/>
      <dgm:t>
        <a:bodyPr/>
        <a:lstStyle/>
        <a:p>
          <a:endParaRPr lang="en-US"/>
        </a:p>
      </dgm:t>
    </dgm:pt>
    <dgm:pt modelId="{B411E2EB-8F5B-094A-856D-8DDB595B5D51}">
      <dgm:prSet/>
      <dgm:spPr/>
      <dgm:t>
        <a:bodyPr/>
        <a:lstStyle/>
        <a:p>
          <a:r>
            <a:rPr lang="en-US" dirty="0"/>
            <a:t>Attack the MAC value</a:t>
          </a:r>
        </a:p>
      </dgm:t>
    </dgm:pt>
    <dgm:pt modelId="{7716700B-E215-B443-A9BD-46120C2EEB9E}" type="parTrans" cxnId="{0E9DA170-4143-CB43-BA82-C4DCC65DA0B1}">
      <dgm:prSet/>
      <dgm:spPr/>
      <dgm:t>
        <a:bodyPr/>
        <a:lstStyle/>
        <a:p>
          <a:endParaRPr lang="en-US"/>
        </a:p>
      </dgm:t>
    </dgm:pt>
    <dgm:pt modelId="{9A86E25E-6D5F-2D4D-840E-0B69254F5409}" type="sibTrans" cxnId="{0E9DA170-4143-CB43-BA82-C4DCC65DA0B1}">
      <dgm:prSet/>
      <dgm:spPr/>
      <dgm:t>
        <a:bodyPr/>
        <a:lstStyle/>
        <a:p>
          <a:endParaRPr lang="en-US"/>
        </a:p>
      </dgm:t>
    </dgm:pt>
    <dgm:pt modelId="{424D0F57-C852-2345-B6A1-A007F50013F8}">
      <dgm:prSet/>
      <dgm:spPr/>
      <dgm:t>
        <a:bodyPr/>
        <a:lstStyle/>
        <a:p>
          <a:r>
            <a:rPr lang="en-US" dirty="0"/>
            <a:t>Objective is to generate a valid tag for a given message or to find a message that matches a given tag</a:t>
          </a:r>
        </a:p>
      </dgm:t>
    </dgm:pt>
    <dgm:pt modelId="{C47C2AEF-9B60-B445-BC9C-8400EFE2D382}" type="parTrans" cxnId="{58B2AB23-F943-3343-8B36-EC5617DB77AE}">
      <dgm:prSet/>
      <dgm:spPr/>
      <dgm:t>
        <a:bodyPr/>
        <a:lstStyle/>
        <a:p>
          <a:endParaRPr lang="en-US"/>
        </a:p>
      </dgm:t>
    </dgm:pt>
    <dgm:pt modelId="{7D88E974-1797-694E-9BCF-4F598C1F6943}" type="sibTrans" cxnId="{58B2AB23-F943-3343-8B36-EC5617DB77AE}">
      <dgm:prSet/>
      <dgm:spPr/>
      <dgm:t>
        <a:bodyPr/>
        <a:lstStyle/>
        <a:p>
          <a:endParaRPr lang="en-US"/>
        </a:p>
      </dgm:t>
    </dgm:pt>
    <dgm:pt modelId="{24A8D4AD-C69F-ED4A-9928-4DCF52D3349F}" type="pres">
      <dgm:prSet presAssocID="{4AE1A683-C76F-704D-9D74-E344CC31C19D}" presName="linear" presStyleCnt="0">
        <dgm:presLayoutVars>
          <dgm:dir/>
          <dgm:animLvl val="lvl"/>
          <dgm:resizeHandles val="exact"/>
        </dgm:presLayoutVars>
      </dgm:prSet>
      <dgm:spPr/>
    </dgm:pt>
    <dgm:pt modelId="{066606F7-135E-134C-B693-7F78F68BD153}" type="pres">
      <dgm:prSet presAssocID="{BB393EEA-9F13-4A49-99EA-CD64AA9B220B}" presName="parentLin" presStyleCnt="0"/>
      <dgm:spPr/>
    </dgm:pt>
    <dgm:pt modelId="{71DE5AED-1534-0345-BEB9-A1B28CC987BF}" type="pres">
      <dgm:prSet presAssocID="{BB393EEA-9F13-4A49-99EA-CD64AA9B220B}" presName="parentLeftMargin" presStyleLbl="node1" presStyleIdx="0" presStyleCnt="1"/>
      <dgm:spPr/>
    </dgm:pt>
    <dgm:pt modelId="{152F7F99-21E6-FA41-9A9B-75F753A7D577}" type="pres">
      <dgm:prSet presAssocID="{BB393EEA-9F13-4A49-99EA-CD64AA9B220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B55ADE1-9A13-4C49-9ADE-41CA06C67FE4}" type="pres">
      <dgm:prSet presAssocID="{BB393EEA-9F13-4A49-99EA-CD64AA9B220B}" presName="negativeSpace" presStyleCnt="0"/>
      <dgm:spPr/>
    </dgm:pt>
    <dgm:pt modelId="{D6CF82A7-2676-8E4E-8979-085535B19D56}" type="pres">
      <dgm:prSet presAssocID="{BB393EEA-9F13-4A49-99EA-CD64AA9B220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D6A7100-23FB-9048-AD2A-56CC2F7E93AD}" srcId="{BB393EEA-9F13-4A49-99EA-CD64AA9B220B}" destId="{5F2E5BEB-23DF-D748-85E5-305EAB34E0C9}" srcOrd="0" destOrd="0" parTransId="{70472AD4-D62C-1349-B504-CBAB3AB0B362}" sibTransId="{13AD9DA9-25A8-174C-B386-5B6349C5CA7D}"/>
    <dgm:cxn modelId="{002FAB08-1304-2645-BDFB-2F48BAD6BE45}" type="presOf" srcId="{4AE1A683-C76F-704D-9D74-E344CC31C19D}" destId="{24A8D4AD-C69F-ED4A-9928-4DCF52D3349F}" srcOrd="0" destOrd="0" presId="urn:microsoft.com/office/officeart/2005/8/layout/list1"/>
    <dgm:cxn modelId="{D3DDD90A-5420-F544-9F70-62EED2A0CAA1}" srcId="{5F2E5BEB-23DF-D748-85E5-305EAB34E0C9}" destId="{61887180-40B5-FA4B-9572-9642BA17A657}" srcOrd="0" destOrd="0" parTransId="{E73617C7-FCD6-0E4A-813C-7EF1C902D6E1}" sibTransId="{8FC7E0A3-C899-334B-B445-DF783FF9D11D}"/>
    <dgm:cxn modelId="{58B2AB23-F943-3343-8B36-EC5617DB77AE}" srcId="{B411E2EB-8F5B-094A-856D-8DDB595B5D51}" destId="{424D0F57-C852-2345-B6A1-A007F50013F8}" srcOrd="0" destOrd="0" parTransId="{C47C2AEF-9B60-B445-BC9C-8400EFE2D382}" sibTransId="{7D88E974-1797-694E-9BCF-4F598C1F6943}"/>
    <dgm:cxn modelId="{7E373E3D-8099-D34C-999A-E09F582D30FA}" type="presOf" srcId="{61887180-40B5-FA4B-9572-9642BA17A657}" destId="{D6CF82A7-2676-8E4E-8979-085535B19D56}" srcOrd="0" destOrd="1" presId="urn:microsoft.com/office/officeart/2005/8/layout/list1"/>
    <dgm:cxn modelId="{1784A961-40B2-3941-A989-F1C797EA9D1F}" srcId="{4AE1A683-C76F-704D-9D74-E344CC31C19D}" destId="{BB393EEA-9F13-4A49-99EA-CD64AA9B220B}" srcOrd="0" destOrd="0" parTransId="{574825F1-4630-4C45-BFBA-56610836BEE1}" sibTransId="{C52AC6E2-8EA9-AC47-BE7C-8D3BE26B1BA4}"/>
    <dgm:cxn modelId="{0E9DA170-4143-CB43-BA82-C4DCC65DA0B1}" srcId="{BB393EEA-9F13-4A49-99EA-CD64AA9B220B}" destId="{B411E2EB-8F5B-094A-856D-8DDB595B5D51}" srcOrd="1" destOrd="0" parTransId="{7716700B-E215-B443-A9BD-46120C2EEB9E}" sibTransId="{9A86E25E-6D5F-2D4D-840E-0B69254F5409}"/>
    <dgm:cxn modelId="{9BFD1455-B533-CB4E-AF97-CC5E405BB029}" type="presOf" srcId="{5F2E5BEB-23DF-D748-85E5-305EAB34E0C9}" destId="{D6CF82A7-2676-8E4E-8979-085535B19D56}" srcOrd="0" destOrd="0" presId="urn:microsoft.com/office/officeart/2005/8/layout/list1"/>
    <dgm:cxn modelId="{D2BF3E8B-759F-CA4C-A33D-31EB7DAFF701}" type="presOf" srcId="{B411E2EB-8F5B-094A-856D-8DDB595B5D51}" destId="{D6CF82A7-2676-8E4E-8979-085535B19D56}" srcOrd="0" destOrd="2" presId="urn:microsoft.com/office/officeart/2005/8/layout/list1"/>
    <dgm:cxn modelId="{E1F29592-D23C-0A4B-90E1-8DFBBC4268B5}" type="presOf" srcId="{BB393EEA-9F13-4A49-99EA-CD64AA9B220B}" destId="{71DE5AED-1534-0345-BEB9-A1B28CC987BF}" srcOrd="0" destOrd="0" presId="urn:microsoft.com/office/officeart/2005/8/layout/list1"/>
    <dgm:cxn modelId="{86BDD6B1-1D78-AA46-82E2-61347261B3EF}" type="presOf" srcId="{BB393EEA-9F13-4A49-99EA-CD64AA9B220B}" destId="{152F7F99-21E6-FA41-9A9B-75F753A7D577}" srcOrd="1" destOrd="0" presId="urn:microsoft.com/office/officeart/2005/8/layout/list1"/>
    <dgm:cxn modelId="{35FF34F7-6FCA-7248-9E0E-FA7BFE7D2773}" type="presOf" srcId="{424D0F57-C852-2345-B6A1-A007F50013F8}" destId="{D6CF82A7-2676-8E4E-8979-085535B19D56}" srcOrd="0" destOrd="3" presId="urn:microsoft.com/office/officeart/2005/8/layout/list1"/>
    <dgm:cxn modelId="{564AFABB-C66E-3A48-87B6-1D2D936E0423}" type="presParOf" srcId="{24A8D4AD-C69F-ED4A-9928-4DCF52D3349F}" destId="{066606F7-135E-134C-B693-7F78F68BD153}" srcOrd="0" destOrd="0" presId="urn:microsoft.com/office/officeart/2005/8/layout/list1"/>
    <dgm:cxn modelId="{9ECF51A0-2397-A74D-87C0-CA8648556068}" type="presParOf" srcId="{066606F7-135E-134C-B693-7F78F68BD153}" destId="{71DE5AED-1534-0345-BEB9-A1B28CC987BF}" srcOrd="0" destOrd="0" presId="urn:microsoft.com/office/officeart/2005/8/layout/list1"/>
    <dgm:cxn modelId="{07A6290F-27E7-C849-81BA-ED53EDFE4DFB}" type="presParOf" srcId="{066606F7-135E-134C-B693-7F78F68BD153}" destId="{152F7F99-21E6-FA41-9A9B-75F753A7D577}" srcOrd="1" destOrd="0" presId="urn:microsoft.com/office/officeart/2005/8/layout/list1"/>
    <dgm:cxn modelId="{006355B4-9BCD-6B4B-93C2-B54EA0D1D358}" type="presParOf" srcId="{24A8D4AD-C69F-ED4A-9928-4DCF52D3349F}" destId="{BB55ADE1-9A13-4C49-9ADE-41CA06C67FE4}" srcOrd="1" destOrd="0" presId="urn:microsoft.com/office/officeart/2005/8/layout/list1"/>
    <dgm:cxn modelId="{50A650F8-57BE-EB43-AFC9-02BB9CB60C70}" type="presParOf" srcId="{24A8D4AD-C69F-ED4A-9928-4DCF52D3349F}" destId="{D6CF82A7-2676-8E4E-8979-085535B19D5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EC589-A4ED-E54A-BF89-3911A7F09B0D}">
      <dsp:nvSpPr>
        <dsp:cNvPr id="0" name=""/>
        <dsp:cNvSpPr/>
      </dsp:nvSpPr>
      <dsp:spPr>
        <a:xfrm rot="21300000">
          <a:off x="18706" y="1901000"/>
          <a:ext cx="6058586" cy="693799"/>
        </a:xfrm>
        <a:prstGeom prst="mathMinus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C3C8EB4-2219-0641-85AA-990D74CF09C9}">
      <dsp:nvSpPr>
        <dsp:cNvPr id="0" name=""/>
        <dsp:cNvSpPr/>
      </dsp:nvSpPr>
      <dsp:spPr>
        <a:xfrm>
          <a:off x="762006" y="685807"/>
          <a:ext cx="1828800" cy="1798320"/>
        </a:xfrm>
        <a:prstGeom prst="downArrow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AF565A-D8F3-0D47-8B84-CE178EBBD269}">
      <dsp:nvSpPr>
        <dsp:cNvPr id="0" name=""/>
        <dsp:cNvSpPr/>
      </dsp:nvSpPr>
      <dsp:spPr>
        <a:xfrm>
          <a:off x="609599" y="0"/>
          <a:ext cx="3931910" cy="1278637"/>
        </a:xfrm>
        <a:prstGeom prst="rect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Lower level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There must be some sort of function that produces an authenticator</a:t>
          </a:r>
        </a:p>
      </dsp:txBody>
      <dsp:txXfrm>
        <a:off x="609599" y="0"/>
        <a:ext cx="3931910" cy="1278637"/>
      </dsp:txXfrm>
    </dsp:sp>
    <dsp:sp modelId="{F89A8629-E88D-5B42-AE48-3030A7AF7E25}">
      <dsp:nvSpPr>
        <dsp:cNvPr id="0" name=""/>
        <dsp:cNvSpPr/>
      </dsp:nvSpPr>
      <dsp:spPr>
        <a:xfrm>
          <a:off x="3276593" y="1904996"/>
          <a:ext cx="1828800" cy="1798320"/>
        </a:xfrm>
        <a:prstGeom prst="upArrow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58508-C634-8947-BE5F-AF7AD4C41A9B}">
      <dsp:nvSpPr>
        <dsp:cNvPr id="0" name=""/>
        <dsp:cNvSpPr/>
      </dsp:nvSpPr>
      <dsp:spPr>
        <a:xfrm>
          <a:off x="1371600" y="3113346"/>
          <a:ext cx="4450080" cy="1382453"/>
        </a:xfrm>
        <a:prstGeom prst="rect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Higher-level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Uses the lower-level function as a primitive in an authentication protocol that enables a receiver to verify the authenticity of a message</a:t>
          </a:r>
        </a:p>
      </dsp:txBody>
      <dsp:txXfrm>
        <a:off x="1371600" y="3113346"/>
        <a:ext cx="4450080" cy="1382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5709D-7F47-994B-9CF2-C952C0C6C13D}">
      <dsp:nvSpPr>
        <dsp:cNvPr id="0" name=""/>
        <dsp:cNvSpPr/>
      </dsp:nvSpPr>
      <dsp:spPr>
        <a:xfrm rot="16200000">
          <a:off x="-1379709" y="1381785"/>
          <a:ext cx="4800600" cy="2037029"/>
        </a:xfrm>
        <a:prstGeom prst="flowChartManualOperation">
          <a:avLst/>
        </a:prstGeom>
        <a:solidFill>
          <a:schemeClr val="accent4">
            <a:lumMod val="75000"/>
          </a:schemeClr>
        </a:solidFill>
        <a:ln w="9525">
          <a:solidFill>
            <a:schemeClr val="accent4">
              <a:lumMod val="5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Taking into account the types of attacks, the MAC needs to satisfy the following:</a:t>
          </a:r>
        </a:p>
      </dsp:txBody>
      <dsp:txXfrm rot="5400000">
        <a:off x="2076" y="960120"/>
        <a:ext cx="2037029" cy="2880360"/>
      </dsp:txXfrm>
    </dsp:sp>
    <dsp:sp modelId="{355D249C-4135-264C-9AA4-38F8B8368748}">
      <dsp:nvSpPr>
        <dsp:cNvPr id="0" name=""/>
        <dsp:cNvSpPr/>
      </dsp:nvSpPr>
      <dsp:spPr>
        <a:xfrm rot="16200000">
          <a:off x="810096" y="1381785"/>
          <a:ext cx="4800600" cy="2037029"/>
        </a:xfrm>
        <a:prstGeom prst="flowChartManualOperation">
          <a:avLst/>
        </a:prstGeom>
        <a:solidFill>
          <a:schemeClr val="accent4">
            <a:lumMod val="5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first requirement deals with message replacement attacks, in which an opponent is able to construct a new message to match a given MAC, even though the opponent does not know and does not learn the key</a:t>
          </a:r>
          <a:endParaRPr lang="en-US" sz="1500" b="1" i="0" kern="1200" dirty="0"/>
        </a:p>
      </dsp:txBody>
      <dsp:txXfrm rot="5400000">
        <a:off x="2191881" y="960120"/>
        <a:ext cx="2037029" cy="2880360"/>
      </dsp:txXfrm>
    </dsp:sp>
    <dsp:sp modelId="{2B5F3EFE-B469-D54B-9DB0-72961539BBD1}">
      <dsp:nvSpPr>
        <dsp:cNvPr id="0" name=""/>
        <dsp:cNvSpPr/>
      </dsp:nvSpPr>
      <dsp:spPr>
        <a:xfrm rot="16200000">
          <a:off x="2999903" y="1381785"/>
          <a:ext cx="4800600" cy="2037029"/>
        </a:xfrm>
        <a:prstGeom prst="flowChartManualOperation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477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second requirement deals with the need to thwart a brute-force attack based on chosen plaintext </a:t>
          </a:r>
        </a:p>
      </dsp:txBody>
      <dsp:txXfrm rot="5400000">
        <a:off x="4381688" y="960120"/>
        <a:ext cx="2037029" cy="2880360"/>
      </dsp:txXfrm>
    </dsp:sp>
    <dsp:sp modelId="{378057DA-9A05-9149-8D2C-22685B173615}">
      <dsp:nvSpPr>
        <dsp:cNvPr id="0" name=""/>
        <dsp:cNvSpPr/>
      </dsp:nvSpPr>
      <dsp:spPr>
        <a:xfrm rot="16200000">
          <a:off x="5189709" y="1381785"/>
          <a:ext cx="4800600" cy="2037029"/>
        </a:xfrm>
        <a:prstGeom prst="flowChartManualOperation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477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final requirement dictates that the authentication algorithm should not be weaker with respect to certain parts or bits of the message than others</a:t>
          </a:r>
        </a:p>
      </dsp:txBody>
      <dsp:txXfrm rot="5400000">
        <a:off x="6571494" y="960120"/>
        <a:ext cx="2037029" cy="2880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F82A7-2676-8E4E-8979-085535B19D56}">
      <dsp:nvSpPr>
        <dsp:cNvPr id="0" name=""/>
        <dsp:cNvSpPr/>
      </dsp:nvSpPr>
      <dsp:spPr>
        <a:xfrm>
          <a:off x="0" y="345930"/>
          <a:ext cx="8458200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437388" rIns="65645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Attack the key space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If an attacker can determine the MAC key then it is possible to generate a valid MAC value for any input </a:t>
          </a:r>
          <a:r>
            <a:rPr lang="en-US" sz="2100" i="1" kern="1200" dirty="0"/>
            <a:t>x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Attack the MAC value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Objective is to generate a valid tag for a given message or to find a message that matches a given tag</a:t>
          </a:r>
        </a:p>
      </dsp:txBody>
      <dsp:txXfrm>
        <a:off x="0" y="345930"/>
        <a:ext cx="8458200" cy="2513700"/>
      </dsp:txXfrm>
    </dsp:sp>
    <dsp:sp modelId="{152F7F99-21E6-FA41-9A9B-75F753A7D577}">
      <dsp:nvSpPr>
        <dsp:cNvPr id="0" name=""/>
        <dsp:cNvSpPr/>
      </dsp:nvSpPr>
      <dsp:spPr>
        <a:xfrm>
          <a:off x="422910" y="35970"/>
          <a:ext cx="5920740" cy="619920"/>
        </a:xfrm>
        <a:prstGeom prst="round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lines of attack:</a:t>
          </a:r>
        </a:p>
      </dsp:txBody>
      <dsp:txXfrm>
        <a:off x="453172" y="66232"/>
        <a:ext cx="586021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2ABA5-4B38-0A44-9B9D-7330C89F6B91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CB57-742E-6248-8C1A-A57774C5B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8E01877B-E5FC-4F44-9FC7-4B20506F310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838C5-D210-634D-AD54-173CE2131589}" type="slidenum">
              <a:rPr lang="en-AU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7/e, by William Stallings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12 – “</a:t>
            </a:r>
            <a:r>
              <a:rPr lang="en-AU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Message Authentication Codes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AU" dirty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AF2D4-5370-B24A-AC0D-F2C5C66B543D}" type="slidenum">
              <a:rPr lang="en-AU">
                <a:latin typeface="Arial" pitchFamily="-84" charset="0"/>
              </a:rPr>
              <a:pPr/>
              <a:t>10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brute-force attack on a MAC is a more difficult undertaking than a brute-force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 on a hash function because it requires known message-tag pairs. Let us see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why this is so. To attack a hash code, we can proceed in the following way. Given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fixed message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with 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-bit hash code 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H(x ), a brute-force method of finding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collision is to pick a random bit string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and check if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H(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= 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H(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 attacker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do this repeatedly off line. Whether an off-line attack can be used on a MAC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 depends on the relative size of the key and the tag.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attacker would like to come up with the valid MAC code for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given message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There are two lines of attack possible: attack the key space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 the MAC value. We examine each of these in turn.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an attacker can determine the MAC key, then it is possible to generate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valid MAC value for any input 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Suppose the key size is 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bits and that the attacker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 one known text-tag pair. Then the attacker can compute the 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-bit tag on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known text for all possible keys. At least one key is guaranteed to produce the correct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tag, namely, the valid key that was initially used to produce the known text-tag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pair. This phase of the attack takes a level of effort proportional to 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(that is, one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operation for each of the 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possible key values). However, as was described earlier,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because the MAC is a many-to-one mapping, there may be other keys that produce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correct value. Thus, if more than one key is found to produce the correct value,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additional text-tag pairs must be tested. It can be shown that the level of effort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drops off rapidly with each additional text-MAC pair and that the overall level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effort is roughly 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[MENE97].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attacker can also work on the tag without attempting to recover the key.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Here, the objective is to generate a valid tag for a given message or to find a message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that matches a given tag. In either case, the level of effort is comparable to that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attacking the one-way or weak collision-resistant property of a hash code, or 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case of the MAC, the attack cannot be conducted off line without further input;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attacker will require chosen text-tag pairs or knowledge of the key.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summarize, the level of effort for brute-force attack on a MAC algorithm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expressed as min(2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 assessment of strength is similar to that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symmetric encryption algorithms. It would appear reasonable to require that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length and tag length satisfy a relationship such as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min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(k,n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≥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where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perhaps in the range of 128 bits.</a:t>
            </a:r>
            <a:endParaRPr lang="en-US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1AD91-72C6-C84D-A61C-8779468DBB18}" type="slidenum">
              <a:rPr lang="en-AU">
                <a:latin typeface="Arial" pitchFamily="-84" charset="0"/>
              </a:rPr>
              <a:pPr/>
              <a:t>11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As with encryption algorithms and hash functions, cryptanalytic attacks on MAC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 seek to exploit some property of the algorithm to perform some attack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 than an exhaustive search. The way to measure the resistance of a MAC algorithm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cryptanalysis is to compare its strength to the effort required for a brute-force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attack. That is, an ideal MAC algorithm will require a cryptanalytic effort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greater than or equal to the brute-force effort.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is much more variety in the structure of MACs than in hash functions,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 it is difficult to generalize about the cryptanalysis of MACs. Furthermore, far less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work has been done on developing such attacks. A useful survey of some methods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specific MACs is [PREN96].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44543-A05C-F34C-988B-EFC379C870EE}" type="slidenum">
              <a:rPr lang="en-AU">
                <a:latin typeface="Arial" pitchFamily="-84" charset="0"/>
              </a:rPr>
              <a:pPr/>
              <a:t>12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Data Authentication Algorithm  (DAA), based on DES, has been one of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most widely used MACs for a number of years. The algorithm is both a FIPS publication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(FIPS PUB 113) and an ANSI standard (X9.17). However, as we discuss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subsequently, security weaknesses in this algorithm have been discovered, and it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being replaced by newer and stronger algorithms.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algorithm can be defined as using the cipher block chaining (CBC) mode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operation of DES (Figure 6.4) with an initialization vector of zero. The data (e.g.,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message, record, file, or program) to be authenticated are grouped into contiguous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64-bit blocks: D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D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,. . .  , D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If necessary, the final block is padded on the right with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zeroes to form a full 64-bit block. Using the DES encryption algorithm E and a secret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K , a data authentication code (DAC) is calculated as follows (Figure 12.7).</a:t>
            </a:r>
            <a:endParaRPr lang="en-US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Authenticated encryption (AE) is a term used to describe encryption systems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simultaneously protect confidentiality and authenticity (integrity) of communications.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Many applications and protocols require both forms of security, but until recently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two services have been designed separately.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are four common approaches to providing both confidentiality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encryption for a message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Hashing followed by encryption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 First compute the cryptographic hash function over</a:t>
            </a: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as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 (M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Then encrypt the message plus hash function: E(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 , (M ||h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 followed by encryption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 Use two keys. First authenticate the plaintext by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computing the MAC value as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MAC(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2000" kern="1200" baseline="-250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1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M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Then encrypt the message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plus tag: E(K</a:t>
            </a:r>
            <a:r>
              <a:rPr lang="en-US" sz="2000" kern="1200" baseline="-250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2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[M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||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 ]). This approach is taken by the SSL/TLS protocols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(Chapter 17).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 followed by authentication.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Use two keys. First encrypt the message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yield the ciphertext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E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(K</a:t>
            </a:r>
            <a:r>
              <a:rPr lang="en-US" sz="2000" kern="1200" baseline="-250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2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M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Then authenticate the ciphertext with</a:t>
            </a: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MAC(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2000" kern="1200" baseline="-250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1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C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to yield the pair (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, 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). This approach is used in the IPsec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protocol (Chapter 20).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Independently encrypt and authenticate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 Use two keys. Encrypt the message to yield the ciphertext</a:t>
            </a: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E(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2000" kern="1200" baseline="-250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2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M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Authenticate the plaintext with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MAC(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2000" i="1" kern="1200" baseline="-250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1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M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yield the pair (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, T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These operations can be performed in either order.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 is used by the SSH protocol (Chapter 17).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Both decryption and verification are straightforward for each approach.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H-E, M-E, and E+A, decrypt first, then verify. For E-A, verify first, then decrypt.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are security vulnerabilities with all of these approaches. The H-E approach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used in the Wired Equivalent Privacy (WEP) protocol to protect WiFi networks.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approach had fundamental weaknesses and led to the replacement of the WEP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protocol. [BLAC05] and [BELL00] point out that there are security concerns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each of the three encryption/MAC approaches listed above. Nevertheless, with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proper design, any of these approaches can provide a high level of security. This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goal of the two approaches discussed in this section, both of which have been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standardized by NIST.</a:t>
            </a:r>
            <a:endParaRPr lang="en-US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D2C56-73F0-E144-8A2F-6F4099EC5144}" type="slidenum">
              <a:rPr lang="en-AU" smtClean="0">
                <a:latin typeface="Arial" pitchFamily="-84" charset="0"/>
              </a:rPr>
              <a:pPr/>
              <a:t>13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F3BD3-6F3C-694C-8E1B-CF3CF7A9ECD3}" type="slidenum">
              <a:rPr lang="en-AU">
                <a:latin typeface="Arial" pitchFamily="-84" charset="0"/>
              </a:rPr>
              <a:pPr/>
              <a:t>14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 12 summary.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of the most fascinating and complex areas of cryptography is that of message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 and the related area of digital signatures. It would be impossible,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anything less than book length, to exhaust all the cryptographic functions and protocols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have been proposed or implemented for message authentication and digital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signatures. Instead, the purpose of this chapter and the next is to provide a broad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overview of the subject and to develop a systematic means of describing the various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chapter begins with an introduction to the requirements for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digital signature and the types of attacks to be countered. Then the basic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approaches are surveyed. The remainder of the chapter deals with the fundamental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 to message authentication known as the message authentication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(MAC). Following an overview of this topic, the chapter looks at security considerations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MACs. This is followed by a discussion of specific MACs in two categories: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those built from cryptographic hash functions and those built using a block cipher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mode of operation. Next, we look at a relatively recent approach known as authenticated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encryption. Finally, we look at the use of cryptographic hash functions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MACs for pseudorandom number generation.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0E2E4-7EF1-9740-B874-0923C8317D3F}" type="slidenum">
              <a:rPr lang="en-AU" smtClean="0">
                <a:latin typeface="Arial" pitchFamily="-84" charset="0"/>
              </a:rPr>
              <a:pPr/>
              <a:t>2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FBB41-D1EB-224C-BB0E-77BBD30CB389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the context of communications across a network, the following attacks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identified.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Disclosure:  Release of message contents to any person or process not possessing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appropriate cryptographic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Traffic analysis:  Discovery of the pattern of traffic between parties. In a connection-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oriented application, the frequency and duration of connections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determined. In either a connection-oriented or connectionless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number and length of messages between parties could be determined.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Masquerade:  Insertion of messages into the network from a fraudulent source.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includes the creation of messages by an opponent that are purported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come from an authorized entity. Also included are fraudulent acknowledgments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message receipt or nonreceipt by someone other than the message recipient.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4. Content modification:  Changes to the contents of a message, including insertion,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deletion, transposition, and modification.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5. Sequence modification:  Any modification to a sequence of messages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parties, including insertion, deletion, and reordering.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6. Timing modification:  Delay or replay of messages. In a connection-oriented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application, an entire session or sequence of messages could be a replay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some previous valid session, or individual messages in the sequence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delayed or replayed. In a connectionless application, an individual message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(e.g., datagram) could be delayed or replayed.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7. Source repudiation:  Denial of transmission of message by source.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8. Destination repudiation:  Denial of receipt of message by destination.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Measures to deal with the first two attacks are in the realm of message confidentiality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are dealt with in Part One. Measures to deal with items (3) through (6)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the foregoing list are generally regarded as message authentication.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dealing specifically with item (7) come under the heading of digital signatures.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Generally, a digital signature technique will also counter some or all of the attacks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listed under items (3) through (6). Dealing with item (8) may require a combination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use of digital signatures and a protocol designed to counter this attack.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summary, message authentication is a procedure to verify that received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messages come from the alleged source and have not been altered. Message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may also verify sequencing and timeliness. A digital signature is an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technique that also includes measures to counter repudiation by the source.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Any message authentication or digital signature mechanism has two levels of functionality.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 the lower level, there must be some sort of function that produces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authenticator: a value to be used to authenticate a message. This lower-level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function is then used as a primitive in a higher-level authentication protocol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enables a receiver to verify the authenticity of a message.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section is concerned with the types of functions that may be used to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authenticator. These may be grouped into three classes.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Hash function:  A function that maps a message of any length into a fixed-length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value, which serves as the authenticator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Message encryption:  The ciphertext of the entire message serves as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authenticator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Message authentication code (MAC):  A function of the message and a secret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that produces a fixed-length value that serves as the authenticator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functions, and how they may serve for message authentication, are discussed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Chapter 11. The remainder of this section briefly examines the remaining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topics. The remainder of the chapter elaborates on the topic of MACs.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Consider the straightforward use of symmetric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12.1a). A message M  transmitted from source A to destination B is encrypted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a secret key K  shared by A and B. If no other party knows the key,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then confidentiality is provided: No other party can recover the plaintext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addition, B is assured that the message was generated by A. Why?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 must have come from A, because A is the only other party that possesses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  and therefore the only other party with the information necessary to construct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that can be decrypted with K. Furthermore, if M is recovered, B knows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none of the bits of M  have been altered, because an opponent that does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know K  would not know how to alter bits in the ciphertext to produce the desired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changes in the plaintext.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 we may say that symmetric encryption provides authentication as well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confidentiality. However, this flat statement needs to be qualified. Consider exactly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what is happening at B. Given a decryption function D and a secret key K,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destination will accept any  input X and produce output Y = D (K , X ). If X  is the ciphertext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 legitimate message M produced by the corresponding encryption function,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then Y is some plaintext message M. Otherwise, Y will likely be a meaningless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of bits. There may need to be some automated means of determining at B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whether Y is legitimate plaintext and therefore must have come from A.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implications of the line of reasoning in the preceding paragraph are profound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the point of view of authentication. Suppose the message M can be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arbitrary bit pattern. In that case, there is no way to determine automatically,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destination, whether an incoming message is the ciphertext of a legitimate message.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conclusion is incontrovertible: If M can be any bit pattern, then regardless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value of X, the value Y =  D(K , X ) is some  bit pattern and therefore must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accepted as authentic plaintext.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Thus, in general, we require that only a small subset of all possible bit patterns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considered legitimate plaintext. In that case, any spurious ciphertext is unlikely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produce legitimate plaintext. For example, suppose that only one bit pattern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10</a:t>
            </a:r>
            <a:r>
              <a:rPr lang="en-US" sz="1200" b="1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6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is legitimate plaintext. Then the probability that any randomly chosen bit pattern,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treated as ciphertext, will produce a legitimate plaintext message is only 10</a:t>
            </a:r>
            <a:r>
              <a:rPr lang="en-US" sz="1200" b="1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-6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It may be difficult to determine automatically  if incoming ciphertext decrypts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intelligible plaintext. If the plaintext is, say, a binary object file or digitized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X-rays, determination of properly formed and therefore authentic plaintext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difficult. Thus, an opponent could achieve a certain level of disruption simply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issuing messages with random content purporting to come from a legitimate user.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solution to this problem is to force the plaintext to have some structure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 easily recognized but that cannot be replicated without recourse to the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function. We could, for example, append an error-detecting code,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known as a frame check sequence (FCS) or checksum, to each message before encryption,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illustrated in Figure 12.2a. A prepares a plaintext message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and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provides this as input to a function F that produces an FCS. The FCS is appended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  and the entire block is then encrypted. At the destination, B decrypts the incoming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and treats the results as a message with an appended FCS. B applies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same function F to attempt to reproduce the FCS. If the calculated FCS is equal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incoming FCS, then the message is considered authentic. It is unlikely that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sequence of bits would exhibit the desired relationship.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Note that the order in which the FCS and encryption functions are performed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critical. The sequence illustrated in Figure 12.2a is referred to in [DIFF79]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internal error control , which the authors contrast with external error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(Figure 12.2b). With internal error control, authentication is provided because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opponent would have difficulty generating ciphertext that, when decrypted, would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have valid error control bits. If instead the FCS is the outer code, an opponent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construct messages with valid error-control codes. Although the opponent cannot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know what the decrypted plaintext will be, he or she can still hope to create confusion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disrupt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91D36-BC66-6B4D-BB43-909C7090ACE4}" type="slidenum">
              <a:rPr lang="en-AU">
                <a:latin typeface="Arial" pitchFamily="-84" charset="0"/>
              </a:rPr>
              <a:pPr/>
              <a:t>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straightforward use of public-key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12.1b) provides confidentiality but not authentication. The source (A) uses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public key PU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of the destination (B) to encrypt M . Because only B has the corresponding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private key PR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only B can decrypt the message. This scheme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 authentication, because any opponent could also use B’s public key to encrypt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 and claim to be A.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provide authentication, A uses its private key to encrypt the message,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 uses A’s public key to decrypt (Figure 12.1c). This provides authentication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same type of reasoning as in the symmetric encryption case: The message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have come from A because A is the only party that possesses PR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and therefore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only party with the information necessary to construct ciphertext that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decrypted with PU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Again, the same reasoning as before applies: There must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some internal structure to the plaintext so that the receiver can distinguish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well-formed plaintext and random bits.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Assuming there is such structure, then the scheme of Figure 12.1c does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authentication. It also provides what is known as digital signature.  Only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could have constructed the ciphertext because only A possesses PR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Not even B,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recipient, could have constructed the ciphertext. Therefore, if B is in possession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ciphertext, B has the means to prove that the message must have come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A. In effect, A has “signed” the message by using its private key to encrypt.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Note that this scheme does not provide confidentiality. Anyone in possession of A’s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public key can decrypt the ciphertext. 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provide both confidentiality and authentication, A can encrypt M  first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its private key, which provides the digital signature, and then using B’s public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key, which provides confidentiality (Figure 12.1d). The disadvantage of this approach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that the public-key algorithm, which is complex, must be exercised four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times rather than two in each communication.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 alternative authentication technique involves the use of a secret key to generate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small fixed-size block of data, known as a cryptographic checksum  or MAC, that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appended to the message. This technique assumes that two communicating parties,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say A and B, share a common secret key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When A has a message to send to B, it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calculates the MAC as a function of the message and the key: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MAC =  C(K , M )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where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 =  input message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=  MAC function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 =  shared secret key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 =  message authentication code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message plus MAC are transmitted to the intended recipient. The recipient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performs the same calculation on the received message, using the same secret key,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generate a new MAC. The received MAC is compared to the calculated MAC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12.4a). If we assume that only the receiver and the sender know the identity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secret key, and if the received MAC matches the calculated MAC, then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receiver is assured that the message has not been altered. If an attacker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alters the message but does not alter the MAC, then the receiver’s calculation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MAC will differ from the received MAC. Because the attacker is assumed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 to know the secret key, the attacker cannot alter the MAC to correspond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the alterations in the message.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receiver is assured that the message is from the alleged sender. Because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 one else knows the secret key, no one else could prepare a message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proper MAC.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If the message includes a sequence number (such as is used with HDLC, X.25,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TCP), then the receiver can be assured of the proper sequence because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attacker cannot successfully alter the sequence number.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MAC function is similar to encryption. One difference is that the MAC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 need not be reversible, as it must be for decryption. In general, the MAC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 is a many-to-one function. The domain of the function consists of messages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some arbitrary length, whereas the range consists of all possible MACs and all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possible keys. If an n -bit MAC is used, then there are 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possible MACs, whereas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are N  possible messages with N &gt;&gt;  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Furthermore, with a k -bit key, there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possible keys.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process depicted in Figure 12.4a provides authentication but not confidentiality,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because the message as a whole is transmitted in the clear. Confidentiality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provided by performing message encryption either after (Figure 12.4b)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before (Figure 12.4c) the MAC algorithm. In both these cases, two separate keys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needed, each of which is shared by the sender and the receiver. In the first case,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 is calculated with the message as input and is then concatenated to the message.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entire block is then encrypted. In the second case, the message is encrypted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first. Then the MAC is calculated using the resulting ciphertext and is concatenated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the ciphertext to form the transmitted block. Typically, it is preferable to tie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 directly to the plaintext, so the method of Figure 12.4b is used.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B206EC-3A20-B94E-BFBF-15CE47DE0973}" type="slidenum">
              <a:rPr lang="en-AU">
                <a:latin typeface="Arial" pitchFamily="-84" charset="0"/>
              </a:rPr>
              <a:pPr/>
              <a:t>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assessing the security of a MAC function, we need to consider the types of attacks that may be mounted against it. Hence it needs to satisfy the listed requirements.</a:t>
            </a: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first requirement deals with message replacement attacks, in which an opponent is able to construct a new message to match a given MAC, even though the opponent does not know and does not learn the key.</a:t>
            </a: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second requirement deals with the need to thwart a brute-force attack based on chosen plaintext. </a:t>
            </a: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final requirement dictates that the authentication algorithm should not be weaker with respect to certain parts or bits of the message than others.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89D08-05CB-8041-A6F5-8B39A2358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28D79-964E-A448-8064-06DBA428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93134-7B2A-5144-91AA-8D21FF7C1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47C69-A4E4-6642-9B2D-EA3DE70B39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48F9B-91BA-5241-927F-DFD69C82F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0E40-9566-FF47-84D5-E4C9DFD1F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B399-20FE-C646-851D-65041BC80C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6906F-F82C-C24B-ADFB-A876A59C3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C610-EA48-3F45-BACD-67F8C6BE9B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671E9-418D-2440-8FFC-982A85567C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8CA6F8B6-D79F-7D42-8296-26A8574CEF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FD05123F-ECCC-3744-8046-0E4114F7D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sldNum="0" hdr="0" dt="0"/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r>
              <a:rPr lang="en-US" dirty="0"/>
              <a:t>Seventh Edition, Global Edition</a:t>
            </a:r>
          </a:p>
          <a:p>
            <a:r>
              <a:rPr lang="en-US" dirty="0"/>
              <a:t>by William Stallings	</a:t>
            </a:r>
          </a:p>
          <a:p>
            <a:endParaRPr lang="en-US" dirty="0"/>
          </a:p>
        </p:txBody>
      </p:sp>
      <p:pic>
        <p:nvPicPr>
          <p:cNvPr id="14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31968" y="-27384"/>
            <a:ext cx="9319984" cy="6885384"/>
            <a:chOff x="-31968" y="-27384"/>
            <a:chExt cx="9319984" cy="6885384"/>
          </a:xfrm>
        </p:grpSpPr>
        <p:pic>
          <p:nvPicPr>
            <p:cNvPr id="7" name="Picture 6" descr="9781292158587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5796" y="0"/>
              <a:ext cx="5270500" cy="6858000"/>
            </a:xfrm>
            <a:prstGeom prst="rect">
              <a:avLst/>
            </a:prstGeom>
          </p:spPr>
        </p:pic>
        <p:grpSp>
          <p:nvGrpSpPr>
            <p:cNvPr id="8" name="Group 15"/>
            <p:cNvGrpSpPr>
              <a:grpSpLocks/>
            </p:cNvGrpSpPr>
            <p:nvPr/>
          </p:nvGrpSpPr>
          <p:grpSpPr bwMode="auto">
            <a:xfrm flipH="1">
              <a:off x="-31968" y="0"/>
              <a:ext cx="2011680" cy="6858000"/>
              <a:chOff x="134471" y="0"/>
              <a:chExt cx="1581220" cy="6858000"/>
            </a:xfrm>
          </p:grpSpPr>
          <p:pic>
            <p:nvPicPr>
              <p:cNvPr id="12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7236296" y="-27384"/>
              <a:ext cx="2051720" cy="6858000"/>
              <a:chOff x="134471" y="0"/>
              <a:chExt cx="1581220" cy="6858000"/>
            </a:xfrm>
          </p:grpSpPr>
          <p:pic>
            <p:nvPicPr>
              <p:cNvPr id="10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Attack</a:t>
            </a:r>
            <a:endParaRPr lang="en-AU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62125"/>
            <a:ext cx="8000999" cy="1666875"/>
          </a:xfrm>
        </p:spPr>
        <p:txBody>
          <a:bodyPr>
            <a:normAutofit/>
          </a:bodyPr>
          <a:lstStyle/>
          <a:p>
            <a:r>
              <a:rPr lang="en-US" dirty="0"/>
              <a:t>Requires known message-tag pairs</a:t>
            </a:r>
          </a:p>
          <a:p>
            <a:pPr lvl="1"/>
            <a:r>
              <a:rPr lang="en-US" dirty="0"/>
              <a:t>A brute-force method of finding a collision is to pick a random bit string </a:t>
            </a:r>
            <a:r>
              <a:rPr lang="en-US" i="1" dirty="0"/>
              <a:t>y </a:t>
            </a:r>
            <a:r>
              <a:rPr lang="en-US" dirty="0"/>
              <a:t>and check if H(</a:t>
            </a:r>
            <a:r>
              <a:rPr lang="en-US" i="1" dirty="0"/>
              <a:t>y</a:t>
            </a:r>
            <a:r>
              <a:rPr lang="en-US" dirty="0"/>
              <a:t>) = H(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2"/>
            <a:endParaRPr lang="en-A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3429000"/>
          <a:ext cx="84582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</a:t>
            </a:r>
            <a:endParaRPr lang="en-AU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Cryptanalytic attacks seek to exploit some property of the algorithm to perform some attack other than an exhaustive search</a:t>
            </a:r>
          </a:p>
          <a:p>
            <a:r>
              <a:rPr lang="en-AU" dirty="0"/>
              <a:t>An ideal MAC algorithm will require a cryptanalytic effort greater than or equal to the brute-force effort</a:t>
            </a:r>
          </a:p>
          <a:p>
            <a:r>
              <a:rPr lang="en-AU" dirty="0"/>
              <a:t>There is much more variety in the structure of MACs than in hash functions, so it is difficult to generalize about the cryptanalysis of MACs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3914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/>
              <a:t>© 2017 Pearson Education, Ltd., All rights reserved.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636" t="12941" r="3636" b="11765"/>
              <a:stretch>
                <a:fillRect/>
              </a:stretch>
            </p:blipFill>
          </mc:Choice>
          <mc:Fallback>
            <p:blipFill>
              <a:blip r:embed="rId4"/>
              <a:srcRect l="3636" t="12941" r="3636" b="11765"/>
              <a:stretch>
                <a:fillRect/>
              </a:stretch>
            </p:blipFill>
          </mc:Fallback>
        </mc:AlternateContent>
        <p:spPr>
          <a:xfrm>
            <a:off x="0" y="533400"/>
            <a:ext cx="9229819" cy="5791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/>
              <a:t>© 2017 Pearson Education, Ltd., All rights reserved.   </a:t>
            </a:r>
          </a:p>
        </p:txBody>
      </p:sp>
    </p:spTree>
  </p:cSld>
  <p:clrMapOvr>
    <a:masterClrMapping/>
  </p:clrMapOvr>
  <p:transition spd="med"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Authenticated Encryption (AE)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term used to describe encryption systems that simultaneously protect confidentiality and authenticity of communications</a:t>
            </a:r>
          </a:p>
          <a:p>
            <a:r>
              <a:rPr lang="en-US" dirty="0"/>
              <a:t>Approaches:</a:t>
            </a:r>
          </a:p>
          <a:p>
            <a:pPr lvl="1"/>
            <a:r>
              <a:rPr lang="en-US" dirty="0"/>
              <a:t>Hashing followed by encryption</a:t>
            </a:r>
          </a:p>
          <a:p>
            <a:pPr lvl="1"/>
            <a:r>
              <a:rPr lang="en-US" dirty="0"/>
              <a:t>Authentication followed by encryption</a:t>
            </a:r>
          </a:p>
          <a:p>
            <a:pPr lvl="1"/>
            <a:r>
              <a:rPr lang="en-US" dirty="0"/>
              <a:t>Encryption followed by authentication</a:t>
            </a:r>
          </a:p>
          <a:p>
            <a:pPr lvl="1"/>
            <a:r>
              <a:rPr lang="en-US" dirty="0"/>
              <a:t>Independently encrypt and authenticate</a:t>
            </a:r>
          </a:p>
          <a:p>
            <a:r>
              <a:rPr lang="en-US" dirty="0"/>
              <a:t> Both decryption and verification are straightforward for each approach</a:t>
            </a:r>
          </a:p>
          <a:p>
            <a:r>
              <a:rPr lang="en-US" dirty="0"/>
              <a:t>There are security vulnerabilities with all of these approaches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562725" cy="365125"/>
          </a:xfrm>
        </p:spPr>
        <p:txBody>
          <a:bodyPr/>
          <a:lstStyle/>
          <a:p>
            <a:pPr>
              <a:defRPr/>
            </a:pPr>
            <a:r>
              <a:rPr lang="en-US" sz="1050" b="0" dirty="0"/>
              <a:t>© 2017 Pearson Education, Ltd., All rights reserved.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524000"/>
            <a:ext cx="3733800" cy="5334000"/>
          </a:xfrm>
        </p:spPr>
        <p:txBody>
          <a:bodyPr>
            <a:normAutofit/>
          </a:bodyPr>
          <a:lstStyle/>
          <a:p>
            <a:r>
              <a:rPr lang="en-US" sz="1946" dirty="0"/>
              <a:t>Message authentication requirements</a:t>
            </a:r>
          </a:p>
          <a:p>
            <a:r>
              <a:rPr lang="en-US" sz="1946" dirty="0"/>
              <a:t>Message authentication functions</a:t>
            </a:r>
          </a:p>
          <a:p>
            <a:pPr lvl="1"/>
            <a:r>
              <a:rPr lang="en-US" sz="1946" dirty="0"/>
              <a:t>Message encryption</a:t>
            </a:r>
          </a:p>
          <a:p>
            <a:pPr lvl="1"/>
            <a:r>
              <a:rPr lang="en-US" sz="1946" dirty="0"/>
              <a:t>Message authentication code</a:t>
            </a:r>
          </a:p>
          <a:p>
            <a:pPr lvl="1"/>
            <a:endParaRPr lang="en-US" sz="1946" dirty="0"/>
          </a:p>
          <a:p>
            <a:r>
              <a:rPr lang="en-US" dirty="0"/>
              <a:t>Requirements for message authentication codes </a:t>
            </a:r>
          </a:p>
          <a:p>
            <a:endParaRPr lang="en-US" sz="2146" dirty="0"/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578475" y="1524000"/>
            <a:ext cx="3565525" cy="5105400"/>
          </a:xfrm>
        </p:spPr>
        <p:txBody>
          <a:bodyPr rtlCol="0">
            <a:normAutofit/>
          </a:bodyPr>
          <a:lstStyle/>
          <a:p>
            <a:r>
              <a:rPr lang="en-US" sz="1946" dirty="0"/>
              <a:t>Security of MACs</a:t>
            </a:r>
          </a:p>
          <a:p>
            <a:pPr lvl="1"/>
            <a:r>
              <a:rPr lang="en-US" sz="1946" dirty="0"/>
              <a:t>Brute-force attacks </a:t>
            </a:r>
          </a:p>
          <a:p>
            <a:pPr lvl="1"/>
            <a:r>
              <a:rPr lang="en-US" sz="1946" dirty="0"/>
              <a:t>Cryptanalysis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946" dirty="0"/>
              <a:t>MACS based on block ciphers: DAA and CMAC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946" dirty="0"/>
              <a:t>Authentication encryption</a:t>
            </a:r>
            <a:endParaRPr lang="en-US" dirty="0">
              <a:ea typeface="+mn-ea"/>
            </a:endParaRPr>
          </a:p>
        </p:txBody>
      </p:sp>
      <p:pic>
        <p:nvPicPr>
          <p:cNvPr id="5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34290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7818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/>
              <a:t>© 2017 Pearson Education, Ltd., All rights reserved.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905000" y="3429000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Chapter 12</a:t>
            </a:r>
          </a:p>
        </p:txBody>
      </p:sp>
      <p:sp>
        <p:nvSpPr>
          <p:cNvPr id="30723" name="Subtitle 13"/>
          <p:cNvSpPr>
            <a:spLocks noGrp="1"/>
          </p:cNvSpPr>
          <p:nvPr>
            <p:ph type="subTitle" idx="1"/>
          </p:nvPr>
        </p:nvSpPr>
        <p:spPr>
          <a:xfrm>
            <a:off x="1524000" y="5029200"/>
            <a:ext cx="6096000" cy="852488"/>
          </a:xfrm>
        </p:spPr>
        <p:txBody>
          <a:bodyPr>
            <a:normAutofit fontScale="92500"/>
          </a:bodyPr>
          <a:lstStyle/>
          <a:p>
            <a:r>
              <a:rPr lang="en-AU" sz="3600" dirty="0"/>
              <a:t>Message Authentication Codes</a:t>
            </a:r>
            <a:endParaRPr lang="en-US" sz="3600" dirty="0"/>
          </a:p>
        </p:txBody>
      </p:sp>
      <p:pic>
        <p:nvPicPr>
          <p:cNvPr id="6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Requirements</a:t>
            </a:r>
            <a:endParaRPr lang="en-AU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600200"/>
            <a:ext cx="3748722" cy="49307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57" dirty="0"/>
              <a:t>Disclosure</a:t>
            </a:r>
          </a:p>
          <a:p>
            <a:pPr lvl="1">
              <a:spcBef>
                <a:spcPts val="1200"/>
              </a:spcBef>
            </a:pPr>
            <a:r>
              <a:rPr lang="en-US" sz="2429" dirty="0"/>
              <a:t>Release of message contents to any person or process not possessing the appropriate cryptographic key</a:t>
            </a:r>
          </a:p>
          <a:p>
            <a:pPr>
              <a:spcBef>
                <a:spcPts val="1200"/>
              </a:spcBef>
            </a:pPr>
            <a:r>
              <a:rPr lang="en-US" sz="2857" dirty="0"/>
              <a:t>Traffic analysis</a:t>
            </a:r>
          </a:p>
          <a:p>
            <a:pPr lvl="1">
              <a:spcBef>
                <a:spcPts val="1200"/>
              </a:spcBef>
            </a:pPr>
            <a:r>
              <a:rPr lang="en-US" sz="2429" dirty="0"/>
              <a:t>Discovery of the pattern of traffic between parties</a:t>
            </a:r>
          </a:p>
          <a:p>
            <a:pPr>
              <a:spcBef>
                <a:spcPts val="1200"/>
              </a:spcBef>
            </a:pPr>
            <a:r>
              <a:rPr lang="en-US" sz="2857" dirty="0"/>
              <a:t>Masquerade</a:t>
            </a:r>
          </a:p>
          <a:p>
            <a:pPr lvl="1">
              <a:spcBef>
                <a:spcPts val="1200"/>
              </a:spcBef>
            </a:pPr>
            <a:r>
              <a:rPr lang="en-US" sz="2429" dirty="0"/>
              <a:t>Insertion of messages into the network from a fraudulent source</a:t>
            </a:r>
          </a:p>
          <a:p>
            <a:pPr>
              <a:spcBef>
                <a:spcPts val="1200"/>
              </a:spcBef>
            </a:pPr>
            <a:r>
              <a:rPr lang="en-US" sz="2857" dirty="0"/>
              <a:t>Content modification</a:t>
            </a:r>
          </a:p>
          <a:p>
            <a:pPr lvl="1">
              <a:spcBef>
                <a:spcPts val="1200"/>
              </a:spcBef>
            </a:pPr>
            <a:r>
              <a:rPr lang="en-US" sz="2429" dirty="0"/>
              <a:t>Changes to the contents of a message, including insertion, deletion, transposition, and modification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566160" cy="47783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57" dirty="0"/>
              <a:t>Sequence modification</a:t>
            </a:r>
          </a:p>
          <a:p>
            <a:pPr lvl="1">
              <a:spcBef>
                <a:spcPts val="1200"/>
              </a:spcBef>
            </a:pPr>
            <a:r>
              <a:rPr lang="en-US" sz="2429" dirty="0"/>
              <a:t>Any modification to a sequence of messages between parties, including insertion, deletion, and reordering</a:t>
            </a:r>
          </a:p>
          <a:p>
            <a:pPr>
              <a:spcBef>
                <a:spcPts val="1200"/>
              </a:spcBef>
            </a:pPr>
            <a:r>
              <a:rPr lang="en-US" sz="2857" dirty="0"/>
              <a:t>Timing modification</a:t>
            </a:r>
          </a:p>
          <a:p>
            <a:pPr lvl="1">
              <a:spcBef>
                <a:spcPts val="1200"/>
              </a:spcBef>
            </a:pPr>
            <a:r>
              <a:rPr lang="en-US" sz="2429" dirty="0"/>
              <a:t>Delay or replay of messages</a:t>
            </a:r>
          </a:p>
          <a:p>
            <a:pPr>
              <a:spcBef>
                <a:spcPts val="1200"/>
              </a:spcBef>
            </a:pPr>
            <a:r>
              <a:rPr lang="en-US" sz="2857" dirty="0"/>
              <a:t>Source repudiation</a:t>
            </a:r>
          </a:p>
          <a:p>
            <a:pPr lvl="1">
              <a:spcBef>
                <a:spcPts val="1200"/>
              </a:spcBef>
            </a:pPr>
            <a:r>
              <a:rPr lang="en-US" sz="2429" dirty="0"/>
              <a:t>Denial of transmission of message by source</a:t>
            </a:r>
          </a:p>
          <a:p>
            <a:pPr>
              <a:spcBef>
                <a:spcPts val="1200"/>
              </a:spcBef>
            </a:pPr>
            <a:r>
              <a:rPr lang="en-US" sz="2857" dirty="0"/>
              <a:t>Destination repudiation</a:t>
            </a:r>
          </a:p>
          <a:p>
            <a:pPr lvl="1">
              <a:spcBef>
                <a:spcPts val="1200"/>
              </a:spcBef>
            </a:pPr>
            <a:r>
              <a:rPr lang="en-US" sz="2429" dirty="0"/>
              <a:t>Denial of receipt of message by destination</a:t>
            </a:r>
            <a:endParaRPr lang="en-AU" sz="2429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Functions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733800" cy="48545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spcBef>
                <a:spcPts val="3600"/>
              </a:spcBef>
            </a:pPr>
            <a:r>
              <a:rPr lang="en-US" sz="2588" dirty="0"/>
              <a:t>Two levels of functionality: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105400" y="1524000"/>
            <a:ext cx="3844066" cy="4930775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>
                <a:cs typeface="ＭＳ Ｐゴシック" pitchFamily="-84" charset="-128"/>
              </a:rPr>
              <a:t>Hash function</a:t>
            </a:r>
          </a:p>
          <a:p>
            <a:pPr lvl="1"/>
            <a:r>
              <a:rPr lang="en-US" sz="2235" dirty="0"/>
              <a:t>A function that maps a message of any length into a fixed-length hash value which serves as the authenticator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>
                <a:cs typeface="ＭＳ Ｐゴシック" pitchFamily="-84" charset="-128"/>
              </a:rPr>
              <a:t>Message encryption</a:t>
            </a:r>
          </a:p>
          <a:p>
            <a:pPr lvl="1"/>
            <a:r>
              <a:rPr lang="en-US" sz="2235" dirty="0"/>
              <a:t>The ciphertext of the entire message serves as its authenticator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>
                <a:cs typeface="ＭＳ Ｐゴシック" pitchFamily="-84" charset="-128"/>
              </a:rPr>
              <a:t>Message authentication code (MAC)</a:t>
            </a:r>
          </a:p>
          <a:p>
            <a:pPr lvl="1"/>
            <a:r>
              <a:rPr lang="en-US" sz="2235" dirty="0"/>
              <a:t>A function of the message and a secret key that produces a fixed-length value that serves as the authenticator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-457200" y="2057400"/>
          <a:ext cx="6096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863436" y="-228600"/>
            <a:ext cx="5476010" cy="7086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553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  </a:t>
            </a: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545" t="8235" r="2727" b="8235"/>
              <a:stretch>
                <a:fillRect/>
              </a:stretch>
            </p:blipFill>
          </mc:Choice>
          <mc:Fallback>
            <p:blipFill>
              <a:blip r:embed="rId4"/>
              <a:srcRect l="4545" t="8235" r="2727" b="8235"/>
              <a:stretch>
                <a:fillRect/>
              </a:stretch>
            </p:blipFill>
          </mc:Fallback>
        </mc:AlternateContent>
        <p:spPr>
          <a:xfrm>
            <a:off x="0" y="0"/>
            <a:ext cx="9304974" cy="6629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  </a:t>
            </a:r>
          </a:p>
        </p:txBody>
      </p:sp>
    </p:spTree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</a:t>
            </a:r>
            <a:endParaRPr lang="en-AU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straightforward use of public-key encryption provides confidentiality but not authentication</a:t>
            </a:r>
          </a:p>
          <a:p>
            <a:r>
              <a:rPr lang="en-US" dirty="0"/>
              <a:t>To provide both confidentiality and authentication, A can encrypt </a:t>
            </a:r>
            <a:r>
              <a:rPr lang="en-US" i="1" dirty="0"/>
              <a:t>M </a:t>
            </a:r>
            <a:r>
              <a:rPr lang="en-US" dirty="0"/>
              <a:t>first using its private key which provides the digital signature, and then using B’s public key, which provides confidentiality</a:t>
            </a:r>
          </a:p>
          <a:p>
            <a:r>
              <a:rPr lang="en-US" dirty="0"/>
              <a:t>Disadvantage is that the public-key algorithm must be exercised four times rather than two in each communication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2390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909" b="6364"/>
              <a:stretch>
                <a:fillRect/>
              </a:stretch>
            </p:blipFill>
          </mc:Choice>
          <mc:Fallback>
            <p:blipFill>
              <a:blip r:embed="rId4"/>
              <a:srcRect t="20909" b="6364"/>
              <a:stretch>
                <a:fillRect/>
              </a:stretch>
            </p:blipFill>
          </mc:Fallback>
        </mc:AlternateContent>
        <p:spPr>
          <a:xfrm>
            <a:off x="914400" y="0"/>
            <a:ext cx="7162800" cy="674140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770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  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MACs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676400"/>
          <a:ext cx="8610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16029</TotalTime>
  <Words>4854</Words>
  <Application>Microsoft Office PowerPoint</Application>
  <PresentationFormat>On-screen Show (4:3)</PresentationFormat>
  <Paragraphs>437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Candara</vt:lpstr>
      <vt:lpstr>Mistral</vt:lpstr>
      <vt:lpstr>Times New Roman</vt:lpstr>
      <vt:lpstr>Infusion</vt:lpstr>
      <vt:lpstr>Cryptography and Network Security</vt:lpstr>
      <vt:lpstr>Chapter 12</vt:lpstr>
      <vt:lpstr>Message Authentication Requirements</vt:lpstr>
      <vt:lpstr>Message Authentication Functions</vt:lpstr>
      <vt:lpstr>PowerPoint Presentation</vt:lpstr>
      <vt:lpstr>PowerPoint Presentation</vt:lpstr>
      <vt:lpstr>Public-Key Encryption</vt:lpstr>
      <vt:lpstr>PowerPoint Presentation</vt:lpstr>
      <vt:lpstr>Requirements for MACs</vt:lpstr>
      <vt:lpstr>Brute-Force Attack</vt:lpstr>
      <vt:lpstr>Cryptanalysis</vt:lpstr>
      <vt:lpstr>PowerPoint Presentation</vt:lpstr>
      <vt:lpstr>Authenticated Encryption (AE)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12</dc:subject>
  <dc:creator>Dr Lawrie Brown</dc:creator>
  <cp:keywords/>
  <dc:description/>
  <cp:lastModifiedBy>Waqas Ali</cp:lastModifiedBy>
  <cp:revision>77</cp:revision>
  <dcterms:created xsi:type="dcterms:W3CDTF">2016-04-21T19:35:06Z</dcterms:created>
  <dcterms:modified xsi:type="dcterms:W3CDTF">2021-12-21T06:11:55Z</dcterms:modified>
  <cp:category/>
</cp:coreProperties>
</file>