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83" r:id="rId5"/>
    <p:sldId id="260" r:id="rId6"/>
    <p:sldId id="258" r:id="rId7"/>
    <p:sldId id="284" r:id="rId8"/>
    <p:sldId id="272" r:id="rId9"/>
    <p:sldId id="262" r:id="rId10"/>
    <p:sldId id="273" r:id="rId11"/>
    <p:sldId id="274" r:id="rId12"/>
    <p:sldId id="275" r:id="rId13"/>
    <p:sldId id="276" r:id="rId14"/>
    <p:sldId id="277" r:id="rId15"/>
    <p:sldId id="278" r:id="rId16"/>
    <p:sldId id="279" r:id="rId17"/>
    <p:sldId id="280" r:id="rId18"/>
    <p:sldId id="28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1/19/2020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1/19/2020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Natural Language Processing (NLP)</a:t>
            </a:r>
            <a:endParaRPr lang="en-US" dirty="0"/>
          </a:p>
        </p:txBody>
      </p:sp>
      <p:sp>
        <p:nvSpPr>
          <p:cNvPr id="3" name="Subtitle 2"/>
          <p:cNvSpPr>
            <a:spLocks noGrp="1"/>
          </p:cNvSpPr>
          <p:nvPr>
            <p:ph type="subTitle" idx="1"/>
          </p:nvPr>
        </p:nvSpPr>
        <p:spPr/>
        <p:txBody>
          <a:bodyPr/>
          <a:lstStyle/>
          <a:p>
            <a:r>
              <a:rPr lang="en-US" dirty="0" smtClean="0"/>
              <a:t>Lecture 1: Introduction</a:t>
            </a:r>
          </a:p>
          <a:p>
            <a:r>
              <a:rPr lang="en-US" dirty="0" smtClean="0"/>
              <a:t>Dr. M. </a:t>
            </a:r>
            <a:r>
              <a:rPr lang="en-US" dirty="0" err="1" smtClean="0"/>
              <a:t>Taimoor</a:t>
            </a:r>
            <a:r>
              <a:rPr lang="en-US" dirty="0" smtClean="0"/>
              <a:t> Khan</a:t>
            </a:r>
            <a:endParaRPr lang="en-US" dirty="0"/>
          </a:p>
        </p:txBody>
      </p:sp>
    </p:spTree>
    <p:extLst>
      <p:ext uri="{BB962C8B-B14F-4D97-AF65-F5344CB8AC3E}">
        <p14:creationId xmlns:p14="http://schemas.microsoft.com/office/powerpoint/2010/main" val="1687577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CS458 Natural Language Processing</a:t>
            </a:r>
            <a:endParaRPr lang="en-US" dirty="0"/>
          </a:p>
        </p:txBody>
      </p:sp>
      <p:sp>
        <p:nvSpPr>
          <p:cNvPr id="3" name="Content Placeholder 2"/>
          <p:cNvSpPr>
            <a:spLocks noGrp="1"/>
          </p:cNvSpPr>
          <p:nvPr>
            <p:ph idx="1"/>
          </p:nvPr>
        </p:nvSpPr>
        <p:spPr/>
        <p:txBody>
          <a:bodyPr/>
          <a:lstStyle/>
          <a:p>
            <a:pPr marL="0" indent="0">
              <a:buNone/>
            </a:pPr>
            <a:r>
              <a:rPr lang="en-US" b="1" dirty="0"/>
              <a:t>Pre-Requisites:</a:t>
            </a:r>
            <a:endParaRPr lang="en-US" dirty="0"/>
          </a:p>
          <a:p>
            <a:pPr lvl="0"/>
            <a:r>
              <a:rPr lang="en-US" dirty="0"/>
              <a:t>Prior knowledge of a Programming Language, ideally Java or Python</a:t>
            </a:r>
          </a:p>
          <a:p>
            <a:pPr lvl="0"/>
            <a:r>
              <a:rPr lang="en-US" dirty="0"/>
              <a:t>Basic understanding of </a:t>
            </a:r>
            <a:r>
              <a:rPr lang="en-US" dirty="0" smtClean="0"/>
              <a:t>Mathematics</a:t>
            </a:r>
            <a:endParaRPr lang="en-US" dirty="0"/>
          </a:p>
          <a:p>
            <a:pPr lvl="0"/>
            <a:r>
              <a:rPr lang="en-US" dirty="0"/>
              <a:t>Understanding of Algorithms and Data Structures</a:t>
            </a:r>
          </a:p>
          <a:p>
            <a:endParaRPr lang="en-US" dirty="0"/>
          </a:p>
        </p:txBody>
      </p:sp>
    </p:spTree>
    <p:extLst>
      <p:ext uri="{BB962C8B-B14F-4D97-AF65-F5344CB8AC3E}">
        <p14:creationId xmlns:p14="http://schemas.microsoft.com/office/powerpoint/2010/main" val="1565137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Ethics</a:t>
            </a:r>
            <a:endParaRPr lang="en-US" dirty="0"/>
          </a:p>
        </p:txBody>
      </p:sp>
      <p:sp>
        <p:nvSpPr>
          <p:cNvPr id="3" name="Content Placeholder 2"/>
          <p:cNvSpPr>
            <a:spLocks noGrp="1"/>
          </p:cNvSpPr>
          <p:nvPr>
            <p:ph idx="1"/>
          </p:nvPr>
        </p:nvSpPr>
        <p:spPr/>
        <p:txBody>
          <a:bodyPr/>
          <a:lstStyle/>
          <a:p>
            <a:pPr marL="0" indent="0">
              <a:buNone/>
            </a:pPr>
            <a:r>
              <a:rPr lang="en-US" b="1" dirty="0"/>
              <a:t>Attendance:	</a:t>
            </a:r>
            <a:endParaRPr lang="en-US" dirty="0"/>
          </a:p>
          <a:p>
            <a:r>
              <a:rPr lang="en-US" dirty="0"/>
              <a:t>The university requires at least 80% attendance</a:t>
            </a:r>
            <a:r>
              <a:rPr lang="en-US" dirty="0" smtClean="0"/>
              <a:t>. Be in time and watch your attendance to avoid end semester hassles. </a:t>
            </a:r>
          </a:p>
          <a:p>
            <a:endParaRPr lang="en-US" dirty="0" smtClean="0"/>
          </a:p>
          <a:p>
            <a:pPr marL="0" indent="0">
              <a:buNone/>
            </a:pPr>
            <a:r>
              <a:rPr lang="en-US" b="1" dirty="0" smtClean="0"/>
              <a:t>Late Submission of Assignments:</a:t>
            </a:r>
            <a:endParaRPr lang="en-US" b="1" dirty="0"/>
          </a:p>
          <a:p>
            <a:r>
              <a:rPr lang="en-US" dirty="0" smtClean="0"/>
              <a:t>Assignments after deadline will get 10% penalty after deadline for first 3 days and will not be marked after that. Assignments will have at least a week’s time. </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4102260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Quizzes:</a:t>
            </a:r>
          </a:p>
          <a:p>
            <a:r>
              <a:rPr lang="en-US" dirty="0" smtClean="0"/>
              <a:t>Quizzes will be announced a week before. There are no retake for quizzes. Accommodate your other plans accordingly.</a:t>
            </a:r>
          </a:p>
          <a:p>
            <a:endParaRPr lang="en-US" dirty="0" smtClean="0"/>
          </a:p>
          <a:p>
            <a:pPr marL="0" indent="0">
              <a:buNone/>
            </a:pPr>
            <a:r>
              <a:rPr lang="en-US" b="1" dirty="0" smtClean="0"/>
              <a:t>Project:</a:t>
            </a:r>
          </a:p>
          <a:p>
            <a:r>
              <a:rPr lang="en-US" dirty="0" smtClean="0"/>
              <a:t>The course project would have groups of two students each. The ideas for projects would be discussed later in the course.</a:t>
            </a:r>
          </a:p>
          <a:p>
            <a:endParaRPr lang="en-US" dirty="0"/>
          </a:p>
          <a:p>
            <a:pPr marL="0" indent="0">
              <a:buNone/>
            </a:pPr>
            <a:r>
              <a:rPr lang="en-US" b="1" dirty="0" smtClean="0"/>
              <a:t>Opportunists:</a:t>
            </a:r>
          </a:p>
          <a:p>
            <a:r>
              <a:rPr lang="en-US" dirty="0" smtClean="0"/>
              <a:t>Keep track of your efforts and rewards. Please do not bother for favors to stay afloat.  </a:t>
            </a:r>
            <a:endParaRPr lang="en-US" dirty="0"/>
          </a:p>
          <a:p>
            <a:endParaRPr lang="en-US" dirty="0" smtClean="0"/>
          </a:p>
        </p:txBody>
      </p:sp>
    </p:spTree>
    <p:extLst>
      <p:ext uri="{BB962C8B-B14F-4D97-AF65-F5344CB8AC3E}">
        <p14:creationId xmlns:p14="http://schemas.microsoft.com/office/powerpoint/2010/main" val="1543168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Description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Natural language processing (NLP) addresses the fundamental questions at the intersection of human languages and computer science. It devises techniques that would help understand the basic language structure and processing it for various needs. This empowers users to get insights into observed human phenomena. It is an interdisciplinary course that helps to learn computers do useful things with human languages by mining high quality information from text and converting it to actionable knowledge. It may facilitate human life in different areas including business intelligence, information acquisition, social behavior analysis and decision making etc. The course introduces computational methods that can help linguistics explain language phenomena, inducing automatic discovery of different word senses and phrase structures. The course discusses statistical and probabilistic methods that have revolutionized NLP in the past decade.</a:t>
            </a:r>
          </a:p>
        </p:txBody>
      </p:sp>
    </p:spTree>
    <p:extLst>
      <p:ext uri="{BB962C8B-B14F-4D97-AF65-F5344CB8AC3E}">
        <p14:creationId xmlns:p14="http://schemas.microsoft.com/office/powerpoint/2010/main" val="3978630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The students should achieve the following objectives from studying this course;</a:t>
            </a:r>
          </a:p>
          <a:p>
            <a:pPr lvl="0"/>
            <a:r>
              <a:rPr lang="en-US" dirty="0"/>
              <a:t>Build models that would process a natural language and learn about its structure</a:t>
            </a:r>
          </a:p>
          <a:p>
            <a:pPr lvl="0"/>
            <a:r>
              <a:rPr lang="en-US" dirty="0"/>
              <a:t>Perform lexical, syntactic and semantic analysis on textual data</a:t>
            </a:r>
          </a:p>
          <a:p>
            <a:pPr lvl="0"/>
            <a:r>
              <a:rPr lang="en-US" dirty="0"/>
              <a:t>Build models that would generate natural language</a:t>
            </a:r>
          </a:p>
          <a:p>
            <a:pPr lvl="0"/>
            <a:r>
              <a:rPr lang="en-US" dirty="0"/>
              <a:t>Build models that would identify and extract useful information for text</a:t>
            </a:r>
          </a:p>
          <a:p>
            <a:pPr lvl="0"/>
            <a:r>
              <a:rPr lang="en-US" dirty="0"/>
              <a:t>Have understanding of machine translation, comprehending natural language and pragmatics</a:t>
            </a:r>
          </a:p>
          <a:p>
            <a:endParaRPr lang="en-US" dirty="0"/>
          </a:p>
        </p:txBody>
      </p:sp>
    </p:spTree>
    <p:extLst>
      <p:ext uri="{BB962C8B-B14F-4D97-AF65-F5344CB8AC3E}">
        <p14:creationId xmlns:p14="http://schemas.microsoft.com/office/powerpoint/2010/main" val="3280920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Textbooks</a:t>
            </a:r>
            <a:endParaRPr lang="en-US" dirty="0"/>
          </a:p>
        </p:txBody>
      </p:sp>
      <p:sp>
        <p:nvSpPr>
          <p:cNvPr id="3" name="Content Placeholder 2"/>
          <p:cNvSpPr>
            <a:spLocks noGrp="1"/>
          </p:cNvSpPr>
          <p:nvPr>
            <p:ph idx="1"/>
          </p:nvPr>
        </p:nvSpPr>
        <p:spPr/>
        <p:txBody>
          <a:bodyPr/>
          <a:lstStyle/>
          <a:p>
            <a:pPr lvl="0"/>
            <a:r>
              <a:rPr lang="en-US" b="1" dirty="0"/>
              <a:t>Speech and Language Processing</a:t>
            </a:r>
            <a:r>
              <a:rPr lang="en-US" dirty="0"/>
              <a:t>, by Daniel </a:t>
            </a:r>
            <a:r>
              <a:rPr lang="en-US" dirty="0" err="1"/>
              <a:t>Jurafsky</a:t>
            </a:r>
            <a:r>
              <a:rPr lang="en-US" dirty="0"/>
              <a:t> and James H. Martin, </a:t>
            </a:r>
            <a:r>
              <a:rPr lang="en-US" dirty="0" smtClean="0"/>
              <a:t>3</a:t>
            </a:r>
            <a:r>
              <a:rPr lang="en-US" baseline="30000" dirty="0" smtClean="0"/>
              <a:t>rd</a:t>
            </a:r>
            <a:r>
              <a:rPr lang="en-US" dirty="0" smtClean="0"/>
              <a:t> </a:t>
            </a:r>
            <a:r>
              <a:rPr lang="en-US" dirty="0"/>
              <a:t>Edition </a:t>
            </a:r>
            <a:r>
              <a:rPr lang="en-US" dirty="0" smtClean="0"/>
              <a:t>2019</a:t>
            </a:r>
            <a:endParaRPr lang="en-US" b="1" dirty="0" smtClean="0"/>
          </a:p>
          <a:p>
            <a:pPr lvl="0"/>
            <a:r>
              <a:rPr lang="en-US" b="1" dirty="0" smtClean="0"/>
              <a:t>Speech </a:t>
            </a:r>
            <a:r>
              <a:rPr lang="en-US" b="1" dirty="0"/>
              <a:t>and Language Processing</a:t>
            </a:r>
            <a:r>
              <a:rPr lang="en-US" dirty="0"/>
              <a:t>, by Daniel </a:t>
            </a:r>
            <a:r>
              <a:rPr lang="en-US" dirty="0" err="1"/>
              <a:t>Jurafsky</a:t>
            </a:r>
            <a:r>
              <a:rPr lang="en-US" dirty="0"/>
              <a:t> and James H. Martin, 2</a:t>
            </a:r>
            <a:r>
              <a:rPr lang="en-US" baseline="30000" dirty="0"/>
              <a:t>nd</a:t>
            </a:r>
            <a:r>
              <a:rPr lang="en-US" dirty="0"/>
              <a:t> Edition 2009.</a:t>
            </a:r>
          </a:p>
          <a:p>
            <a:pPr marL="0" indent="0">
              <a:buNone/>
            </a:pPr>
            <a:r>
              <a:rPr lang="en-US" dirty="0"/>
              <a:t> </a:t>
            </a:r>
          </a:p>
          <a:p>
            <a:pPr marL="0" indent="0">
              <a:buNone/>
            </a:pPr>
            <a:r>
              <a:rPr lang="en-US" b="1" dirty="0"/>
              <a:t>Reference Book(s):</a:t>
            </a:r>
            <a:endParaRPr lang="en-US" dirty="0"/>
          </a:p>
          <a:p>
            <a:pPr lvl="0"/>
            <a:r>
              <a:rPr lang="en-US" b="1" dirty="0"/>
              <a:t>Natural Language Processing with Java.</a:t>
            </a:r>
            <a:r>
              <a:rPr lang="en-US" dirty="0"/>
              <a:t> Richard M. Reese, </a:t>
            </a:r>
            <a:r>
              <a:rPr lang="en-US" dirty="0" err="1"/>
              <a:t>AshishSingh</a:t>
            </a:r>
            <a:r>
              <a:rPr lang="en-US" dirty="0"/>
              <a:t> Bhatia, </a:t>
            </a:r>
            <a:r>
              <a:rPr lang="en-US" dirty="0" err="1"/>
              <a:t>Packt</a:t>
            </a:r>
            <a:r>
              <a:rPr lang="en-US" dirty="0"/>
              <a:t> publishing limited, 2015.</a:t>
            </a:r>
          </a:p>
          <a:p>
            <a:endParaRPr lang="en-US" dirty="0"/>
          </a:p>
        </p:txBody>
      </p:sp>
    </p:spTree>
    <p:extLst>
      <p:ext uri="{BB962C8B-B14F-4D97-AF65-F5344CB8AC3E}">
        <p14:creationId xmlns:p14="http://schemas.microsoft.com/office/powerpoint/2010/main" val="1368152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6288138"/>
              </p:ext>
            </p:extLst>
          </p:nvPr>
        </p:nvGraphicFramePr>
        <p:xfrm>
          <a:off x="680320" y="2318195"/>
          <a:ext cx="9613863" cy="4192076"/>
        </p:xfrm>
        <a:graphic>
          <a:graphicData uri="http://schemas.openxmlformats.org/drawingml/2006/table">
            <a:tbl>
              <a:tblPr firstRow="1" firstCol="1" bandRow="1">
                <a:tableStyleId>{5C22544A-7EE6-4342-B048-85BDC9FD1C3A}</a:tableStyleId>
              </a:tblPr>
              <a:tblGrid>
                <a:gridCol w="3204621"/>
                <a:gridCol w="3204621"/>
                <a:gridCol w="3204621"/>
              </a:tblGrid>
              <a:tr h="598868">
                <a:tc>
                  <a:txBody>
                    <a:bodyPr/>
                    <a:lstStyle/>
                    <a:p>
                      <a:pPr algn="l" rtl="0">
                        <a:lnSpc>
                          <a:spcPct val="115000"/>
                        </a:lnSpc>
                        <a:spcAft>
                          <a:spcPts val="0"/>
                        </a:spcAft>
                      </a:pPr>
                      <a:r>
                        <a:rPr lang="en-US" sz="2800" dirty="0">
                          <a:effectLst/>
                        </a:rPr>
                        <a:t>Assessment</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a:effectLst/>
                        </a:rPr>
                        <a:t>Quantity</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a:effectLst/>
                        </a:rPr>
                        <a:t>Marks</a:t>
                      </a:r>
                      <a:endParaRPr lang="en-US" sz="24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598868">
                <a:tc>
                  <a:txBody>
                    <a:bodyPr/>
                    <a:lstStyle/>
                    <a:p>
                      <a:pPr algn="l" rtl="0">
                        <a:lnSpc>
                          <a:spcPct val="115000"/>
                        </a:lnSpc>
                        <a:spcAft>
                          <a:spcPts val="0"/>
                        </a:spcAft>
                      </a:pPr>
                      <a:r>
                        <a:rPr lang="en-US" sz="2800" dirty="0">
                          <a:effectLst/>
                        </a:rPr>
                        <a:t>Assignments </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a:effectLst/>
                        </a:rPr>
                        <a:t>4</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smtClean="0">
                          <a:effectLst/>
                        </a:rPr>
                        <a:t>10</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598868">
                <a:tc>
                  <a:txBody>
                    <a:bodyPr/>
                    <a:lstStyle/>
                    <a:p>
                      <a:pPr algn="l" rtl="0">
                        <a:lnSpc>
                          <a:spcPct val="115000"/>
                        </a:lnSpc>
                        <a:spcAft>
                          <a:spcPts val="0"/>
                        </a:spcAft>
                      </a:pPr>
                      <a:r>
                        <a:rPr lang="en-US" sz="2800">
                          <a:effectLst/>
                        </a:rPr>
                        <a:t>Quizzes</a:t>
                      </a:r>
                      <a:endParaRPr lang="en-US" sz="24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a:effectLst/>
                        </a:rPr>
                        <a:t>4</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a:effectLst/>
                        </a:rPr>
                        <a:t>10</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598868">
                <a:tc>
                  <a:txBody>
                    <a:bodyPr/>
                    <a:lstStyle/>
                    <a:p>
                      <a:pPr algn="l" rtl="0">
                        <a:lnSpc>
                          <a:spcPct val="115000"/>
                        </a:lnSpc>
                        <a:spcAft>
                          <a:spcPts val="0"/>
                        </a:spcAft>
                      </a:pPr>
                      <a:r>
                        <a:rPr lang="en-US" sz="2800" dirty="0" smtClean="0">
                          <a:effectLst/>
                        </a:rPr>
                        <a:t>Class Conduct</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smtClean="0">
                          <a:effectLst/>
                        </a:rPr>
                        <a:t>5</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598868">
                <a:tc>
                  <a:txBody>
                    <a:bodyPr/>
                    <a:lstStyle/>
                    <a:p>
                      <a:pPr algn="l" rtl="0">
                        <a:lnSpc>
                          <a:spcPct val="115000"/>
                        </a:lnSpc>
                        <a:spcAft>
                          <a:spcPts val="0"/>
                        </a:spcAft>
                      </a:pPr>
                      <a:r>
                        <a:rPr lang="en-US" sz="2800" dirty="0" smtClean="0">
                          <a:effectLst/>
                          <a:latin typeface="+mn-lt"/>
                          <a:ea typeface="+mn-ea"/>
                          <a:cs typeface="+mn-cs"/>
                        </a:rPr>
                        <a:t>1</a:t>
                      </a:r>
                      <a:r>
                        <a:rPr lang="en-US" sz="2800" baseline="30000" dirty="0" smtClean="0">
                          <a:effectLst/>
                          <a:latin typeface="+mn-lt"/>
                          <a:ea typeface="+mn-ea"/>
                          <a:cs typeface="+mn-cs"/>
                        </a:rPr>
                        <a:t>st</a:t>
                      </a:r>
                      <a:r>
                        <a:rPr lang="en-US" sz="2800" baseline="0" dirty="0" smtClean="0">
                          <a:effectLst/>
                          <a:latin typeface="+mn-lt"/>
                          <a:ea typeface="+mn-ea"/>
                          <a:cs typeface="+mn-cs"/>
                        </a:rPr>
                        <a:t> Sessional</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a:effectLst/>
                        </a:rPr>
                        <a:t>1</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smtClean="0">
                          <a:effectLst/>
                        </a:rPr>
                        <a:t>10</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598868">
                <a:tc>
                  <a:txBody>
                    <a:bodyPr/>
                    <a:lstStyle/>
                    <a:p>
                      <a:pPr algn="l" rtl="0">
                        <a:lnSpc>
                          <a:spcPct val="115000"/>
                        </a:lnSpc>
                        <a:spcAft>
                          <a:spcPts val="0"/>
                        </a:spcAft>
                      </a:pPr>
                      <a:r>
                        <a:rPr lang="en-US" sz="2800" dirty="0" smtClean="0">
                          <a:effectLst/>
                        </a:rPr>
                        <a:t>2</a:t>
                      </a:r>
                      <a:r>
                        <a:rPr lang="en-US" sz="2800" baseline="30000" dirty="0" smtClean="0">
                          <a:effectLst/>
                        </a:rPr>
                        <a:t>nd</a:t>
                      </a:r>
                      <a:r>
                        <a:rPr lang="en-US" sz="2800" dirty="0" smtClean="0">
                          <a:effectLst/>
                        </a:rPr>
                        <a:t> Sessional</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a:effectLst/>
                        </a:rPr>
                        <a:t>1</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smtClean="0">
                          <a:effectLst/>
                        </a:rPr>
                        <a:t>15</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598868">
                <a:tc>
                  <a:txBody>
                    <a:bodyPr/>
                    <a:lstStyle/>
                    <a:p>
                      <a:pPr algn="l" rtl="0">
                        <a:lnSpc>
                          <a:spcPct val="115000"/>
                        </a:lnSpc>
                        <a:spcAft>
                          <a:spcPts val="0"/>
                        </a:spcAft>
                      </a:pPr>
                      <a:r>
                        <a:rPr lang="en-US" sz="2800" dirty="0" smtClean="0">
                          <a:effectLst/>
                        </a:rPr>
                        <a:t>Final </a:t>
                      </a:r>
                      <a:r>
                        <a:rPr lang="en-US" sz="2800" dirty="0">
                          <a:effectLst/>
                        </a:rPr>
                        <a:t>Exam</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a:effectLst/>
                        </a:rPr>
                        <a:t>1</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rtl="0">
                        <a:lnSpc>
                          <a:spcPct val="115000"/>
                        </a:lnSpc>
                        <a:spcAft>
                          <a:spcPts val="0"/>
                        </a:spcAft>
                      </a:pPr>
                      <a:r>
                        <a:rPr lang="en-US" sz="2800" dirty="0" smtClean="0">
                          <a:effectLst/>
                        </a:rPr>
                        <a:t>50</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3034682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3007909"/>
              </p:ext>
            </p:extLst>
          </p:nvPr>
        </p:nvGraphicFramePr>
        <p:xfrm>
          <a:off x="643943" y="1705735"/>
          <a:ext cx="9826581" cy="5039868"/>
        </p:xfrm>
        <a:graphic>
          <a:graphicData uri="http://schemas.openxmlformats.org/drawingml/2006/table">
            <a:tbl>
              <a:tblPr firstRow="1" firstCol="1" bandRow="1">
                <a:tableStyleId>{5C22544A-7EE6-4342-B048-85BDC9FD1C3A}</a:tableStyleId>
              </a:tblPr>
              <a:tblGrid>
                <a:gridCol w="1856337"/>
                <a:gridCol w="7970244"/>
              </a:tblGrid>
              <a:tr h="289551">
                <a:tc>
                  <a:txBody>
                    <a:bodyPr/>
                    <a:lstStyle/>
                    <a:p>
                      <a:pPr marL="0" marR="0" algn="l" rtl="0">
                        <a:lnSpc>
                          <a:spcPct val="115000"/>
                        </a:lnSpc>
                        <a:spcBef>
                          <a:spcPts val="0"/>
                        </a:spcBef>
                        <a:spcAft>
                          <a:spcPts val="0"/>
                        </a:spcAft>
                      </a:pPr>
                      <a:r>
                        <a:rPr lang="en-US" sz="1800" dirty="0">
                          <a:effectLst/>
                        </a:rPr>
                        <a:t>Week</a:t>
                      </a:r>
                      <a:endParaRPr lang="en-US" sz="1200" dirty="0">
                        <a:effectLst/>
                        <a:latin typeface="Calibri"/>
                        <a:ea typeface="Times New Roman"/>
                        <a:cs typeface="Arial"/>
                      </a:endParaRPr>
                    </a:p>
                  </a:txBody>
                  <a:tcPr marL="63722" marR="63722" marT="0" marB="0"/>
                </a:tc>
                <a:tc>
                  <a:txBody>
                    <a:bodyPr/>
                    <a:lstStyle/>
                    <a:p>
                      <a:pPr marL="0" marR="0" algn="l" rtl="0">
                        <a:lnSpc>
                          <a:spcPct val="115000"/>
                        </a:lnSpc>
                        <a:spcBef>
                          <a:spcPts val="0"/>
                        </a:spcBef>
                        <a:spcAft>
                          <a:spcPts val="0"/>
                        </a:spcAft>
                      </a:pPr>
                      <a:r>
                        <a:rPr lang="en-US" sz="1800">
                          <a:effectLst/>
                        </a:rPr>
                        <a:t>Topic</a:t>
                      </a:r>
                      <a:endParaRPr lang="en-US" sz="120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a:effectLst/>
                        </a:rPr>
                        <a:t>Week 1</a:t>
                      </a:r>
                      <a:endParaRPr lang="en-US" sz="1200" b="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dirty="0">
                          <a:effectLst/>
                        </a:rPr>
                        <a:t>Introduction to the Course</a:t>
                      </a:r>
                      <a:endParaRPr lang="en-US" sz="1400" dirty="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a:effectLst/>
                        </a:rPr>
                        <a:t>Week 2</a:t>
                      </a:r>
                      <a:endParaRPr lang="en-US" sz="1200" b="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a:effectLst/>
                        </a:rPr>
                        <a:t>Regular Expressions</a:t>
                      </a:r>
                      <a:endParaRPr lang="en-US" sz="140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a:effectLst/>
                        </a:rPr>
                        <a:t>Week 3</a:t>
                      </a:r>
                      <a:endParaRPr lang="en-US" sz="1200" b="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a:effectLst/>
                        </a:rPr>
                        <a:t>Text Normalization and Edit distance</a:t>
                      </a:r>
                      <a:endParaRPr lang="en-US" sz="140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a:effectLst/>
                        </a:rPr>
                        <a:t>Week 4</a:t>
                      </a:r>
                      <a:endParaRPr lang="en-US" sz="1200" b="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a:effectLst/>
                        </a:rPr>
                        <a:t>Word Associations</a:t>
                      </a:r>
                      <a:endParaRPr lang="en-US" sz="140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a:effectLst/>
                        </a:rPr>
                        <a:t>Week 5</a:t>
                      </a:r>
                      <a:endParaRPr lang="en-US" sz="1200" b="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a:effectLst/>
                        </a:rPr>
                        <a:t>Language Models</a:t>
                      </a:r>
                      <a:endParaRPr lang="en-US" sz="140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a:effectLst/>
                        </a:rPr>
                        <a:t>Week 6</a:t>
                      </a:r>
                      <a:endParaRPr lang="en-US" sz="1200" b="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a:effectLst/>
                        </a:rPr>
                        <a:t>Text Representation</a:t>
                      </a:r>
                      <a:endParaRPr lang="en-US" sz="140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a:effectLst/>
                        </a:rPr>
                        <a:t>Week 7</a:t>
                      </a:r>
                      <a:endParaRPr lang="en-US" sz="1200" b="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a:effectLst/>
                        </a:rPr>
                        <a:t>Document Classification and Evaluation</a:t>
                      </a:r>
                      <a:endParaRPr lang="en-US" sz="140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a:effectLst/>
                        </a:rPr>
                        <a:t>Week 8</a:t>
                      </a:r>
                      <a:endParaRPr lang="en-US" sz="1200" b="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a:effectLst/>
                        </a:rPr>
                        <a:t>Probabilistic Parsing</a:t>
                      </a:r>
                      <a:endParaRPr lang="en-US" sz="140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a:effectLst/>
                        </a:rPr>
                        <a:t>Week 9</a:t>
                      </a:r>
                      <a:endParaRPr lang="en-US" sz="1200" b="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a:effectLst/>
                        </a:rPr>
                        <a:t>Document Clustering and Evaluation</a:t>
                      </a:r>
                      <a:endParaRPr lang="en-US" sz="140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a:effectLst/>
                        </a:rPr>
                        <a:t>Week 10</a:t>
                      </a:r>
                      <a:endParaRPr lang="en-US" sz="1200" b="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a:effectLst/>
                        </a:rPr>
                        <a:t>Parts-of-speech Tagging and Markov Models</a:t>
                      </a:r>
                      <a:endParaRPr lang="en-US" sz="140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a:effectLst/>
                        </a:rPr>
                        <a:t>Week 11</a:t>
                      </a:r>
                      <a:endParaRPr lang="en-US" sz="1200" b="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a:effectLst/>
                        </a:rPr>
                        <a:t>Context Free Grammars</a:t>
                      </a:r>
                      <a:endParaRPr lang="en-US" sz="140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a:effectLst/>
                        </a:rPr>
                        <a:t>Week 12</a:t>
                      </a:r>
                      <a:endParaRPr lang="en-US" sz="1200" b="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a:effectLst/>
                        </a:rPr>
                        <a:t>Sentiment Analysis</a:t>
                      </a:r>
                      <a:endParaRPr lang="en-US" sz="140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a:effectLst/>
                        </a:rPr>
                        <a:t>Week 13</a:t>
                      </a:r>
                      <a:endParaRPr lang="en-US" sz="1200" b="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a:effectLst/>
                        </a:rPr>
                        <a:t>Information Theory</a:t>
                      </a:r>
                      <a:endParaRPr lang="en-US" sz="140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a:effectLst/>
                        </a:rPr>
                        <a:t>Week 14</a:t>
                      </a:r>
                      <a:endParaRPr lang="en-US" sz="1200" b="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a:effectLst/>
                        </a:rPr>
                        <a:t>Vector Semantics, Word Embedding</a:t>
                      </a:r>
                      <a:endParaRPr lang="en-US" sz="140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a:effectLst/>
                        </a:rPr>
                        <a:t>Week 15</a:t>
                      </a:r>
                      <a:endParaRPr lang="en-US" sz="1200" b="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a:effectLst/>
                        </a:rPr>
                        <a:t>Information Extraction</a:t>
                      </a:r>
                      <a:endParaRPr lang="en-US" sz="1400">
                        <a:effectLst/>
                        <a:latin typeface="Calibri"/>
                        <a:ea typeface="Times New Roman"/>
                        <a:cs typeface="Arial"/>
                      </a:endParaRPr>
                    </a:p>
                  </a:txBody>
                  <a:tcPr marL="63722" marR="63722" marT="0" marB="0"/>
                </a:tc>
              </a:tr>
              <a:tr h="289551">
                <a:tc>
                  <a:txBody>
                    <a:bodyPr/>
                    <a:lstStyle/>
                    <a:p>
                      <a:pPr marL="0" marR="0" algn="l" rtl="0">
                        <a:lnSpc>
                          <a:spcPct val="115000"/>
                        </a:lnSpc>
                        <a:spcBef>
                          <a:spcPts val="0"/>
                        </a:spcBef>
                        <a:spcAft>
                          <a:spcPts val="0"/>
                        </a:spcAft>
                      </a:pPr>
                      <a:r>
                        <a:rPr lang="en-US" sz="1800" b="0" dirty="0">
                          <a:effectLst/>
                        </a:rPr>
                        <a:t>Week 16</a:t>
                      </a:r>
                      <a:endParaRPr lang="en-US" sz="1200" b="0" dirty="0">
                        <a:effectLst/>
                        <a:latin typeface="Calibri"/>
                        <a:ea typeface="Times New Roman"/>
                        <a:cs typeface="Arial"/>
                      </a:endParaRPr>
                    </a:p>
                  </a:txBody>
                  <a:tcPr marL="63722" marR="63722" marT="0" marB="0"/>
                </a:tc>
                <a:tc>
                  <a:txBody>
                    <a:bodyPr/>
                    <a:lstStyle/>
                    <a:p>
                      <a:pPr marL="0" marR="0" algn="just" rtl="0">
                        <a:lnSpc>
                          <a:spcPct val="115000"/>
                        </a:lnSpc>
                        <a:spcBef>
                          <a:spcPts val="0"/>
                        </a:spcBef>
                        <a:spcAft>
                          <a:spcPts val="0"/>
                        </a:spcAft>
                      </a:pPr>
                      <a:r>
                        <a:rPr lang="en-US" sz="1400" dirty="0">
                          <a:effectLst/>
                        </a:rPr>
                        <a:t>Final Project Presentation</a:t>
                      </a:r>
                      <a:endParaRPr lang="en-US" sz="1400" dirty="0">
                        <a:effectLst/>
                        <a:latin typeface="Calibri"/>
                        <a:ea typeface="Times New Roman"/>
                        <a:cs typeface="Arial"/>
                      </a:endParaRPr>
                    </a:p>
                  </a:txBody>
                  <a:tcPr marL="63722" marR="63722" marT="0" marB="0"/>
                </a:tc>
              </a:tr>
            </a:tbl>
          </a:graphicData>
        </a:graphic>
      </p:graphicFrame>
    </p:spTree>
    <p:extLst>
      <p:ext uri="{BB962C8B-B14F-4D97-AF65-F5344CB8AC3E}">
        <p14:creationId xmlns:p14="http://schemas.microsoft.com/office/powerpoint/2010/main" val="14685226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07999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Language is the development, acquisition, maintenance and use of complex systems of communication.</a:t>
            </a:r>
          </a:p>
          <a:p>
            <a:endParaRPr lang="en-US" dirty="0"/>
          </a:p>
          <a:p>
            <a:r>
              <a:rPr lang="en-US" dirty="0" smtClean="0"/>
              <a:t>The prehistoric languages could only communicate the observations i.e., having physical existence in time and space</a:t>
            </a:r>
          </a:p>
          <a:p>
            <a:endParaRPr lang="en-US" dirty="0"/>
          </a:p>
          <a:p>
            <a:r>
              <a:rPr lang="en-US" dirty="0" smtClean="0"/>
              <a:t>Over a period of time, the delicacy of languages allowed to have abstract concepts and theories</a:t>
            </a:r>
          </a:p>
          <a:p>
            <a:endParaRPr lang="en-US" dirty="0"/>
          </a:p>
          <a:p>
            <a:r>
              <a:rPr lang="en-US" dirty="0" smtClean="0"/>
              <a:t>Just like anything else, language can also be used or abused, How?</a:t>
            </a:r>
            <a:endParaRPr lang="en-US" dirty="0"/>
          </a:p>
        </p:txBody>
      </p:sp>
    </p:spTree>
    <p:extLst>
      <p:ext uri="{BB962C8B-B14F-4D97-AF65-F5344CB8AC3E}">
        <p14:creationId xmlns:p14="http://schemas.microsoft.com/office/powerpoint/2010/main" val="2535055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(Human) Language</a:t>
            </a:r>
            <a:endParaRPr lang="en-US" dirty="0"/>
          </a:p>
        </p:txBody>
      </p:sp>
      <p:sp>
        <p:nvSpPr>
          <p:cNvPr id="3" name="Content Placeholder 2"/>
          <p:cNvSpPr>
            <a:spLocks noGrp="1"/>
          </p:cNvSpPr>
          <p:nvPr>
            <p:ph idx="1"/>
          </p:nvPr>
        </p:nvSpPr>
        <p:spPr/>
        <p:txBody>
          <a:bodyPr>
            <a:normAutofit/>
          </a:bodyPr>
          <a:lstStyle/>
          <a:p>
            <a:r>
              <a:rPr lang="en-US" dirty="0" smtClean="0"/>
              <a:t>The method for human communication, either spoken or written. It consist of the use of words in a structured and conventional way.</a:t>
            </a:r>
          </a:p>
          <a:p>
            <a:endParaRPr lang="en-US" dirty="0" smtClean="0"/>
          </a:p>
          <a:p>
            <a:r>
              <a:rPr lang="en-US" dirty="0" smtClean="0"/>
              <a:t>It’s a system of communication that is used by a particular community. </a:t>
            </a:r>
          </a:p>
        </p:txBody>
      </p:sp>
    </p:spTree>
    <p:extLst>
      <p:ext uri="{BB962C8B-B14F-4D97-AF65-F5344CB8AC3E}">
        <p14:creationId xmlns:p14="http://schemas.microsoft.com/office/powerpoint/2010/main" val="409292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around 5000 to 7000 languages in the world (depending on the arbitrary distinction between languages and their dialects.</a:t>
            </a:r>
          </a:p>
          <a:p>
            <a:endParaRPr lang="en-US" dirty="0"/>
          </a:p>
          <a:p>
            <a:pPr marL="0" indent="0">
              <a:buNone/>
            </a:pPr>
            <a:r>
              <a:rPr lang="en-US" sz="2000" dirty="0"/>
              <a:t>Apart from spoken languages, there are sign languages, whistling, braille etc.</a:t>
            </a:r>
          </a:p>
          <a:p>
            <a:endParaRPr lang="en-US" dirty="0"/>
          </a:p>
        </p:txBody>
      </p:sp>
    </p:spTree>
    <p:extLst>
      <p:ext uri="{BB962C8B-B14F-4D97-AF65-F5344CB8AC3E}">
        <p14:creationId xmlns:p14="http://schemas.microsoft.com/office/powerpoint/2010/main" val="2083952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Natural language is processed differently as it passes through different parts of the human brain.</a:t>
            </a:r>
          </a:p>
          <a:p>
            <a:r>
              <a:rPr lang="en-US" dirty="0" smtClean="0"/>
              <a:t>Humans acquire language through social interactions in early childhood and generally speak fluently by 3 years.</a:t>
            </a:r>
          </a:p>
          <a:p>
            <a:endParaRPr lang="en-US" dirty="0" smtClean="0"/>
          </a:p>
          <a:p>
            <a:r>
              <a:rPr lang="en-US" dirty="0" smtClean="0"/>
              <a:t>The use of language is deeply entrenched in human culture. Therefore, in addition to its strictly communicative uses, language also has many social and cultural uses such as signifying group identity, social stratification (social differentiation) as well social grooming and entertainment.</a:t>
            </a:r>
            <a:endParaRPr lang="en-US" dirty="0"/>
          </a:p>
        </p:txBody>
      </p:sp>
    </p:spTree>
    <p:extLst>
      <p:ext uri="{BB962C8B-B14F-4D97-AF65-F5344CB8AC3E}">
        <p14:creationId xmlns:p14="http://schemas.microsoft.com/office/powerpoint/2010/main" val="3174510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Diversity of Natural Languages</a:t>
            </a:r>
            <a:endParaRPr lang="en-US" dirty="0"/>
          </a:p>
        </p:txBody>
      </p:sp>
      <p:sp>
        <p:nvSpPr>
          <p:cNvPr id="3" name="Content Placeholder 2"/>
          <p:cNvSpPr>
            <a:spLocks noGrp="1"/>
          </p:cNvSpPr>
          <p:nvPr>
            <p:ph idx="1"/>
          </p:nvPr>
        </p:nvSpPr>
        <p:spPr/>
        <p:txBody>
          <a:bodyPr/>
          <a:lstStyle/>
          <a:p>
            <a:r>
              <a:rPr lang="en-US" dirty="0" smtClean="0"/>
              <a:t>The complex structure of natural languages afford a much wider range of expressions then any known system.</a:t>
            </a:r>
          </a:p>
          <a:p>
            <a:endParaRPr lang="en-US" dirty="0" smtClean="0"/>
          </a:p>
          <a:p>
            <a:r>
              <a:rPr lang="en-US" dirty="0" smtClean="0"/>
              <a:t>It empowers humans to acquire the ability of a theory of other minds and a shared intentionality.</a:t>
            </a:r>
          </a:p>
        </p:txBody>
      </p:sp>
    </p:spTree>
    <p:extLst>
      <p:ext uri="{BB962C8B-B14F-4D97-AF65-F5344CB8AC3E}">
        <p14:creationId xmlns:p14="http://schemas.microsoft.com/office/powerpoint/2010/main" val="2616519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structure of languages evolve and diversify over time to serve specific communicative and social </a:t>
            </a:r>
            <a:r>
              <a:rPr lang="en-US" dirty="0" smtClean="0"/>
              <a:t>functions.</a:t>
            </a:r>
          </a:p>
          <a:p>
            <a:endParaRPr lang="en-US" dirty="0" smtClean="0"/>
          </a:p>
          <a:p>
            <a:r>
              <a:rPr lang="en-US" dirty="0" smtClean="0"/>
              <a:t>Synchronic</a:t>
            </a:r>
            <a:r>
              <a:rPr lang="en-US" dirty="0"/>
              <a:t>: Study of the state of a language at any given point in </a:t>
            </a:r>
            <a:r>
              <a:rPr lang="en-US" dirty="0" smtClean="0"/>
              <a:t>history</a:t>
            </a:r>
          </a:p>
          <a:p>
            <a:endParaRPr lang="en-US" dirty="0" smtClean="0"/>
          </a:p>
          <a:p>
            <a:r>
              <a:rPr lang="en-US" dirty="0" smtClean="0"/>
              <a:t>Diachronic</a:t>
            </a:r>
            <a:r>
              <a:rPr lang="en-US" dirty="0"/>
              <a:t>: Differences among the states of language over decades or centuries</a:t>
            </a:r>
          </a:p>
          <a:p>
            <a:endParaRPr lang="en-US" dirty="0"/>
          </a:p>
        </p:txBody>
      </p:sp>
    </p:spTree>
    <p:extLst>
      <p:ext uri="{BB962C8B-B14F-4D97-AF65-F5344CB8AC3E}">
        <p14:creationId xmlns:p14="http://schemas.microsoft.com/office/powerpoint/2010/main" val="10183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Family</a:t>
            </a:r>
            <a:endParaRPr lang="en-US" dirty="0"/>
          </a:p>
        </p:txBody>
      </p:sp>
      <p:sp>
        <p:nvSpPr>
          <p:cNvPr id="3" name="Content Placeholder 2"/>
          <p:cNvSpPr>
            <a:spLocks noGrp="1"/>
          </p:cNvSpPr>
          <p:nvPr>
            <p:ph idx="1"/>
          </p:nvPr>
        </p:nvSpPr>
        <p:spPr/>
        <p:txBody>
          <a:bodyPr>
            <a:normAutofit/>
          </a:bodyPr>
          <a:lstStyle/>
          <a:p>
            <a:r>
              <a:rPr lang="en-US" dirty="0" smtClean="0"/>
              <a:t>The existing languages evolve and new languages are introduced.</a:t>
            </a:r>
          </a:p>
          <a:p>
            <a:r>
              <a:rPr lang="en-US" dirty="0" smtClean="0"/>
              <a:t>New languages usually are influenced by the dominant existing languages.</a:t>
            </a:r>
          </a:p>
          <a:p>
            <a:endParaRPr lang="en-US" dirty="0" smtClean="0"/>
          </a:p>
          <a:p>
            <a:r>
              <a:rPr lang="en-US" dirty="0" smtClean="0"/>
              <a:t>A </a:t>
            </a:r>
            <a:r>
              <a:rPr lang="en-US" dirty="0"/>
              <a:t>group of languages that descend from a common ancestor is known as a language family.</a:t>
            </a:r>
          </a:p>
          <a:p>
            <a:endParaRPr lang="en-US" dirty="0" smtClean="0"/>
          </a:p>
          <a:p>
            <a:pPr marL="0" indent="0">
              <a:buNone/>
            </a:pPr>
            <a:r>
              <a:rPr lang="en-US" sz="2000" dirty="0" smtClean="0"/>
              <a:t>Culturally rich languages like Persian and Arabic can be observed to have footprints in many languages.</a:t>
            </a:r>
            <a:endParaRPr lang="en-US" sz="2000" dirty="0"/>
          </a:p>
        </p:txBody>
      </p:sp>
    </p:spTree>
    <p:extLst>
      <p:ext uri="{BB962C8B-B14F-4D97-AF65-F5344CB8AC3E}">
        <p14:creationId xmlns:p14="http://schemas.microsoft.com/office/powerpoint/2010/main" val="355457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Linguistics</a:t>
            </a:r>
            <a:endParaRPr lang="en-US" dirty="0"/>
          </a:p>
        </p:txBody>
      </p:sp>
      <p:sp>
        <p:nvSpPr>
          <p:cNvPr id="3" name="Content Placeholder 2"/>
          <p:cNvSpPr>
            <a:spLocks noGrp="1"/>
          </p:cNvSpPr>
          <p:nvPr>
            <p:ph idx="1"/>
          </p:nvPr>
        </p:nvSpPr>
        <p:spPr/>
        <p:txBody>
          <a:bodyPr/>
          <a:lstStyle/>
          <a:p>
            <a:r>
              <a:rPr lang="en-US" dirty="0" smtClean="0"/>
              <a:t>Scientific or systematic study of language. Its science in the sense that it scientifically studies the rules, systems and principles of human language. </a:t>
            </a:r>
            <a:endParaRPr lang="en-US" dirty="0"/>
          </a:p>
          <a:p>
            <a:r>
              <a:rPr lang="en-US" dirty="0" smtClean="0"/>
              <a:t>There are two objectives of linguistics or the scientific study of language, that are;</a:t>
            </a:r>
          </a:p>
          <a:p>
            <a:pPr lvl="1"/>
            <a:r>
              <a:rPr lang="en-US" dirty="0" smtClean="0"/>
              <a:t>To establish a theory of language and describe language in the light of that theory.</a:t>
            </a:r>
          </a:p>
          <a:p>
            <a:pPr lvl="1"/>
            <a:r>
              <a:rPr lang="en-US" dirty="0" smtClean="0"/>
              <a:t>Examining all forms of language and seeking scientific understanding of the ways in which it is organized serve different needs and perform functions.</a:t>
            </a:r>
          </a:p>
        </p:txBody>
      </p:sp>
    </p:spTree>
    <p:extLst>
      <p:ext uri="{BB962C8B-B14F-4D97-AF65-F5344CB8AC3E}">
        <p14:creationId xmlns:p14="http://schemas.microsoft.com/office/powerpoint/2010/main" val="2874903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389</TotalTime>
  <Words>924</Words>
  <Application>Microsoft Office PowerPoint</Application>
  <PresentationFormat>Custom</PresentationFormat>
  <Paragraphs>136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Berlin</vt:lpstr>
      <vt:lpstr>Natural Language Processing (NLP)</vt:lpstr>
      <vt:lpstr>Language</vt:lpstr>
      <vt:lpstr>Natural (Human) Language</vt:lpstr>
      <vt:lpstr>PowerPoint Presentation</vt:lpstr>
      <vt:lpstr>PowerPoint Presentation</vt:lpstr>
      <vt:lpstr>Diversity of Natural Languages</vt:lpstr>
      <vt:lpstr>PowerPoint Presentation</vt:lpstr>
      <vt:lpstr>Language Family</vt:lpstr>
      <vt:lpstr>Linguistics</vt:lpstr>
      <vt:lpstr>CS458 Natural Language Processing</vt:lpstr>
      <vt:lpstr>Class Ethics</vt:lpstr>
      <vt:lpstr>PowerPoint Presentation</vt:lpstr>
      <vt:lpstr>Course Description</vt:lpstr>
      <vt:lpstr>Course Objectives</vt:lpstr>
      <vt:lpstr>Textbooks</vt:lpstr>
      <vt:lpstr>Assessments</vt:lpstr>
      <vt:lpstr>Course Outline</vt:lpstr>
      <vt:lpstr>Discussion!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dc:title>
  <dc:creator>Windows User</dc:creator>
  <cp:lastModifiedBy>Dr. Taimoor</cp:lastModifiedBy>
  <cp:revision>59</cp:revision>
  <dcterms:created xsi:type="dcterms:W3CDTF">2019-01-20T17:48:30Z</dcterms:created>
  <dcterms:modified xsi:type="dcterms:W3CDTF">2020-01-19T17:47:33Z</dcterms:modified>
</cp:coreProperties>
</file>