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2" r:id="rId3"/>
    <p:sldId id="283" r:id="rId4"/>
    <p:sldId id="270" r:id="rId5"/>
    <p:sldId id="274" r:id="rId6"/>
    <p:sldId id="275" r:id="rId7"/>
    <p:sldId id="276" r:id="rId8"/>
    <p:sldId id="277" r:id="rId9"/>
    <p:sldId id="278" r:id="rId10"/>
    <p:sldId id="279" r:id="rId11"/>
    <p:sldId id="280" r:id="rId12"/>
    <p:sldId id="281" r:id="rId13"/>
    <p:sldId id="284" r:id="rId14"/>
    <p:sldId id="258" r:id="rId15"/>
    <p:sldId id="259" r:id="rId16"/>
    <p:sldId id="261" r:id="rId17"/>
    <p:sldId id="262" r:id="rId18"/>
    <p:sldId id="263" r:id="rId19"/>
    <p:sldId id="264" r:id="rId20"/>
    <p:sldId id="265" r:id="rId21"/>
    <p:sldId id="266"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7913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0028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32680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ext uri="{BB962C8B-B14F-4D97-AF65-F5344CB8AC3E}">
        <p14:creationId xmlns:p14="http://schemas.microsoft.com/office/powerpoint/2010/main" val="165575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87259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73796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42271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89972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4512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69739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807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4058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4962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4563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6465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16999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4930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6A724E-56C3-4C6F-9E5B-424012688EBD}" type="datetimeFigureOut">
              <a:rPr lang="en-US" smtClean="0">
                <a:solidFill>
                  <a:prstClr val="white">
                    <a:tint val="75000"/>
                  </a:prstClr>
                </a:solidFill>
              </a:rPr>
              <a:pPr/>
              <a:t>3/4/2019</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401804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
        <p:nvSpPr>
          <p:cNvPr id="3" name="Subtitle 2"/>
          <p:cNvSpPr>
            <a:spLocks noGrp="1"/>
          </p:cNvSpPr>
          <p:nvPr>
            <p:ph type="subTitle" idx="1"/>
          </p:nvPr>
        </p:nvSpPr>
        <p:spPr/>
        <p:txBody>
          <a:bodyPr/>
          <a:lstStyle/>
          <a:p>
            <a:r>
              <a:rPr lang="en-US" dirty="0" smtClean="0"/>
              <a:t>Lecture 11</a:t>
            </a:r>
            <a:r>
              <a:rPr lang="en-US" smtClean="0"/>
              <a:t>: Application Areas</a:t>
            </a:r>
            <a:endParaRPr lang="en-US" dirty="0" smtClean="0"/>
          </a:p>
          <a:p>
            <a:r>
              <a:rPr lang="en-US" dirty="0" smtClean="0"/>
              <a:t>Dr. Muhammad </a:t>
            </a:r>
            <a:r>
              <a:rPr lang="en-US" dirty="0" err="1" smtClean="0"/>
              <a:t>Taimoor</a:t>
            </a:r>
            <a:r>
              <a:rPr lang="en-US" dirty="0" smtClean="0"/>
              <a:t> Khan</a:t>
            </a:r>
          </a:p>
          <a:p>
            <a:endParaRPr lang="en-US" dirty="0"/>
          </a:p>
        </p:txBody>
      </p:sp>
    </p:spTree>
    <p:extLst>
      <p:ext uri="{BB962C8B-B14F-4D97-AF65-F5344CB8AC3E}">
        <p14:creationId xmlns:p14="http://schemas.microsoft.com/office/powerpoint/2010/main" val="342784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 (NLP)</a:t>
            </a:r>
            <a:endParaRPr lang="en-US" dirty="0"/>
          </a:p>
        </p:txBody>
      </p:sp>
      <p:sp>
        <p:nvSpPr>
          <p:cNvPr id="3" name="Content Placeholder 2"/>
          <p:cNvSpPr>
            <a:spLocks noGrp="1"/>
          </p:cNvSpPr>
          <p:nvPr>
            <p:ph idx="1"/>
          </p:nvPr>
        </p:nvSpPr>
        <p:spPr/>
        <p:txBody>
          <a:bodyPr/>
          <a:lstStyle/>
          <a:p>
            <a:r>
              <a:rPr lang="en-US" dirty="0" smtClean="0"/>
              <a:t>The use of artificial intelligence to help computers interact with humans in natural language. In particular it deals with how to program computers to process and analyze large amounts of natural language data.</a:t>
            </a:r>
            <a:endParaRPr lang="en-US" dirty="0"/>
          </a:p>
        </p:txBody>
      </p:sp>
      <p:pic>
        <p:nvPicPr>
          <p:cNvPr id="4098" name="Picture 2" descr="Image result for natural languag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983" y="3612121"/>
            <a:ext cx="5183832" cy="296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12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99" dirty="0"/>
              <a:t>Natural Language Understanding or Interpretation (NLU / NLI)</a:t>
            </a:r>
          </a:p>
        </p:txBody>
      </p:sp>
      <p:sp>
        <p:nvSpPr>
          <p:cNvPr id="3" name="Content Placeholder 2"/>
          <p:cNvSpPr>
            <a:spLocks noGrp="1"/>
          </p:cNvSpPr>
          <p:nvPr>
            <p:ph idx="1"/>
          </p:nvPr>
        </p:nvSpPr>
        <p:spPr>
          <a:xfrm>
            <a:off x="680321" y="2140131"/>
            <a:ext cx="6659504" cy="4469236"/>
          </a:xfrm>
        </p:spPr>
        <p:txBody>
          <a:bodyPr/>
          <a:lstStyle/>
          <a:p>
            <a:r>
              <a:rPr lang="en-US" dirty="0" smtClean="0"/>
              <a:t>It is a subtopic of NLP in AI that deals with machines reading comprehensions (of news papers, poetry etc.)</a:t>
            </a:r>
          </a:p>
          <a:p>
            <a:r>
              <a:rPr lang="en-US" dirty="0" smtClean="0"/>
              <a:t>It understand and interprets what it reads. Therefore it empowers computers to communicate with humans in natural language.</a:t>
            </a:r>
          </a:p>
          <a:p>
            <a:r>
              <a:rPr lang="en-US" dirty="0" smtClean="0"/>
              <a:t>NLU or its subtopics are AI-hard problems</a:t>
            </a:r>
          </a:p>
          <a:p>
            <a:r>
              <a:rPr lang="en-US" dirty="0" smtClean="0"/>
              <a:t>Only a subset of topics as commands to robotics is achieved.</a:t>
            </a:r>
            <a:endParaRPr lang="en-US" dirty="0"/>
          </a:p>
        </p:txBody>
      </p:sp>
      <p:pic>
        <p:nvPicPr>
          <p:cNvPr id="5122" name="Picture 2" descr="Image result for natural language understan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062" y="2503351"/>
            <a:ext cx="4099253" cy="249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Knowledge-based systems</a:t>
            </a:r>
            <a:endParaRPr lang="en-US" dirty="0"/>
          </a:p>
        </p:txBody>
      </p:sp>
      <p:sp>
        <p:nvSpPr>
          <p:cNvPr id="3" name="Content Placeholder 2"/>
          <p:cNvSpPr>
            <a:spLocks noGrp="1"/>
          </p:cNvSpPr>
          <p:nvPr>
            <p:ph idx="1"/>
          </p:nvPr>
        </p:nvSpPr>
        <p:spPr/>
        <p:txBody>
          <a:bodyPr/>
          <a:lstStyle/>
          <a:p>
            <a:r>
              <a:rPr lang="en-US" dirty="0" smtClean="0"/>
              <a:t>Allows to incorporate contextual knowledge into NLU systems</a:t>
            </a:r>
          </a:p>
          <a:p>
            <a:r>
              <a:rPr lang="en-US" dirty="0" smtClean="0"/>
              <a:t>Speech-to-act models help household robots communicate in natural language</a:t>
            </a:r>
          </a:p>
          <a:p>
            <a:endParaRPr lang="en-US" dirty="0" smtClean="0"/>
          </a:p>
        </p:txBody>
      </p:sp>
    </p:spTree>
    <p:extLst>
      <p:ext uri="{BB962C8B-B14F-4D97-AF65-F5344CB8AC3E}">
        <p14:creationId xmlns:p14="http://schemas.microsoft.com/office/powerpoint/2010/main" val="20267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Applications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773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Undergrad Projects…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Narrow folksonomy for research groups – 2018*</a:t>
            </a:r>
          </a:p>
          <a:p>
            <a:pPr marL="457200" indent="-457200">
              <a:buFont typeface="+mj-lt"/>
              <a:buAutoNum type="arabicPeriod"/>
            </a:pPr>
            <a:r>
              <a:rPr lang="en-US" dirty="0" smtClean="0"/>
              <a:t>Closed-domain Intelligent question-answering – 2018</a:t>
            </a:r>
          </a:p>
          <a:p>
            <a:pPr marL="457200" indent="-457200">
              <a:buFont typeface="+mj-lt"/>
              <a:buAutoNum type="arabicPeriod"/>
            </a:pPr>
            <a:r>
              <a:rPr lang="en-US" dirty="0" smtClean="0"/>
              <a:t>Sentiment Search engine – 2018</a:t>
            </a:r>
          </a:p>
          <a:p>
            <a:pPr marL="457200" indent="-457200">
              <a:buFont typeface="+mj-lt"/>
              <a:buAutoNum type="arabicPeriod"/>
            </a:pPr>
            <a:r>
              <a:rPr lang="en-US" dirty="0" smtClean="0"/>
              <a:t>Co-referent mention detection – 2018</a:t>
            </a:r>
          </a:p>
          <a:p>
            <a:pPr marL="457200" indent="-457200">
              <a:buFont typeface="+mj-lt"/>
              <a:buAutoNum type="arabicPeriod"/>
            </a:pPr>
            <a:r>
              <a:rPr lang="en-US" dirty="0" smtClean="0"/>
              <a:t>Exploring hierarchy in topics using formal concept analysis – 2017</a:t>
            </a:r>
          </a:p>
          <a:p>
            <a:pPr marL="457200" indent="-457200">
              <a:buFont typeface="+mj-lt"/>
              <a:buAutoNum type="arabicPeriod"/>
            </a:pPr>
            <a:r>
              <a:rPr lang="en-US" dirty="0" smtClean="0"/>
              <a:t>Context-aware YouTube video recommender system – 2017</a:t>
            </a:r>
          </a:p>
          <a:p>
            <a:pPr marL="457200" indent="-457200">
              <a:buFont typeface="+mj-lt"/>
              <a:buAutoNum type="arabicPeriod"/>
            </a:pPr>
            <a:r>
              <a:rPr lang="en-US" dirty="0" smtClean="0"/>
              <a:t>Analyzing reasons for online social conflicts – 2017</a:t>
            </a:r>
          </a:p>
          <a:p>
            <a:pPr marL="457200" indent="-457200">
              <a:buFont typeface="+mj-lt"/>
              <a:buAutoNum type="arabicPeriod"/>
            </a:pPr>
            <a:r>
              <a:rPr lang="en-US" dirty="0" smtClean="0"/>
              <a:t>Personal analytics for activities management - 2016</a:t>
            </a:r>
          </a:p>
          <a:p>
            <a:pPr marL="457200" indent="-457200">
              <a:buFont typeface="+mj-lt"/>
              <a:buAutoNum type="arabicPeriod"/>
            </a:pPr>
            <a:endParaRPr lang="en-US" dirty="0"/>
          </a:p>
        </p:txBody>
      </p:sp>
    </p:spTree>
    <p:extLst>
      <p:ext uri="{BB962C8B-B14F-4D97-AF65-F5344CB8AC3E}">
        <p14:creationId xmlns:p14="http://schemas.microsoft.com/office/powerpoint/2010/main" val="412708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Undergrad </a:t>
            </a:r>
            <a:r>
              <a:rPr lang="en-US" dirty="0" smtClean="0"/>
              <a:t>Projects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9"/>
            </a:pPr>
            <a:r>
              <a:rPr lang="en-US" dirty="0" smtClean="0"/>
              <a:t>Government policy monitoring through semi-supervised  Aspect-based sentiment analysis – 2016</a:t>
            </a:r>
          </a:p>
          <a:p>
            <a:pPr marL="457200" indent="-457200">
              <a:buFont typeface="+mj-lt"/>
              <a:buAutoNum type="arabicPeriod" startAt="9"/>
            </a:pPr>
            <a:r>
              <a:rPr lang="en-US" dirty="0" smtClean="0"/>
              <a:t>Lifelong machine learning for aspect extraction – 2016 </a:t>
            </a:r>
          </a:p>
          <a:p>
            <a:pPr marL="0" indent="0">
              <a:buNone/>
            </a:pPr>
            <a:r>
              <a:rPr lang="en-US" i="1" dirty="0" smtClean="0"/>
              <a:t>(A knowledge-based readings recommender system)</a:t>
            </a:r>
          </a:p>
          <a:p>
            <a:pPr marL="457200" indent="-457200">
              <a:buFont typeface="+mj-lt"/>
              <a:buAutoNum type="arabicPeriod" startAt="11"/>
            </a:pPr>
            <a:r>
              <a:rPr lang="en-US" dirty="0" smtClean="0"/>
              <a:t>Unsupervised network analysis of textual data – 2015</a:t>
            </a:r>
          </a:p>
          <a:p>
            <a:pPr marL="457200" indent="-457200">
              <a:buFont typeface="+mj-lt"/>
              <a:buAutoNum type="arabicPeriod" startAt="11"/>
            </a:pPr>
            <a:r>
              <a:rPr lang="en-US" dirty="0" smtClean="0"/>
              <a:t>Contextual categorization of implicit bookmarking for </a:t>
            </a:r>
            <a:r>
              <a:rPr lang="en-US" dirty="0" err="1" smtClean="0"/>
              <a:t>revisitation</a:t>
            </a:r>
            <a:r>
              <a:rPr lang="en-US" dirty="0" smtClean="0"/>
              <a:t> – 2015</a:t>
            </a:r>
          </a:p>
          <a:p>
            <a:pPr marL="457200" indent="-457200">
              <a:buFont typeface="+mj-lt"/>
              <a:buAutoNum type="arabicPeriod" startAt="11"/>
            </a:pPr>
            <a:r>
              <a:rPr lang="en-US" dirty="0" smtClean="0"/>
              <a:t>Sentiment analysis using Hadoop - 2015</a:t>
            </a:r>
            <a:endParaRPr lang="en-US" dirty="0"/>
          </a:p>
        </p:txBody>
      </p:sp>
    </p:spTree>
    <p:extLst>
      <p:ext uri="{BB962C8B-B14F-4D97-AF65-F5344CB8AC3E}">
        <p14:creationId xmlns:p14="http://schemas.microsoft.com/office/powerpoint/2010/main" val="325213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Areas…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Objective text analysis</a:t>
            </a:r>
            <a:endParaRPr lang="en-US" b="1" dirty="0"/>
          </a:p>
          <a:p>
            <a:pPr marL="457200" indent="-457200">
              <a:buFont typeface="+mj-lt"/>
              <a:buAutoNum type="arabicPeriod"/>
            </a:pPr>
            <a:r>
              <a:rPr lang="en-US" dirty="0" smtClean="0"/>
              <a:t>Risk management in financial and health industry</a:t>
            </a:r>
          </a:p>
          <a:p>
            <a:pPr marL="457200" indent="-457200">
              <a:buFont typeface="+mj-lt"/>
              <a:buAutoNum type="arabicPeriod"/>
            </a:pPr>
            <a:r>
              <a:rPr lang="en-US" dirty="0" smtClean="0"/>
              <a:t>Knowledge management (deducted from heaps of information)</a:t>
            </a:r>
          </a:p>
          <a:p>
            <a:pPr marL="457200" indent="-457200">
              <a:buFont typeface="+mj-lt"/>
              <a:buAutoNum type="arabicPeriod"/>
            </a:pPr>
            <a:r>
              <a:rPr lang="en-US" dirty="0" smtClean="0"/>
              <a:t>Cyber-crime prevention (text mining intelligence / Anti-crime application)</a:t>
            </a:r>
          </a:p>
          <a:p>
            <a:pPr marL="457200" indent="-457200">
              <a:buFont typeface="+mj-lt"/>
              <a:buAutoNum type="arabicPeriod"/>
            </a:pPr>
            <a:r>
              <a:rPr lang="en-US" dirty="0" smtClean="0"/>
              <a:t>Customer care service</a:t>
            </a:r>
          </a:p>
          <a:p>
            <a:pPr marL="457200" indent="-457200">
              <a:buFont typeface="+mj-lt"/>
              <a:buAutoNum type="arabicPeriod"/>
            </a:pPr>
            <a:r>
              <a:rPr lang="en-US" dirty="0" smtClean="0"/>
              <a:t>Fraud detection through claims investigation</a:t>
            </a:r>
          </a:p>
          <a:p>
            <a:pPr marL="457200" indent="-457200">
              <a:buFont typeface="+mj-lt"/>
              <a:buAutoNum type="arabicPeriod"/>
            </a:pPr>
            <a:r>
              <a:rPr lang="en-US" dirty="0" smtClean="0"/>
              <a:t>Personality assessment (Automatic user profiling)</a:t>
            </a:r>
          </a:p>
          <a:p>
            <a:pPr marL="457200" indent="-457200">
              <a:buFont typeface="+mj-lt"/>
              <a:buAutoNum type="arabicPeriod"/>
            </a:pPr>
            <a:r>
              <a:rPr lang="en-US" dirty="0" smtClean="0"/>
              <a:t>Contextual advertising</a:t>
            </a:r>
            <a:endParaRPr lang="en-US" dirty="0"/>
          </a:p>
        </p:txBody>
      </p:sp>
    </p:spTree>
    <p:extLst>
      <p:ext uri="{BB962C8B-B14F-4D97-AF65-F5344CB8AC3E}">
        <p14:creationId xmlns:p14="http://schemas.microsoft.com/office/powerpoint/2010/main" val="301460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Areas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startAt="8"/>
            </a:pPr>
            <a:r>
              <a:rPr lang="en-US" dirty="0" smtClean="0"/>
              <a:t>Business Intelligence (Data Science)</a:t>
            </a:r>
          </a:p>
          <a:p>
            <a:pPr marL="457200" indent="-457200">
              <a:buFont typeface="+mj-lt"/>
              <a:buAutoNum type="arabicPeriod" startAt="8"/>
            </a:pPr>
            <a:r>
              <a:rPr lang="en-US" dirty="0" smtClean="0"/>
              <a:t>Content enrichment (enriching content by providing scalable layer to tag, organize, summarize the available content that makes it suitable for a variety of purposes)</a:t>
            </a:r>
          </a:p>
          <a:p>
            <a:pPr marL="457200" indent="-457200">
              <a:buFont typeface="+mj-lt"/>
              <a:buAutoNum type="arabicPeriod" startAt="8"/>
            </a:pPr>
            <a:r>
              <a:rPr lang="en-US" dirty="0" smtClean="0"/>
              <a:t>Individual / group anomaly detection</a:t>
            </a:r>
          </a:p>
          <a:p>
            <a:pPr marL="457200" indent="-457200">
              <a:buFont typeface="+mj-lt"/>
              <a:buAutoNum type="arabicPeriod" startAt="8"/>
            </a:pPr>
            <a:r>
              <a:rPr lang="en-US" dirty="0" smtClean="0"/>
              <a:t>Facts finding and verification</a:t>
            </a:r>
          </a:p>
          <a:p>
            <a:pPr marL="457200" indent="-457200">
              <a:buFont typeface="+mj-lt"/>
              <a:buAutoNum type="arabicPeriod" startAt="8"/>
            </a:pPr>
            <a:r>
              <a:rPr lang="en-US" dirty="0" smtClean="0"/>
              <a:t>Aspect extraction</a:t>
            </a:r>
          </a:p>
          <a:p>
            <a:pPr marL="457200" indent="-457200">
              <a:buFont typeface="+mj-lt"/>
              <a:buAutoNum type="arabicPeriod" startAt="8"/>
            </a:pPr>
            <a:r>
              <a:rPr lang="en-US" dirty="0" smtClean="0"/>
              <a:t>Named entity recognition</a:t>
            </a:r>
          </a:p>
          <a:p>
            <a:pPr marL="457200" indent="-457200">
              <a:buFont typeface="+mj-lt"/>
              <a:buAutoNum type="arabicPeriod" startAt="8"/>
            </a:pPr>
            <a:r>
              <a:rPr lang="en-US" dirty="0" smtClean="0"/>
              <a:t>Text categorization / Classification / Summarization</a:t>
            </a:r>
          </a:p>
          <a:p>
            <a:pPr marL="457200" indent="-457200">
              <a:buFont typeface="+mj-lt"/>
              <a:buAutoNum type="arabicPeriod" startAt="8"/>
            </a:pPr>
            <a:r>
              <a:rPr lang="en-US" dirty="0" smtClean="0"/>
              <a:t>Findability and </a:t>
            </a:r>
            <a:r>
              <a:rPr lang="en-US" dirty="0" err="1" smtClean="0"/>
              <a:t>refindability</a:t>
            </a:r>
            <a:endParaRPr lang="en-US" dirty="0" smtClean="0"/>
          </a:p>
          <a:p>
            <a:pPr marL="457200" indent="-457200">
              <a:buFont typeface="+mj-lt"/>
              <a:buAutoNum type="arabicPeriod" startAt="8"/>
            </a:pPr>
            <a:endParaRPr lang="en-US" dirty="0" smtClean="0"/>
          </a:p>
        </p:txBody>
      </p:sp>
    </p:spTree>
    <p:extLst>
      <p:ext uri="{BB962C8B-B14F-4D97-AF65-F5344CB8AC3E}">
        <p14:creationId xmlns:p14="http://schemas.microsoft.com/office/powerpoint/2010/main" val="39130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Areas</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Subjective Analysis</a:t>
            </a:r>
          </a:p>
          <a:p>
            <a:pPr marL="457200" indent="-457200">
              <a:buFont typeface="+mj-lt"/>
              <a:buAutoNum type="arabicPeriod"/>
            </a:pPr>
            <a:r>
              <a:rPr lang="en-US" dirty="0" smtClean="0"/>
              <a:t>Opinion mining</a:t>
            </a:r>
          </a:p>
          <a:p>
            <a:pPr marL="457200" indent="-457200">
              <a:buFont typeface="+mj-lt"/>
              <a:buAutoNum type="arabicPeriod"/>
            </a:pPr>
            <a:r>
              <a:rPr lang="en-US" dirty="0" smtClean="0"/>
              <a:t>Sentiment analysis</a:t>
            </a:r>
          </a:p>
          <a:p>
            <a:pPr marL="457200" indent="-457200">
              <a:buFont typeface="+mj-lt"/>
              <a:buAutoNum type="arabicPeriod"/>
            </a:pPr>
            <a:r>
              <a:rPr lang="en-US" dirty="0" smtClean="0"/>
              <a:t>Aspect-based sentiment analysis</a:t>
            </a:r>
          </a:p>
          <a:p>
            <a:pPr marL="457200" indent="-457200">
              <a:buFont typeface="+mj-lt"/>
              <a:buAutoNum type="arabicPeriod"/>
            </a:pPr>
            <a:r>
              <a:rPr lang="en-US" dirty="0" smtClean="0"/>
              <a:t>Opinion reason mining</a:t>
            </a:r>
          </a:p>
          <a:p>
            <a:pPr marL="457200" indent="-457200">
              <a:buFont typeface="+mj-lt"/>
              <a:buAutoNum type="arabicPeriod"/>
            </a:pPr>
            <a:r>
              <a:rPr lang="en-US" dirty="0" smtClean="0"/>
              <a:t>Propaganda analysis</a:t>
            </a:r>
          </a:p>
          <a:p>
            <a:pPr marL="457200" indent="-457200">
              <a:buFont typeface="+mj-lt"/>
              <a:buAutoNum type="arabicPeriod"/>
            </a:pPr>
            <a:r>
              <a:rPr lang="en-US" dirty="0" smtClean="0"/>
              <a:t>Bias analysis</a:t>
            </a:r>
          </a:p>
          <a:p>
            <a:pPr marL="457200" indent="-457200">
              <a:buFont typeface="+mj-lt"/>
              <a:buAutoNum type="arabicPeriod"/>
            </a:pPr>
            <a:r>
              <a:rPr lang="en-US" dirty="0" smtClean="0"/>
              <a:t>Hate speech analysis</a:t>
            </a:r>
            <a:endParaRPr lang="en-US" dirty="0"/>
          </a:p>
        </p:txBody>
      </p:sp>
    </p:spTree>
    <p:extLst>
      <p:ext uri="{BB962C8B-B14F-4D97-AF65-F5344CB8AC3E}">
        <p14:creationId xmlns:p14="http://schemas.microsoft.com/office/powerpoint/2010/main" val="90942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Areas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8"/>
            </a:pPr>
            <a:r>
              <a:rPr lang="en-US" dirty="0" smtClean="0"/>
              <a:t>Information leakage</a:t>
            </a:r>
          </a:p>
          <a:p>
            <a:pPr marL="457200" indent="-457200">
              <a:buFont typeface="+mj-lt"/>
              <a:buAutoNum type="arabicPeriod" startAt="8"/>
            </a:pPr>
            <a:r>
              <a:rPr lang="en-US" dirty="0" smtClean="0"/>
              <a:t>Bullying analysis</a:t>
            </a:r>
          </a:p>
          <a:p>
            <a:pPr marL="457200" indent="-457200">
              <a:buFont typeface="+mj-lt"/>
              <a:buAutoNum type="arabicPeriod" startAt="8"/>
            </a:pPr>
            <a:r>
              <a:rPr lang="en-US" dirty="0" smtClean="0"/>
              <a:t>Spam opinion filtering</a:t>
            </a:r>
          </a:p>
          <a:p>
            <a:pPr marL="457200" indent="-457200">
              <a:buFont typeface="+mj-lt"/>
              <a:buAutoNum type="arabicPeriod" startAt="8"/>
            </a:pPr>
            <a:r>
              <a:rPr lang="en-US" dirty="0" smtClean="0"/>
              <a:t>Opinion holder identification and analysis</a:t>
            </a:r>
          </a:p>
          <a:p>
            <a:pPr marL="457200" indent="-457200">
              <a:buFont typeface="+mj-lt"/>
              <a:buAutoNum type="arabicPeriod" startAt="8"/>
            </a:pPr>
            <a:r>
              <a:rPr lang="en-US" dirty="0" smtClean="0"/>
              <a:t>Monitoring recurring events / continuous activities</a:t>
            </a:r>
          </a:p>
          <a:p>
            <a:pPr marL="457200" indent="-457200">
              <a:buFont typeface="+mj-lt"/>
              <a:buAutoNum type="arabicPeriod" startAt="8"/>
            </a:pPr>
            <a:r>
              <a:rPr lang="en-US" dirty="0" smtClean="0"/>
              <a:t>Trend analysis</a:t>
            </a:r>
          </a:p>
          <a:p>
            <a:pPr marL="457200" indent="-457200">
              <a:buFont typeface="+mj-lt"/>
              <a:buAutoNum type="arabicPeriod" startAt="8"/>
            </a:pPr>
            <a:r>
              <a:rPr lang="en-US" dirty="0" smtClean="0"/>
              <a:t>Danger analysis</a:t>
            </a:r>
          </a:p>
          <a:p>
            <a:pPr marL="457200" indent="-457200">
              <a:buFont typeface="+mj-lt"/>
              <a:buAutoNum type="arabicPeriod" startAt="8"/>
            </a:pPr>
            <a:r>
              <a:rPr lang="en-US" dirty="0" smtClean="0"/>
              <a:t>Emotion analysis</a:t>
            </a:r>
          </a:p>
          <a:p>
            <a:pPr marL="457200" indent="-457200">
              <a:buFont typeface="+mj-lt"/>
              <a:buAutoNum type="arabicPeriod" startAt="8"/>
            </a:pPr>
            <a:r>
              <a:rPr lang="en-US" dirty="0" smtClean="0"/>
              <a:t>Mood analysis (through </a:t>
            </a:r>
            <a:r>
              <a:rPr lang="en-US" smtClean="0"/>
              <a:t>song lyrics)</a:t>
            </a:r>
            <a:endParaRPr lang="en-US" dirty="0"/>
          </a:p>
        </p:txBody>
      </p:sp>
    </p:spTree>
    <p:extLst>
      <p:ext uri="{BB962C8B-B14F-4D97-AF65-F5344CB8AC3E}">
        <p14:creationId xmlns:p14="http://schemas.microsoft.com/office/powerpoint/2010/main" val="36610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Structured </a:t>
            </a:r>
          </a:p>
          <a:p>
            <a:pPr lvl="1"/>
            <a:r>
              <a:rPr lang="en-US" dirty="0" smtClean="0"/>
              <a:t>Data that can be stored as SQL database</a:t>
            </a:r>
          </a:p>
          <a:p>
            <a:pPr lvl="1"/>
            <a:r>
              <a:rPr lang="en-US" dirty="0" smtClean="0"/>
              <a:t>Requires high upfront effort and are hard to modify later</a:t>
            </a:r>
          </a:p>
          <a:p>
            <a:pPr lvl="1"/>
            <a:r>
              <a:rPr lang="en-US" dirty="0" smtClean="0"/>
              <a:t>Its highly organized information that uploads neatly into relational database</a:t>
            </a:r>
          </a:p>
          <a:p>
            <a:pPr lvl="1"/>
            <a:r>
              <a:rPr lang="en-US" dirty="0" smtClean="0"/>
              <a:t>Its relatively easy to enter, store, query, analyze but is strictly defined in terms of field name and type</a:t>
            </a:r>
          </a:p>
          <a:p>
            <a:r>
              <a:rPr lang="en-US" dirty="0" smtClean="0"/>
              <a:t>Semi-structured</a:t>
            </a:r>
            <a:endParaRPr lang="en-US" dirty="0"/>
          </a:p>
          <a:p>
            <a:pPr lvl="1"/>
            <a:r>
              <a:rPr lang="en-US" dirty="0"/>
              <a:t>Do not reside in relational database</a:t>
            </a:r>
          </a:p>
          <a:p>
            <a:pPr lvl="1"/>
            <a:r>
              <a:rPr lang="en-US" dirty="0"/>
              <a:t>Have some organizational properties that makes it easier to analyze</a:t>
            </a:r>
          </a:p>
          <a:p>
            <a:pPr lvl="1"/>
            <a:r>
              <a:rPr lang="en-US" dirty="0"/>
              <a:t>They are structured but do not confirm to a formal </a:t>
            </a:r>
            <a:r>
              <a:rPr lang="en-US" dirty="0" smtClean="0"/>
              <a:t>structure</a:t>
            </a:r>
          </a:p>
          <a:p>
            <a:pPr lvl="1"/>
            <a:r>
              <a:rPr lang="en-US" dirty="0" smtClean="0"/>
              <a:t>Log files, XML, JSON</a:t>
            </a:r>
            <a:endParaRPr lang="en-US" dirty="0"/>
          </a:p>
          <a:p>
            <a:pPr lvl="1"/>
            <a:endParaRPr lang="en-US" dirty="0" smtClean="0"/>
          </a:p>
        </p:txBody>
      </p:sp>
    </p:spTree>
    <p:extLst>
      <p:ext uri="{BB962C8B-B14F-4D97-AF65-F5344CB8AC3E}">
        <p14:creationId xmlns:p14="http://schemas.microsoft.com/office/powerpoint/2010/main" val="62181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Areas</a:t>
            </a:r>
            <a:endParaRPr lang="en-US" dirty="0"/>
          </a:p>
        </p:txBody>
      </p:sp>
      <p:sp>
        <p:nvSpPr>
          <p:cNvPr id="3" name="Content Placeholder 2"/>
          <p:cNvSpPr>
            <a:spLocks noGrp="1"/>
          </p:cNvSpPr>
          <p:nvPr>
            <p:ph idx="1"/>
          </p:nvPr>
        </p:nvSpPr>
        <p:spPr/>
        <p:txBody>
          <a:bodyPr/>
          <a:lstStyle/>
          <a:p>
            <a:pPr marL="0" indent="0">
              <a:buNone/>
            </a:pPr>
            <a:r>
              <a:rPr lang="en-US" b="1" dirty="0" smtClean="0"/>
              <a:t>Natural Language Processing</a:t>
            </a:r>
          </a:p>
          <a:p>
            <a:pPr marL="457200" indent="-457200">
              <a:buFont typeface="+mj-lt"/>
              <a:buAutoNum type="arabicPeriod"/>
            </a:pPr>
            <a:r>
              <a:rPr lang="en-US" dirty="0" smtClean="0"/>
              <a:t>Analysis of writing styles / ways of expression (gender analysis)</a:t>
            </a:r>
          </a:p>
          <a:p>
            <a:pPr marL="457200" indent="-457200">
              <a:buFont typeface="+mj-lt"/>
              <a:buAutoNum type="arabicPeriod"/>
            </a:pPr>
            <a:r>
              <a:rPr lang="en-US" dirty="0" smtClean="0"/>
              <a:t>Processing conditional sentences </a:t>
            </a:r>
          </a:p>
          <a:p>
            <a:pPr marL="457200" indent="-457200">
              <a:buFont typeface="+mj-lt"/>
              <a:buAutoNum type="arabicPeriod"/>
            </a:pPr>
            <a:r>
              <a:rPr lang="en-US" dirty="0" smtClean="0"/>
              <a:t>Processing comparative sentences</a:t>
            </a:r>
          </a:p>
          <a:p>
            <a:pPr marL="457200" indent="-457200">
              <a:buFont typeface="+mj-lt"/>
              <a:buAutoNum type="arabicPeriod"/>
            </a:pPr>
            <a:r>
              <a:rPr lang="en-US" dirty="0" smtClean="0"/>
              <a:t>Aspects sharing opinion word / Multiple opinion words for an aspect</a:t>
            </a:r>
          </a:p>
          <a:p>
            <a:pPr marL="457200" indent="-457200">
              <a:buFont typeface="+mj-lt"/>
              <a:buAutoNum type="arabicPeriod"/>
            </a:pPr>
            <a:r>
              <a:rPr lang="en-US" dirty="0" smtClean="0"/>
              <a:t>Subjectivity identification</a:t>
            </a:r>
          </a:p>
          <a:p>
            <a:pPr marL="457200" indent="-457200">
              <a:buFont typeface="+mj-lt"/>
              <a:buAutoNum type="arabicPeriod"/>
            </a:pPr>
            <a:r>
              <a:rPr lang="en-US" dirty="0" smtClean="0"/>
              <a:t>Language identification (In a multi-lingual system)</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66148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Areas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7"/>
            </a:pPr>
            <a:r>
              <a:rPr lang="en-US" dirty="0" smtClean="0"/>
              <a:t>Negation Handling</a:t>
            </a:r>
          </a:p>
          <a:p>
            <a:pPr marL="457200" indent="-457200">
              <a:buFont typeface="+mj-lt"/>
              <a:buAutoNum type="arabicPeriod" startAt="7"/>
            </a:pPr>
            <a:r>
              <a:rPr lang="en-US" dirty="0" smtClean="0"/>
              <a:t>Grouping features synonyms</a:t>
            </a:r>
          </a:p>
          <a:p>
            <a:pPr marL="457200" indent="-457200">
              <a:buFont typeface="+mj-lt"/>
              <a:buAutoNum type="arabicPeriod" startAt="7"/>
            </a:pPr>
            <a:r>
              <a:rPr lang="en-US" dirty="0" smtClean="0"/>
              <a:t>Dealing with near synonyms, antonyms, homonyms (words having same spelling or pronunciation), hyponyms (subtypes of type)</a:t>
            </a:r>
          </a:p>
          <a:p>
            <a:pPr marL="457200" indent="-457200">
              <a:buFont typeface="+mj-lt"/>
              <a:buAutoNum type="arabicPeriod" startAt="7"/>
            </a:pPr>
            <a:r>
              <a:rPr lang="en-US" dirty="0" smtClean="0"/>
              <a:t>Parts-of-speech tagging</a:t>
            </a:r>
          </a:p>
          <a:p>
            <a:pPr marL="457200" indent="-457200">
              <a:buFont typeface="+mj-lt"/>
              <a:buAutoNum type="arabicPeriod" startAt="7"/>
            </a:pPr>
            <a:r>
              <a:rPr lang="en-US" dirty="0" smtClean="0"/>
              <a:t>Stemming and lemmatization</a:t>
            </a:r>
          </a:p>
          <a:p>
            <a:pPr marL="457200" indent="-457200">
              <a:buFont typeface="+mj-lt"/>
              <a:buAutoNum type="arabicPeriod" startAt="7"/>
            </a:pPr>
            <a:r>
              <a:rPr lang="en-US" dirty="0" smtClean="0"/>
              <a:t>Tokenization</a:t>
            </a:r>
          </a:p>
          <a:p>
            <a:pPr marL="457200" indent="-457200">
              <a:buFont typeface="+mj-lt"/>
              <a:buAutoNum type="arabicPeriod" startAt="7"/>
            </a:pPr>
            <a:r>
              <a:rPr lang="en-US" dirty="0" smtClean="0"/>
              <a:t>Sarcasm detection</a:t>
            </a:r>
          </a:p>
          <a:p>
            <a:pPr marL="457200" indent="-457200">
              <a:buFont typeface="+mj-lt"/>
              <a:buAutoNum type="arabicPeriod" startAt="7"/>
            </a:pPr>
            <a:r>
              <a:rPr lang="en-US" dirty="0" smtClean="0"/>
              <a:t>Object-attribute co-reference</a:t>
            </a:r>
          </a:p>
          <a:p>
            <a:pPr marL="457200" indent="-457200">
              <a:buFont typeface="+mj-lt"/>
              <a:buAutoNum type="arabicPeriod" startAt="7"/>
            </a:pPr>
            <a:endParaRPr lang="en-US" dirty="0"/>
          </a:p>
        </p:txBody>
      </p:sp>
    </p:spTree>
    <p:extLst>
      <p:ext uri="{BB962C8B-B14F-4D97-AF65-F5344CB8AC3E}">
        <p14:creationId xmlns:p14="http://schemas.microsoft.com/office/powerpoint/2010/main" val="53278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Areas</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Analyzing different source data</a:t>
            </a:r>
          </a:p>
          <a:p>
            <a:pPr marL="457200" indent="-457200">
              <a:buFont typeface="+mj-lt"/>
              <a:buAutoNum type="arabicPeriod"/>
            </a:pPr>
            <a:r>
              <a:rPr lang="en-US" dirty="0" smtClean="0"/>
              <a:t>Discussion analysis (blogs and forums)</a:t>
            </a:r>
          </a:p>
          <a:p>
            <a:pPr marL="457200" indent="-457200">
              <a:buFont typeface="+mj-lt"/>
              <a:buAutoNum type="arabicPeriod"/>
            </a:pPr>
            <a:r>
              <a:rPr lang="en-US" dirty="0" smtClean="0"/>
              <a:t>Product reviews with rating / Stars</a:t>
            </a:r>
          </a:p>
          <a:p>
            <a:pPr marL="457200" indent="-457200">
              <a:buFont typeface="+mj-lt"/>
              <a:buAutoNum type="arabicPeriod"/>
            </a:pPr>
            <a:r>
              <a:rPr lang="en-US" dirty="0" smtClean="0"/>
              <a:t>Review formats with key features and general discussion</a:t>
            </a:r>
          </a:p>
          <a:p>
            <a:pPr marL="457200" indent="-457200">
              <a:buFont typeface="+mj-lt"/>
              <a:buAutoNum type="arabicPeriod"/>
            </a:pPr>
            <a:r>
              <a:rPr lang="en-US" dirty="0" smtClean="0"/>
              <a:t>Web-page / Article analysis</a:t>
            </a:r>
          </a:p>
          <a:p>
            <a:pPr marL="457200" indent="-457200">
              <a:buFont typeface="+mj-lt"/>
              <a:buAutoNum type="arabicPeriod"/>
            </a:pPr>
            <a:r>
              <a:rPr lang="en-US" dirty="0" smtClean="0"/>
              <a:t>Document/ Sentence / Phrase level analysis</a:t>
            </a:r>
          </a:p>
          <a:p>
            <a:pPr marL="457200" indent="-457200">
              <a:buFont typeface="+mj-lt"/>
              <a:buAutoNum type="arabicPeriod"/>
            </a:pPr>
            <a:r>
              <a:rPr lang="en-US" dirty="0" smtClean="0"/>
              <a:t>Dealing with informal nature of social content</a:t>
            </a:r>
          </a:p>
          <a:p>
            <a:pPr marL="457200" indent="-457200">
              <a:buFont typeface="+mj-lt"/>
              <a:buAutoNum type="arabicPeriod"/>
            </a:pPr>
            <a:r>
              <a:rPr lang="en-US" dirty="0" smtClean="0"/>
              <a:t>Analyzing transcriptions and subtitles</a:t>
            </a:r>
          </a:p>
        </p:txBody>
      </p:sp>
    </p:spTree>
    <p:extLst>
      <p:ext uri="{BB962C8B-B14F-4D97-AF65-F5344CB8AC3E}">
        <p14:creationId xmlns:p14="http://schemas.microsoft.com/office/powerpoint/2010/main" val="2468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Areas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Natural Language Understanding / Interpreting (NLU/NLI)</a:t>
            </a:r>
          </a:p>
          <a:p>
            <a:pPr marL="457200" indent="-457200">
              <a:buFont typeface="+mj-lt"/>
              <a:buAutoNum type="arabicPeriod"/>
            </a:pPr>
            <a:r>
              <a:rPr lang="en-US" dirty="0" smtClean="0"/>
              <a:t>IBM’s Watson</a:t>
            </a:r>
          </a:p>
          <a:p>
            <a:pPr marL="457200" indent="-457200">
              <a:buFont typeface="+mj-lt"/>
              <a:buAutoNum type="arabicPeriod"/>
            </a:pPr>
            <a:r>
              <a:rPr lang="en-US" dirty="0" smtClean="0"/>
              <a:t>Speech to act models (robots that communicate in natural language) (SIRI)</a:t>
            </a:r>
          </a:p>
          <a:p>
            <a:pPr marL="457200" indent="-457200">
              <a:buFont typeface="+mj-lt"/>
              <a:buAutoNum type="arabicPeriod"/>
            </a:pPr>
            <a:r>
              <a:rPr lang="en-US" dirty="0" smtClean="0"/>
              <a:t>Knowledge-based information extraction system (Systems that learn specific to a context continuously)</a:t>
            </a:r>
          </a:p>
          <a:p>
            <a:pPr marL="457200" indent="-457200">
              <a:buFont typeface="+mj-lt"/>
              <a:buAutoNum type="arabicPeriod"/>
            </a:pPr>
            <a:r>
              <a:rPr lang="en-US" dirty="0" smtClean="0"/>
              <a:t>Extracting information in natural queries</a:t>
            </a:r>
          </a:p>
          <a:p>
            <a:pPr marL="457200" indent="-457200">
              <a:buFont typeface="+mj-lt"/>
              <a:buAutoNum type="arabicPeriod"/>
            </a:pPr>
            <a:r>
              <a:rPr lang="en-US" dirty="0" smtClean="0"/>
              <a:t>Analysis of finance, healthcare, retail, e-commerce</a:t>
            </a:r>
          </a:p>
          <a:p>
            <a:pPr marL="457200" indent="-457200">
              <a:buFont typeface="+mj-lt"/>
              <a:buAutoNum type="arabicPeriod"/>
            </a:pPr>
            <a:r>
              <a:rPr lang="en-US" dirty="0" smtClean="0"/>
              <a:t>Recommender systems for amazon products, energy load and sales forecasting </a:t>
            </a:r>
          </a:p>
          <a:p>
            <a:pPr marL="457200" indent="-457200">
              <a:buFont typeface="+mj-lt"/>
              <a:buAutoNum type="arabicPeriod"/>
            </a:pPr>
            <a:endParaRPr lang="en-US" dirty="0"/>
          </a:p>
        </p:txBody>
      </p:sp>
    </p:spTree>
    <p:extLst>
      <p:ext uri="{BB962C8B-B14F-4D97-AF65-F5344CB8AC3E}">
        <p14:creationId xmlns:p14="http://schemas.microsoft.com/office/powerpoint/2010/main" val="39604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Data</a:t>
            </a:r>
            <a:endParaRPr lang="en-US" dirty="0"/>
          </a:p>
        </p:txBody>
      </p:sp>
      <p:sp>
        <p:nvSpPr>
          <p:cNvPr id="3" name="Content Placeholder 2"/>
          <p:cNvSpPr>
            <a:spLocks noGrp="1"/>
          </p:cNvSpPr>
          <p:nvPr>
            <p:ph idx="1"/>
          </p:nvPr>
        </p:nvSpPr>
        <p:spPr/>
        <p:txBody>
          <a:bodyPr>
            <a:normAutofit/>
          </a:bodyPr>
          <a:lstStyle/>
          <a:p>
            <a:r>
              <a:rPr lang="en-US" dirty="0" smtClean="0"/>
              <a:t>Unstructured</a:t>
            </a:r>
          </a:p>
          <a:p>
            <a:pPr lvl="1"/>
            <a:r>
              <a:rPr lang="en-US" dirty="0"/>
              <a:t>May have its own internal structure but hard to comprehend</a:t>
            </a:r>
          </a:p>
          <a:p>
            <a:pPr lvl="1"/>
            <a:r>
              <a:rPr lang="en-US" dirty="0"/>
              <a:t>Cannot reside in a relational database</a:t>
            </a:r>
          </a:p>
          <a:p>
            <a:pPr lvl="1"/>
            <a:r>
              <a:rPr lang="en-US" dirty="0"/>
              <a:t>Most business interactions are unstructured that are difficult to unbox, analyze, understand and prepare for analytics</a:t>
            </a:r>
          </a:p>
          <a:p>
            <a:pPr lvl="1"/>
            <a:r>
              <a:rPr lang="en-US" dirty="0"/>
              <a:t>Web pages, Emails, PDF files, Word Documents</a:t>
            </a:r>
            <a:endParaRPr lang="en-US" dirty="0" smtClean="0"/>
          </a:p>
          <a:p>
            <a:r>
              <a:rPr lang="en-US" dirty="0" smtClean="0"/>
              <a:t>Fully Unstructured</a:t>
            </a:r>
          </a:p>
          <a:p>
            <a:pPr lvl="1"/>
            <a:r>
              <a:rPr lang="en-US" dirty="0" smtClean="0"/>
              <a:t>Hard to understand having limited or no text associated</a:t>
            </a:r>
          </a:p>
          <a:p>
            <a:pPr lvl="1"/>
            <a:r>
              <a:rPr lang="en-US" dirty="0" smtClean="0"/>
              <a:t>Video files, audio files and images</a:t>
            </a:r>
          </a:p>
          <a:p>
            <a:pPr lvl="1"/>
            <a:endParaRPr lang="en-US" dirty="0" smtClean="0"/>
          </a:p>
          <a:p>
            <a:pPr lvl="1"/>
            <a:endParaRPr lang="en-US" dirty="0"/>
          </a:p>
        </p:txBody>
      </p:sp>
    </p:spTree>
    <p:extLst>
      <p:ext uri="{BB962C8B-B14F-4D97-AF65-F5344CB8AC3E}">
        <p14:creationId xmlns:p14="http://schemas.microsoft.com/office/powerpoint/2010/main" val="86003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a:t>
            </a:r>
            <a:endParaRPr lang="en-US" dirty="0"/>
          </a:p>
        </p:txBody>
      </p:sp>
      <p:sp>
        <p:nvSpPr>
          <p:cNvPr id="3" name="Content Placeholder 2"/>
          <p:cNvSpPr>
            <a:spLocks noGrp="1"/>
          </p:cNvSpPr>
          <p:nvPr>
            <p:ph idx="1"/>
          </p:nvPr>
        </p:nvSpPr>
        <p:spPr>
          <a:xfrm>
            <a:off x="680321" y="2134295"/>
            <a:ext cx="5745342" cy="4469236"/>
          </a:xfrm>
        </p:spPr>
        <p:txBody>
          <a:bodyPr/>
          <a:lstStyle/>
          <a:p>
            <a:r>
              <a:rPr lang="en-US" dirty="0" smtClean="0"/>
              <a:t>Deriving high quality information from text. This is usually achieved through statistical pattern learning</a:t>
            </a:r>
          </a:p>
          <a:p>
            <a:endParaRPr lang="en-US" dirty="0"/>
          </a:p>
          <a:p>
            <a:r>
              <a:rPr lang="en-US" dirty="0" smtClean="0"/>
              <a:t>It’s a specific form of data mining</a:t>
            </a:r>
          </a:p>
          <a:p>
            <a:endParaRPr lang="en-US" dirty="0"/>
          </a:p>
          <a:p>
            <a:r>
              <a:rPr lang="en-US" dirty="0" smtClean="0"/>
              <a:t>Comprises of NLP, IE, IR along with data mining techniques</a:t>
            </a:r>
          </a:p>
          <a:p>
            <a:pPr marL="0" indent="0">
              <a:buNone/>
            </a:pPr>
            <a:endParaRPr lang="en-US" dirty="0" smtClean="0"/>
          </a:p>
          <a:p>
            <a:endParaRPr lang="en-US" dirty="0"/>
          </a:p>
        </p:txBody>
      </p:sp>
      <p:pic>
        <p:nvPicPr>
          <p:cNvPr id="1026" name="Picture 2" descr="Image result for text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239" y="2134295"/>
            <a:ext cx="4892698" cy="311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3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Analytics</a:t>
            </a:r>
          </a:p>
        </p:txBody>
      </p:sp>
      <p:sp>
        <p:nvSpPr>
          <p:cNvPr id="3" name="Content Placeholder 2"/>
          <p:cNvSpPr>
            <a:spLocks noGrp="1"/>
          </p:cNvSpPr>
          <p:nvPr>
            <p:ph idx="1"/>
          </p:nvPr>
        </p:nvSpPr>
        <p:spPr/>
        <p:txBody>
          <a:bodyPr/>
          <a:lstStyle/>
          <a:p>
            <a:r>
              <a:rPr lang="en-US" dirty="0" smtClean="0"/>
              <a:t>Providing </a:t>
            </a:r>
            <a:r>
              <a:rPr lang="en-US" dirty="0"/>
              <a:t>analysis on the basis of mined information</a:t>
            </a:r>
          </a:p>
          <a:p>
            <a:endParaRPr lang="en-US" dirty="0"/>
          </a:p>
        </p:txBody>
      </p:sp>
      <p:pic>
        <p:nvPicPr>
          <p:cNvPr id="3074" name="Picture 2" descr="Image result for text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792" y="3079953"/>
            <a:ext cx="6228488" cy="311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3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information ex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521" y="617645"/>
            <a:ext cx="4666579" cy="35035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a:xfrm>
            <a:off x="680321" y="2265679"/>
            <a:ext cx="5024314" cy="4469236"/>
          </a:xfrm>
        </p:spPr>
        <p:txBody>
          <a:bodyPr/>
          <a:lstStyle/>
          <a:p>
            <a:r>
              <a:rPr lang="en-US" dirty="0" smtClean="0"/>
              <a:t>The task of automatically extracting structured information from unstructured or semi-structured machine readable documents</a:t>
            </a:r>
          </a:p>
          <a:p>
            <a:endParaRPr lang="en-US" dirty="0"/>
          </a:p>
          <a:p>
            <a:r>
              <a:rPr lang="en-US" dirty="0" smtClean="0"/>
              <a:t>It includes crawling, indexing, retrieving documents</a:t>
            </a:r>
          </a:p>
          <a:p>
            <a:endParaRPr lang="en-US" dirty="0"/>
          </a:p>
        </p:txBody>
      </p:sp>
      <p:pic>
        <p:nvPicPr>
          <p:cNvPr id="4" name="Picture 3"/>
          <p:cNvPicPr>
            <a:picLocks noChangeAspect="1"/>
          </p:cNvPicPr>
          <p:nvPr/>
        </p:nvPicPr>
        <p:blipFill>
          <a:blip r:embed="rId3"/>
          <a:stretch>
            <a:fillRect/>
          </a:stretch>
        </p:blipFill>
        <p:spPr>
          <a:xfrm>
            <a:off x="7475162" y="4401093"/>
            <a:ext cx="4660938" cy="2333822"/>
          </a:xfrm>
          <a:prstGeom prst="rect">
            <a:avLst/>
          </a:prstGeom>
        </p:spPr>
      </p:pic>
    </p:spTree>
    <p:extLst>
      <p:ext uri="{BB962C8B-B14F-4D97-AF65-F5344CB8AC3E}">
        <p14:creationId xmlns:p14="http://schemas.microsoft.com/office/powerpoint/2010/main" val="414242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5614" y="4444015"/>
            <a:ext cx="4957075" cy="2303632"/>
          </a:xfrm>
          <a:prstGeom prst="rect">
            <a:avLst/>
          </a:prstGeom>
        </p:spPr>
      </p:pic>
      <p:sp>
        <p:nvSpPr>
          <p:cNvPr id="2" name="Title 1"/>
          <p:cNvSpPr>
            <a:spLocks noGrp="1"/>
          </p:cNvSpPr>
          <p:nvPr>
            <p:ph type="title"/>
          </p:nvPr>
        </p:nvSpPr>
        <p:spPr/>
        <p:txBody>
          <a:bodyPr/>
          <a:lstStyle/>
          <a:p>
            <a:r>
              <a:rPr lang="en-US" dirty="0"/>
              <a:t>Information Retrieval</a:t>
            </a:r>
          </a:p>
        </p:txBody>
      </p:sp>
      <p:sp>
        <p:nvSpPr>
          <p:cNvPr id="3" name="Content Placeholder 2"/>
          <p:cNvSpPr>
            <a:spLocks noGrp="1"/>
          </p:cNvSpPr>
          <p:nvPr>
            <p:ph idx="1"/>
          </p:nvPr>
        </p:nvSpPr>
        <p:spPr>
          <a:xfrm>
            <a:off x="680321" y="2209397"/>
            <a:ext cx="10157354" cy="4469236"/>
          </a:xfrm>
        </p:spPr>
        <p:txBody>
          <a:bodyPr/>
          <a:lstStyle/>
          <a:p>
            <a:r>
              <a:rPr lang="en-US" dirty="0" smtClean="0"/>
              <a:t>The </a:t>
            </a:r>
            <a:r>
              <a:rPr lang="en-US" dirty="0"/>
              <a:t>activity of obtaining information system sources relevant to an information need (query) from a collection of information sources. Searches can be based on full text or context-based </a:t>
            </a:r>
            <a:r>
              <a:rPr lang="en-US" dirty="0" smtClean="0"/>
              <a:t>indexing</a:t>
            </a:r>
          </a:p>
          <a:p>
            <a:r>
              <a:rPr lang="en-US" dirty="0" smtClean="0"/>
              <a:t>It gives effective ways to retrieve the extracted information</a:t>
            </a:r>
          </a:p>
          <a:p>
            <a:r>
              <a:rPr lang="en-US" dirty="0" smtClean="0"/>
              <a:t>Its primarily based on documents Similarity</a:t>
            </a:r>
            <a:endParaRPr lang="en-US" dirty="0"/>
          </a:p>
          <a:p>
            <a:endParaRPr lang="en-US" dirty="0"/>
          </a:p>
        </p:txBody>
      </p:sp>
    </p:spTree>
    <p:extLst>
      <p:ext uri="{BB962C8B-B14F-4D97-AF65-F5344CB8AC3E}">
        <p14:creationId xmlns:p14="http://schemas.microsoft.com/office/powerpoint/2010/main" val="148702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categorization</a:t>
            </a:r>
            <a:endParaRPr lang="en-US" dirty="0"/>
          </a:p>
        </p:txBody>
      </p:sp>
      <p:sp>
        <p:nvSpPr>
          <p:cNvPr id="3" name="Content Placeholder 2"/>
          <p:cNvSpPr>
            <a:spLocks noGrp="1"/>
          </p:cNvSpPr>
          <p:nvPr>
            <p:ph idx="1"/>
          </p:nvPr>
        </p:nvSpPr>
        <p:spPr>
          <a:xfrm>
            <a:off x="680321" y="2066417"/>
            <a:ext cx="9613861" cy="3599316"/>
          </a:xfrm>
        </p:spPr>
        <p:txBody>
          <a:bodyPr/>
          <a:lstStyle/>
          <a:p>
            <a:r>
              <a:rPr lang="en-US" dirty="0" smtClean="0"/>
              <a:t>Classifying documents to different labels</a:t>
            </a:r>
            <a:endParaRPr lang="en-US" dirty="0"/>
          </a:p>
          <a:p>
            <a:r>
              <a:rPr lang="en-US" dirty="0" smtClean="0"/>
              <a:t>For example predicting future stock movements based on prior experience</a:t>
            </a:r>
          </a:p>
          <a:p>
            <a:r>
              <a:rPr lang="en-US" dirty="0" smtClean="0"/>
              <a:t>Analyze articles that appear prior to rise or fall in stock prices and predict for future documents</a:t>
            </a:r>
            <a:endParaRPr lang="en-US" dirty="0"/>
          </a:p>
        </p:txBody>
      </p:sp>
      <p:pic>
        <p:nvPicPr>
          <p:cNvPr id="4" name="Picture 3"/>
          <p:cNvPicPr>
            <a:picLocks noChangeAspect="1"/>
          </p:cNvPicPr>
          <p:nvPr/>
        </p:nvPicPr>
        <p:blipFill>
          <a:blip r:embed="rId2"/>
          <a:stretch>
            <a:fillRect/>
          </a:stretch>
        </p:blipFill>
        <p:spPr>
          <a:xfrm>
            <a:off x="6267711" y="4031015"/>
            <a:ext cx="5626603" cy="2690984"/>
          </a:xfrm>
          <a:prstGeom prst="rect">
            <a:avLst/>
          </a:prstGeom>
        </p:spPr>
      </p:pic>
    </p:spTree>
    <p:extLst>
      <p:ext uri="{BB962C8B-B14F-4D97-AF65-F5344CB8AC3E}">
        <p14:creationId xmlns:p14="http://schemas.microsoft.com/office/powerpoint/2010/main" val="373663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53082" y="3734107"/>
            <a:ext cx="4205512" cy="2843261"/>
          </a:xfrm>
          <a:prstGeom prst="rect">
            <a:avLst/>
          </a:prstGeom>
        </p:spPr>
      </p:pic>
      <p:sp>
        <p:nvSpPr>
          <p:cNvPr id="2" name="Title 1"/>
          <p:cNvSpPr>
            <a:spLocks noGrp="1"/>
          </p:cNvSpPr>
          <p:nvPr>
            <p:ph type="title"/>
          </p:nvPr>
        </p:nvSpPr>
        <p:spPr/>
        <p:txBody>
          <a:bodyPr/>
          <a:lstStyle/>
          <a:p>
            <a:r>
              <a:rPr lang="en-US" dirty="0" smtClean="0"/>
              <a:t>Organizing documents</a:t>
            </a:r>
            <a:endParaRPr lang="en-US" dirty="0"/>
          </a:p>
        </p:txBody>
      </p:sp>
      <p:sp>
        <p:nvSpPr>
          <p:cNvPr id="3" name="Content Placeholder 2"/>
          <p:cNvSpPr>
            <a:spLocks noGrp="1"/>
          </p:cNvSpPr>
          <p:nvPr>
            <p:ph idx="1"/>
          </p:nvPr>
        </p:nvSpPr>
        <p:spPr/>
        <p:txBody>
          <a:bodyPr/>
          <a:lstStyle/>
          <a:p>
            <a:r>
              <a:rPr lang="en-US" dirty="0" smtClean="0"/>
              <a:t>Document clustering</a:t>
            </a:r>
          </a:p>
          <a:p>
            <a:r>
              <a:rPr lang="en-US" dirty="0" smtClean="0"/>
              <a:t>Its not as effective as classification</a:t>
            </a:r>
          </a:p>
          <a:p>
            <a:r>
              <a:rPr lang="en-US" dirty="0" smtClean="0"/>
              <a:t>It can still be very insightful</a:t>
            </a:r>
          </a:p>
          <a:p>
            <a:r>
              <a:rPr lang="en-US" dirty="0" smtClean="0"/>
              <a:t>Helps to know more about customer groups</a:t>
            </a:r>
          </a:p>
          <a:p>
            <a:r>
              <a:rPr lang="en-US" dirty="0" smtClean="0"/>
              <a:t>Identify groups of complaints in customer care</a:t>
            </a:r>
          </a:p>
          <a:p>
            <a:endParaRPr lang="en-US" dirty="0"/>
          </a:p>
        </p:txBody>
      </p:sp>
    </p:spTree>
    <p:extLst>
      <p:ext uri="{BB962C8B-B14F-4D97-AF65-F5344CB8AC3E}">
        <p14:creationId xmlns:p14="http://schemas.microsoft.com/office/powerpoint/2010/main" val="348788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4</TotalTime>
  <Words>953</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Trebuchet MS</vt:lpstr>
      <vt:lpstr>Berlin</vt:lpstr>
      <vt:lpstr>Natural Language Processing (NLP)</vt:lpstr>
      <vt:lpstr>Nature of Data</vt:lpstr>
      <vt:lpstr>Nature of Data</vt:lpstr>
      <vt:lpstr>Text Mining</vt:lpstr>
      <vt:lpstr>Text Analytics</vt:lpstr>
      <vt:lpstr>Information Extraction</vt:lpstr>
      <vt:lpstr>Information Retrieval</vt:lpstr>
      <vt:lpstr>Text categorization</vt:lpstr>
      <vt:lpstr>Organizing documents</vt:lpstr>
      <vt:lpstr>Natural Language Processing (NLP)</vt:lpstr>
      <vt:lpstr>Natural Language Understanding or Interpretation (NLU / NLI)</vt:lpstr>
      <vt:lpstr>Knowledge-based systems</vt:lpstr>
      <vt:lpstr>Applications</vt:lpstr>
      <vt:lpstr>Undergrad Projects…</vt:lpstr>
      <vt:lpstr>Undergrad Projects</vt:lpstr>
      <vt:lpstr>Application Areas…</vt:lpstr>
      <vt:lpstr>Application Areas</vt:lpstr>
      <vt:lpstr>Application Areas</vt:lpstr>
      <vt:lpstr>Application Areas</vt:lpstr>
      <vt:lpstr>Application Areas</vt:lpstr>
      <vt:lpstr>Application Areas</vt:lpstr>
      <vt:lpstr>Application Areas</vt:lpstr>
      <vt:lpstr>Application Areas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Taimoor</dc:creator>
  <cp:lastModifiedBy>Taimoor</cp:lastModifiedBy>
  <cp:revision>4</cp:revision>
  <dcterms:created xsi:type="dcterms:W3CDTF">2019-03-03T22:28:44Z</dcterms:created>
  <dcterms:modified xsi:type="dcterms:W3CDTF">2019-03-03T22:37:25Z</dcterms:modified>
</cp:coreProperties>
</file>