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1" r:id="rId9"/>
    <p:sldId id="266" r:id="rId10"/>
    <p:sldId id="268" r:id="rId11"/>
    <p:sldId id="269" r:id="rId12"/>
    <p:sldId id="271" r:id="rId13"/>
    <p:sldId id="272" r:id="rId14"/>
    <p:sldId id="270" r:id="rId15"/>
    <p:sldId id="264" r:id="rId16"/>
    <p:sldId id="265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8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0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1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8839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3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49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82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47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1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9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5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0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1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6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9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3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5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4: Textual Corpus (Preparation), </a:t>
            </a:r>
            <a:r>
              <a:rPr lang="en-US" smtClean="0"/>
              <a:t>Edit Distance</a:t>
            </a:r>
            <a:endParaRPr lang="en-US" dirty="0" smtClean="0"/>
          </a:p>
          <a:p>
            <a:r>
              <a:rPr lang="en-US" dirty="0" smtClean="0"/>
              <a:t>Dr. Muhammad </a:t>
            </a:r>
            <a:r>
              <a:rPr lang="en-US" dirty="0" err="1" smtClean="0"/>
              <a:t>Taimoor</a:t>
            </a:r>
            <a:r>
              <a:rPr lang="en-US" dirty="0" smtClean="0"/>
              <a:t> Khan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Morphemes have two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Stems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central morpheme of the word providing the main meaning e.g., cat in </a:t>
            </a:r>
            <a:r>
              <a:rPr lang="en-US" dirty="0" smtClean="0"/>
              <a:t>cats</a:t>
            </a:r>
          </a:p>
          <a:p>
            <a:endParaRPr lang="en-US" dirty="0" smtClean="0"/>
          </a:p>
          <a:p>
            <a:r>
              <a:rPr lang="en-US" dirty="0" smtClean="0"/>
              <a:t>Affixes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Adding </a:t>
            </a:r>
            <a:r>
              <a:rPr lang="en-US" dirty="0"/>
              <a:t>the additional meaning of various kinds .</a:t>
            </a:r>
            <a:r>
              <a:rPr lang="en-US" dirty="0" err="1"/>
              <a:t>e.g</a:t>
            </a:r>
            <a:r>
              <a:rPr lang="en-US" dirty="0"/>
              <a:t>, s in cats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Lemmatization include all variations of simplifying a word</a:t>
            </a:r>
          </a:p>
          <a:p>
            <a:r>
              <a:rPr lang="en-US" dirty="0" smtClean="0"/>
              <a:t>Stemming is a type of lemmatization. It is the chopping off the affixes to simplify a word.</a:t>
            </a:r>
          </a:p>
          <a:p>
            <a:r>
              <a:rPr lang="en-US" dirty="0" smtClean="0"/>
              <a:t>Porter stemmer is a commonly used stemming approach.</a:t>
            </a:r>
          </a:p>
          <a:p>
            <a:endParaRPr lang="en-US" dirty="0" smtClean="0"/>
          </a:p>
          <a:p>
            <a:r>
              <a:rPr lang="en-US" dirty="0" smtClean="0"/>
              <a:t>For example,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automatic, automation, automation, automates -&gt; automat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35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Sentence segmentation </a:t>
            </a:r>
            <a:r>
              <a:rPr lang="en-US" dirty="0"/>
              <a:t>is another important step in text processing.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most useful cues for segmenting a text into sentences are punctuation, like </a:t>
            </a:r>
            <a:r>
              <a:rPr lang="en-US" dirty="0" smtClean="0"/>
              <a:t>periods (.), question marks (?), </a:t>
            </a:r>
            <a:r>
              <a:rPr lang="en-US" dirty="0"/>
              <a:t>exclamation </a:t>
            </a:r>
            <a:r>
              <a:rPr lang="en-US" dirty="0" smtClean="0"/>
              <a:t>points (!) </a:t>
            </a:r>
          </a:p>
          <a:p>
            <a:r>
              <a:rPr lang="en-US" dirty="0" smtClean="0"/>
              <a:t>?, ! Are unambiguous markers for sentence boundaries.</a:t>
            </a:r>
          </a:p>
          <a:p>
            <a:r>
              <a:rPr lang="en-US" dirty="0" smtClean="0"/>
              <a:t>Period (.) is ambiguous as it indicate boundary and abbreviations. </a:t>
            </a:r>
            <a:r>
              <a:rPr lang="en-US" dirty="0" smtClean="0">
                <a:solidFill>
                  <a:srgbClr val="FFFF00"/>
                </a:solidFill>
              </a:rPr>
              <a:t>At worst, it may indicate both.</a:t>
            </a:r>
          </a:p>
          <a:p>
            <a:endParaRPr lang="en-US" dirty="0"/>
          </a:p>
          <a:p>
            <a:r>
              <a:rPr lang="en-US" dirty="0" smtClean="0"/>
              <a:t>For this </a:t>
            </a:r>
            <a:r>
              <a:rPr lang="en-US" dirty="0"/>
              <a:t>reason, sentence tokenization and word tokenization may be addressed jointly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general, sentence tokenization methods work by building a binary </a:t>
            </a:r>
            <a:r>
              <a:rPr lang="en-US" dirty="0" smtClean="0"/>
              <a:t>classifier (</a:t>
            </a:r>
            <a:r>
              <a:rPr lang="en-US" dirty="0"/>
              <a:t>based on a sequence of rules or on machine learning) that decides if a period is </a:t>
            </a:r>
            <a:r>
              <a:rPr lang="en-US" dirty="0" smtClean="0"/>
              <a:t>part of </a:t>
            </a:r>
            <a:r>
              <a:rPr lang="en-US" dirty="0"/>
              <a:t>the word or is a sentence-boundary marker.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making this decision, it helps </a:t>
            </a:r>
            <a:r>
              <a:rPr lang="en-US" dirty="0" smtClean="0"/>
              <a:t>to know </a:t>
            </a:r>
            <a:r>
              <a:rPr lang="en-US" dirty="0"/>
              <a:t>if the period is attached to a commonly used abbreviation; thus, an abbreviation dictionary is useful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State-of-the-art </a:t>
            </a:r>
            <a:r>
              <a:rPr lang="en-US" sz="2000" dirty="0">
                <a:solidFill>
                  <a:srgbClr val="FFFF00"/>
                </a:solidFill>
              </a:rPr>
              <a:t>methods for sentence tokenization are based on machine </a:t>
            </a:r>
            <a:r>
              <a:rPr lang="en-US" sz="2000" dirty="0" smtClean="0">
                <a:solidFill>
                  <a:srgbClr val="FFFF00"/>
                </a:solidFill>
              </a:rPr>
              <a:t>learning 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7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Vocabulary or dictionary |V| i.e., count of unique words or tokens</a:t>
            </a:r>
          </a:p>
          <a:p>
            <a:r>
              <a:rPr lang="en-US" dirty="0" smtClean="0"/>
              <a:t>Size of corpus N i.e., total words or tokens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805064"/>
            <a:ext cx="9720203" cy="223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9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Slangs and shortened words are usually hard to normalize</a:t>
            </a:r>
          </a:p>
          <a:p>
            <a:r>
              <a:rPr lang="en-US" dirty="0" smtClean="0"/>
              <a:t>The region should be known for slangs as they very depending upon the place and its people e.g.,</a:t>
            </a:r>
          </a:p>
          <a:p>
            <a:r>
              <a:rPr lang="en-US" dirty="0" smtClean="0"/>
              <a:t>African American </a:t>
            </a:r>
            <a:r>
              <a:rPr lang="en-US" dirty="0"/>
              <a:t>Vernacular </a:t>
            </a:r>
            <a:r>
              <a:rPr lang="en-US" dirty="0" smtClean="0"/>
              <a:t>English (AAVE) spoken by millions across America say 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</a:rPr>
              <a:t>iont</a:t>
            </a:r>
            <a:r>
              <a:rPr lang="en-US" dirty="0" smtClean="0">
                <a:solidFill>
                  <a:srgbClr val="FFFF00"/>
                </a:solidFill>
              </a:rPr>
              <a:t> for I don’t 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</a:rPr>
              <a:t>Talmbout</a:t>
            </a:r>
            <a:r>
              <a:rPr lang="en-US" dirty="0" smtClean="0">
                <a:solidFill>
                  <a:srgbClr val="FFFF00"/>
                </a:solidFill>
              </a:rPr>
              <a:t> for talking about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may be translated from another language that may lose the context or the structural flow</a:t>
            </a:r>
          </a:p>
          <a:p>
            <a:pPr lvl="1"/>
            <a:r>
              <a:rPr lang="en-US" dirty="0" smtClean="0"/>
              <a:t>Is the actual source available!!</a:t>
            </a:r>
          </a:p>
          <a:p>
            <a:r>
              <a:rPr lang="en-US" dirty="0" smtClean="0"/>
              <a:t>It says a lot about the authors i.e., their views, age, gender, behavior, priorities</a:t>
            </a:r>
          </a:p>
          <a:p>
            <a:pPr lvl="1"/>
            <a:r>
              <a:rPr lang="en-US" dirty="0" smtClean="0"/>
              <a:t>Do we have author’s information!!</a:t>
            </a:r>
          </a:p>
          <a:p>
            <a:r>
              <a:rPr lang="en-US" dirty="0" smtClean="0"/>
              <a:t>Domain expert may be needed for content related to a specific genre e.g., finance, stock exchange, manufacturing etc.</a:t>
            </a:r>
          </a:p>
          <a:p>
            <a:pPr lvl="1"/>
            <a:r>
              <a:rPr lang="en-US" dirty="0" smtClean="0"/>
              <a:t>Availability of expert or details of key terminologies!!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Much of natural language processing is concerned with measuring how similar </a:t>
            </a:r>
            <a:r>
              <a:rPr lang="en-US" dirty="0" smtClean="0"/>
              <a:t>two strings </a:t>
            </a:r>
            <a:r>
              <a:rPr lang="en-US" dirty="0"/>
              <a:t>are.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 in spelling correction, the user typed some erroneous</a:t>
            </a:r>
            <a:br>
              <a:rPr lang="en-US" dirty="0"/>
            </a:br>
            <a:r>
              <a:rPr lang="en-US" dirty="0"/>
              <a:t>string—let’s say </a:t>
            </a:r>
            <a:r>
              <a:rPr lang="en-US" dirty="0" err="1" smtClean="0">
                <a:solidFill>
                  <a:srgbClr val="FFFF00"/>
                </a:solidFill>
              </a:rPr>
              <a:t>graffe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We </a:t>
            </a:r>
            <a:r>
              <a:rPr lang="en-US" dirty="0"/>
              <a:t>want to know what the user meant. The user probably intended a word that is similar </a:t>
            </a:r>
            <a:r>
              <a:rPr lang="en-US" dirty="0" smtClean="0"/>
              <a:t>to </a:t>
            </a:r>
            <a:r>
              <a:rPr lang="en-US" dirty="0" err="1">
                <a:solidFill>
                  <a:srgbClr val="FFFF00"/>
                </a:solidFill>
              </a:rPr>
              <a:t>graffe</a:t>
            </a:r>
            <a:r>
              <a:rPr lang="en-US" dirty="0"/>
              <a:t>. Among candidate similar words</a:t>
            </a:r>
            <a:r>
              <a:rPr lang="en-US" dirty="0" smtClean="0"/>
              <a:t>,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grail, </a:t>
            </a:r>
            <a:r>
              <a:rPr lang="en-US" dirty="0" err="1" smtClean="0">
                <a:solidFill>
                  <a:srgbClr val="FFFF00"/>
                </a:solidFill>
              </a:rPr>
              <a:t>graf</a:t>
            </a:r>
            <a:r>
              <a:rPr lang="en-US" dirty="0" smtClean="0">
                <a:solidFill>
                  <a:srgbClr val="FFFF00"/>
                </a:solidFill>
              </a:rPr>
              <a:t>, giraffe</a:t>
            </a:r>
          </a:p>
          <a:p>
            <a:r>
              <a:rPr lang="en-US" dirty="0" smtClean="0"/>
              <a:t>The </a:t>
            </a:r>
            <a:r>
              <a:rPr lang="en-US" dirty="0"/>
              <a:t>word </a:t>
            </a:r>
            <a:r>
              <a:rPr lang="en-US" dirty="0">
                <a:solidFill>
                  <a:srgbClr val="FFFF00"/>
                </a:solidFill>
              </a:rPr>
              <a:t>giraffe</a:t>
            </a:r>
            <a:r>
              <a:rPr lang="en-US" dirty="0"/>
              <a:t>, </a:t>
            </a:r>
            <a:r>
              <a:rPr lang="en-US" dirty="0" smtClean="0"/>
              <a:t>differs </a:t>
            </a:r>
            <a:r>
              <a:rPr lang="en-US" dirty="0"/>
              <a:t>by only one letter </a:t>
            </a:r>
            <a:r>
              <a:rPr lang="en-US" dirty="0" smtClean="0"/>
              <a:t>and </a:t>
            </a:r>
            <a:r>
              <a:rPr lang="en-US" dirty="0"/>
              <a:t>seems </a:t>
            </a:r>
            <a:r>
              <a:rPr lang="en-US" dirty="0" smtClean="0"/>
              <a:t>intuitively to </a:t>
            </a:r>
            <a:r>
              <a:rPr lang="en-US" dirty="0"/>
              <a:t>be more </a:t>
            </a:r>
            <a:r>
              <a:rPr lang="en-US" dirty="0" smtClean="0"/>
              <a:t>similar.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 (for Sentence)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Another example </a:t>
            </a:r>
            <a:r>
              <a:rPr lang="en-US" dirty="0"/>
              <a:t>comes from </a:t>
            </a:r>
            <a:r>
              <a:rPr lang="en-US" b="1" dirty="0" smtClean="0"/>
              <a:t>co-reference</a:t>
            </a:r>
            <a:r>
              <a:rPr lang="en-US" dirty="0"/>
              <a:t>, the task of deciding whether two strings </a:t>
            </a:r>
            <a:r>
              <a:rPr lang="en-US" dirty="0" smtClean="0"/>
              <a:t>refer </a:t>
            </a:r>
            <a:r>
              <a:rPr lang="en-US" dirty="0"/>
              <a:t>to the same entity: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Stanford </a:t>
            </a:r>
            <a:r>
              <a:rPr lang="en-US" dirty="0">
                <a:solidFill>
                  <a:srgbClr val="FFFF00"/>
                </a:solidFill>
              </a:rPr>
              <a:t>President John Hennessy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Stanford University President John </a:t>
            </a:r>
            <a:r>
              <a:rPr lang="en-US" dirty="0" smtClean="0">
                <a:solidFill>
                  <a:srgbClr val="FFFF00"/>
                </a:solidFill>
              </a:rPr>
              <a:t>Hennessy</a:t>
            </a:r>
          </a:p>
          <a:p>
            <a:endParaRPr lang="en-US" dirty="0"/>
          </a:p>
          <a:p>
            <a:r>
              <a:rPr lang="en-US" dirty="0"/>
              <a:t>Again, the fact that these two strings are very similar (differing by only one word</a:t>
            </a:r>
            <a:r>
              <a:rPr lang="en-US" dirty="0" smtClean="0"/>
              <a:t>) seems </a:t>
            </a:r>
            <a:r>
              <a:rPr lang="en-US" dirty="0"/>
              <a:t>like useful evidence for deciding that they might be </a:t>
            </a:r>
            <a:r>
              <a:rPr lang="en-US" dirty="0" smtClean="0"/>
              <a:t>co-referent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5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Edit distance </a:t>
            </a:r>
            <a:r>
              <a:rPr lang="en-US" dirty="0"/>
              <a:t>gives us a way to quantify both of these intuitions about string </a:t>
            </a:r>
            <a:r>
              <a:rPr lang="en-US" dirty="0" smtClean="0"/>
              <a:t>similarity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formally, the </a:t>
            </a:r>
            <a:r>
              <a:rPr lang="en-US" b="1" dirty="0"/>
              <a:t>minimum edit distance </a:t>
            </a:r>
            <a:r>
              <a:rPr lang="en-US" dirty="0"/>
              <a:t>between two strings is </a:t>
            </a:r>
            <a:r>
              <a:rPr lang="en-US" dirty="0" smtClean="0"/>
              <a:t>defined as </a:t>
            </a:r>
            <a:r>
              <a:rPr lang="en-US" dirty="0"/>
              <a:t>the minimum number of editing operations </a:t>
            </a:r>
            <a:r>
              <a:rPr lang="en-US" dirty="0">
                <a:solidFill>
                  <a:srgbClr val="FFFF00"/>
                </a:solidFill>
              </a:rPr>
              <a:t>(operations like insertion, deletion</a:t>
            </a:r>
            <a:r>
              <a:rPr lang="en-US" dirty="0" smtClean="0">
                <a:solidFill>
                  <a:srgbClr val="FFFF00"/>
                </a:solidFill>
              </a:rPr>
              <a:t>, substitution</a:t>
            </a:r>
            <a:r>
              <a:rPr lang="en-US" dirty="0">
                <a:solidFill>
                  <a:srgbClr val="FFFF00"/>
                </a:solidFill>
              </a:rPr>
              <a:t>)</a:t>
            </a:r>
            <a:r>
              <a:rPr lang="en-US" dirty="0"/>
              <a:t> needed to transform one string into another.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 or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918992" cy="3599316"/>
          </a:xfrm>
        </p:spPr>
        <p:txBody>
          <a:bodyPr>
            <a:normAutofit/>
          </a:bodyPr>
          <a:lstStyle/>
          <a:p>
            <a:r>
              <a:rPr lang="en-US" dirty="0" smtClean="0"/>
              <a:t>May be defined differently depending on type of </a:t>
            </a:r>
            <a:r>
              <a:rPr lang="en-US" b="1" dirty="0" smtClean="0"/>
              <a:t>data</a:t>
            </a:r>
            <a:r>
              <a:rPr lang="en-US" dirty="0" smtClean="0"/>
              <a:t> and </a:t>
            </a:r>
            <a:r>
              <a:rPr lang="en-US" b="1" dirty="0" smtClean="0"/>
              <a:t>analysis.</a:t>
            </a:r>
          </a:p>
          <a:p>
            <a:r>
              <a:rPr lang="en-US" dirty="0" smtClean="0"/>
              <a:t>A unit for analysis</a:t>
            </a:r>
          </a:p>
          <a:p>
            <a:pPr lvl="1"/>
            <a:r>
              <a:rPr lang="en-US" dirty="0" smtClean="0"/>
              <a:t>Means something in a particular dataset</a:t>
            </a:r>
          </a:p>
          <a:p>
            <a:pPr lvl="1"/>
            <a:r>
              <a:rPr lang="en-US" dirty="0" smtClean="0"/>
              <a:t>Required for analysis</a:t>
            </a:r>
          </a:p>
          <a:p>
            <a:r>
              <a:rPr lang="en-US" dirty="0"/>
              <a:t>E.g., the sentence from Brown </a:t>
            </a:r>
            <a:r>
              <a:rPr lang="en-US" dirty="0" smtClean="0"/>
              <a:t>University’s 1963-64 corpus has a sentence,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He stepped out into the hall, was delighted to encounter a water brother</a:t>
            </a:r>
            <a:r>
              <a:rPr lang="en-US" sz="2000" dirty="0" smtClean="0">
                <a:solidFill>
                  <a:srgbClr val="FFFF00"/>
                </a:solidFill>
              </a:rPr>
              <a:t>.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Has 13 words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gap between </a:t>
            </a:r>
            <a:r>
              <a:rPr lang="en-US" i="1" dirty="0"/>
              <a:t>intention </a:t>
            </a:r>
            <a:r>
              <a:rPr lang="en-US" dirty="0"/>
              <a:t>and </a:t>
            </a:r>
            <a:r>
              <a:rPr lang="en-US" i="1" dirty="0"/>
              <a:t>execution</a:t>
            </a:r>
            <a:r>
              <a:rPr lang="en-US" dirty="0"/>
              <a:t>, for example, is 5 (delete an </a:t>
            </a:r>
            <a:r>
              <a:rPr lang="en-US" dirty="0" err="1"/>
              <a:t>i</a:t>
            </a:r>
            <a:r>
              <a:rPr lang="en-US" dirty="0"/>
              <a:t>, substitute e for n, substitute x for t, insert c, substitute u for n).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9" y="3520184"/>
            <a:ext cx="5257532" cy="1258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212" y="4550063"/>
            <a:ext cx="6437656" cy="21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assign a particular cost or weight to each of these operations.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err="1" smtClean="0"/>
              <a:t>Levenshtein</a:t>
            </a:r>
            <a:r>
              <a:rPr lang="en-US" b="1" dirty="0" smtClean="0"/>
              <a:t> </a:t>
            </a:r>
            <a:r>
              <a:rPr lang="en-US" dirty="0" smtClean="0"/>
              <a:t>simple</a:t>
            </a:r>
            <a:r>
              <a:rPr lang="en-US" b="1" dirty="0" smtClean="0"/>
              <a:t> </a:t>
            </a:r>
            <a:r>
              <a:rPr lang="en-US" dirty="0" smtClean="0"/>
              <a:t>distance </a:t>
            </a:r>
            <a:r>
              <a:rPr lang="en-US" dirty="0"/>
              <a:t>between two sequences is the simplest weighting factor </a:t>
            </a:r>
            <a:r>
              <a:rPr lang="en-US" dirty="0" smtClean="0"/>
              <a:t>in which </a:t>
            </a:r>
            <a:r>
              <a:rPr lang="en-US" dirty="0"/>
              <a:t>each of the three operations has a cost of 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</a:t>
            </a:r>
            <a:r>
              <a:rPr lang="en-US" dirty="0" smtClean="0"/>
              <a:t>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Levenshtein</a:t>
            </a:r>
            <a:r>
              <a:rPr lang="en-US" dirty="0"/>
              <a:t> also </a:t>
            </a:r>
            <a:r>
              <a:rPr lang="en-US" dirty="0" smtClean="0"/>
              <a:t>proposed an </a:t>
            </a:r>
            <a:r>
              <a:rPr lang="en-US" dirty="0"/>
              <a:t>alternative version of his metric in which each insertion or deletion has a cost </a:t>
            </a:r>
            <a:r>
              <a:rPr lang="en-US" dirty="0" smtClean="0"/>
              <a:t>of 1 </a:t>
            </a:r>
            <a:r>
              <a:rPr lang="en-US" dirty="0"/>
              <a:t>and substitutions are not allowed.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equivalent to allowing substitution, </a:t>
            </a:r>
            <a:r>
              <a:rPr lang="en-US" dirty="0" smtClean="0"/>
              <a:t>but giving </a:t>
            </a:r>
            <a:r>
              <a:rPr lang="en-US" dirty="0"/>
              <a:t>each substitution a cost of 2 since any substitution can be represented by </a:t>
            </a:r>
            <a:r>
              <a:rPr lang="en-US" dirty="0" smtClean="0"/>
              <a:t>one insertion </a:t>
            </a:r>
            <a:r>
              <a:rPr lang="en-US" dirty="0"/>
              <a:t>and one </a:t>
            </a:r>
            <a:r>
              <a:rPr lang="en-US" dirty="0" smtClean="0"/>
              <a:t>deletion. </a:t>
            </a:r>
          </a:p>
          <a:p>
            <a:r>
              <a:rPr lang="en-US" dirty="0" smtClean="0"/>
              <a:t>Using </a:t>
            </a:r>
            <a:r>
              <a:rPr lang="en-US" dirty="0"/>
              <a:t>this version, the </a:t>
            </a:r>
            <a:r>
              <a:rPr lang="en-US" b="1" dirty="0" err="1"/>
              <a:t>Levenshtein</a:t>
            </a:r>
            <a:r>
              <a:rPr lang="en-US" dirty="0"/>
              <a:t> distance </a:t>
            </a:r>
            <a:r>
              <a:rPr lang="en-US" dirty="0" smtClean="0"/>
              <a:t>between </a:t>
            </a:r>
            <a:r>
              <a:rPr lang="en-US" i="1" dirty="0" smtClean="0">
                <a:solidFill>
                  <a:srgbClr val="FFFF00"/>
                </a:solidFill>
              </a:rPr>
              <a:t>intention</a:t>
            </a:r>
            <a:r>
              <a:rPr lang="en-US" i="1" dirty="0" smtClean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FFFF00"/>
                </a:solidFill>
              </a:rPr>
              <a:t>execution</a:t>
            </a:r>
            <a:r>
              <a:rPr lang="en-US" i="1" dirty="0"/>
              <a:t> </a:t>
            </a:r>
            <a:r>
              <a:rPr lang="en-US" dirty="0"/>
              <a:t>is 8.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2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</a:t>
            </a:r>
            <a:r>
              <a:rPr lang="en-US" dirty="0" smtClean="0"/>
              <a:t>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of insertion and deletion is 1</a:t>
            </a:r>
          </a:p>
          <a:p>
            <a:r>
              <a:rPr lang="en-US" dirty="0" smtClean="0"/>
              <a:t>Cost of substitution is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453" y="3300009"/>
            <a:ext cx="7031106" cy="31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Edit Distance (A search operation)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think of this as a search task, </a:t>
            </a:r>
            <a:r>
              <a:rPr lang="en-US" dirty="0" smtClean="0"/>
              <a:t>in which </a:t>
            </a:r>
            <a:r>
              <a:rPr lang="en-US" dirty="0"/>
              <a:t>we are searching for the shortest path—a sequence of edits—from one </a:t>
            </a:r>
            <a:r>
              <a:rPr lang="en-US" dirty="0" smtClean="0"/>
              <a:t>string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 another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However, its too large as a search space to find all possibilities and therefore, the shortest path to a state is remembered.</a:t>
            </a:r>
          </a:p>
          <a:p>
            <a:r>
              <a:rPr lang="en-US" dirty="0" smtClean="0"/>
              <a:t>It is addressed as providing solutions to many small problems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06" y="4978201"/>
            <a:ext cx="9249290" cy="17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Min Edit Distance!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define the following,</a:t>
            </a:r>
          </a:p>
          <a:p>
            <a:endParaRPr lang="en-US" dirty="0"/>
          </a:p>
          <a:p>
            <a:r>
              <a:rPr lang="en-US" b="1" dirty="0" smtClean="0"/>
              <a:t>Initial state:</a:t>
            </a:r>
            <a:r>
              <a:rPr lang="en-US" dirty="0" smtClean="0"/>
              <a:t> Source string</a:t>
            </a:r>
          </a:p>
          <a:p>
            <a:r>
              <a:rPr lang="en-US" b="1" dirty="0" smtClean="0"/>
              <a:t>Operations:</a:t>
            </a:r>
            <a:r>
              <a:rPr lang="en-US" dirty="0" smtClean="0"/>
              <a:t> Insertion, deletion, substitution</a:t>
            </a:r>
          </a:p>
          <a:p>
            <a:r>
              <a:rPr lang="en-US" b="1" dirty="0" smtClean="0"/>
              <a:t>Goal State:</a:t>
            </a:r>
            <a:r>
              <a:rPr lang="en-US" dirty="0" smtClean="0"/>
              <a:t> Target string</a:t>
            </a:r>
          </a:p>
          <a:p>
            <a:r>
              <a:rPr lang="en-US" b="1" dirty="0" smtClean="0"/>
              <a:t>Path Cost (Objective function):</a:t>
            </a:r>
            <a:r>
              <a:rPr lang="en-US" dirty="0" smtClean="0"/>
              <a:t> Number of edits (to be minimized)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Edit Distance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41342"/>
            <a:ext cx="6656377" cy="48431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799" y="4115341"/>
            <a:ext cx="5306945" cy="23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Spelling correction</a:t>
            </a:r>
          </a:p>
          <a:p>
            <a:r>
              <a:rPr lang="en-US" dirty="0" smtClean="0"/>
              <a:t>Closest sentence in machine translation</a:t>
            </a:r>
          </a:p>
          <a:p>
            <a:r>
              <a:rPr lang="en-US" dirty="0" smtClean="0"/>
              <a:t>Gene sequences in computational biology</a:t>
            </a:r>
          </a:p>
          <a:p>
            <a:r>
              <a:rPr lang="en-US" dirty="0" smtClean="0"/>
              <a:t>Query string (suggestions)</a:t>
            </a:r>
          </a:p>
          <a:p>
            <a:r>
              <a:rPr lang="en-US" dirty="0" smtClean="0"/>
              <a:t>Query string (results)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 (Home Quiz)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647251"/>
          </a:xfrm>
        </p:spPr>
        <p:txBody>
          <a:bodyPr/>
          <a:lstStyle/>
          <a:p>
            <a:r>
              <a:rPr lang="en-US" dirty="0" smtClean="0"/>
              <a:t>Write code for minimum edit distance</a:t>
            </a:r>
          </a:p>
          <a:p>
            <a:r>
              <a:rPr lang="en-US" dirty="0" smtClean="0"/>
              <a:t>The user may provide any source and target strings</a:t>
            </a:r>
          </a:p>
          <a:p>
            <a:r>
              <a:rPr lang="en-US" dirty="0" smtClean="0"/>
              <a:t>The user may provide any cost for each operation with default costs as </a:t>
            </a:r>
            <a:r>
              <a:rPr lang="en-US" b="1" dirty="0" err="1" smtClean="0"/>
              <a:t>levenshtein</a:t>
            </a:r>
            <a:r>
              <a:rPr lang="en-US" dirty="0" smtClean="0"/>
              <a:t> distance</a:t>
            </a:r>
          </a:p>
          <a:p>
            <a:endParaRPr lang="en-US" dirty="0"/>
          </a:p>
          <a:p>
            <a:r>
              <a:rPr lang="en-US" dirty="0" smtClean="0"/>
              <a:t>Compile your code and results in a single word document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51748" y="4984124"/>
            <a:ext cx="2884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Deadline: 12</a:t>
            </a:r>
            <a:r>
              <a:rPr lang="en-US" baseline="30000" dirty="0" smtClean="0"/>
              <a:t>th</a:t>
            </a:r>
            <a:r>
              <a:rPr lang="en-US" dirty="0" smtClean="0"/>
              <a:t> Feb</a:t>
            </a:r>
          </a:p>
          <a:p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 Feb: 10% penalty</a:t>
            </a:r>
          </a:p>
          <a:p>
            <a:r>
              <a:rPr lang="en-US" dirty="0" smtClean="0"/>
              <a:t>14</a:t>
            </a:r>
            <a:r>
              <a:rPr lang="en-US" baseline="30000" dirty="0" smtClean="0"/>
              <a:t>th</a:t>
            </a:r>
            <a:r>
              <a:rPr lang="en-US" dirty="0" smtClean="0"/>
              <a:t> Feb: 20% penalty</a:t>
            </a:r>
          </a:p>
          <a:p>
            <a:r>
              <a:rPr lang="en-US" dirty="0" smtClean="0"/>
              <a:t>15</a:t>
            </a:r>
            <a:r>
              <a:rPr lang="en-US" baseline="30000" dirty="0" smtClean="0"/>
              <a:t>th</a:t>
            </a:r>
            <a:r>
              <a:rPr lang="en-US" dirty="0" smtClean="0"/>
              <a:t> Feb: 30% penalty</a:t>
            </a:r>
          </a:p>
          <a:p>
            <a:endParaRPr lang="en-US" dirty="0"/>
          </a:p>
          <a:p>
            <a:r>
              <a:rPr lang="en-US" dirty="0" smtClean="0"/>
              <a:t>After that Not Acceptable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6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languages like Chinese, Japanese and Thai do not use spaces to mark word boundaries and therefore, require alternate approaches for tokenization.</a:t>
            </a:r>
          </a:p>
          <a:p>
            <a:endParaRPr lang="en-US" dirty="0"/>
          </a:p>
          <a:p>
            <a:r>
              <a:rPr lang="en-US" dirty="0" smtClean="0"/>
              <a:t>In Chinese, for example each character is called a </a:t>
            </a:r>
            <a:r>
              <a:rPr lang="en-US" b="1" dirty="0" err="1" smtClean="0"/>
              <a:t>hanzi</a:t>
            </a:r>
            <a:r>
              <a:rPr lang="en-US" dirty="0" smtClean="0"/>
              <a:t> and is pronounced </a:t>
            </a:r>
            <a:r>
              <a:rPr lang="en-US" dirty="0" smtClean="0"/>
              <a:t>like </a:t>
            </a:r>
            <a:r>
              <a:rPr lang="en-US" dirty="0" smtClean="0"/>
              <a:t>a syllable.</a:t>
            </a:r>
          </a:p>
          <a:p>
            <a:r>
              <a:rPr lang="en-US" dirty="0" smtClean="0"/>
              <a:t>Chinese generally has 2.4 characters per word on average.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FFFF00"/>
                </a:solidFill>
              </a:rPr>
              <a:t>T</a:t>
            </a:r>
            <a:r>
              <a:rPr lang="en-US" sz="2200" dirty="0" smtClean="0">
                <a:solidFill>
                  <a:srgbClr val="FFFF00"/>
                </a:solidFill>
              </a:rPr>
              <a:t>here </a:t>
            </a:r>
            <a:r>
              <a:rPr lang="en-US" sz="2200" dirty="0">
                <a:solidFill>
                  <a:srgbClr val="FFFF00"/>
                </a:solidFill>
              </a:rPr>
              <a:t>are over 50,000 characters, though a comprehensive modern dictionary will rarely list over 20,000 in use. An educated Chinese person will know about 8,000 characters, but you will only need about 2-3,000 to be able to read a newspaper.</a:t>
            </a:r>
            <a:endParaRPr lang="en-US" sz="2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7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Punctuations as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Should we keep punctuations as tokens as well.</a:t>
            </a:r>
          </a:p>
          <a:p>
            <a:r>
              <a:rPr lang="en-US" dirty="0" smtClean="0"/>
              <a:t>How to deal with abbreviations and acronyms (Ph.D., B.R.T., ltd.)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He stepped out into the hall </a:t>
            </a:r>
            <a:r>
              <a:rPr lang="en-US" sz="2000" u="sng" dirty="0">
                <a:solidFill>
                  <a:srgbClr val="FFFF00"/>
                </a:solidFill>
              </a:rPr>
              <a:t>,</a:t>
            </a:r>
            <a:r>
              <a:rPr lang="en-US" sz="2000" dirty="0">
                <a:solidFill>
                  <a:srgbClr val="FFFF00"/>
                </a:solidFill>
              </a:rPr>
              <a:t> was delighted to encounter a water brother </a:t>
            </a:r>
            <a:r>
              <a:rPr lang="en-US" sz="2000" u="sng" dirty="0">
                <a:solidFill>
                  <a:srgbClr val="FFFF00"/>
                </a:solidFill>
              </a:rPr>
              <a:t>.</a:t>
            </a:r>
            <a:endParaRPr lang="en-US" sz="2000" u="sng" dirty="0"/>
          </a:p>
          <a:p>
            <a:r>
              <a:rPr lang="en-US" dirty="0" smtClean="0"/>
              <a:t>Has </a:t>
            </a:r>
            <a:r>
              <a:rPr lang="en-US" dirty="0"/>
              <a:t>15 words considering </a:t>
            </a:r>
            <a:r>
              <a:rPr lang="en-US" dirty="0" smtClean="0"/>
              <a:t>punctuations.</a:t>
            </a:r>
          </a:p>
          <a:p>
            <a:endParaRPr lang="en-US" dirty="0"/>
          </a:p>
          <a:p>
            <a:r>
              <a:rPr lang="en-US" dirty="0" smtClean="0"/>
              <a:t>Preserving punctuations may be critical in case,</a:t>
            </a:r>
          </a:p>
          <a:p>
            <a:pPr lvl="1"/>
            <a:r>
              <a:rPr lang="en-US" dirty="0" smtClean="0"/>
              <a:t>Want to know boundaries of token segments (comma, period, colon)</a:t>
            </a:r>
          </a:p>
          <a:p>
            <a:pPr lvl="1"/>
            <a:r>
              <a:rPr lang="en-US" dirty="0" smtClean="0"/>
              <a:t>Identifying some meaning (exclamation, question mark, quotes)</a:t>
            </a:r>
          </a:p>
          <a:p>
            <a:pPr lvl="1"/>
            <a:r>
              <a:rPr lang="en-US" dirty="0" smtClean="0"/>
              <a:t>Helps in identifying abbreviations and acronyms.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American Switchboard corpus 1990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Switchboard corpus of American English telephone conversations </a:t>
            </a:r>
            <a:r>
              <a:rPr lang="en-US" dirty="0" smtClean="0"/>
              <a:t>between strangers </a:t>
            </a:r>
            <a:r>
              <a:rPr lang="en-US" dirty="0"/>
              <a:t>was collected in the early 1990s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contains 2430 conversations </a:t>
            </a:r>
            <a:endParaRPr lang="en-US" dirty="0" smtClean="0"/>
          </a:p>
          <a:p>
            <a:pPr lvl="1"/>
            <a:r>
              <a:rPr lang="en-US" dirty="0" smtClean="0"/>
              <a:t>Averaging 6 </a:t>
            </a:r>
            <a:r>
              <a:rPr lang="en-US" dirty="0"/>
              <a:t>minutes </a:t>
            </a:r>
            <a:r>
              <a:rPr lang="en-US" dirty="0" smtClean="0"/>
              <a:t>each conversation</a:t>
            </a:r>
          </a:p>
          <a:p>
            <a:pPr lvl="1"/>
            <a:r>
              <a:rPr lang="en-US" dirty="0" smtClean="0"/>
              <a:t>240 </a:t>
            </a:r>
            <a:r>
              <a:rPr lang="en-US" dirty="0"/>
              <a:t>hours of speech </a:t>
            </a:r>
            <a:r>
              <a:rPr lang="en-US" dirty="0" smtClean="0"/>
              <a:t>in total </a:t>
            </a:r>
          </a:p>
          <a:p>
            <a:pPr lvl="1"/>
            <a:r>
              <a:rPr lang="en-US" dirty="0" smtClean="0"/>
              <a:t>3 </a:t>
            </a:r>
            <a:r>
              <a:rPr lang="en-US" dirty="0"/>
              <a:t>million words </a:t>
            </a:r>
            <a:r>
              <a:rPr lang="en-US" dirty="0" smtClean="0"/>
              <a:t>spoken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Doesn’t </a:t>
            </a:r>
            <a:r>
              <a:rPr lang="en-US" dirty="0"/>
              <a:t>have punctuations but has </a:t>
            </a:r>
            <a:r>
              <a:rPr lang="en-US" dirty="0" smtClean="0"/>
              <a:t>other disfluencies…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1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 and Fillers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Considering an utterance from the dataset,</a:t>
            </a: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FFFF00"/>
                </a:solidFill>
              </a:rPr>
              <a:t>I do uh main- mainly business data processing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It has </a:t>
            </a:r>
            <a:r>
              <a:rPr lang="en-US" dirty="0"/>
              <a:t>two </a:t>
            </a:r>
            <a:r>
              <a:rPr lang="en-US" dirty="0" smtClean="0"/>
              <a:t>types of disfluencies </a:t>
            </a:r>
            <a:r>
              <a:rPr lang="en-US" dirty="0"/>
              <a:t>i.e., </a:t>
            </a:r>
          </a:p>
          <a:p>
            <a:pPr lvl="1"/>
            <a:r>
              <a:rPr lang="en-US" dirty="0" smtClean="0"/>
              <a:t>Fragments </a:t>
            </a:r>
            <a:r>
              <a:rPr lang="en-US" sz="2200" dirty="0">
                <a:solidFill>
                  <a:srgbClr val="FFFF00"/>
                </a:solidFill>
              </a:rPr>
              <a:t>main-</a:t>
            </a:r>
          </a:p>
          <a:p>
            <a:pPr lvl="1"/>
            <a:r>
              <a:rPr lang="en-US" dirty="0"/>
              <a:t>Fillers or filled pauses </a:t>
            </a:r>
            <a:r>
              <a:rPr lang="en-US" sz="2200" dirty="0">
                <a:solidFill>
                  <a:srgbClr val="FFFF00"/>
                </a:solidFill>
              </a:rPr>
              <a:t>uh</a:t>
            </a:r>
          </a:p>
          <a:p>
            <a:endParaRPr lang="en-US" dirty="0" smtClean="0"/>
          </a:p>
          <a:p>
            <a:r>
              <a:rPr lang="en-US" dirty="0" smtClean="0"/>
              <a:t>Should we keep disfluencies (available in the dataset)?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1) Depends on the type of application e.g., fragments and fillers may helps in identifying if someone is not clear or fluent in communication</a:t>
            </a:r>
          </a:p>
          <a:p>
            <a:pPr marL="0" indent="0">
              <a:buNone/>
            </a:pPr>
            <a:r>
              <a:rPr lang="en-US" dirty="0" smtClean="0"/>
              <a:t>2) Predicting the next word</a:t>
            </a:r>
          </a:p>
          <a:p>
            <a:pPr marL="0" indent="0">
              <a:buNone/>
            </a:pPr>
            <a:r>
              <a:rPr lang="en-US" dirty="0" smtClean="0"/>
              <a:t>3) Speech or speaker recognition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5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we be differentiating between </a:t>
            </a:r>
            <a:r>
              <a:rPr lang="en-US" b="1" dirty="0" smtClean="0"/>
              <a:t>They</a:t>
            </a:r>
            <a:r>
              <a:rPr lang="en-US" dirty="0" smtClean="0"/>
              <a:t> and </a:t>
            </a:r>
            <a:r>
              <a:rPr lang="en-US" b="1" dirty="0" smtClean="0"/>
              <a:t>they?</a:t>
            </a:r>
          </a:p>
          <a:p>
            <a:r>
              <a:rPr lang="en-US" dirty="0" smtClean="0"/>
              <a:t>Normalizing capitalization may lead to treating US and us the same way (abbreviations).</a:t>
            </a:r>
          </a:p>
          <a:p>
            <a:r>
              <a:rPr lang="en-US" dirty="0" smtClean="0"/>
              <a:t>Capitalization indicate proper nouns e.g., Karachi, Oxford.</a:t>
            </a:r>
          </a:p>
          <a:p>
            <a:r>
              <a:rPr lang="en-US" dirty="0" smtClean="0"/>
              <a:t>Capitalization may mean to stress or emphasize on something. </a:t>
            </a:r>
          </a:p>
          <a:p>
            <a:r>
              <a:rPr lang="en-US" dirty="0" smtClean="0"/>
              <a:t>It may also mean that someone is angrily grinding each word!</a:t>
            </a:r>
          </a:p>
          <a:p>
            <a:endParaRPr lang="en-US" dirty="0"/>
          </a:p>
          <a:p>
            <a:r>
              <a:rPr lang="en-US" b="1" dirty="0" smtClean="0"/>
              <a:t>Case folding:</a:t>
            </a:r>
            <a:r>
              <a:rPr lang="en-US" dirty="0" smtClean="0"/>
              <a:t> convert everything to lowercase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3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Lemma is a lexical form having same stem and the same sense</a:t>
            </a:r>
          </a:p>
          <a:p>
            <a:r>
              <a:rPr lang="en-US" dirty="0" smtClean="0"/>
              <a:t>For example the words cats and cat have the same stem “cat”.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But do we really want to know if there was only one cat or more than one!!!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Again depends on the nature of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Morphology is the study of the way words are built-up </a:t>
            </a:r>
            <a:r>
              <a:rPr lang="en-US" dirty="0" smtClean="0"/>
              <a:t>of morphemes.</a:t>
            </a:r>
          </a:p>
          <a:p>
            <a:r>
              <a:rPr lang="en-US" dirty="0" smtClean="0"/>
              <a:t>Morphemes are the small meaning bearing units that make up a word.</a:t>
            </a:r>
            <a:endParaRPr lang="en-US" dirty="0"/>
          </a:p>
          <a:p>
            <a:r>
              <a:rPr lang="en-US" dirty="0" smtClean="0"/>
              <a:t>The most sophisticated methods for lemmatization involves complete morphological parsing of the word.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06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1630</TotalTime>
  <Words>1323</Words>
  <Application>Microsoft Office PowerPoint</Application>
  <PresentationFormat>Custom</PresentationFormat>
  <Paragraphs>164</Paragraphs>
  <Slides>28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Berlin</vt:lpstr>
      <vt:lpstr>Natural Language Processing (NLP)</vt:lpstr>
      <vt:lpstr>Words or Tokens</vt:lpstr>
      <vt:lpstr>PowerPoint Presentation</vt:lpstr>
      <vt:lpstr>Punctuations as Tokens</vt:lpstr>
      <vt:lpstr>American Switchboard corpus 1990</vt:lpstr>
      <vt:lpstr>Fragments and Fillers</vt:lpstr>
      <vt:lpstr>Capitalization</vt:lpstr>
      <vt:lpstr>Lemma</vt:lpstr>
      <vt:lpstr>Morphology</vt:lpstr>
      <vt:lpstr>Morphemes have two parts</vt:lpstr>
      <vt:lpstr>Stemming</vt:lpstr>
      <vt:lpstr>Sentence Segmentation</vt:lpstr>
      <vt:lpstr>PowerPoint Presentation</vt:lpstr>
      <vt:lpstr>Text Corpus</vt:lpstr>
      <vt:lpstr>Slangs</vt:lpstr>
      <vt:lpstr>Others</vt:lpstr>
      <vt:lpstr>Edit Distance</vt:lpstr>
      <vt:lpstr>Edit Distance (for Sentence)</vt:lpstr>
      <vt:lpstr>PowerPoint Presentation</vt:lpstr>
      <vt:lpstr>Example</vt:lpstr>
      <vt:lpstr>Simple Distance</vt:lpstr>
      <vt:lpstr>Levenshtein Distance</vt:lpstr>
      <vt:lpstr>Levenshtein Distance</vt:lpstr>
      <vt:lpstr>Minimum Edit Distance (A search operation)</vt:lpstr>
      <vt:lpstr>How to find Min Edit Distance!</vt:lpstr>
      <vt:lpstr>Minimum Edit Distance Algorithm</vt:lpstr>
      <vt:lpstr>Applications</vt:lpstr>
      <vt:lpstr>Quiz 1 (Home Quiz)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dc:creator>taimoorkhan003@outlook.com</dc:creator>
  <cp:lastModifiedBy>Dr. Taimoor</cp:lastModifiedBy>
  <cp:revision>93</cp:revision>
  <dcterms:created xsi:type="dcterms:W3CDTF">2019-01-29T10:54:46Z</dcterms:created>
  <dcterms:modified xsi:type="dcterms:W3CDTF">2020-01-27T18:03:09Z</dcterms:modified>
</cp:coreProperties>
</file>