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7" r:id="rId4"/>
    <p:sldId id="269" r:id="rId5"/>
    <p:sldId id="259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63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9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5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337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0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6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4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6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1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0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2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2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7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08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9: Word Associations</a:t>
            </a:r>
          </a:p>
          <a:p>
            <a:r>
              <a:rPr lang="en-US" dirty="0" smtClean="0"/>
              <a:t>Dr. Muhammad </a:t>
            </a:r>
            <a:r>
              <a:rPr lang="en-US" dirty="0" err="1" smtClean="0"/>
              <a:t>Taimoor</a:t>
            </a:r>
            <a:r>
              <a:rPr lang="en-US" dirty="0" smtClean="0"/>
              <a:t>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3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VSM with Normalized Frequency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29620"/>
            <a:ext cx="78105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95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Overlap of Words in Context (EOWC)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143920"/>
            <a:ext cx="75342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55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EOWC Work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Intuitively</a:t>
            </a:r>
            <a:r>
              <a:rPr lang="en-US" dirty="0"/>
              <a:t>, it makes sense: The more overlap the two context documents have, the higher the similarity would be.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However</a:t>
            </a:r>
            <a:r>
              <a:rPr lang="en-US" dirty="0">
                <a:solidFill>
                  <a:srgbClr val="FFFF0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–</a:t>
            </a:r>
            <a:r>
              <a:rPr lang="en-US" dirty="0">
                <a:solidFill>
                  <a:srgbClr val="FFFF00"/>
                </a:solidFill>
              </a:rPr>
              <a:t>It favors matching one frequent term very well over matching more distinct terms.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–</a:t>
            </a:r>
            <a:r>
              <a:rPr lang="en-US" dirty="0">
                <a:solidFill>
                  <a:srgbClr val="FFFF00"/>
                </a:solidFill>
              </a:rPr>
              <a:t>It treats every word equally (overlap on “the” isn’t as so meaningful as overlap on “eats”).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7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Mining Word Associations: General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833" y="2076719"/>
            <a:ext cx="9957515" cy="4876800"/>
          </a:xfrm>
        </p:spPr>
        <p:txBody>
          <a:bodyPr>
            <a:normAutofit/>
          </a:bodyPr>
          <a:lstStyle/>
          <a:p>
            <a:r>
              <a:rPr lang="en-US" b="1" dirty="0"/>
              <a:t>joint discovery </a:t>
            </a:r>
            <a:r>
              <a:rPr lang="en-US" dirty="0"/>
              <a:t>of the two relations</a:t>
            </a:r>
          </a:p>
          <a:p>
            <a:r>
              <a:rPr lang="en-US" dirty="0" smtClean="0"/>
              <a:t>Paradigmatically </a:t>
            </a:r>
            <a:r>
              <a:rPr lang="en-US" dirty="0"/>
              <a:t>related words tend to have syntagmatic relation with the same </a:t>
            </a:r>
            <a:r>
              <a:rPr lang="en-US" dirty="0" smtClean="0"/>
              <a:t>word?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ideas can be implemented in many different ways!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57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Improving EOWC with Retrieval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It </a:t>
            </a:r>
            <a:r>
              <a:rPr lang="en-US" dirty="0"/>
              <a:t>favors matching one frequent term very well over matching more distinct terms. 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[Next Topic]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Sublinear </a:t>
            </a:r>
            <a:r>
              <a:rPr lang="en-US" b="1" dirty="0">
                <a:solidFill>
                  <a:srgbClr val="FFFF00"/>
                </a:solidFill>
              </a:rPr>
              <a:t>transformation of Term Frequency (TF) </a:t>
            </a:r>
            <a:endParaRPr lang="en-US" b="1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It treats every word equally (overlap on “the” isn’t as so meaningful as overlap on “eats”). 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Reward </a:t>
            </a:r>
            <a:r>
              <a:rPr lang="en-US" b="1" dirty="0">
                <a:solidFill>
                  <a:srgbClr val="FFFF00"/>
                </a:solidFill>
              </a:rPr>
              <a:t>matching a rare word: IDF term weighting</a:t>
            </a:r>
          </a:p>
        </p:txBody>
      </p:sp>
    </p:spTree>
    <p:extLst>
      <p:ext uri="{BB962C8B-B14F-4D97-AF65-F5344CB8AC3E}">
        <p14:creationId xmlns:p14="http://schemas.microsoft.com/office/powerpoint/2010/main" val="36622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Association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They </a:t>
            </a:r>
            <a:r>
              <a:rPr lang="en-US" dirty="0"/>
              <a:t>are useful for improving accuracy of many NLP tasks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POS tagging, parsing, entity recognition, acronym expansion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Grammar learning </a:t>
            </a:r>
          </a:p>
          <a:p>
            <a:r>
              <a:rPr lang="en-US" dirty="0" smtClean="0"/>
              <a:t>They </a:t>
            </a:r>
            <a:r>
              <a:rPr lang="en-US" dirty="0"/>
              <a:t>are directly useful for many applications in text retrieval and mining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Text retrieval (e.g., use word associations to suggest a variation of a query)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Automatic construction of topic map for browsing: words as nodes and associations as edges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Compare and summarize opinions (e.g., what words are most strongly associated with “battery” in positive and negative reviews about iPhone 6, respectively?)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are associated with other words</a:t>
            </a:r>
          </a:p>
          <a:p>
            <a:r>
              <a:rPr lang="en-US" dirty="0" smtClean="0"/>
              <a:t>Exploring these relationships can help with prediction models</a:t>
            </a:r>
          </a:p>
          <a:p>
            <a:endParaRPr lang="en-US" dirty="0"/>
          </a:p>
          <a:p>
            <a:r>
              <a:rPr lang="en-US" dirty="0" smtClean="0"/>
              <a:t>Can reduce the feature set for ML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0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Synonyms:</a:t>
            </a:r>
            <a:r>
              <a:rPr lang="en-US" dirty="0" smtClean="0"/>
              <a:t> having similar lexical meaning (through dictionary)</a:t>
            </a:r>
          </a:p>
          <a:p>
            <a:pPr lvl="1"/>
            <a:r>
              <a:rPr lang="en-US" dirty="0" smtClean="0"/>
              <a:t>Words relatedness, similarity</a:t>
            </a:r>
            <a:endParaRPr lang="en-US" dirty="0"/>
          </a:p>
          <a:p>
            <a:r>
              <a:rPr lang="en-US" b="1" dirty="0" smtClean="0"/>
              <a:t>Antonyms:</a:t>
            </a:r>
            <a:r>
              <a:rPr lang="en-US" dirty="0" smtClean="0"/>
              <a:t> having opposite lexical meaning (through dictionary)</a:t>
            </a:r>
          </a:p>
          <a:p>
            <a:endParaRPr lang="en-US" dirty="0"/>
          </a:p>
          <a:p>
            <a:r>
              <a:rPr lang="en-US" b="1" dirty="0" smtClean="0"/>
              <a:t>Homonyms:</a:t>
            </a:r>
            <a:r>
              <a:rPr lang="en-US" dirty="0" smtClean="0"/>
              <a:t> Same word (spelling) having different senses</a:t>
            </a:r>
          </a:p>
          <a:p>
            <a:endParaRPr lang="en-US" dirty="0"/>
          </a:p>
          <a:p>
            <a:r>
              <a:rPr lang="en-US" b="1" dirty="0" smtClean="0"/>
              <a:t>Homophones:</a:t>
            </a:r>
            <a:r>
              <a:rPr lang="en-US" dirty="0" smtClean="0"/>
              <a:t> Words (with different spelling) having same sound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1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Word </a:t>
            </a:r>
            <a:r>
              <a:rPr lang="en-US" dirty="0" smtClean="0"/>
              <a:t>Relations (Contextual)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Paradigmatic word association</a:t>
            </a:r>
          </a:p>
          <a:p>
            <a:endParaRPr lang="en-US" dirty="0" smtClean="0"/>
          </a:p>
          <a:p>
            <a:r>
              <a:rPr lang="en-US" dirty="0" smtClean="0"/>
              <a:t>Syntagmatic </a:t>
            </a:r>
            <a:r>
              <a:rPr lang="en-US" dirty="0" smtClean="0"/>
              <a:t>word association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Paradigmatic Word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&amp; B have paradigmatic relation if they can be substituted for each other (i.e., A &amp; B are in the same class) </a:t>
            </a:r>
          </a:p>
          <a:p>
            <a:pPr marL="0" indent="0">
              <a:buNone/>
            </a:pPr>
            <a:r>
              <a:rPr lang="en-US" dirty="0" smtClean="0"/>
              <a:t>	–</a:t>
            </a:r>
            <a:r>
              <a:rPr lang="en-US" dirty="0"/>
              <a:t>E.g., “cat” and “dog”; “Monday” and “Tuesday”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32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Mining word associations: Intuitions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137749"/>
            <a:ext cx="9613861" cy="448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693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Context as Pseudo document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115345"/>
            <a:ext cx="70675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10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Context Similarity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348706"/>
            <a:ext cx="73533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32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Jaccard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Jaccard</a:t>
            </a:r>
            <a:r>
              <a:rPr lang="en-US" dirty="0" smtClean="0"/>
              <a:t> Similarity Coefficient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Jaccard</a:t>
            </a:r>
            <a:r>
              <a:rPr lang="en-US" dirty="0" smtClean="0"/>
              <a:t> Distance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95600"/>
            <a:ext cx="555913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334000"/>
            <a:ext cx="533964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4616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2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3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306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Natural Language Processing (NLP)</vt:lpstr>
      <vt:lpstr>Word Associations</vt:lpstr>
      <vt:lpstr>Types of Associations</vt:lpstr>
      <vt:lpstr>Basic Word Relations (Contextual)</vt:lpstr>
      <vt:lpstr>Paradigmatic Word Association</vt:lpstr>
      <vt:lpstr>Mining word associations: Intuitions</vt:lpstr>
      <vt:lpstr>Word Context as Pseudo document</vt:lpstr>
      <vt:lpstr>Measuring Context Similarity</vt:lpstr>
      <vt:lpstr>1. Jaccard Index</vt:lpstr>
      <vt:lpstr>2. VSM with Normalized Frequency </vt:lpstr>
      <vt:lpstr>Expected Overlap of Words in Context (EOWC)</vt:lpstr>
      <vt:lpstr>Would EOWC Work Well?</vt:lpstr>
      <vt:lpstr>Mining Word Associations: General Ideas</vt:lpstr>
      <vt:lpstr>Improving EOWC with Retrieval Heuristics</vt:lpstr>
      <vt:lpstr>Word Association 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taimoorkhan003@outlook.com</dc:creator>
  <cp:lastModifiedBy>Taimoor</cp:lastModifiedBy>
  <cp:revision>20</cp:revision>
  <dcterms:created xsi:type="dcterms:W3CDTF">2019-02-12T11:51:54Z</dcterms:created>
  <dcterms:modified xsi:type="dcterms:W3CDTF">2019-02-28T16:03:53Z</dcterms:modified>
</cp:coreProperties>
</file>