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9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8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427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54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5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37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55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6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0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3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0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95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6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0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9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88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12: Evaluation Classifiers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2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Hold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when sufficient training data available</a:t>
            </a:r>
          </a:p>
          <a:p>
            <a:r>
              <a:rPr lang="en-US" dirty="0" smtClean="0"/>
              <a:t>No hard &amp; fast rule about the portion for training, validation and testing</a:t>
            </a:r>
          </a:p>
          <a:p>
            <a:r>
              <a:rPr lang="en-US" dirty="0" smtClean="0"/>
              <a:t>Validation data is used to tune the parameters of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3" y="4498109"/>
            <a:ext cx="10546773" cy="16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5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Predictive accuracy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Speed </a:t>
            </a:r>
            <a:r>
              <a:rPr lang="en-US" dirty="0"/>
              <a:t>and scalability</a:t>
            </a:r>
          </a:p>
          <a:p>
            <a:pPr lvl="1"/>
            <a:r>
              <a:rPr lang="en-US" dirty="0"/>
              <a:t>time to construct the model</a:t>
            </a:r>
          </a:p>
          <a:p>
            <a:pPr lvl="1"/>
            <a:r>
              <a:rPr lang="en-US" dirty="0"/>
              <a:t>time to use the model</a:t>
            </a:r>
          </a:p>
          <a:p>
            <a:pPr lvl="1"/>
            <a:r>
              <a:rPr lang="en-US" dirty="0"/>
              <a:t>efficiency in disk-resident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6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Robustness</a:t>
            </a:r>
          </a:p>
          <a:p>
            <a:pPr lvl="1"/>
            <a:r>
              <a:rPr lang="en-US" dirty="0"/>
              <a:t>handling noise, missing values and irrelevant features, streaming data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Interpretability </a:t>
            </a:r>
            <a:endParaRPr lang="en-US" dirty="0"/>
          </a:p>
          <a:p>
            <a:pPr lvl="1"/>
            <a:r>
              <a:rPr lang="en-US" dirty="0"/>
              <a:t>understanding and insight provided by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8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Predictive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71263"/>
            <a:ext cx="10160000" cy="720725"/>
          </a:xfrm>
        </p:spPr>
        <p:txBody>
          <a:bodyPr/>
          <a:lstStyle/>
          <a:p>
            <a:r>
              <a:rPr lang="en-US" dirty="0" smtClean="0"/>
              <a:t>Using K-fold cross validation</a:t>
            </a:r>
            <a:endParaRPr lang="en-US" dirty="0"/>
          </a:p>
        </p:txBody>
      </p:sp>
      <p:sp>
        <p:nvSpPr>
          <p:cNvPr id="4" name="Text Box 113"/>
          <p:cNvSpPr txBox="1">
            <a:spLocks noChangeArrowheads="1"/>
          </p:cNvSpPr>
          <p:nvPr/>
        </p:nvSpPr>
        <p:spPr bwMode="auto">
          <a:xfrm>
            <a:off x="1450678" y="3309304"/>
            <a:ext cx="167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/>
              <a:t>Accuracy = </a:t>
            </a:r>
          </a:p>
        </p:txBody>
      </p:sp>
      <p:sp>
        <p:nvSpPr>
          <p:cNvPr id="5" name="Text Box 114"/>
          <p:cNvSpPr txBox="1">
            <a:spLocks noChangeArrowheads="1"/>
          </p:cNvSpPr>
          <p:nvPr/>
        </p:nvSpPr>
        <p:spPr bwMode="auto">
          <a:xfrm>
            <a:off x="3125491" y="3177854"/>
            <a:ext cx="42739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/>
              <a:t>Number of correct classifications</a:t>
            </a:r>
          </a:p>
          <a:p>
            <a:pPr eaLnBrk="1" hangingPunct="1"/>
            <a:r>
              <a:rPr lang="en-US" altLang="en-US" dirty="0"/>
              <a:t>Number of instances classified </a:t>
            </a:r>
          </a:p>
        </p:txBody>
      </p:sp>
      <p:sp>
        <p:nvSpPr>
          <p:cNvPr id="6" name="Line 115"/>
          <p:cNvSpPr>
            <a:spLocks noChangeShapeType="1"/>
          </p:cNvSpPr>
          <p:nvPr/>
        </p:nvSpPr>
        <p:spPr bwMode="auto">
          <a:xfrm flipH="1">
            <a:off x="3071516" y="3580766"/>
            <a:ext cx="4397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33741" y="4631631"/>
                <a:ext cx="3183500" cy="551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741" y="4631631"/>
                <a:ext cx="3183500" cy="5517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333" y="2542527"/>
            <a:ext cx="3061698" cy="37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27" y="1011879"/>
            <a:ext cx="9613861" cy="1080938"/>
          </a:xfrm>
        </p:spPr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023" y="2240208"/>
            <a:ext cx="6545330" cy="4470400"/>
          </a:xfrm>
        </p:spPr>
        <p:txBody>
          <a:bodyPr/>
          <a:lstStyle/>
          <a:p>
            <a:r>
              <a:rPr lang="en-US" dirty="0" smtClean="0"/>
              <a:t>It’s a positive predictive value</a:t>
            </a:r>
          </a:p>
          <a:p>
            <a:r>
              <a:rPr lang="en-US" dirty="0" smtClean="0"/>
              <a:t>It’s the fraction of relevant instances among the retrieved instances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60023" y="3906726"/>
                <a:ext cx="6449651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𝑟𝑒𝑙𝑒𝑣𝑎𝑛𝑡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}∩{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𝑟𝑒𝑡𝑟𝑖𝑒𝑣𝑒𝑑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𝑟𝑒𝑡𝑟𝑖𝑒𝑣𝑒𝑑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3" y="3906726"/>
                <a:ext cx="6449651" cy="5778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487" y="334851"/>
            <a:ext cx="3613218" cy="6523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75943" y="5019754"/>
                <a:ext cx="2107949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943" y="5019754"/>
                <a:ext cx="2107949" cy="5489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525" y="2255592"/>
            <a:ext cx="7150637" cy="4470400"/>
          </a:xfrm>
        </p:spPr>
        <p:txBody>
          <a:bodyPr/>
          <a:lstStyle/>
          <a:p>
            <a:r>
              <a:rPr lang="en-US" dirty="0" smtClean="0"/>
              <a:t>It’s the sensitivity</a:t>
            </a:r>
          </a:p>
          <a:p>
            <a:r>
              <a:rPr lang="en-US" dirty="0" smtClean="0"/>
              <a:t>It’s the fraction of relevant instances retrieved over the total amount of relevant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2902" y="3745287"/>
                <a:ext cx="6109942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𝑟𝑒𝑙𝑒𝑣𝑎𝑛𝑡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}∩{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𝑟𝑒𝑡𝑟𝑖𝑒𝑣𝑒𝑑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𝑟𝑒𝑙𝑒𝑣𝑎𝑛𝑡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02" y="3745287"/>
                <a:ext cx="6109942" cy="5778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237" y="76200"/>
            <a:ext cx="3619156" cy="6519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35640" y="4973202"/>
                <a:ext cx="1774204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640" y="4973202"/>
                <a:ext cx="1774204" cy="5489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6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11" y="1040733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F-measure or F1 </a:t>
            </a:r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563" y="2767278"/>
            <a:ext cx="9613861" cy="35993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It’s the </a:t>
            </a:r>
            <a:r>
              <a:rPr lang="en-US" dirty="0"/>
              <a:t>harmonic mean of precision and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1636" y="3770821"/>
                <a:ext cx="4815549" cy="796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𝑝𝑒𝑟𝑐𝑖𝑠𝑖𝑜𝑛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36" y="3770821"/>
                <a:ext cx="4815549" cy="7961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8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</a:t>
            </a:r>
            <a:r>
              <a:rPr lang="en-US" dirty="0"/>
              <a:t>is a single number, we may be better off looking at a confusion matrix. This gives us additional useful information…</a:t>
            </a:r>
          </a:p>
          <a:p>
            <a:endParaRPr lang="en-US" dirty="0"/>
          </a:p>
        </p:txBody>
      </p:sp>
      <p:graphicFrame>
        <p:nvGraphicFramePr>
          <p:cNvPr id="7" name="Group 1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73745"/>
              </p:ext>
            </p:extLst>
          </p:nvPr>
        </p:nvGraphicFramePr>
        <p:xfrm>
          <a:off x="6034267" y="3433919"/>
          <a:ext cx="3275012" cy="2198870"/>
        </p:xfrm>
        <a:graphic>
          <a:graphicData uri="http://schemas.openxmlformats.org/drawingml/2006/table">
            <a:tbl>
              <a:tblPr/>
              <a:tblGrid>
                <a:gridCol w="1012825"/>
                <a:gridCol w="768350"/>
                <a:gridCol w="804862"/>
                <a:gridCol w="688975"/>
              </a:tblGrid>
              <a:tr h="644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Cat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Times New Roman" pitchFamily="18" charset="0"/>
                        </a:rPr>
                        <a:t>Dog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</a:rPr>
                        <a:t>Pig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Cat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Times New Roman" pitchFamily="18" charset="0"/>
                        </a:rPr>
                        <a:t>Dog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</a:rPr>
                        <a:t>Pig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205"/>
          <p:cNvSpPr txBox="1">
            <a:spLocks noChangeArrowheads="1"/>
          </p:cNvSpPr>
          <p:nvPr/>
        </p:nvSpPr>
        <p:spPr bwMode="auto">
          <a:xfrm>
            <a:off x="3557767" y="4456269"/>
            <a:ext cx="224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Classified as a…</a:t>
            </a:r>
          </a:p>
        </p:txBody>
      </p:sp>
      <p:sp>
        <p:nvSpPr>
          <p:cNvPr id="9" name="Text Box 1206"/>
          <p:cNvSpPr txBox="1">
            <a:spLocks noChangeArrowheads="1"/>
          </p:cNvSpPr>
          <p:nvPr/>
        </p:nvSpPr>
        <p:spPr bwMode="auto">
          <a:xfrm>
            <a:off x="7302680" y="2887819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True label is...</a:t>
            </a:r>
          </a:p>
        </p:txBody>
      </p:sp>
    </p:spTree>
    <p:extLst>
      <p:ext uri="{BB962C8B-B14F-4D97-AF65-F5344CB8AC3E}">
        <p14:creationId xmlns:p14="http://schemas.microsoft.com/office/powerpoint/2010/main" val="5159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Speed </a:t>
            </a:r>
            <a:r>
              <a:rPr lang="en-US" dirty="0"/>
              <a:t>and </a:t>
            </a:r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We need to consider the time and space requirements for the two distinct phases of </a:t>
            </a:r>
            <a:r>
              <a:rPr lang="en-US" sz="2800" dirty="0" smtClean="0"/>
              <a:t>classification</a:t>
            </a:r>
          </a:p>
          <a:p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/>
              <a:t>to construct the </a:t>
            </a:r>
            <a:r>
              <a:rPr lang="en-US" dirty="0" smtClean="0"/>
              <a:t>classifier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time taken to </a:t>
            </a:r>
            <a:r>
              <a:rPr lang="en-US" dirty="0" smtClean="0"/>
              <a:t>construct (train) the classifier</a:t>
            </a:r>
            <a:endParaRPr lang="en-US" dirty="0"/>
          </a:p>
          <a:p>
            <a:r>
              <a:rPr lang="en-US" dirty="0"/>
              <a:t> Time to use the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The time taken to test (use) the model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altLang="en-US" i="1" dirty="0"/>
              <a:t>As we shall see, some classification algorithms are very efficient in one aspect, and very poor in the other</a:t>
            </a:r>
            <a:r>
              <a:rPr lang="en-US" altLang="en-US" i="1" dirty="0" smtClean="0"/>
              <a:t>.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10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966" y="2883694"/>
            <a:ext cx="2266950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6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need to consider what happens when we </a:t>
            </a:r>
            <a:r>
              <a:rPr lang="en-US" sz="2800" dirty="0" smtClean="0"/>
              <a:t>have:</a:t>
            </a:r>
          </a:p>
          <a:p>
            <a:r>
              <a:rPr lang="en-US" dirty="0" smtClean="0"/>
              <a:t>Noise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example, a persons age could have been mistyped as 650 instead of 65, how does this effect our classifier? </a:t>
            </a:r>
            <a:endParaRPr lang="en-US" dirty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is important only for building the classifier, if the instance to be classified is noisy we can do </a:t>
            </a:r>
            <a:r>
              <a:rPr lang="en-US" sz="2000" dirty="0" smtClean="0"/>
              <a:t>nothing</a:t>
            </a:r>
            <a:endParaRPr lang="en-US" sz="2000" dirty="0"/>
          </a:p>
          <a:p>
            <a:r>
              <a:rPr lang="en-US" dirty="0"/>
              <a:t>Missing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For example suppose we want to classify an insect, but we only know the abdomen length (X-axis), and not the antennae length (Y-axis), can we still classify the instance?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Techniques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How to manipulate the training data</a:t>
            </a:r>
          </a:p>
          <a:p>
            <a:endParaRPr lang="en-US" dirty="0" smtClean="0"/>
          </a:p>
          <a:p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How to evaluate models, compare them and pick a suitable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118" y="2157599"/>
            <a:ext cx="7541317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need to consider what happens when we have:</a:t>
            </a:r>
          </a:p>
          <a:p>
            <a:r>
              <a:rPr lang="en-US" dirty="0"/>
              <a:t> Irrelevant </a:t>
            </a:r>
            <a:r>
              <a:rPr lang="en-US" dirty="0" smtClean="0"/>
              <a:t>features</a:t>
            </a:r>
          </a:p>
          <a:p>
            <a:pPr lvl="1"/>
            <a:r>
              <a:rPr lang="en-US" altLang="en-US" dirty="0" smtClean="0"/>
              <a:t>For </a:t>
            </a:r>
            <a:r>
              <a:rPr lang="en-US" altLang="en-US" dirty="0"/>
              <a:t>example, suppose we want to classify people as either </a:t>
            </a:r>
          </a:p>
          <a:p>
            <a:pPr lvl="1"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C000"/>
                </a:solidFill>
              </a:rPr>
              <a:t>Suitable_Grad_Student</a:t>
            </a:r>
            <a:endParaRPr lang="en-US" altLang="en-US" dirty="0">
              <a:solidFill>
                <a:srgbClr val="FFC000"/>
              </a:solidFill>
            </a:endParaRPr>
          </a:p>
          <a:p>
            <a:pPr lvl="1"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B0F0"/>
                </a:solidFill>
              </a:rPr>
              <a:t>Unsuitable_Grad_Student</a:t>
            </a:r>
            <a:endParaRPr lang="en-US" altLang="en-US" dirty="0">
              <a:solidFill>
                <a:srgbClr val="00B0F0"/>
              </a:solidFill>
            </a:endParaRPr>
          </a:p>
          <a:p>
            <a:pPr lvl="1"/>
            <a:r>
              <a:rPr lang="en-US" altLang="en-US" dirty="0"/>
              <a:t>And it happens that scoring more than 5 on a particular test is a perfect indicator for this </a:t>
            </a:r>
            <a:r>
              <a:rPr lang="en-US" altLang="en-US" dirty="0" smtClean="0"/>
              <a:t>problem…</a:t>
            </a:r>
          </a:p>
          <a:p>
            <a:pPr lvl="1"/>
            <a:r>
              <a:rPr lang="en-US" altLang="en-US" dirty="0" smtClean="0"/>
              <a:t>If </a:t>
            </a:r>
            <a:r>
              <a:rPr lang="en-US" altLang="en-US" dirty="0"/>
              <a:t>we also use “</a:t>
            </a:r>
            <a:r>
              <a:rPr lang="en-US" altLang="en-US" dirty="0" err="1"/>
              <a:t>hair_length</a:t>
            </a:r>
            <a:r>
              <a:rPr lang="en-US" altLang="en-US" dirty="0"/>
              <a:t>” as a feature, how will this effect our classifier?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79"/>
          <p:cNvSpPr>
            <a:spLocks noChangeArrowheads="1"/>
          </p:cNvSpPr>
          <p:nvPr/>
        </p:nvSpPr>
        <p:spPr bwMode="auto">
          <a:xfrm>
            <a:off x="9401969" y="4185437"/>
            <a:ext cx="2566987" cy="25177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841"/>
          <p:cNvSpPr>
            <a:spLocks noChangeArrowheads="1"/>
          </p:cNvSpPr>
          <p:nvPr/>
        </p:nvSpPr>
        <p:spPr bwMode="auto">
          <a:xfrm>
            <a:off x="9400280" y="1308886"/>
            <a:ext cx="2566987" cy="25177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" name="Group 842"/>
          <p:cNvGrpSpPr>
            <a:grpSpLocks/>
          </p:cNvGrpSpPr>
          <p:nvPr/>
        </p:nvGrpSpPr>
        <p:grpSpPr bwMode="auto">
          <a:xfrm>
            <a:off x="9322492" y="1464461"/>
            <a:ext cx="2570163" cy="2365375"/>
            <a:chOff x="105" y="2724"/>
            <a:chExt cx="1619" cy="1490"/>
          </a:xfrm>
        </p:grpSpPr>
        <p:sp>
          <p:nvSpPr>
            <p:cNvPr id="7" name="Rectangle 843"/>
            <p:cNvSpPr>
              <a:spLocks noChangeArrowheads="1"/>
            </p:cNvSpPr>
            <p:nvPr/>
          </p:nvSpPr>
          <p:spPr bwMode="auto">
            <a:xfrm>
              <a:off x="244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844"/>
            <p:cNvSpPr>
              <a:spLocks noChangeArrowheads="1"/>
            </p:cNvSpPr>
            <p:nvPr/>
          </p:nvSpPr>
          <p:spPr bwMode="auto">
            <a:xfrm>
              <a:off x="382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845"/>
            <p:cNvSpPr>
              <a:spLocks noChangeArrowheads="1"/>
            </p:cNvSpPr>
            <p:nvPr/>
          </p:nvSpPr>
          <p:spPr bwMode="auto">
            <a:xfrm>
              <a:off x="521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846"/>
            <p:cNvSpPr>
              <a:spLocks noChangeArrowheads="1"/>
            </p:cNvSpPr>
            <p:nvPr/>
          </p:nvSpPr>
          <p:spPr bwMode="auto">
            <a:xfrm>
              <a:off x="659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Rectangle 847"/>
            <p:cNvSpPr>
              <a:spLocks noChangeArrowheads="1"/>
            </p:cNvSpPr>
            <p:nvPr/>
          </p:nvSpPr>
          <p:spPr bwMode="auto">
            <a:xfrm>
              <a:off x="798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848"/>
            <p:cNvSpPr>
              <a:spLocks noChangeArrowheads="1"/>
            </p:cNvSpPr>
            <p:nvPr/>
          </p:nvSpPr>
          <p:spPr bwMode="auto">
            <a:xfrm>
              <a:off x="936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849"/>
            <p:cNvSpPr>
              <a:spLocks noChangeArrowheads="1"/>
            </p:cNvSpPr>
            <p:nvPr/>
          </p:nvSpPr>
          <p:spPr bwMode="auto">
            <a:xfrm>
              <a:off x="1075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850"/>
            <p:cNvSpPr>
              <a:spLocks noChangeArrowheads="1"/>
            </p:cNvSpPr>
            <p:nvPr/>
          </p:nvSpPr>
          <p:spPr bwMode="auto">
            <a:xfrm>
              <a:off x="1213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Rectangle 851"/>
            <p:cNvSpPr>
              <a:spLocks noChangeArrowheads="1"/>
            </p:cNvSpPr>
            <p:nvPr/>
          </p:nvSpPr>
          <p:spPr bwMode="auto">
            <a:xfrm>
              <a:off x="1352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852"/>
            <p:cNvSpPr>
              <a:spLocks noChangeArrowheads="1"/>
            </p:cNvSpPr>
            <p:nvPr/>
          </p:nvSpPr>
          <p:spPr bwMode="auto">
            <a:xfrm>
              <a:off x="1490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Rectangle 853"/>
            <p:cNvSpPr>
              <a:spLocks noChangeArrowheads="1"/>
            </p:cNvSpPr>
            <p:nvPr/>
          </p:nvSpPr>
          <p:spPr bwMode="auto">
            <a:xfrm>
              <a:off x="244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854"/>
            <p:cNvSpPr>
              <a:spLocks noChangeArrowheads="1"/>
            </p:cNvSpPr>
            <p:nvPr/>
          </p:nvSpPr>
          <p:spPr bwMode="auto">
            <a:xfrm>
              <a:off x="382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Rectangle 855"/>
            <p:cNvSpPr>
              <a:spLocks noChangeArrowheads="1"/>
            </p:cNvSpPr>
            <p:nvPr/>
          </p:nvSpPr>
          <p:spPr bwMode="auto">
            <a:xfrm>
              <a:off x="521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Rectangle 856"/>
            <p:cNvSpPr>
              <a:spLocks noChangeArrowheads="1"/>
            </p:cNvSpPr>
            <p:nvPr/>
          </p:nvSpPr>
          <p:spPr bwMode="auto">
            <a:xfrm>
              <a:off x="659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Rectangle 857"/>
            <p:cNvSpPr>
              <a:spLocks noChangeArrowheads="1"/>
            </p:cNvSpPr>
            <p:nvPr/>
          </p:nvSpPr>
          <p:spPr bwMode="auto">
            <a:xfrm>
              <a:off x="798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Rectangle 858"/>
            <p:cNvSpPr>
              <a:spLocks noChangeArrowheads="1"/>
            </p:cNvSpPr>
            <p:nvPr/>
          </p:nvSpPr>
          <p:spPr bwMode="auto">
            <a:xfrm>
              <a:off x="936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Rectangle 859"/>
            <p:cNvSpPr>
              <a:spLocks noChangeArrowheads="1"/>
            </p:cNvSpPr>
            <p:nvPr/>
          </p:nvSpPr>
          <p:spPr bwMode="auto">
            <a:xfrm>
              <a:off x="1075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Rectangle 860"/>
            <p:cNvSpPr>
              <a:spLocks noChangeArrowheads="1"/>
            </p:cNvSpPr>
            <p:nvPr/>
          </p:nvSpPr>
          <p:spPr bwMode="auto">
            <a:xfrm>
              <a:off x="1213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Rectangle 861"/>
            <p:cNvSpPr>
              <a:spLocks noChangeArrowheads="1"/>
            </p:cNvSpPr>
            <p:nvPr/>
          </p:nvSpPr>
          <p:spPr bwMode="auto">
            <a:xfrm>
              <a:off x="1352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Rectangle 862"/>
            <p:cNvSpPr>
              <a:spLocks noChangeArrowheads="1"/>
            </p:cNvSpPr>
            <p:nvPr/>
          </p:nvSpPr>
          <p:spPr bwMode="auto">
            <a:xfrm>
              <a:off x="1490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Rectangle 863"/>
            <p:cNvSpPr>
              <a:spLocks noChangeArrowheads="1"/>
            </p:cNvSpPr>
            <p:nvPr/>
          </p:nvSpPr>
          <p:spPr bwMode="auto">
            <a:xfrm>
              <a:off x="244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Rectangle 864"/>
            <p:cNvSpPr>
              <a:spLocks noChangeArrowheads="1"/>
            </p:cNvSpPr>
            <p:nvPr/>
          </p:nvSpPr>
          <p:spPr bwMode="auto">
            <a:xfrm>
              <a:off x="382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Rectangle 865"/>
            <p:cNvSpPr>
              <a:spLocks noChangeArrowheads="1"/>
            </p:cNvSpPr>
            <p:nvPr/>
          </p:nvSpPr>
          <p:spPr bwMode="auto">
            <a:xfrm>
              <a:off x="521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Rectangle 866"/>
            <p:cNvSpPr>
              <a:spLocks noChangeArrowheads="1"/>
            </p:cNvSpPr>
            <p:nvPr/>
          </p:nvSpPr>
          <p:spPr bwMode="auto">
            <a:xfrm>
              <a:off x="659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Rectangle 867"/>
            <p:cNvSpPr>
              <a:spLocks noChangeArrowheads="1"/>
            </p:cNvSpPr>
            <p:nvPr/>
          </p:nvSpPr>
          <p:spPr bwMode="auto">
            <a:xfrm>
              <a:off x="798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Rectangle 868"/>
            <p:cNvSpPr>
              <a:spLocks noChangeArrowheads="1"/>
            </p:cNvSpPr>
            <p:nvPr/>
          </p:nvSpPr>
          <p:spPr bwMode="auto">
            <a:xfrm>
              <a:off x="936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Rectangle 869"/>
            <p:cNvSpPr>
              <a:spLocks noChangeArrowheads="1"/>
            </p:cNvSpPr>
            <p:nvPr/>
          </p:nvSpPr>
          <p:spPr bwMode="auto">
            <a:xfrm>
              <a:off x="1075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Rectangle 870"/>
            <p:cNvSpPr>
              <a:spLocks noChangeArrowheads="1"/>
            </p:cNvSpPr>
            <p:nvPr/>
          </p:nvSpPr>
          <p:spPr bwMode="auto">
            <a:xfrm>
              <a:off x="1213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" name="Rectangle 871"/>
            <p:cNvSpPr>
              <a:spLocks noChangeArrowheads="1"/>
            </p:cNvSpPr>
            <p:nvPr/>
          </p:nvSpPr>
          <p:spPr bwMode="auto">
            <a:xfrm>
              <a:off x="1352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" name="Rectangle 872"/>
            <p:cNvSpPr>
              <a:spLocks noChangeArrowheads="1"/>
            </p:cNvSpPr>
            <p:nvPr/>
          </p:nvSpPr>
          <p:spPr bwMode="auto">
            <a:xfrm>
              <a:off x="1490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Rectangle 873"/>
            <p:cNvSpPr>
              <a:spLocks noChangeArrowheads="1"/>
            </p:cNvSpPr>
            <p:nvPr/>
          </p:nvSpPr>
          <p:spPr bwMode="auto">
            <a:xfrm>
              <a:off x="244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Rectangle 874"/>
            <p:cNvSpPr>
              <a:spLocks noChangeArrowheads="1"/>
            </p:cNvSpPr>
            <p:nvPr/>
          </p:nvSpPr>
          <p:spPr bwMode="auto">
            <a:xfrm>
              <a:off x="382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" name="Rectangle 875"/>
            <p:cNvSpPr>
              <a:spLocks noChangeArrowheads="1"/>
            </p:cNvSpPr>
            <p:nvPr/>
          </p:nvSpPr>
          <p:spPr bwMode="auto">
            <a:xfrm>
              <a:off x="521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" name="Rectangle 876"/>
            <p:cNvSpPr>
              <a:spLocks noChangeArrowheads="1"/>
            </p:cNvSpPr>
            <p:nvPr/>
          </p:nvSpPr>
          <p:spPr bwMode="auto">
            <a:xfrm>
              <a:off x="659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" name="Rectangle 877"/>
            <p:cNvSpPr>
              <a:spLocks noChangeArrowheads="1"/>
            </p:cNvSpPr>
            <p:nvPr/>
          </p:nvSpPr>
          <p:spPr bwMode="auto">
            <a:xfrm>
              <a:off x="798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Rectangle 878"/>
            <p:cNvSpPr>
              <a:spLocks noChangeArrowheads="1"/>
            </p:cNvSpPr>
            <p:nvPr/>
          </p:nvSpPr>
          <p:spPr bwMode="auto">
            <a:xfrm>
              <a:off x="936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Rectangle 879"/>
            <p:cNvSpPr>
              <a:spLocks noChangeArrowheads="1"/>
            </p:cNvSpPr>
            <p:nvPr/>
          </p:nvSpPr>
          <p:spPr bwMode="auto">
            <a:xfrm>
              <a:off x="1075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Rectangle 880"/>
            <p:cNvSpPr>
              <a:spLocks noChangeArrowheads="1"/>
            </p:cNvSpPr>
            <p:nvPr/>
          </p:nvSpPr>
          <p:spPr bwMode="auto">
            <a:xfrm>
              <a:off x="1213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Rectangle 881"/>
            <p:cNvSpPr>
              <a:spLocks noChangeArrowheads="1"/>
            </p:cNvSpPr>
            <p:nvPr/>
          </p:nvSpPr>
          <p:spPr bwMode="auto">
            <a:xfrm>
              <a:off x="1352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Rectangle 882"/>
            <p:cNvSpPr>
              <a:spLocks noChangeArrowheads="1"/>
            </p:cNvSpPr>
            <p:nvPr/>
          </p:nvSpPr>
          <p:spPr bwMode="auto">
            <a:xfrm>
              <a:off x="1490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Rectangle 883"/>
            <p:cNvSpPr>
              <a:spLocks noChangeArrowheads="1"/>
            </p:cNvSpPr>
            <p:nvPr/>
          </p:nvSpPr>
          <p:spPr bwMode="auto">
            <a:xfrm>
              <a:off x="244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" name="Rectangle 884"/>
            <p:cNvSpPr>
              <a:spLocks noChangeArrowheads="1"/>
            </p:cNvSpPr>
            <p:nvPr/>
          </p:nvSpPr>
          <p:spPr bwMode="auto">
            <a:xfrm>
              <a:off x="382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885"/>
            <p:cNvSpPr>
              <a:spLocks noChangeArrowheads="1"/>
            </p:cNvSpPr>
            <p:nvPr/>
          </p:nvSpPr>
          <p:spPr bwMode="auto">
            <a:xfrm>
              <a:off x="521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" name="Rectangle 886"/>
            <p:cNvSpPr>
              <a:spLocks noChangeArrowheads="1"/>
            </p:cNvSpPr>
            <p:nvPr/>
          </p:nvSpPr>
          <p:spPr bwMode="auto">
            <a:xfrm>
              <a:off x="659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" name="Rectangle 887"/>
            <p:cNvSpPr>
              <a:spLocks noChangeArrowheads="1"/>
            </p:cNvSpPr>
            <p:nvPr/>
          </p:nvSpPr>
          <p:spPr bwMode="auto">
            <a:xfrm>
              <a:off x="798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Rectangle 888"/>
            <p:cNvSpPr>
              <a:spLocks noChangeArrowheads="1"/>
            </p:cNvSpPr>
            <p:nvPr/>
          </p:nvSpPr>
          <p:spPr bwMode="auto">
            <a:xfrm>
              <a:off x="936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Rectangle 889"/>
            <p:cNvSpPr>
              <a:spLocks noChangeArrowheads="1"/>
            </p:cNvSpPr>
            <p:nvPr/>
          </p:nvSpPr>
          <p:spPr bwMode="auto">
            <a:xfrm>
              <a:off x="1075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Rectangle 890"/>
            <p:cNvSpPr>
              <a:spLocks noChangeArrowheads="1"/>
            </p:cNvSpPr>
            <p:nvPr/>
          </p:nvSpPr>
          <p:spPr bwMode="auto">
            <a:xfrm>
              <a:off x="1213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Rectangle 891"/>
            <p:cNvSpPr>
              <a:spLocks noChangeArrowheads="1"/>
            </p:cNvSpPr>
            <p:nvPr/>
          </p:nvSpPr>
          <p:spPr bwMode="auto">
            <a:xfrm>
              <a:off x="1352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" name="Rectangle 892"/>
            <p:cNvSpPr>
              <a:spLocks noChangeArrowheads="1"/>
            </p:cNvSpPr>
            <p:nvPr/>
          </p:nvSpPr>
          <p:spPr bwMode="auto">
            <a:xfrm>
              <a:off x="1490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Rectangle 893"/>
            <p:cNvSpPr>
              <a:spLocks noChangeArrowheads="1"/>
            </p:cNvSpPr>
            <p:nvPr/>
          </p:nvSpPr>
          <p:spPr bwMode="auto">
            <a:xfrm>
              <a:off x="244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Rectangle 894"/>
            <p:cNvSpPr>
              <a:spLocks noChangeArrowheads="1"/>
            </p:cNvSpPr>
            <p:nvPr/>
          </p:nvSpPr>
          <p:spPr bwMode="auto">
            <a:xfrm>
              <a:off x="382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Rectangle 895"/>
            <p:cNvSpPr>
              <a:spLocks noChangeArrowheads="1"/>
            </p:cNvSpPr>
            <p:nvPr/>
          </p:nvSpPr>
          <p:spPr bwMode="auto">
            <a:xfrm>
              <a:off x="521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Rectangle 896"/>
            <p:cNvSpPr>
              <a:spLocks noChangeArrowheads="1"/>
            </p:cNvSpPr>
            <p:nvPr/>
          </p:nvSpPr>
          <p:spPr bwMode="auto">
            <a:xfrm>
              <a:off x="659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Rectangle 897"/>
            <p:cNvSpPr>
              <a:spLocks noChangeArrowheads="1"/>
            </p:cNvSpPr>
            <p:nvPr/>
          </p:nvSpPr>
          <p:spPr bwMode="auto">
            <a:xfrm>
              <a:off x="798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" name="Rectangle 898"/>
            <p:cNvSpPr>
              <a:spLocks noChangeArrowheads="1"/>
            </p:cNvSpPr>
            <p:nvPr/>
          </p:nvSpPr>
          <p:spPr bwMode="auto">
            <a:xfrm>
              <a:off x="936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" name="Rectangle 899"/>
            <p:cNvSpPr>
              <a:spLocks noChangeArrowheads="1"/>
            </p:cNvSpPr>
            <p:nvPr/>
          </p:nvSpPr>
          <p:spPr bwMode="auto">
            <a:xfrm>
              <a:off x="1075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Rectangle 900"/>
            <p:cNvSpPr>
              <a:spLocks noChangeArrowheads="1"/>
            </p:cNvSpPr>
            <p:nvPr/>
          </p:nvSpPr>
          <p:spPr bwMode="auto">
            <a:xfrm>
              <a:off x="1213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Rectangle 901"/>
            <p:cNvSpPr>
              <a:spLocks noChangeArrowheads="1"/>
            </p:cNvSpPr>
            <p:nvPr/>
          </p:nvSpPr>
          <p:spPr bwMode="auto">
            <a:xfrm>
              <a:off x="1352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" name="Rectangle 902"/>
            <p:cNvSpPr>
              <a:spLocks noChangeArrowheads="1"/>
            </p:cNvSpPr>
            <p:nvPr/>
          </p:nvSpPr>
          <p:spPr bwMode="auto">
            <a:xfrm>
              <a:off x="1490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Rectangle 903"/>
            <p:cNvSpPr>
              <a:spLocks noChangeArrowheads="1"/>
            </p:cNvSpPr>
            <p:nvPr/>
          </p:nvSpPr>
          <p:spPr bwMode="auto">
            <a:xfrm>
              <a:off x="244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Rectangle 904"/>
            <p:cNvSpPr>
              <a:spLocks noChangeArrowheads="1"/>
            </p:cNvSpPr>
            <p:nvPr/>
          </p:nvSpPr>
          <p:spPr bwMode="auto">
            <a:xfrm>
              <a:off x="382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Rectangle 905"/>
            <p:cNvSpPr>
              <a:spLocks noChangeArrowheads="1"/>
            </p:cNvSpPr>
            <p:nvPr/>
          </p:nvSpPr>
          <p:spPr bwMode="auto">
            <a:xfrm>
              <a:off x="521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" name="Rectangle 906"/>
            <p:cNvSpPr>
              <a:spLocks noChangeArrowheads="1"/>
            </p:cNvSpPr>
            <p:nvPr/>
          </p:nvSpPr>
          <p:spPr bwMode="auto">
            <a:xfrm>
              <a:off x="659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Rectangle 907"/>
            <p:cNvSpPr>
              <a:spLocks noChangeArrowheads="1"/>
            </p:cNvSpPr>
            <p:nvPr/>
          </p:nvSpPr>
          <p:spPr bwMode="auto">
            <a:xfrm>
              <a:off x="798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Rectangle 908"/>
            <p:cNvSpPr>
              <a:spLocks noChangeArrowheads="1"/>
            </p:cNvSpPr>
            <p:nvPr/>
          </p:nvSpPr>
          <p:spPr bwMode="auto">
            <a:xfrm>
              <a:off x="936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" name="Rectangle 909"/>
            <p:cNvSpPr>
              <a:spLocks noChangeArrowheads="1"/>
            </p:cNvSpPr>
            <p:nvPr/>
          </p:nvSpPr>
          <p:spPr bwMode="auto">
            <a:xfrm>
              <a:off x="1075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" name="Rectangle 910"/>
            <p:cNvSpPr>
              <a:spLocks noChangeArrowheads="1"/>
            </p:cNvSpPr>
            <p:nvPr/>
          </p:nvSpPr>
          <p:spPr bwMode="auto">
            <a:xfrm>
              <a:off x="1213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" name="Rectangle 911"/>
            <p:cNvSpPr>
              <a:spLocks noChangeArrowheads="1"/>
            </p:cNvSpPr>
            <p:nvPr/>
          </p:nvSpPr>
          <p:spPr bwMode="auto">
            <a:xfrm>
              <a:off x="1352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Rectangle 912"/>
            <p:cNvSpPr>
              <a:spLocks noChangeArrowheads="1"/>
            </p:cNvSpPr>
            <p:nvPr/>
          </p:nvSpPr>
          <p:spPr bwMode="auto">
            <a:xfrm>
              <a:off x="1490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" name="Rectangle 913"/>
            <p:cNvSpPr>
              <a:spLocks noChangeArrowheads="1"/>
            </p:cNvSpPr>
            <p:nvPr/>
          </p:nvSpPr>
          <p:spPr bwMode="auto">
            <a:xfrm>
              <a:off x="244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" name="Rectangle 914"/>
            <p:cNvSpPr>
              <a:spLocks noChangeArrowheads="1"/>
            </p:cNvSpPr>
            <p:nvPr/>
          </p:nvSpPr>
          <p:spPr bwMode="auto">
            <a:xfrm>
              <a:off x="382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" name="Rectangle 915"/>
            <p:cNvSpPr>
              <a:spLocks noChangeArrowheads="1"/>
            </p:cNvSpPr>
            <p:nvPr/>
          </p:nvSpPr>
          <p:spPr bwMode="auto">
            <a:xfrm>
              <a:off x="521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Rectangle 916"/>
            <p:cNvSpPr>
              <a:spLocks noChangeArrowheads="1"/>
            </p:cNvSpPr>
            <p:nvPr/>
          </p:nvSpPr>
          <p:spPr bwMode="auto">
            <a:xfrm>
              <a:off x="659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Rectangle 917"/>
            <p:cNvSpPr>
              <a:spLocks noChangeArrowheads="1"/>
            </p:cNvSpPr>
            <p:nvPr/>
          </p:nvSpPr>
          <p:spPr bwMode="auto">
            <a:xfrm>
              <a:off x="798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" name="Rectangle 918"/>
            <p:cNvSpPr>
              <a:spLocks noChangeArrowheads="1"/>
            </p:cNvSpPr>
            <p:nvPr/>
          </p:nvSpPr>
          <p:spPr bwMode="auto">
            <a:xfrm>
              <a:off x="936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" name="Rectangle 919"/>
            <p:cNvSpPr>
              <a:spLocks noChangeArrowheads="1"/>
            </p:cNvSpPr>
            <p:nvPr/>
          </p:nvSpPr>
          <p:spPr bwMode="auto">
            <a:xfrm>
              <a:off x="1075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Rectangle 920"/>
            <p:cNvSpPr>
              <a:spLocks noChangeArrowheads="1"/>
            </p:cNvSpPr>
            <p:nvPr/>
          </p:nvSpPr>
          <p:spPr bwMode="auto">
            <a:xfrm>
              <a:off x="1213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Rectangle 921"/>
            <p:cNvSpPr>
              <a:spLocks noChangeArrowheads="1"/>
            </p:cNvSpPr>
            <p:nvPr/>
          </p:nvSpPr>
          <p:spPr bwMode="auto">
            <a:xfrm>
              <a:off x="1352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" name="Rectangle 922"/>
            <p:cNvSpPr>
              <a:spLocks noChangeArrowheads="1"/>
            </p:cNvSpPr>
            <p:nvPr/>
          </p:nvSpPr>
          <p:spPr bwMode="auto">
            <a:xfrm>
              <a:off x="1490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Rectangle 923"/>
            <p:cNvSpPr>
              <a:spLocks noChangeArrowheads="1"/>
            </p:cNvSpPr>
            <p:nvPr/>
          </p:nvSpPr>
          <p:spPr bwMode="auto">
            <a:xfrm>
              <a:off x="244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Rectangle 924"/>
            <p:cNvSpPr>
              <a:spLocks noChangeArrowheads="1"/>
            </p:cNvSpPr>
            <p:nvPr/>
          </p:nvSpPr>
          <p:spPr bwMode="auto">
            <a:xfrm>
              <a:off x="382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" name="Rectangle 925"/>
            <p:cNvSpPr>
              <a:spLocks noChangeArrowheads="1"/>
            </p:cNvSpPr>
            <p:nvPr/>
          </p:nvSpPr>
          <p:spPr bwMode="auto">
            <a:xfrm>
              <a:off x="521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Rectangle 926"/>
            <p:cNvSpPr>
              <a:spLocks noChangeArrowheads="1"/>
            </p:cNvSpPr>
            <p:nvPr/>
          </p:nvSpPr>
          <p:spPr bwMode="auto">
            <a:xfrm>
              <a:off x="659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" name="Rectangle 927"/>
            <p:cNvSpPr>
              <a:spLocks noChangeArrowheads="1"/>
            </p:cNvSpPr>
            <p:nvPr/>
          </p:nvSpPr>
          <p:spPr bwMode="auto">
            <a:xfrm>
              <a:off x="798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Rectangle 928"/>
            <p:cNvSpPr>
              <a:spLocks noChangeArrowheads="1"/>
            </p:cNvSpPr>
            <p:nvPr/>
          </p:nvSpPr>
          <p:spPr bwMode="auto">
            <a:xfrm>
              <a:off x="936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Rectangle 929"/>
            <p:cNvSpPr>
              <a:spLocks noChangeArrowheads="1"/>
            </p:cNvSpPr>
            <p:nvPr/>
          </p:nvSpPr>
          <p:spPr bwMode="auto">
            <a:xfrm>
              <a:off x="1075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4" name="Rectangle 930"/>
            <p:cNvSpPr>
              <a:spLocks noChangeArrowheads="1"/>
            </p:cNvSpPr>
            <p:nvPr/>
          </p:nvSpPr>
          <p:spPr bwMode="auto">
            <a:xfrm>
              <a:off x="1213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" name="Rectangle 931"/>
            <p:cNvSpPr>
              <a:spLocks noChangeArrowheads="1"/>
            </p:cNvSpPr>
            <p:nvPr/>
          </p:nvSpPr>
          <p:spPr bwMode="auto">
            <a:xfrm>
              <a:off x="1352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" name="Rectangle 932"/>
            <p:cNvSpPr>
              <a:spLocks noChangeArrowheads="1"/>
            </p:cNvSpPr>
            <p:nvPr/>
          </p:nvSpPr>
          <p:spPr bwMode="auto">
            <a:xfrm>
              <a:off x="1490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Rectangle 933"/>
            <p:cNvSpPr>
              <a:spLocks noChangeArrowheads="1"/>
            </p:cNvSpPr>
            <p:nvPr/>
          </p:nvSpPr>
          <p:spPr bwMode="auto">
            <a:xfrm>
              <a:off x="244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Rectangle 934"/>
            <p:cNvSpPr>
              <a:spLocks noChangeArrowheads="1"/>
            </p:cNvSpPr>
            <p:nvPr/>
          </p:nvSpPr>
          <p:spPr bwMode="auto">
            <a:xfrm>
              <a:off x="382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Rectangle 935"/>
            <p:cNvSpPr>
              <a:spLocks noChangeArrowheads="1"/>
            </p:cNvSpPr>
            <p:nvPr/>
          </p:nvSpPr>
          <p:spPr bwMode="auto">
            <a:xfrm>
              <a:off x="521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" name="Rectangle 936"/>
            <p:cNvSpPr>
              <a:spLocks noChangeArrowheads="1"/>
            </p:cNvSpPr>
            <p:nvPr/>
          </p:nvSpPr>
          <p:spPr bwMode="auto">
            <a:xfrm>
              <a:off x="659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937"/>
            <p:cNvSpPr>
              <a:spLocks noChangeArrowheads="1"/>
            </p:cNvSpPr>
            <p:nvPr/>
          </p:nvSpPr>
          <p:spPr bwMode="auto">
            <a:xfrm>
              <a:off x="798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938"/>
            <p:cNvSpPr>
              <a:spLocks noChangeArrowheads="1"/>
            </p:cNvSpPr>
            <p:nvPr/>
          </p:nvSpPr>
          <p:spPr bwMode="auto">
            <a:xfrm>
              <a:off x="936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939"/>
            <p:cNvSpPr>
              <a:spLocks noChangeArrowheads="1"/>
            </p:cNvSpPr>
            <p:nvPr/>
          </p:nvSpPr>
          <p:spPr bwMode="auto">
            <a:xfrm>
              <a:off x="1075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" name="Rectangle 940"/>
            <p:cNvSpPr>
              <a:spLocks noChangeArrowheads="1"/>
            </p:cNvSpPr>
            <p:nvPr/>
          </p:nvSpPr>
          <p:spPr bwMode="auto">
            <a:xfrm>
              <a:off x="1213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" name="Rectangle 941"/>
            <p:cNvSpPr>
              <a:spLocks noChangeArrowheads="1"/>
            </p:cNvSpPr>
            <p:nvPr/>
          </p:nvSpPr>
          <p:spPr bwMode="auto">
            <a:xfrm>
              <a:off x="1352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" name="Rectangle 942"/>
            <p:cNvSpPr>
              <a:spLocks noChangeArrowheads="1"/>
            </p:cNvSpPr>
            <p:nvPr/>
          </p:nvSpPr>
          <p:spPr bwMode="auto">
            <a:xfrm>
              <a:off x="1490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Rectangle 943"/>
            <p:cNvSpPr>
              <a:spLocks noChangeArrowheads="1"/>
            </p:cNvSpPr>
            <p:nvPr/>
          </p:nvSpPr>
          <p:spPr bwMode="auto">
            <a:xfrm>
              <a:off x="327" y="4054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" name="Rectangle 944"/>
            <p:cNvSpPr>
              <a:spLocks noChangeArrowheads="1"/>
            </p:cNvSpPr>
            <p:nvPr/>
          </p:nvSpPr>
          <p:spPr bwMode="auto">
            <a:xfrm>
              <a:off x="360" y="407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109" name="Rectangle 945"/>
            <p:cNvSpPr>
              <a:spLocks noChangeArrowheads="1"/>
            </p:cNvSpPr>
            <p:nvPr/>
          </p:nvSpPr>
          <p:spPr bwMode="auto">
            <a:xfrm>
              <a:off x="465" y="4054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0" name="Rectangle 946"/>
            <p:cNvSpPr>
              <a:spLocks noChangeArrowheads="1"/>
            </p:cNvSpPr>
            <p:nvPr/>
          </p:nvSpPr>
          <p:spPr bwMode="auto">
            <a:xfrm>
              <a:off x="499" y="407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11" name="Rectangle 947"/>
            <p:cNvSpPr>
              <a:spLocks noChangeArrowheads="1"/>
            </p:cNvSpPr>
            <p:nvPr/>
          </p:nvSpPr>
          <p:spPr bwMode="auto">
            <a:xfrm>
              <a:off x="604" y="4054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" name="Rectangle 948"/>
            <p:cNvSpPr>
              <a:spLocks noChangeArrowheads="1"/>
            </p:cNvSpPr>
            <p:nvPr/>
          </p:nvSpPr>
          <p:spPr bwMode="auto">
            <a:xfrm>
              <a:off x="637" y="407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113" name="Rectangle 949"/>
            <p:cNvSpPr>
              <a:spLocks noChangeArrowheads="1"/>
            </p:cNvSpPr>
            <p:nvPr/>
          </p:nvSpPr>
          <p:spPr bwMode="auto">
            <a:xfrm>
              <a:off x="742" y="4054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4" name="Rectangle 950"/>
            <p:cNvSpPr>
              <a:spLocks noChangeArrowheads="1"/>
            </p:cNvSpPr>
            <p:nvPr/>
          </p:nvSpPr>
          <p:spPr bwMode="auto">
            <a:xfrm>
              <a:off x="776" y="407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115" name="Rectangle 951"/>
            <p:cNvSpPr>
              <a:spLocks noChangeArrowheads="1"/>
            </p:cNvSpPr>
            <p:nvPr/>
          </p:nvSpPr>
          <p:spPr bwMode="auto">
            <a:xfrm>
              <a:off x="881" y="4054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6" name="Rectangle 952"/>
            <p:cNvSpPr>
              <a:spLocks noChangeArrowheads="1"/>
            </p:cNvSpPr>
            <p:nvPr/>
          </p:nvSpPr>
          <p:spPr bwMode="auto">
            <a:xfrm>
              <a:off x="914" y="407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117" name="Rectangle 953"/>
            <p:cNvSpPr>
              <a:spLocks noChangeArrowheads="1"/>
            </p:cNvSpPr>
            <p:nvPr/>
          </p:nvSpPr>
          <p:spPr bwMode="auto">
            <a:xfrm>
              <a:off x="1019" y="4054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8" name="Rectangle 954"/>
            <p:cNvSpPr>
              <a:spLocks noChangeArrowheads="1"/>
            </p:cNvSpPr>
            <p:nvPr/>
          </p:nvSpPr>
          <p:spPr bwMode="auto">
            <a:xfrm>
              <a:off x="1053" y="407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119" name="Rectangle 955"/>
            <p:cNvSpPr>
              <a:spLocks noChangeArrowheads="1"/>
            </p:cNvSpPr>
            <p:nvPr/>
          </p:nvSpPr>
          <p:spPr bwMode="auto">
            <a:xfrm>
              <a:off x="1158" y="4054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0" name="Rectangle 956"/>
            <p:cNvSpPr>
              <a:spLocks noChangeArrowheads="1"/>
            </p:cNvSpPr>
            <p:nvPr/>
          </p:nvSpPr>
          <p:spPr bwMode="auto">
            <a:xfrm>
              <a:off x="1191" y="407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7</a:t>
              </a:r>
              <a:endParaRPr lang="en-US" altLang="en-US"/>
            </a:p>
          </p:txBody>
        </p:sp>
        <p:sp>
          <p:nvSpPr>
            <p:cNvPr id="121" name="Rectangle 957"/>
            <p:cNvSpPr>
              <a:spLocks noChangeArrowheads="1"/>
            </p:cNvSpPr>
            <p:nvPr/>
          </p:nvSpPr>
          <p:spPr bwMode="auto">
            <a:xfrm>
              <a:off x="1296" y="4054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" name="Rectangle 958"/>
            <p:cNvSpPr>
              <a:spLocks noChangeArrowheads="1"/>
            </p:cNvSpPr>
            <p:nvPr/>
          </p:nvSpPr>
          <p:spPr bwMode="auto">
            <a:xfrm>
              <a:off x="1330" y="407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8</a:t>
              </a:r>
              <a:endParaRPr lang="en-US" altLang="en-US"/>
            </a:p>
          </p:txBody>
        </p:sp>
        <p:sp>
          <p:nvSpPr>
            <p:cNvPr id="123" name="Rectangle 959"/>
            <p:cNvSpPr>
              <a:spLocks noChangeArrowheads="1"/>
            </p:cNvSpPr>
            <p:nvPr/>
          </p:nvSpPr>
          <p:spPr bwMode="auto">
            <a:xfrm>
              <a:off x="1435" y="4054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" name="Rectangle 960"/>
            <p:cNvSpPr>
              <a:spLocks noChangeArrowheads="1"/>
            </p:cNvSpPr>
            <p:nvPr/>
          </p:nvSpPr>
          <p:spPr bwMode="auto">
            <a:xfrm>
              <a:off x="1468" y="407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9</a:t>
              </a:r>
              <a:endParaRPr lang="en-US" altLang="en-US"/>
            </a:p>
          </p:txBody>
        </p:sp>
        <p:sp>
          <p:nvSpPr>
            <p:cNvPr id="125" name="Rectangle 961"/>
            <p:cNvSpPr>
              <a:spLocks noChangeArrowheads="1"/>
            </p:cNvSpPr>
            <p:nvPr/>
          </p:nvSpPr>
          <p:spPr bwMode="auto">
            <a:xfrm>
              <a:off x="1545" y="4054"/>
              <a:ext cx="17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6" name="Rectangle 962"/>
            <p:cNvSpPr>
              <a:spLocks noChangeArrowheads="1"/>
            </p:cNvSpPr>
            <p:nvPr/>
          </p:nvSpPr>
          <p:spPr bwMode="auto">
            <a:xfrm>
              <a:off x="1579" y="4077"/>
              <a:ext cx="10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127" name="Rectangle 963"/>
            <p:cNvSpPr>
              <a:spLocks noChangeArrowheads="1"/>
            </p:cNvSpPr>
            <p:nvPr/>
          </p:nvSpPr>
          <p:spPr bwMode="auto">
            <a:xfrm>
              <a:off x="105" y="3841"/>
              <a:ext cx="6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964"/>
            <p:cNvSpPr>
              <a:spLocks noChangeArrowheads="1"/>
            </p:cNvSpPr>
            <p:nvPr/>
          </p:nvSpPr>
          <p:spPr bwMode="auto">
            <a:xfrm>
              <a:off x="105" y="3708"/>
              <a:ext cx="6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965"/>
            <p:cNvSpPr>
              <a:spLocks noChangeArrowheads="1"/>
            </p:cNvSpPr>
            <p:nvPr/>
          </p:nvSpPr>
          <p:spPr bwMode="auto">
            <a:xfrm>
              <a:off x="105" y="3575"/>
              <a:ext cx="6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0" name="Rectangle 966"/>
            <p:cNvSpPr>
              <a:spLocks noChangeArrowheads="1"/>
            </p:cNvSpPr>
            <p:nvPr/>
          </p:nvSpPr>
          <p:spPr bwMode="auto">
            <a:xfrm>
              <a:off x="105" y="3442"/>
              <a:ext cx="6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67"/>
            <p:cNvSpPr>
              <a:spLocks noChangeArrowheads="1"/>
            </p:cNvSpPr>
            <p:nvPr/>
          </p:nvSpPr>
          <p:spPr bwMode="auto">
            <a:xfrm>
              <a:off x="105" y="3309"/>
              <a:ext cx="6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2" name="Rectangle 968"/>
            <p:cNvSpPr>
              <a:spLocks noChangeArrowheads="1"/>
            </p:cNvSpPr>
            <p:nvPr/>
          </p:nvSpPr>
          <p:spPr bwMode="auto">
            <a:xfrm>
              <a:off x="105" y="3176"/>
              <a:ext cx="6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Rectangle 969"/>
            <p:cNvSpPr>
              <a:spLocks noChangeArrowheads="1"/>
            </p:cNvSpPr>
            <p:nvPr/>
          </p:nvSpPr>
          <p:spPr bwMode="auto">
            <a:xfrm>
              <a:off x="105" y="3043"/>
              <a:ext cx="6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4" name="Rectangle 970"/>
            <p:cNvSpPr>
              <a:spLocks noChangeArrowheads="1"/>
            </p:cNvSpPr>
            <p:nvPr/>
          </p:nvSpPr>
          <p:spPr bwMode="auto">
            <a:xfrm>
              <a:off x="105" y="2910"/>
              <a:ext cx="6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5" name="Rectangle 971"/>
            <p:cNvSpPr>
              <a:spLocks noChangeArrowheads="1"/>
            </p:cNvSpPr>
            <p:nvPr/>
          </p:nvSpPr>
          <p:spPr bwMode="auto">
            <a:xfrm>
              <a:off x="105" y="2777"/>
              <a:ext cx="6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6" name="Rectangle 972"/>
            <p:cNvSpPr>
              <a:spLocks noChangeArrowheads="1"/>
            </p:cNvSpPr>
            <p:nvPr/>
          </p:nvSpPr>
          <p:spPr bwMode="auto">
            <a:xfrm>
              <a:off x="244" y="4050"/>
              <a:ext cx="138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7" name="Rectangle 973"/>
            <p:cNvSpPr>
              <a:spLocks noChangeArrowheads="1"/>
            </p:cNvSpPr>
            <p:nvPr/>
          </p:nvSpPr>
          <p:spPr bwMode="auto">
            <a:xfrm>
              <a:off x="240" y="2724"/>
              <a:ext cx="8" cy="13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8" name="Oval 974"/>
          <p:cNvSpPr>
            <a:spLocks noChangeArrowheads="1"/>
          </p:cNvSpPr>
          <p:nvPr/>
        </p:nvSpPr>
        <p:spPr bwMode="auto">
          <a:xfrm>
            <a:off x="10135291" y="3532974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" name="Oval 975"/>
          <p:cNvSpPr>
            <a:spLocks noChangeArrowheads="1"/>
          </p:cNvSpPr>
          <p:nvPr/>
        </p:nvSpPr>
        <p:spPr bwMode="auto">
          <a:xfrm>
            <a:off x="9914629" y="3532974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" name="Oval 976"/>
          <p:cNvSpPr>
            <a:spLocks noChangeArrowheads="1"/>
          </p:cNvSpPr>
          <p:nvPr/>
        </p:nvSpPr>
        <p:spPr bwMode="auto">
          <a:xfrm>
            <a:off x="10267054" y="3532974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41" name="Group 977"/>
          <p:cNvGrpSpPr>
            <a:grpSpLocks/>
          </p:cNvGrpSpPr>
          <p:nvPr/>
        </p:nvGrpSpPr>
        <p:grpSpPr bwMode="auto">
          <a:xfrm>
            <a:off x="11452916" y="3532974"/>
            <a:ext cx="88900" cy="85725"/>
            <a:chOff x="1447" y="4027"/>
            <a:chExt cx="56" cy="54"/>
          </a:xfrm>
        </p:grpSpPr>
        <p:sp>
          <p:nvSpPr>
            <p:cNvPr id="142" name="Rectangle 978"/>
            <p:cNvSpPr>
              <a:spLocks noChangeArrowheads="1"/>
            </p:cNvSpPr>
            <p:nvPr/>
          </p:nvSpPr>
          <p:spPr bwMode="auto">
            <a:xfrm>
              <a:off x="1447" y="4027"/>
              <a:ext cx="56" cy="5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" name="Rectangle 979"/>
            <p:cNvSpPr>
              <a:spLocks noChangeArrowheads="1"/>
            </p:cNvSpPr>
            <p:nvPr/>
          </p:nvSpPr>
          <p:spPr bwMode="auto">
            <a:xfrm>
              <a:off x="1447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4" name="Group 980"/>
          <p:cNvGrpSpPr>
            <a:grpSpLocks/>
          </p:cNvGrpSpPr>
          <p:nvPr/>
        </p:nvGrpSpPr>
        <p:grpSpPr bwMode="auto">
          <a:xfrm>
            <a:off x="10957616" y="3532974"/>
            <a:ext cx="88900" cy="85725"/>
            <a:chOff x="1135" y="4027"/>
            <a:chExt cx="56" cy="54"/>
          </a:xfrm>
        </p:grpSpPr>
        <p:sp>
          <p:nvSpPr>
            <p:cNvPr id="145" name="Rectangle 981"/>
            <p:cNvSpPr>
              <a:spLocks noChangeArrowheads="1"/>
            </p:cNvSpPr>
            <p:nvPr/>
          </p:nvSpPr>
          <p:spPr bwMode="auto">
            <a:xfrm>
              <a:off x="1135" y="4027"/>
              <a:ext cx="55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6" name="Rectangle 982"/>
            <p:cNvSpPr>
              <a:spLocks noChangeArrowheads="1"/>
            </p:cNvSpPr>
            <p:nvPr/>
          </p:nvSpPr>
          <p:spPr bwMode="auto">
            <a:xfrm>
              <a:off x="1135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7" name="Group 983"/>
          <p:cNvGrpSpPr>
            <a:grpSpLocks/>
          </p:cNvGrpSpPr>
          <p:nvPr/>
        </p:nvGrpSpPr>
        <p:grpSpPr bwMode="auto">
          <a:xfrm>
            <a:off x="11352904" y="3532974"/>
            <a:ext cx="88900" cy="85725"/>
            <a:chOff x="1384" y="4027"/>
            <a:chExt cx="56" cy="54"/>
          </a:xfrm>
        </p:grpSpPr>
        <p:sp>
          <p:nvSpPr>
            <p:cNvPr id="148" name="Rectangle 984"/>
            <p:cNvSpPr>
              <a:spLocks noChangeArrowheads="1"/>
            </p:cNvSpPr>
            <p:nvPr/>
          </p:nvSpPr>
          <p:spPr bwMode="auto">
            <a:xfrm>
              <a:off x="1384" y="4027"/>
              <a:ext cx="55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9" name="Rectangle 985"/>
            <p:cNvSpPr>
              <a:spLocks noChangeArrowheads="1"/>
            </p:cNvSpPr>
            <p:nvPr/>
          </p:nvSpPr>
          <p:spPr bwMode="auto">
            <a:xfrm>
              <a:off x="1384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0" name="Group 986"/>
          <p:cNvGrpSpPr>
            <a:grpSpLocks/>
          </p:cNvGrpSpPr>
          <p:nvPr/>
        </p:nvGrpSpPr>
        <p:grpSpPr bwMode="auto">
          <a:xfrm>
            <a:off x="11352904" y="3532974"/>
            <a:ext cx="88900" cy="85725"/>
            <a:chOff x="1384" y="4027"/>
            <a:chExt cx="56" cy="54"/>
          </a:xfrm>
        </p:grpSpPr>
        <p:sp>
          <p:nvSpPr>
            <p:cNvPr id="151" name="Rectangle 987"/>
            <p:cNvSpPr>
              <a:spLocks noChangeArrowheads="1"/>
            </p:cNvSpPr>
            <p:nvPr/>
          </p:nvSpPr>
          <p:spPr bwMode="auto">
            <a:xfrm>
              <a:off x="1384" y="4027"/>
              <a:ext cx="55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" name="Rectangle 988"/>
            <p:cNvSpPr>
              <a:spLocks noChangeArrowheads="1"/>
            </p:cNvSpPr>
            <p:nvPr/>
          </p:nvSpPr>
          <p:spPr bwMode="auto">
            <a:xfrm>
              <a:off x="1384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" name="Group 989"/>
          <p:cNvGrpSpPr>
            <a:grpSpLocks/>
          </p:cNvGrpSpPr>
          <p:nvPr/>
        </p:nvGrpSpPr>
        <p:grpSpPr bwMode="auto">
          <a:xfrm>
            <a:off x="11214791" y="3532974"/>
            <a:ext cx="88900" cy="85725"/>
            <a:chOff x="1297" y="4027"/>
            <a:chExt cx="56" cy="54"/>
          </a:xfrm>
        </p:grpSpPr>
        <p:sp>
          <p:nvSpPr>
            <p:cNvPr id="154" name="Rectangle 990"/>
            <p:cNvSpPr>
              <a:spLocks noChangeArrowheads="1"/>
            </p:cNvSpPr>
            <p:nvPr/>
          </p:nvSpPr>
          <p:spPr bwMode="auto">
            <a:xfrm>
              <a:off x="1297" y="4027"/>
              <a:ext cx="55" cy="5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5" name="Rectangle 991"/>
            <p:cNvSpPr>
              <a:spLocks noChangeArrowheads="1"/>
            </p:cNvSpPr>
            <p:nvPr/>
          </p:nvSpPr>
          <p:spPr bwMode="auto">
            <a:xfrm>
              <a:off x="1297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6" name="Group 992"/>
          <p:cNvGrpSpPr>
            <a:grpSpLocks/>
          </p:cNvGrpSpPr>
          <p:nvPr/>
        </p:nvGrpSpPr>
        <p:grpSpPr bwMode="auto">
          <a:xfrm>
            <a:off x="11660879" y="3532974"/>
            <a:ext cx="88900" cy="85725"/>
            <a:chOff x="1578" y="4027"/>
            <a:chExt cx="56" cy="54"/>
          </a:xfrm>
        </p:grpSpPr>
        <p:sp>
          <p:nvSpPr>
            <p:cNvPr id="157" name="Rectangle 993"/>
            <p:cNvSpPr>
              <a:spLocks noChangeArrowheads="1"/>
            </p:cNvSpPr>
            <p:nvPr/>
          </p:nvSpPr>
          <p:spPr bwMode="auto">
            <a:xfrm>
              <a:off x="1578" y="4027"/>
              <a:ext cx="55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" name="Rectangle 994"/>
            <p:cNvSpPr>
              <a:spLocks noChangeArrowheads="1"/>
            </p:cNvSpPr>
            <p:nvPr/>
          </p:nvSpPr>
          <p:spPr bwMode="auto">
            <a:xfrm>
              <a:off x="1578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9" name="Group 995"/>
          <p:cNvGrpSpPr>
            <a:grpSpLocks/>
          </p:cNvGrpSpPr>
          <p:nvPr/>
        </p:nvGrpSpPr>
        <p:grpSpPr bwMode="auto">
          <a:xfrm>
            <a:off x="11078266" y="3532974"/>
            <a:ext cx="88900" cy="85725"/>
            <a:chOff x="1211" y="4027"/>
            <a:chExt cx="56" cy="54"/>
          </a:xfrm>
        </p:grpSpPr>
        <p:sp>
          <p:nvSpPr>
            <p:cNvPr id="160" name="Rectangle 996"/>
            <p:cNvSpPr>
              <a:spLocks noChangeArrowheads="1"/>
            </p:cNvSpPr>
            <p:nvPr/>
          </p:nvSpPr>
          <p:spPr bwMode="auto">
            <a:xfrm>
              <a:off x="1211" y="4027"/>
              <a:ext cx="56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" name="Rectangle 997"/>
            <p:cNvSpPr>
              <a:spLocks noChangeArrowheads="1"/>
            </p:cNvSpPr>
            <p:nvPr/>
          </p:nvSpPr>
          <p:spPr bwMode="auto">
            <a:xfrm>
              <a:off x="1211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2" name="Group 998"/>
          <p:cNvGrpSpPr>
            <a:grpSpLocks/>
          </p:cNvGrpSpPr>
          <p:nvPr/>
        </p:nvGrpSpPr>
        <p:grpSpPr bwMode="auto">
          <a:xfrm>
            <a:off x="11571979" y="3532974"/>
            <a:ext cx="88900" cy="85725"/>
            <a:chOff x="1522" y="4027"/>
            <a:chExt cx="56" cy="54"/>
          </a:xfrm>
        </p:grpSpPr>
        <p:sp>
          <p:nvSpPr>
            <p:cNvPr id="163" name="Rectangle 999"/>
            <p:cNvSpPr>
              <a:spLocks noChangeArrowheads="1"/>
            </p:cNvSpPr>
            <p:nvPr/>
          </p:nvSpPr>
          <p:spPr bwMode="auto">
            <a:xfrm>
              <a:off x="1522" y="4027"/>
              <a:ext cx="56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" name="Rectangle 1000"/>
            <p:cNvSpPr>
              <a:spLocks noChangeArrowheads="1"/>
            </p:cNvSpPr>
            <p:nvPr/>
          </p:nvSpPr>
          <p:spPr bwMode="auto">
            <a:xfrm>
              <a:off x="1522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5" name="Oval 1001"/>
          <p:cNvSpPr>
            <a:spLocks noChangeArrowheads="1"/>
          </p:cNvSpPr>
          <p:nvPr/>
        </p:nvSpPr>
        <p:spPr bwMode="auto">
          <a:xfrm>
            <a:off x="10487716" y="3532974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6" name="Oval 1002"/>
          <p:cNvSpPr>
            <a:spLocks noChangeArrowheads="1"/>
          </p:cNvSpPr>
          <p:nvPr/>
        </p:nvSpPr>
        <p:spPr bwMode="auto">
          <a:xfrm>
            <a:off x="9740004" y="3532974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7" name="Oval 1003"/>
          <p:cNvSpPr>
            <a:spLocks noChangeArrowheads="1"/>
          </p:cNvSpPr>
          <p:nvPr/>
        </p:nvSpPr>
        <p:spPr bwMode="auto">
          <a:xfrm>
            <a:off x="10135291" y="3532974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8" name="Oval 1004"/>
          <p:cNvSpPr>
            <a:spLocks noChangeArrowheads="1"/>
          </p:cNvSpPr>
          <p:nvPr/>
        </p:nvSpPr>
        <p:spPr bwMode="auto">
          <a:xfrm>
            <a:off x="10267054" y="3532974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9" name="Oval 1005"/>
          <p:cNvSpPr>
            <a:spLocks noChangeArrowheads="1"/>
          </p:cNvSpPr>
          <p:nvPr/>
        </p:nvSpPr>
        <p:spPr bwMode="auto">
          <a:xfrm>
            <a:off x="10487716" y="3532974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" name="Oval 1006"/>
          <p:cNvSpPr>
            <a:spLocks noChangeArrowheads="1"/>
          </p:cNvSpPr>
          <p:nvPr/>
        </p:nvSpPr>
        <p:spPr bwMode="auto">
          <a:xfrm>
            <a:off x="10040041" y="3532974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1" name="Oval 1007"/>
          <p:cNvSpPr>
            <a:spLocks noChangeArrowheads="1"/>
          </p:cNvSpPr>
          <p:nvPr/>
        </p:nvSpPr>
        <p:spPr bwMode="auto">
          <a:xfrm>
            <a:off x="10365479" y="3532974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2" name="Group 1008"/>
          <p:cNvGrpSpPr>
            <a:grpSpLocks/>
          </p:cNvGrpSpPr>
          <p:nvPr/>
        </p:nvGrpSpPr>
        <p:grpSpPr bwMode="auto">
          <a:xfrm>
            <a:off x="9428956" y="4352123"/>
            <a:ext cx="2568575" cy="2363788"/>
            <a:chOff x="1811" y="2726"/>
            <a:chExt cx="1618" cy="1489"/>
          </a:xfrm>
        </p:grpSpPr>
        <p:sp>
          <p:nvSpPr>
            <p:cNvPr id="173" name="Rectangle 1009"/>
            <p:cNvSpPr>
              <a:spLocks noChangeArrowheads="1"/>
            </p:cNvSpPr>
            <p:nvPr/>
          </p:nvSpPr>
          <p:spPr bwMode="auto">
            <a:xfrm>
              <a:off x="1949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" name="Rectangle 1010"/>
            <p:cNvSpPr>
              <a:spLocks noChangeArrowheads="1"/>
            </p:cNvSpPr>
            <p:nvPr/>
          </p:nvSpPr>
          <p:spPr bwMode="auto">
            <a:xfrm>
              <a:off x="2088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5" name="Rectangle 1011"/>
            <p:cNvSpPr>
              <a:spLocks noChangeArrowheads="1"/>
            </p:cNvSpPr>
            <p:nvPr/>
          </p:nvSpPr>
          <p:spPr bwMode="auto">
            <a:xfrm>
              <a:off x="2226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6" name="Rectangle 1012"/>
            <p:cNvSpPr>
              <a:spLocks noChangeArrowheads="1"/>
            </p:cNvSpPr>
            <p:nvPr/>
          </p:nvSpPr>
          <p:spPr bwMode="auto">
            <a:xfrm>
              <a:off x="2365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7" name="Rectangle 1013"/>
            <p:cNvSpPr>
              <a:spLocks noChangeArrowheads="1"/>
            </p:cNvSpPr>
            <p:nvPr/>
          </p:nvSpPr>
          <p:spPr bwMode="auto">
            <a:xfrm>
              <a:off x="2503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8" name="Rectangle 1014"/>
            <p:cNvSpPr>
              <a:spLocks noChangeArrowheads="1"/>
            </p:cNvSpPr>
            <p:nvPr/>
          </p:nvSpPr>
          <p:spPr bwMode="auto">
            <a:xfrm>
              <a:off x="2642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9" name="Rectangle 1015"/>
            <p:cNvSpPr>
              <a:spLocks noChangeArrowheads="1"/>
            </p:cNvSpPr>
            <p:nvPr/>
          </p:nvSpPr>
          <p:spPr bwMode="auto">
            <a:xfrm>
              <a:off x="2780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0" name="Rectangle 1016"/>
            <p:cNvSpPr>
              <a:spLocks noChangeArrowheads="1"/>
            </p:cNvSpPr>
            <p:nvPr/>
          </p:nvSpPr>
          <p:spPr bwMode="auto">
            <a:xfrm>
              <a:off x="2919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1" name="Rectangle 1017"/>
            <p:cNvSpPr>
              <a:spLocks noChangeArrowheads="1"/>
            </p:cNvSpPr>
            <p:nvPr/>
          </p:nvSpPr>
          <p:spPr bwMode="auto">
            <a:xfrm>
              <a:off x="3057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2" name="Rectangle 1018"/>
            <p:cNvSpPr>
              <a:spLocks noChangeArrowheads="1"/>
            </p:cNvSpPr>
            <p:nvPr/>
          </p:nvSpPr>
          <p:spPr bwMode="auto">
            <a:xfrm>
              <a:off x="3196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3" name="Rectangle 1019"/>
            <p:cNvSpPr>
              <a:spLocks noChangeArrowheads="1"/>
            </p:cNvSpPr>
            <p:nvPr/>
          </p:nvSpPr>
          <p:spPr bwMode="auto">
            <a:xfrm>
              <a:off x="1949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" name="Rectangle 1020"/>
            <p:cNvSpPr>
              <a:spLocks noChangeArrowheads="1"/>
            </p:cNvSpPr>
            <p:nvPr/>
          </p:nvSpPr>
          <p:spPr bwMode="auto">
            <a:xfrm>
              <a:off x="2088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5" name="Rectangle 1021"/>
            <p:cNvSpPr>
              <a:spLocks noChangeArrowheads="1"/>
            </p:cNvSpPr>
            <p:nvPr/>
          </p:nvSpPr>
          <p:spPr bwMode="auto">
            <a:xfrm>
              <a:off x="2226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6" name="Rectangle 1022"/>
            <p:cNvSpPr>
              <a:spLocks noChangeArrowheads="1"/>
            </p:cNvSpPr>
            <p:nvPr/>
          </p:nvSpPr>
          <p:spPr bwMode="auto">
            <a:xfrm>
              <a:off x="2365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7" name="Rectangle 1023"/>
            <p:cNvSpPr>
              <a:spLocks noChangeArrowheads="1"/>
            </p:cNvSpPr>
            <p:nvPr/>
          </p:nvSpPr>
          <p:spPr bwMode="auto">
            <a:xfrm>
              <a:off x="2503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8" name="Rectangle 0"/>
            <p:cNvSpPr>
              <a:spLocks noChangeArrowheads="1"/>
            </p:cNvSpPr>
            <p:nvPr/>
          </p:nvSpPr>
          <p:spPr bwMode="auto">
            <a:xfrm>
              <a:off x="2642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9" name="Rectangle 1"/>
            <p:cNvSpPr>
              <a:spLocks noChangeArrowheads="1"/>
            </p:cNvSpPr>
            <p:nvPr/>
          </p:nvSpPr>
          <p:spPr bwMode="auto">
            <a:xfrm>
              <a:off x="2780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0" name="Rectangle 2"/>
            <p:cNvSpPr>
              <a:spLocks noChangeArrowheads="1"/>
            </p:cNvSpPr>
            <p:nvPr/>
          </p:nvSpPr>
          <p:spPr bwMode="auto">
            <a:xfrm>
              <a:off x="2919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1" name="Rectangle 3"/>
            <p:cNvSpPr>
              <a:spLocks noChangeArrowheads="1"/>
            </p:cNvSpPr>
            <p:nvPr/>
          </p:nvSpPr>
          <p:spPr bwMode="auto">
            <a:xfrm>
              <a:off x="3057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2" name="Rectangle 4"/>
            <p:cNvSpPr>
              <a:spLocks noChangeArrowheads="1"/>
            </p:cNvSpPr>
            <p:nvPr/>
          </p:nvSpPr>
          <p:spPr bwMode="auto">
            <a:xfrm>
              <a:off x="3196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3" name="Rectangle 5"/>
            <p:cNvSpPr>
              <a:spLocks noChangeArrowheads="1"/>
            </p:cNvSpPr>
            <p:nvPr/>
          </p:nvSpPr>
          <p:spPr bwMode="auto">
            <a:xfrm>
              <a:off x="1949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" name="Rectangle 6"/>
            <p:cNvSpPr>
              <a:spLocks noChangeArrowheads="1"/>
            </p:cNvSpPr>
            <p:nvPr/>
          </p:nvSpPr>
          <p:spPr bwMode="auto">
            <a:xfrm>
              <a:off x="2088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" name="Rectangle 7"/>
            <p:cNvSpPr>
              <a:spLocks noChangeArrowheads="1"/>
            </p:cNvSpPr>
            <p:nvPr/>
          </p:nvSpPr>
          <p:spPr bwMode="auto">
            <a:xfrm>
              <a:off x="2226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6" name="Rectangle 8"/>
            <p:cNvSpPr>
              <a:spLocks noChangeArrowheads="1"/>
            </p:cNvSpPr>
            <p:nvPr/>
          </p:nvSpPr>
          <p:spPr bwMode="auto">
            <a:xfrm>
              <a:off x="2365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" name="Rectangle 9"/>
            <p:cNvSpPr>
              <a:spLocks noChangeArrowheads="1"/>
            </p:cNvSpPr>
            <p:nvPr/>
          </p:nvSpPr>
          <p:spPr bwMode="auto">
            <a:xfrm>
              <a:off x="2503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8" name="Rectangle 10"/>
            <p:cNvSpPr>
              <a:spLocks noChangeArrowheads="1"/>
            </p:cNvSpPr>
            <p:nvPr/>
          </p:nvSpPr>
          <p:spPr bwMode="auto">
            <a:xfrm>
              <a:off x="2642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" name="Rectangle 11"/>
            <p:cNvSpPr>
              <a:spLocks noChangeArrowheads="1"/>
            </p:cNvSpPr>
            <p:nvPr/>
          </p:nvSpPr>
          <p:spPr bwMode="auto">
            <a:xfrm>
              <a:off x="2780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0" name="Rectangle 12"/>
            <p:cNvSpPr>
              <a:spLocks noChangeArrowheads="1"/>
            </p:cNvSpPr>
            <p:nvPr/>
          </p:nvSpPr>
          <p:spPr bwMode="auto">
            <a:xfrm>
              <a:off x="2919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1" name="Rectangle 13"/>
            <p:cNvSpPr>
              <a:spLocks noChangeArrowheads="1"/>
            </p:cNvSpPr>
            <p:nvPr/>
          </p:nvSpPr>
          <p:spPr bwMode="auto">
            <a:xfrm>
              <a:off x="3057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2" name="Rectangle 14"/>
            <p:cNvSpPr>
              <a:spLocks noChangeArrowheads="1"/>
            </p:cNvSpPr>
            <p:nvPr/>
          </p:nvSpPr>
          <p:spPr bwMode="auto">
            <a:xfrm>
              <a:off x="3196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" name="Rectangle 15"/>
            <p:cNvSpPr>
              <a:spLocks noChangeArrowheads="1"/>
            </p:cNvSpPr>
            <p:nvPr/>
          </p:nvSpPr>
          <p:spPr bwMode="auto">
            <a:xfrm>
              <a:off x="1949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" name="Rectangle 16"/>
            <p:cNvSpPr>
              <a:spLocks noChangeArrowheads="1"/>
            </p:cNvSpPr>
            <p:nvPr/>
          </p:nvSpPr>
          <p:spPr bwMode="auto">
            <a:xfrm>
              <a:off x="2088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" name="Rectangle 17"/>
            <p:cNvSpPr>
              <a:spLocks noChangeArrowheads="1"/>
            </p:cNvSpPr>
            <p:nvPr/>
          </p:nvSpPr>
          <p:spPr bwMode="auto">
            <a:xfrm>
              <a:off x="2226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6" name="Rectangle 18"/>
            <p:cNvSpPr>
              <a:spLocks noChangeArrowheads="1"/>
            </p:cNvSpPr>
            <p:nvPr/>
          </p:nvSpPr>
          <p:spPr bwMode="auto">
            <a:xfrm>
              <a:off x="2365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7" name="Rectangle 19"/>
            <p:cNvSpPr>
              <a:spLocks noChangeArrowheads="1"/>
            </p:cNvSpPr>
            <p:nvPr/>
          </p:nvSpPr>
          <p:spPr bwMode="auto">
            <a:xfrm>
              <a:off x="2503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2642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9" name="Rectangle 21"/>
            <p:cNvSpPr>
              <a:spLocks noChangeArrowheads="1"/>
            </p:cNvSpPr>
            <p:nvPr/>
          </p:nvSpPr>
          <p:spPr bwMode="auto">
            <a:xfrm>
              <a:off x="2780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0" name="Rectangle 22"/>
            <p:cNvSpPr>
              <a:spLocks noChangeArrowheads="1"/>
            </p:cNvSpPr>
            <p:nvPr/>
          </p:nvSpPr>
          <p:spPr bwMode="auto">
            <a:xfrm>
              <a:off x="2919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1" name="Rectangle 23"/>
            <p:cNvSpPr>
              <a:spLocks noChangeArrowheads="1"/>
            </p:cNvSpPr>
            <p:nvPr/>
          </p:nvSpPr>
          <p:spPr bwMode="auto">
            <a:xfrm>
              <a:off x="3057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2" name="Rectangle 24"/>
            <p:cNvSpPr>
              <a:spLocks noChangeArrowheads="1"/>
            </p:cNvSpPr>
            <p:nvPr/>
          </p:nvSpPr>
          <p:spPr bwMode="auto">
            <a:xfrm>
              <a:off x="3196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3" name="Rectangle 25"/>
            <p:cNvSpPr>
              <a:spLocks noChangeArrowheads="1"/>
            </p:cNvSpPr>
            <p:nvPr/>
          </p:nvSpPr>
          <p:spPr bwMode="auto">
            <a:xfrm>
              <a:off x="1949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4" name="Rectangle 26"/>
            <p:cNvSpPr>
              <a:spLocks noChangeArrowheads="1"/>
            </p:cNvSpPr>
            <p:nvPr/>
          </p:nvSpPr>
          <p:spPr bwMode="auto">
            <a:xfrm>
              <a:off x="2088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" name="Rectangle 27"/>
            <p:cNvSpPr>
              <a:spLocks noChangeArrowheads="1"/>
            </p:cNvSpPr>
            <p:nvPr/>
          </p:nvSpPr>
          <p:spPr bwMode="auto">
            <a:xfrm>
              <a:off x="2226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6" name="Rectangle 28"/>
            <p:cNvSpPr>
              <a:spLocks noChangeArrowheads="1"/>
            </p:cNvSpPr>
            <p:nvPr/>
          </p:nvSpPr>
          <p:spPr bwMode="auto">
            <a:xfrm>
              <a:off x="2365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7" name="Rectangle 29"/>
            <p:cNvSpPr>
              <a:spLocks noChangeArrowheads="1"/>
            </p:cNvSpPr>
            <p:nvPr/>
          </p:nvSpPr>
          <p:spPr bwMode="auto">
            <a:xfrm>
              <a:off x="2503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8" name="Rectangle 30"/>
            <p:cNvSpPr>
              <a:spLocks noChangeArrowheads="1"/>
            </p:cNvSpPr>
            <p:nvPr/>
          </p:nvSpPr>
          <p:spPr bwMode="auto">
            <a:xfrm>
              <a:off x="2642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9" name="Rectangle 31"/>
            <p:cNvSpPr>
              <a:spLocks noChangeArrowheads="1"/>
            </p:cNvSpPr>
            <p:nvPr/>
          </p:nvSpPr>
          <p:spPr bwMode="auto">
            <a:xfrm>
              <a:off x="2780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0" name="Rectangle 32"/>
            <p:cNvSpPr>
              <a:spLocks noChangeArrowheads="1"/>
            </p:cNvSpPr>
            <p:nvPr/>
          </p:nvSpPr>
          <p:spPr bwMode="auto">
            <a:xfrm>
              <a:off x="2919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1" name="Rectangle 33"/>
            <p:cNvSpPr>
              <a:spLocks noChangeArrowheads="1"/>
            </p:cNvSpPr>
            <p:nvPr/>
          </p:nvSpPr>
          <p:spPr bwMode="auto">
            <a:xfrm>
              <a:off x="3057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2" name="Rectangle 34"/>
            <p:cNvSpPr>
              <a:spLocks noChangeArrowheads="1"/>
            </p:cNvSpPr>
            <p:nvPr/>
          </p:nvSpPr>
          <p:spPr bwMode="auto">
            <a:xfrm>
              <a:off x="3196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3" name="Rectangle 35"/>
            <p:cNvSpPr>
              <a:spLocks noChangeArrowheads="1"/>
            </p:cNvSpPr>
            <p:nvPr/>
          </p:nvSpPr>
          <p:spPr bwMode="auto">
            <a:xfrm>
              <a:off x="1949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4" name="Rectangle 36"/>
            <p:cNvSpPr>
              <a:spLocks noChangeArrowheads="1"/>
            </p:cNvSpPr>
            <p:nvPr/>
          </p:nvSpPr>
          <p:spPr bwMode="auto">
            <a:xfrm>
              <a:off x="2088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" name="Rectangle 37"/>
            <p:cNvSpPr>
              <a:spLocks noChangeArrowheads="1"/>
            </p:cNvSpPr>
            <p:nvPr/>
          </p:nvSpPr>
          <p:spPr bwMode="auto">
            <a:xfrm>
              <a:off x="2226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6" name="Rectangle 38"/>
            <p:cNvSpPr>
              <a:spLocks noChangeArrowheads="1"/>
            </p:cNvSpPr>
            <p:nvPr/>
          </p:nvSpPr>
          <p:spPr bwMode="auto">
            <a:xfrm>
              <a:off x="2365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7" name="Rectangle 39"/>
            <p:cNvSpPr>
              <a:spLocks noChangeArrowheads="1"/>
            </p:cNvSpPr>
            <p:nvPr/>
          </p:nvSpPr>
          <p:spPr bwMode="auto">
            <a:xfrm>
              <a:off x="2503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8" name="Rectangle 40"/>
            <p:cNvSpPr>
              <a:spLocks noChangeArrowheads="1"/>
            </p:cNvSpPr>
            <p:nvPr/>
          </p:nvSpPr>
          <p:spPr bwMode="auto">
            <a:xfrm>
              <a:off x="2642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9" name="Rectangle 41"/>
            <p:cNvSpPr>
              <a:spLocks noChangeArrowheads="1"/>
            </p:cNvSpPr>
            <p:nvPr/>
          </p:nvSpPr>
          <p:spPr bwMode="auto">
            <a:xfrm>
              <a:off x="2780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0" name="Rectangle 42"/>
            <p:cNvSpPr>
              <a:spLocks noChangeArrowheads="1"/>
            </p:cNvSpPr>
            <p:nvPr/>
          </p:nvSpPr>
          <p:spPr bwMode="auto">
            <a:xfrm>
              <a:off x="2919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1" name="Rectangle 43"/>
            <p:cNvSpPr>
              <a:spLocks noChangeArrowheads="1"/>
            </p:cNvSpPr>
            <p:nvPr/>
          </p:nvSpPr>
          <p:spPr bwMode="auto">
            <a:xfrm>
              <a:off x="3057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2" name="Rectangle 44"/>
            <p:cNvSpPr>
              <a:spLocks noChangeArrowheads="1"/>
            </p:cNvSpPr>
            <p:nvPr/>
          </p:nvSpPr>
          <p:spPr bwMode="auto">
            <a:xfrm>
              <a:off x="3196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3" name="Rectangle 45"/>
            <p:cNvSpPr>
              <a:spLocks noChangeArrowheads="1"/>
            </p:cNvSpPr>
            <p:nvPr/>
          </p:nvSpPr>
          <p:spPr bwMode="auto">
            <a:xfrm>
              <a:off x="1949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4" name="Rectangle 46"/>
            <p:cNvSpPr>
              <a:spLocks noChangeArrowheads="1"/>
            </p:cNvSpPr>
            <p:nvPr/>
          </p:nvSpPr>
          <p:spPr bwMode="auto">
            <a:xfrm>
              <a:off x="2088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" name="Rectangle 47"/>
            <p:cNvSpPr>
              <a:spLocks noChangeArrowheads="1"/>
            </p:cNvSpPr>
            <p:nvPr/>
          </p:nvSpPr>
          <p:spPr bwMode="auto">
            <a:xfrm>
              <a:off x="2226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" name="Rectangle 48"/>
            <p:cNvSpPr>
              <a:spLocks noChangeArrowheads="1"/>
            </p:cNvSpPr>
            <p:nvPr/>
          </p:nvSpPr>
          <p:spPr bwMode="auto">
            <a:xfrm>
              <a:off x="2365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7" name="Rectangle 49"/>
            <p:cNvSpPr>
              <a:spLocks noChangeArrowheads="1"/>
            </p:cNvSpPr>
            <p:nvPr/>
          </p:nvSpPr>
          <p:spPr bwMode="auto">
            <a:xfrm>
              <a:off x="2503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8" name="Rectangle 50"/>
            <p:cNvSpPr>
              <a:spLocks noChangeArrowheads="1"/>
            </p:cNvSpPr>
            <p:nvPr/>
          </p:nvSpPr>
          <p:spPr bwMode="auto">
            <a:xfrm>
              <a:off x="2642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9" name="Rectangle 51"/>
            <p:cNvSpPr>
              <a:spLocks noChangeArrowheads="1"/>
            </p:cNvSpPr>
            <p:nvPr/>
          </p:nvSpPr>
          <p:spPr bwMode="auto">
            <a:xfrm>
              <a:off x="2780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0" name="Rectangle 52"/>
            <p:cNvSpPr>
              <a:spLocks noChangeArrowheads="1"/>
            </p:cNvSpPr>
            <p:nvPr/>
          </p:nvSpPr>
          <p:spPr bwMode="auto">
            <a:xfrm>
              <a:off x="2919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1" name="Rectangle 53"/>
            <p:cNvSpPr>
              <a:spLocks noChangeArrowheads="1"/>
            </p:cNvSpPr>
            <p:nvPr/>
          </p:nvSpPr>
          <p:spPr bwMode="auto">
            <a:xfrm>
              <a:off x="3057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2" name="Rectangle 54"/>
            <p:cNvSpPr>
              <a:spLocks noChangeArrowheads="1"/>
            </p:cNvSpPr>
            <p:nvPr/>
          </p:nvSpPr>
          <p:spPr bwMode="auto">
            <a:xfrm>
              <a:off x="3196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3" name="Rectangle 55"/>
            <p:cNvSpPr>
              <a:spLocks noChangeArrowheads="1"/>
            </p:cNvSpPr>
            <p:nvPr/>
          </p:nvSpPr>
          <p:spPr bwMode="auto">
            <a:xfrm>
              <a:off x="1949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4" name="Rectangle 56"/>
            <p:cNvSpPr>
              <a:spLocks noChangeArrowheads="1"/>
            </p:cNvSpPr>
            <p:nvPr/>
          </p:nvSpPr>
          <p:spPr bwMode="auto">
            <a:xfrm>
              <a:off x="2088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" name="Rectangle 57"/>
            <p:cNvSpPr>
              <a:spLocks noChangeArrowheads="1"/>
            </p:cNvSpPr>
            <p:nvPr/>
          </p:nvSpPr>
          <p:spPr bwMode="auto">
            <a:xfrm>
              <a:off x="2226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" name="Rectangle 58"/>
            <p:cNvSpPr>
              <a:spLocks noChangeArrowheads="1"/>
            </p:cNvSpPr>
            <p:nvPr/>
          </p:nvSpPr>
          <p:spPr bwMode="auto">
            <a:xfrm>
              <a:off x="2365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7" name="Rectangle 59"/>
            <p:cNvSpPr>
              <a:spLocks noChangeArrowheads="1"/>
            </p:cNvSpPr>
            <p:nvPr/>
          </p:nvSpPr>
          <p:spPr bwMode="auto">
            <a:xfrm>
              <a:off x="2503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8" name="Rectangle 60"/>
            <p:cNvSpPr>
              <a:spLocks noChangeArrowheads="1"/>
            </p:cNvSpPr>
            <p:nvPr/>
          </p:nvSpPr>
          <p:spPr bwMode="auto">
            <a:xfrm>
              <a:off x="2642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9" name="Rectangle 61"/>
            <p:cNvSpPr>
              <a:spLocks noChangeArrowheads="1"/>
            </p:cNvSpPr>
            <p:nvPr/>
          </p:nvSpPr>
          <p:spPr bwMode="auto">
            <a:xfrm>
              <a:off x="2780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0" name="Rectangle 62"/>
            <p:cNvSpPr>
              <a:spLocks noChangeArrowheads="1"/>
            </p:cNvSpPr>
            <p:nvPr/>
          </p:nvSpPr>
          <p:spPr bwMode="auto">
            <a:xfrm>
              <a:off x="2919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1" name="Rectangle 63"/>
            <p:cNvSpPr>
              <a:spLocks noChangeArrowheads="1"/>
            </p:cNvSpPr>
            <p:nvPr/>
          </p:nvSpPr>
          <p:spPr bwMode="auto">
            <a:xfrm>
              <a:off x="3057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2" name="Rectangle 64"/>
            <p:cNvSpPr>
              <a:spLocks noChangeArrowheads="1"/>
            </p:cNvSpPr>
            <p:nvPr/>
          </p:nvSpPr>
          <p:spPr bwMode="auto">
            <a:xfrm>
              <a:off x="3196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3" name="Rectangle 65"/>
            <p:cNvSpPr>
              <a:spLocks noChangeArrowheads="1"/>
            </p:cNvSpPr>
            <p:nvPr/>
          </p:nvSpPr>
          <p:spPr bwMode="auto">
            <a:xfrm>
              <a:off x="1949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4" name="Rectangle 66"/>
            <p:cNvSpPr>
              <a:spLocks noChangeArrowheads="1"/>
            </p:cNvSpPr>
            <p:nvPr/>
          </p:nvSpPr>
          <p:spPr bwMode="auto">
            <a:xfrm>
              <a:off x="2088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5" name="Rectangle 67"/>
            <p:cNvSpPr>
              <a:spLocks noChangeArrowheads="1"/>
            </p:cNvSpPr>
            <p:nvPr/>
          </p:nvSpPr>
          <p:spPr bwMode="auto">
            <a:xfrm>
              <a:off x="2226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" name="Rectangle 68"/>
            <p:cNvSpPr>
              <a:spLocks noChangeArrowheads="1"/>
            </p:cNvSpPr>
            <p:nvPr/>
          </p:nvSpPr>
          <p:spPr bwMode="auto">
            <a:xfrm>
              <a:off x="2365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" name="Rectangle 69"/>
            <p:cNvSpPr>
              <a:spLocks noChangeArrowheads="1"/>
            </p:cNvSpPr>
            <p:nvPr/>
          </p:nvSpPr>
          <p:spPr bwMode="auto">
            <a:xfrm>
              <a:off x="2503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8" name="Rectangle 70"/>
            <p:cNvSpPr>
              <a:spLocks noChangeArrowheads="1"/>
            </p:cNvSpPr>
            <p:nvPr/>
          </p:nvSpPr>
          <p:spPr bwMode="auto">
            <a:xfrm>
              <a:off x="2642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9" name="Rectangle 71"/>
            <p:cNvSpPr>
              <a:spLocks noChangeArrowheads="1"/>
            </p:cNvSpPr>
            <p:nvPr/>
          </p:nvSpPr>
          <p:spPr bwMode="auto">
            <a:xfrm>
              <a:off x="2780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0" name="Rectangle 72"/>
            <p:cNvSpPr>
              <a:spLocks noChangeArrowheads="1"/>
            </p:cNvSpPr>
            <p:nvPr/>
          </p:nvSpPr>
          <p:spPr bwMode="auto">
            <a:xfrm>
              <a:off x="2919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1" name="Rectangle 73"/>
            <p:cNvSpPr>
              <a:spLocks noChangeArrowheads="1"/>
            </p:cNvSpPr>
            <p:nvPr/>
          </p:nvSpPr>
          <p:spPr bwMode="auto">
            <a:xfrm>
              <a:off x="3057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2" name="Rectangle 74"/>
            <p:cNvSpPr>
              <a:spLocks noChangeArrowheads="1"/>
            </p:cNvSpPr>
            <p:nvPr/>
          </p:nvSpPr>
          <p:spPr bwMode="auto">
            <a:xfrm>
              <a:off x="3196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3" name="Rectangle 75"/>
            <p:cNvSpPr>
              <a:spLocks noChangeArrowheads="1"/>
            </p:cNvSpPr>
            <p:nvPr/>
          </p:nvSpPr>
          <p:spPr bwMode="auto">
            <a:xfrm>
              <a:off x="1949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4" name="Rectangle 76"/>
            <p:cNvSpPr>
              <a:spLocks noChangeArrowheads="1"/>
            </p:cNvSpPr>
            <p:nvPr/>
          </p:nvSpPr>
          <p:spPr bwMode="auto">
            <a:xfrm>
              <a:off x="2088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5" name="Rectangle 77"/>
            <p:cNvSpPr>
              <a:spLocks noChangeArrowheads="1"/>
            </p:cNvSpPr>
            <p:nvPr/>
          </p:nvSpPr>
          <p:spPr bwMode="auto">
            <a:xfrm>
              <a:off x="2226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" name="Rectangle 78"/>
            <p:cNvSpPr>
              <a:spLocks noChangeArrowheads="1"/>
            </p:cNvSpPr>
            <p:nvPr/>
          </p:nvSpPr>
          <p:spPr bwMode="auto">
            <a:xfrm>
              <a:off x="2365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" name="Rectangle 79"/>
            <p:cNvSpPr>
              <a:spLocks noChangeArrowheads="1"/>
            </p:cNvSpPr>
            <p:nvPr/>
          </p:nvSpPr>
          <p:spPr bwMode="auto">
            <a:xfrm>
              <a:off x="2503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" name="Rectangle 80"/>
            <p:cNvSpPr>
              <a:spLocks noChangeArrowheads="1"/>
            </p:cNvSpPr>
            <p:nvPr/>
          </p:nvSpPr>
          <p:spPr bwMode="auto">
            <a:xfrm>
              <a:off x="2642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9" name="Rectangle 81"/>
            <p:cNvSpPr>
              <a:spLocks noChangeArrowheads="1"/>
            </p:cNvSpPr>
            <p:nvPr/>
          </p:nvSpPr>
          <p:spPr bwMode="auto">
            <a:xfrm>
              <a:off x="2780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0" name="Rectangle 82"/>
            <p:cNvSpPr>
              <a:spLocks noChangeArrowheads="1"/>
            </p:cNvSpPr>
            <p:nvPr/>
          </p:nvSpPr>
          <p:spPr bwMode="auto">
            <a:xfrm>
              <a:off x="2919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1" name="Rectangle 83"/>
            <p:cNvSpPr>
              <a:spLocks noChangeArrowheads="1"/>
            </p:cNvSpPr>
            <p:nvPr/>
          </p:nvSpPr>
          <p:spPr bwMode="auto">
            <a:xfrm>
              <a:off x="3057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2" name="Rectangle 84"/>
            <p:cNvSpPr>
              <a:spLocks noChangeArrowheads="1"/>
            </p:cNvSpPr>
            <p:nvPr/>
          </p:nvSpPr>
          <p:spPr bwMode="auto">
            <a:xfrm>
              <a:off x="3196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3" name="Rectangle 85"/>
            <p:cNvSpPr>
              <a:spLocks noChangeArrowheads="1"/>
            </p:cNvSpPr>
            <p:nvPr/>
          </p:nvSpPr>
          <p:spPr bwMode="auto">
            <a:xfrm>
              <a:off x="2032" y="4055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4" name="Rectangle 86"/>
            <p:cNvSpPr>
              <a:spLocks noChangeArrowheads="1"/>
            </p:cNvSpPr>
            <p:nvPr/>
          </p:nvSpPr>
          <p:spPr bwMode="auto">
            <a:xfrm>
              <a:off x="2066" y="40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275" name="Rectangle 87"/>
            <p:cNvSpPr>
              <a:spLocks noChangeArrowheads="1"/>
            </p:cNvSpPr>
            <p:nvPr/>
          </p:nvSpPr>
          <p:spPr bwMode="auto">
            <a:xfrm>
              <a:off x="2171" y="4055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" name="Rectangle 88"/>
            <p:cNvSpPr>
              <a:spLocks noChangeArrowheads="1"/>
            </p:cNvSpPr>
            <p:nvPr/>
          </p:nvSpPr>
          <p:spPr bwMode="auto">
            <a:xfrm>
              <a:off x="2204" y="40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277" name="Rectangle 89"/>
            <p:cNvSpPr>
              <a:spLocks noChangeArrowheads="1"/>
            </p:cNvSpPr>
            <p:nvPr/>
          </p:nvSpPr>
          <p:spPr bwMode="auto">
            <a:xfrm>
              <a:off x="2309" y="4055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8" name="Rectangle 90"/>
            <p:cNvSpPr>
              <a:spLocks noChangeArrowheads="1"/>
            </p:cNvSpPr>
            <p:nvPr/>
          </p:nvSpPr>
          <p:spPr bwMode="auto">
            <a:xfrm>
              <a:off x="2343" y="40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279" name="Rectangle 91"/>
            <p:cNvSpPr>
              <a:spLocks noChangeArrowheads="1"/>
            </p:cNvSpPr>
            <p:nvPr/>
          </p:nvSpPr>
          <p:spPr bwMode="auto">
            <a:xfrm>
              <a:off x="2448" y="4055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0" name="Rectangle 92"/>
            <p:cNvSpPr>
              <a:spLocks noChangeArrowheads="1"/>
            </p:cNvSpPr>
            <p:nvPr/>
          </p:nvSpPr>
          <p:spPr bwMode="auto">
            <a:xfrm>
              <a:off x="2481" y="40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281" name="Rectangle 93"/>
            <p:cNvSpPr>
              <a:spLocks noChangeArrowheads="1"/>
            </p:cNvSpPr>
            <p:nvPr/>
          </p:nvSpPr>
          <p:spPr bwMode="auto">
            <a:xfrm>
              <a:off x="2586" y="4055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2" name="Rectangle 94"/>
            <p:cNvSpPr>
              <a:spLocks noChangeArrowheads="1"/>
            </p:cNvSpPr>
            <p:nvPr/>
          </p:nvSpPr>
          <p:spPr bwMode="auto">
            <a:xfrm>
              <a:off x="2620" y="40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283" name="Rectangle 95"/>
            <p:cNvSpPr>
              <a:spLocks noChangeArrowheads="1"/>
            </p:cNvSpPr>
            <p:nvPr/>
          </p:nvSpPr>
          <p:spPr bwMode="auto">
            <a:xfrm>
              <a:off x="2725" y="4055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4" name="Rectangle 96"/>
            <p:cNvSpPr>
              <a:spLocks noChangeArrowheads="1"/>
            </p:cNvSpPr>
            <p:nvPr/>
          </p:nvSpPr>
          <p:spPr bwMode="auto">
            <a:xfrm>
              <a:off x="2758" y="40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285" name="Rectangle 97"/>
            <p:cNvSpPr>
              <a:spLocks noChangeArrowheads="1"/>
            </p:cNvSpPr>
            <p:nvPr/>
          </p:nvSpPr>
          <p:spPr bwMode="auto">
            <a:xfrm>
              <a:off x="2863" y="4055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" name="Rectangle 98"/>
            <p:cNvSpPr>
              <a:spLocks noChangeArrowheads="1"/>
            </p:cNvSpPr>
            <p:nvPr/>
          </p:nvSpPr>
          <p:spPr bwMode="auto">
            <a:xfrm>
              <a:off x="2897" y="40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7</a:t>
              </a:r>
              <a:endParaRPr lang="en-US" altLang="en-US"/>
            </a:p>
          </p:txBody>
        </p:sp>
        <p:sp>
          <p:nvSpPr>
            <p:cNvPr id="287" name="Rectangle 99"/>
            <p:cNvSpPr>
              <a:spLocks noChangeArrowheads="1"/>
            </p:cNvSpPr>
            <p:nvPr/>
          </p:nvSpPr>
          <p:spPr bwMode="auto">
            <a:xfrm>
              <a:off x="3002" y="4055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8" name="Rectangle 100"/>
            <p:cNvSpPr>
              <a:spLocks noChangeArrowheads="1"/>
            </p:cNvSpPr>
            <p:nvPr/>
          </p:nvSpPr>
          <p:spPr bwMode="auto">
            <a:xfrm>
              <a:off x="3035" y="40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8</a:t>
              </a:r>
              <a:endParaRPr lang="en-US" altLang="en-US"/>
            </a:p>
          </p:txBody>
        </p:sp>
        <p:sp>
          <p:nvSpPr>
            <p:cNvPr id="289" name="Rectangle 101"/>
            <p:cNvSpPr>
              <a:spLocks noChangeArrowheads="1"/>
            </p:cNvSpPr>
            <p:nvPr/>
          </p:nvSpPr>
          <p:spPr bwMode="auto">
            <a:xfrm>
              <a:off x="3140" y="4055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0" name="Rectangle 102"/>
            <p:cNvSpPr>
              <a:spLocks noChangeArrowheads="1"/>
            </p:cNvSpPr>
            <p:nvPr/>
          </p:nvSpPr>
          <p:spPr bwMode="auto">
            <a:xfrm>
              <a:off x="3174" y="407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9</a:t>
              </a:r>
              <a:endParaRPr lang="en-US" altLang="en-US"/>
            </a:p>
          </p:txBody>
        </p:sp>
        <p:sp>
          <p:nvSpPr>
            <p:cNvPr id="291" name="Rectangle 103"/>
            <p:cNvSpPr>
              <a:spLocks noChangeArrowheads="1"/>
            </p:cNvSpPr>
            <p:nvPr/>
          </p:nvSpPr>
          <p:spPr bwMode="auto">
            <a:xfrm>
              <a:off x="3251" y="4055"/>
              <a:ext cx="17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2" name="Rectangle 104"/>
            <p:cNvSpPr>
              <a:spLocks noChangeArrowheads="1"/>
            </p:cNvSpPr>
            <p:nvPr/>
          </p:nvSpPr>
          <p:spPr bwMode="auto">
            <a:xfrm>
              <a:off x="3285" y="4079"/>
              <a:ext cx="10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293" name="Rectangle 105"/>
            <p:cNvSpPr>
              <a:spLocks noChangeArrowheads="1"/>
            </p:cNvSpPr>
            <p:nvPr/>
          </p:nvSpPr>
          <p:spPr bwMode="auto">
            <a:xfrm>
              <a:off x="1811" y="3843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4" name="Rectangle 106"/>
            <p:cNvSpPr>
              <a:spLocks noChangeArrowheads="1"/>
            </p:cNvSpPr>
            <p:nvPr/>
          </p:nvSpPr>
          <p:spPr bwMode="auto">
            <a:xfrm>
              <a:off x="1844" y="386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295" name="Rectangle 107"/>
            <p:cNvSpPr>
              <a:spLocks noChangeArrowheads="1"/>
            </p:cNvSpPr>
            <p:nvPr/>
          </p:nvSpPr>
          <p:spPr bwMode="auto">
            <a:xfrm>
              <a:off x="1811" y="3710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6" name="Rectangle 108"/>
            <p:cNvSpPr>
              <a:spLocks noChangeArrowheads="1"/>
            </p:cNvSpPr>
            <p:nvPr/>
          </p:nvSpPr>
          <p:spPr bwMode="auto">
            <a:xfrm>
              <a:off x="1844" y="373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297" name="Rectangle 109"/>
            <p:cNvSpPr>
              <a:spLocks noChangeArrowheads="1"/>
            </p:cNvSpPr>
            <p:nvPr/>
          </p:nvSpPr>
          <p:spPr bwMode="auto">
            <a:xfrm>
              <a:off x="1811" y="3577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" name="Rectangle 110"/>
            <p:cNvSpPr>
              <a:spLocks noChangeArrowheads="1"/>
            </p:cNvSpPr>
            <p:nvPr/>
          </p:nvSpPr>
          <p:spPr bwMode="auto">
            <a:xfrm>
              <a:off x="1844" y="36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299" name="Rectangle 111"/>
            <p:cNvSpPr>
              <a:spLocks noChangeArrowheads="1"/>
            </p:cNvSpPr>
            <p:nvPr/>
          </p:nvSpPr>
          <p:spPr bwMode="auto">
            <a:xfrm>
              <a:off x="1811" y="3444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0" name="Rectangle 112"/>
            <p:cNvSpPr>
              <a:spLocks noChangeArrowheads="1"/>
            </p:cNvSpPr>
            <p:nvPr/>
          </p:nvSpPr>
          <p:spPr bwMode="auto">
            <a:xfrm>
              <a:off x="1844" y="346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301" name="Rectangle 113"/>
            <p:cNvSpPr>
              <a:spLocks noChangeArrowheads="1"/>
            </p:cNvSpPr>
            <p:nvPr/>
          </p:nvSpPr>
          <p:spPr bwMode="auto">
            <a:xfrm>
              <a:off x="1811" y="3311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2" name="Rectangle 114"/>
            <p:cNvSpPr>
              <a:spLocks noChangeArrowheads="1"/>
            </p:cNvSpPr>
            <p:nvPr/>
          </p:nvSpPr>
          <p:spPr bwMode="auto">
            <a:xfrm>
              <a:off x="1844" y="3334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303" name="Rectangle 115"/>
            <p:cNvSpPr>
              <a:spLocks noChangeArrowheads="1"/>
            </p:cNvSpPr>
            <p:nvPr/>
          </p:nvSpPr>
          <p:spPr bwMode="auto">
            <a:xfrm>
              <a:off x="1811" y="3178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4" name="Rectangle 116"/>
            <p:cNvSpPr>
              <a:spLocks noChangeArrowheads="1"/>
            </p:cNvSpPr>
            <p:nvPr/>
          </p:nvSpPr>
          <p:spPr bwMode="auto">
            <a:xfrm>
              <a:off x="1844" y="320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305" name="Rectangle 117"/>
            <p:cNvSpPr>
              <a:spLocks noChangeArrowheads="1"/>
            </p:cNvSpPr>
            <p:nvPr/>
          </p:nvSpPr>
          <p:spPr bwMode="auto">
            <a:xfrm>
              <a:off x="1811" y="3045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6" name="Rectangle 118"/>
            <p:cNvSpPr>
              <a:spLocks noChangeArrowheads="1"/>
            </p:cNvSpPr>
            <p:nvPr/>
          </p:nvSpPr>
          <p:spPr bwMode="auto">
            <a:xfrm>
              <a:off x="1844" y="306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7</a:t>
              </a:r>
              <a:endParaRPr lang="en-US" altLang="en-US"/>
            </a:p>
          </p:txBody>
        </p:sp>
        <p:sp>
          <p:nvSpPr>
            <p:cNvPr id="307" name="Rectangle 119"/>
            <p:cNvSpPr>
              <a:spLocks noChangeArrowheads="1"/>
            </p:cNvSpPr>
            <p:nvPr/>
          </p:nvSpPr>
          <p:spPr bwMode="auto">
            <a:xfrm>
              <a:off x="1811" y="2912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8" name="Rectangle 120"/>
            <p:cNvSpPr>
              <a:spLocks noChangeArrowheads="1"/>
            </p:cNvSpPr>
            <p:nvPr/>
          </p:nvSpPr>
          <p:spPr bwMode="auto">
            <a:xfrm>
              <a:off x="1844" y="293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8</a:t>
              </a:r>
              <a:endParaRPr lang="en-US" altLang="en-US"/>
            </a:p>
          </p:txBody>
        </p:sp>
        <p:sp>
          <p:nvSpPr>
            <p:cNvPr id="309" name="Rectangle 121"/>
            <p:cNvSpPr>
              <a:spLocks noChangeArrowheads="1"/>
            </p:cNvSpPr>
            <p:nvPr/>
          </p:nvSpPr>
          <p:spPr bwMode="auto">
            <a:xfrm>
              <a:off x="1811" y="2779"/>
              <a:ext cx="123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0" name="Rectangle 122"/>
            <p:cNvSpPr>
              <a:spLocks noChangeArrowheads="1"/>
            </p:cNvSpPr>
            <p:nvPr/>
          </p:nvSpPr>
          <p:spPr bwMode="auto">
            <a:xfrm>
              <a:off x="1844" y="280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300">
                  <a:solidFill>
                    <a:srgbClr val="000000"/>
                  </a:solidFill>
                </a:rPr>
                <a:t>9</a:t>
              </a:r>
              <a:endParaRPr lang="en-US" altLang="en-US"/>
            </a:p>
          </p:txBody>
        </p:sp>
        <p:sp>
          <p:nvSpPr>
            <p:cNvPr id="311" name="Rectangle 123"/>
            <p:cNvSpPr>
              <a:spLocks noChangeArrowheads="1"/>
            </p:cNvSpPr>
            <p:nvPr/>
          </p:nvSpPr>
          <p:spPr bwMode="auto">
            <a:xfrm>
              <a:off x="1949" y="4051"/>
              <a:ext cx="138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2" name="Rectangle 124"/>
            <p:cNvSpPr>
              <a:spLocks noChangeArrowheads="1"/>
            </p:cNvSpPr>
            <p:nvPr/>
          </p:nvSpPr>
          <p:spPr bwMode="auto">
            <a:xfrm>
              <a:off x="1945" y="2726"/>
              <a:ext cx="8" cy="13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13" name="Rectangle 125"/>
          <p:cNvSpPr>
            <a:spLocks noChangeArrowheads="1"/>
          </p:cNvSpPr>
          <p:nvPr/>
        </p:nvSpPr>
        <p:spPr bwMode="auto">
          <a:xfrm>
            <a:off x="9384506" y="4218773"/>
            <a:ext cx="2825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4" name="Rectangle 126"/>
          <p:cNvSpPr>
            <a:spLocks noChangeArrowheads="1"/>
          </p:cNvSpPr>
          <p:nvPr/>
        </p:nvSpPr>
        <p:spPr bwMode="auto">
          <a:xfrm>
            <a:off x="9438480" y="4256873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300">
                <a:solidFill>
                  <a:srgbClr val="000000"/>
                </a:solidFill>
              </a:rPr>
              <a:t>10</a:t>
            </a:r>
            <a:endParaRPr lang="en-US" altLang="en-US"/>
          </a:p>
        </p:txBody>
      </p:sp>
      <p:sp>
        <p:nvSpPr>
          <p:cNvPr id="315" name="Oval 127"/>
          <p:cNvSpPr>
            <a:spLocks noChangeArrowheads="1"/>
          </p:cNvSpPr>
          <p:nvPr/>
        </p:nvSpPr>
        <p:spPr bwMode="auto">
          <a:xfrm>
            <a:off x="10235405" y="5553862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6" name="Oval 128"/>
          <p:cNvSpPr>
            <a:spLocks noChangeArrowheads="1"/>
          </p:cNvSpPr>
          <p:nvPr/>
        </p:nvSpPr>
        <p:spPr bwMode="auto">
          <a:xfrm>
            <a:off x="10021093" y="6212674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" name="Oval 129"/>
          <p:cNvSpPr>
            <a:spLocks noChangeArrowheads="1"/>
          </p:cNvSpPr>
          <p:nvPr/>
        </p:nvSpPr>
        <p:spPr bwMode="auto">
          <a:xfrm>
            <a:off x="10367168" y="4980774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18" name="Group 130"/>
          <p:cNvGrpSpPr>
            <a:grpSpLocks/>
          </p:cNvGrpSpPr>
          <p:nvPr/>
        </p:nvGrpSpPr>
        <p:grpSpPr bwMode="auto">
          <a:xfrm>
            <a:off x="11559380" y="5566562"/>
            <a:ext cx="88900" cy="85725"/>
            <a:chOff x="3153" y="3491"/>
            <a:chExt cx="56" cy="54"/>
          </a:xfrm>
        </p:grpSpPr>
        <p:sp>
          <p:nvSpPr>
            <p:cNvPr id="319" name="Rectangle 131"/>
            <p:cNvSpPr>
              <a:spLocks noChangeArrowheads="1"/>
            </p:cNvSpPr>
            <p:nvPr/>
          </p:nvSpPr>
          <p:spPr bwMode="auto">
            <a:xfrm>
              <a:off x="3153" y="3491"/>
              <a:ext cx="55" cy="54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0" name="Rectangle 132"/>
            <p:cNvSpPr>
              <a:spLocks noChangeArrowheads="1"/>
            </p:cNvSpPr>
            <p:nvPr/>
          </p:nvSpPr>
          <p:spPr bwMode="auto">
            <a:xfrm>
              <a:off x="3153" y="3491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21" name="Group 133"/>
          <p:cNvGrpSpPr>
            <a:grpSpLocks/>
          </p:cNvGrpSpPr>
          <p:nvPr/>
        </p:nvGrpSpPr>
        <p:grpSpPr bwMode="auto">
          <a:xfrm>
            <a:off x="11014868" y="4845837"/>
            <a:ext cx="88900" cy="85725"/>
            <a:chOff x="2840" y="3458"/>
            <a:chExt cx="56" cy="54"/>
          </a:xfrm>
        </p:grpSpPr>
        <p:sp>
          <p:nvSpPr>
            <p:cNvPr id="322" name="Rectangle 134"/>
            <p:cNvSpPr>
              <a:spLocks noChangeArrowheads="1"/>
            </p:cNvSpPr>
            <p:nvPr/>
          </p:nvSpPr>
          <p:spPr bwMode="auto">
            <a:xfrm>
              <a:off x="2840" y="3458"/>
              <a:ext cx="56" cy="53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3" name="Rectangle 135"/>
            <p:cNvSpPr>
              <a:spLocks noChangeArrowheads="1"/>
            </p:cNvSpPr>
            <p:nvPr/>
          </p:nvSpPr>
          <p:spPr bwMode="auto">
            <a:xfrm>
              <a:off x="2840" y="3458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24" name="Group 136"/>
          <p:cNvGrpSpPr>
            <a:grpSpLocks/>
          </p:cNvGrpSpPr>
          <p:nvPr/>
        </p:nvGrpSpPr>
        <p:grpSpPr bwMode="auto">
          <a:xfrm>
            <a:off x="11459368" y="5839612"/>
            <a:ext cx="88900" cy="85725"/>
            <a:chOff x="3090" y="3663"/>
            <a:chExt cx="56" cy="54"/>
          </a:xfrm>
        </p:grpSpPr>
        <p:sp>
          <p:nvSpPr>
            <p:cNvPr id="325" name="Rectangle 137"/>
            <p:cNvSpPr>
              <a:spLocks noChangeArrowheads="1"/>
            </p:cNvSpPr>
            <p:nvPr/>
          </p:nvSpPr>
          <p:spPr bwMode="auto">
            <a:xfrm>
              <a:off x="3090" y="3663"/>
              <a:ext cx="55" cy="53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6" name="Rectangle 138"/>
            <p:cNvSpPr>
              <a:spLocks noChangeArrowheads="1"/>
            </p:cNvSpPr>
            <p:nvPr/>
          </p:nvSpPr>
          <p:spPr bwMode="auto">
            <a:xfrm>
              <a:off x="3090" y="3663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27" name="Group 139"/>
          <p:cNvGrpSpPr>
            <a:grpSpLocks/>
          </p:cNvGrpSpPr>
          <p:nvPr/>
        </p:nvGrpSpPr>
        <p:grpSpPr bwMode="auto">
          <a:xfrm>
            <a:off x="11459368" y="4869649"/>
            <a:ext cx="88900" cy="85725"/>
            <a:chOff x="3090" y="3052"/>
            <a:chExt cx="56" cy="54"/>
          </a:xfrm>
        </p:grpSpPr>
        <p:sp>
          <p:nvSpPr>
            <p:cNvPr id="328" name="Rectangle 140"/>
            <p:cNvSpPr>
              <a:spLocks noChangeArrowheads="1"/>
            </p:cNvSpPr>
            <p:nvPr/>
          </p:nvSpPr>
          <p:spPr bwMode="auto">
            <a:xfrm>
              <a:off x="3090" y="3052"/>
              <a:ext cx="55" cy="53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9" name="Rectangle 141"/>
            <p:cNvSpPr>
              <a:spLocks noChangeArrowheads="1"/>
            </p:cNvSpPr>
            <p:nvPr/>
          </p:nvSpPr>
          <p:spPr bwMode="auto">
            <a:xfrm>
              <a:off x="3090" y="3052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0" name="Group 142"/>
          <p:cNvGrpSpPr>
            <a:grpSpLocks/>
          </p:cNvGrpSpPr>
          <p:nvPr/>
        </p:nvGrpSpPr>
        <p:grpSpPr bwMode="auto">
          <a:xfrm>
            <a:off x="11319668" y="5331612"/>
            <a:ext cx="88900" cy="85725"/>
            <a:chOff x="3002" y="3343"/>
            <a:chExt cx="56" cy="54"/>
          </a:xfrm>
        </p:grpSpPr>
        <p:sp>
          <p:nvSpPr>
            <p:cNvPr id="331" name="Rectangle 143"/>
            <p:cNvSpPr>
              <a:spLocks noChangeArrowheads="1"/>
            </p:cNvSpPr>
            <p:nvPr/>
          </p:nvSpPr>
          <p:spPr bwMode="auto">
            <a:xfrm>
              <a:off x="3002" y="3343"/>
              <a:ext cx="56" cy="5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2" name="Rectangle 144"/>
            <p:cNvSpPr>
              <a:spLocks noChangeArrowheads="1"/>
            </p:cNvSpPr>
            <p:nvPr/>
          </p:nvSpPr>
          <p:spPr bwMode="auto">
            <a:xfrm>
              <a:off x="3002" y="3343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3" name="Group 145"/>
          <p:cNvGrpSpPr>
            <a:grpSpLocks/>
          </p:cNvGrpSpPr>
          <p:nvPr/>
        </p:nvGrpSpPr>
        <p:grpSpPr bwMode="auto">
          <a:xfrm>
            <a:off x="11765755" y="6303162"/>
            <a:ext cx="88900" cy="85725"/>
            <a:chOff x="3283" y="3955"/>
            <a:chExt cx="56" cy="54"/>
          </a:xfrm>
        </p:grpSpPr>
        <p:sp>
          <p:nvSpPr>
            <p:cNvPr id="334" name="Rectangle 146"/>
            <p:cNvSpPr>
              <a:spLocks noChangeArrowheads="1"/>
            </p:cNvSpPr>
            <p:nvPr/>
          </p:nvSpPr>
          <p:spPr bwMode="auto">
            <a:xfrm>
              <a:off x="3283" y="3955"/>
              <a:ext cx="56" cy="53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5" name="Rectangle 147"/>
            <p:cNvSpPr>
              <a:spLocks noChangeArrowheads="1"/>
            </p:cNvSpPr>
            <p:nvPr/>
          </p:nvSpPr>
          <p:spPr bwMode="auto">
            <a:xfrm>
              <a:off x="3283" y="3955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6" name="Group 148"/>
          <p:cNvGrpSpPr>
            <a:grpSpLocks/>
          </p:cNvGrpSpPr>
          <p:nvPr/>
        </p:nvGrpSpPr>
        <p:grpSpPr bwMode="auto">
          <a:xfrm>
            <a:off x="11184730" y="5463373"/>
            <a:ext cx="88900" cy="84138"/>
            <a:chOff x="2917" y="3812"/>
            <a:chExt cx="56" cy="53"/>
          </a:xfrm>
        </p:grpSpPr>
        <p:sp>
          <p:nvSpPr>
            <p:cNvPr id="337" name="Rectangle 149"/>
            <p:cNvSpPr>
              <a:spLocks noChangeArrowheads="1"/>
            </p:cNvSpPr>
            <p:nvPr/>
          </p:nvSpPr>
          <p:spPr bwMode="auto">
            <a:xfrm>
              <a:off x="2917" y="3812"/>
              <a:ext cx="55" cy="5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" name="Rectangle 150"/>
            <p:cNvSpPr>
              <a:spLocks noChangeArrowheads="1"/>
            </p:cNvSpPr>
            <p:nvPr/>
          </p:nvSpPr>
          <p:spPr bwMode="auto">
            <a:xfrm>
              <a:off x="2917" y="3812"/>
              <a:ext cx="56" cy="53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9" name="Group 151"/>
          <p:cNvGrpSpPr>
            <a:grpSpLocks/>
          </p:cNvGrpSpPr>
          <p:nvPr/>
        </p:nvGrpSpPr>
        <p:grpSpPr bwMode="auto">
          <a:xfrm>
            <a:off x="11678443" y="4987124"/>
            <a:ext cx="88900" cy="85725"/>
            <a:chOff x="3228" y="3126"/>
            <a:chExt cx="56" cy="54"/>
          </a:xfrm>
        </p:grpSpPr>
        <p:sp>
          <p:nvSpPr>
            <p:cNvPr id="340" name="Rectangle 152"/>
            <p:cNvSpPr>
              <a:spLocks noChangeArrowheads="1"/>
            </p:cNvSpPr>
            <p:nvPr/>
          </p:nvSpPr>
          <p:spPr bwMode="auto">
            <a:xfrm>
              <a:off x="3228" y="3126"/>
              <a:ext cx="55" cy="53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1" name="Rectangle 153"/>
            <p:cNvSpPr>
              <a:spLocks noChangeArrowheads="1"/>
            </p:cNvSpPr>
            <p:nvPr/>
          </p:nvSpPr>
          <p:spPr bwMode="auto">
            <a:xfrm>
              <a:off x="3228" y="3126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42" name="Oval 154"/>
          <p:cNvSpPr>
            <a:spLocks noChangeArrowheads="1"/>
          </p:cNvSpPr>
          <p:nvPr/>
        </p:nvSpPr>
        <p:spPr bwMode="auto">
          <a:xfrm>
            <a:off x="10592593" y="6226962"/>
            <a:ext cx="88900" cy="841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3" name="Oval 155"/>
          <p:cNvSpPr>
            <a:spLocks noChangeArrowheads="1"/>
          </p:cNvSpPr>
          <p:nvPr/>
        </p:nvSpPr>
        <p:spPr bwMode="auto">
          <a:xfrm>
            <a:off x="9844880" y="5182387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4" name="Oval 156"/>
          <p:cNvSpPr>
            <a:spLocks noChangeArrowheads="1"/>
          </p:cNvSpPr>
          <p:nvPr/>
        </p:nvSpPr>
        <p:spPr bwMode="auto">
          <a:xfrm>
            <a:off x="10241755" y="5150637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5" name="Oval 157"/>
          <p:cNvSpPr>
            <a:spLocks noChangeArrowheads="1"/>
          </p:cNvSpPr>
          <p:nvPr/>
        </p:nvSpPr>
        <p:spPr bwMode="auto">
          <a:xfrm>
            <a:off x="10367168" y="6217437"/>
            <a:ext cx="88900" cy="841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6" name="Oval 158"/>
          <p:cNvSpPr>
            <a:spLocks noChangeArrowheads="1"/>
          </p:cNvSpPr>
          <p:nvPr/>
        </p:nvSpPr>
        <p:spPr bwMode="auto">
          <a:xfrm>
            <a:off x="10592593" y="5811037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7" name="Oval 159"/>
          <p:cNvSpPr>
            <a:spLocks noChangeArrowheads="1"/>
          </p:cNvSpPr>
          <p:nvPr/>
        </p:nvSpPr>
        <p:spPr bwMode="auto">
          <a:xfrm>
            <a:off x="10146505" y="5723724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" name="Oval 160"/>
          <p:cNvSpPr>
            <a:spLocks noChangeArrowheads="1"/>
          </p:cNvSpPr>
          <p:nvPr/>
        </p:nvSpPr>
        <p:spPr bwMode="auto">
          <a:xfrm>
            <a:off x="10471943" y="5287162"/>
            <a:ext cx="87312" cy="841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9" name="Rectangle 161" descr="Wide downward diagonal"/>
          <p:cNvSpPr>
            <a:spLocks noChangeArrowheads="1"/>
          </p:cNvSpPr>
          <p:nvPr/>
        </p:nvSpPr>
        <p:spPr bwMode="auto">
          <a:xfrm>
            <a:off x="11691143" y="4337836"/>
            <a:ext cx="74612" cy="8096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0" name="Line 840"/>
          <p:cNvSpPr>
            <a:spLocks noChangeShapeType="1"/>
          </p:cNvSpPr>
          <p:nvPr/>
        </p:nvSpPr>
        <p:spPr bwMode="auto">
          <a:xfrm>
            <a:off x="10330656" y="4199724"/>
            <a:ext cx="993775" cy="2309813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" name="Line 178"/>
          <p:cNvSpPr>
            <a:spLocks noChangeShapeType="1"/>
          </p:cNvSpPr>
          <p:nvPr/>
        </p:nvSpPr>
        <p:spPr bwMode="auto">
          <a:xfrm flipH="1">
            <a:off x="10644879" y="1383498"/>
            <a:ext cx="4762" cy="22606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need to consider what happens when we have:</a:t>
            </a:r>
          </a:p>
          <a:p>
            <a:r>
              <a:rPr lang="en-US" dirty="0"/>
              <a:t> Streaming </a:t>
            </a:r>
            <a:r>
              <a:rPr lang="en-US" dirty="0" smtClean="0"/>
              <a:t>data</a:t>
            </a:r>
          </a:p>
          <a:p>
            <a:pPr lvl="1"/>
            <a:r>
              <a:rPr lang="en-US" altLang="en-US" dirty="0"/>
              <a:t>For many real world problems, we don’t have a single fixed dataset. Instead, the data continuously arrives, potentially forever… 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stock </a:t>
            </a:r>
            <a:r>
              <a:rPr lang="en-US" altLang="en-US" dirty="0"/>
              <a:t>market, weather data, sensor data </a:t>
            </a:r>
            <a:r>
              <a:rPr lang="en-US" altLang="en-US" dirty="0" smtClean="0"/>
              <a:t>etc</a:t>
            </a:r>
            <a:r>
              <a:rPr lang="en-US" altLang="en-US" dirty="0"/>
              <a:t>.</a:t>
            </a:r>
          </a:p>
          <a:p>
            <a:pPr lvl="1"/>
            <a:r>
              <a:rPr lang="en-US" dirty="0"/>
              <a:t>Can our classifier handle streaming data?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2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smtClean="0"/>
              <a:t>Interpretability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2137670"/>
            <a:ext cx="7753441" cy="4470400"/>
          </a:xfrm>
        </p:spPr>
        <p:txBody>
          <a:bodyPr/>
          <a:lstStyle/>
          <a:p>
            <a:r>
              <a:rPr lang="en-US" dirty="0"/>
              <a:t>Some classifiers offer a bonus feature. The structure of the learned classifier tells use something about the </a:t>
            </a:r>
            <a:r>
              <a:rPr lang="en-US" dirty="0" smtClean="0"/>
              <a:t>domain.</a:t>
            </a:r>
          </a:p>
          <a:p>
            <a:pPr lvl="1"/>
            <a:r>
              <a:rPr lang="en-US" dirty="0"/>
              <a:t>As a trivial example, if we try to classify peoples health risks based on just their height and weight, we could gain the following insight (Based </a:t>
            </a:r>
            <a:r>
              <a:rPr lang="en-US" dirty="0" smtClean="0"/>
              <a:t>on </a:t>
            </a:r>
            <a:r>
              <a:rPr lang="en-US" dirty="0"/>
              <a:t>the observation that a single linear classifier does not work well, but two linear classifiers do).</a:t>
            </a:r>
          </a:p>
          <a:p>
            <a:r>
              <a:rPr lang="en-US" dirty="0"/>
              <a:t>There are two ways to be unhealthy, being obese and being too </a:t>
            </a:r>
            <a:r>
              <a:rPr lang="en-US" dirty="0" smtClean="0"/>
              <a:t>skinny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329829" y="3304482"/>
            <a:ext cx="2433637" cy="23304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442541" y="5326958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663203" y="5326958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882278" y="5326958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0102941" y="5326958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322016" y="5326958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0542678" y="5326958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0761753" y="5326958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0982416" y="5326958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201491" y="5326958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1422153" y="5326958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9442541" y="5115820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9663203" y="5115820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9882278" y="5115820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0102941" y="5115820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0322016" y="5115820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0542678" y="5115820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0761753" y="5115820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10982416" y="5115820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1201491" y="5115820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1422153" y="5115820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9442541" y="4904683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9663203" y="4904683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9882278" y="4904683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10102941" y="4904683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10322016" y="4904683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10542678" y="4904683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10761753" y="4904683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0982416" y="4904683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11201491" y="4904683"/>
            <a:ext cx="220663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1422153" y="4904683"/>
            <a:ext cx="220662" cy="212725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9442541" y="4695133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9663203" y="4695133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9882278" y="4695133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10102941" y="4695133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10322016" y="4695133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10542678" y="4695133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10761753" y="4695133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10982416" y="4695133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11201491" y="4695133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11422153" y="4695133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Rectangle 46"/>
          <p:cNvSpPr>
            <a:spLocks noChangeArrowheads="1"/>
          </p:cNvSpPr>
          <p:nvPr/>
        </p:nvSpPr>
        <p:spPr bwMode="auto">
          <a:xfrm>
            <a:off x="9442541" y="4483994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9663203" y="4483994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9882278" y="4483994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10102941" y="4483994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10322016" y="4483994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10542678" y="4483994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10761753" y="4483994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10982416" y="4483994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11201491" y="4483994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11422153" y="4483994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9442541" y="4272858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9663203" y="4272858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9882278" y="4272858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10102941" y="4272858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10322016" y="4272858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" name="Rectangle 61"/>
          <p:cNvSpPr>
            <a:spLocks noChangeArrowheads="1"/>
          </p:cNvSpPr>
          <p:nvPr/>
        </p:nvSpPr>
        <p:spPr bwMode="auto">
          <a:xfrm>
            <a:off x="10542678" y="4272858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10761753" y="4272858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10982416" y="4272858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11201491" y="4272858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11422153" y="4272858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9442541" y="4061719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9663203" y="4061719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9882278" y="4061719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10102941" y="4061719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" name="Rectangle 70"/>
          <p:cNvSpPr>
            <a:spLocks noChangeArrowheads="1"/>
          </p:cNvSpPr>
          <p:nvPr/>
        </p:nvSpPr>
        <p:spPr bwMode="auto">
          <a:xfrm>
            <a:off x="10322016" y="4061719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" name="Rectangle 71"/>
          <p:cNvSpPr>
            <a:spLocks noChangeArrowheads="1"/>
          </p:cNvSpPr>
          <p:nvPr/>
        </p:nvSpPr>
        <p:spPr bwMode="auto">
          <a:xfrm>
            <a:off x="10542678" y="4061719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10761753" y="4061719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" name="Rectangle 73"/>
          <p:cNvSpPr>
            <a:spLocks noChangeArrowheads="1"/>
          </p:cNvSpPr>
          <p:nvPr/>
        </p:nvSpPr>
        <p:spPr bwMode="auto">
          <a:xfrm>
            <a:off x="10982416" y="4061719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" name="Rectangle 74"/>
          <p:cNvSpPr>
            <a:spLocks noChangeArrowheads="1"/>
          </p:cNvSpPr>
          <p:nvPr/>
        </p:nvSpPr>
        <p:spPr bwMode="auto">
          <a:xfrm>
            <a:off x="11201491" y="4061719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" name="Rectangle 75"/>
          <p:cNvSpPr>
            <a:spLocks noChangeArrowheads="1"/>
          </p:cNvSpPr>
          <p:nvPr/>
        </p:nvSpPr>
        <p:spPr bwMode="auto">
          <a:xfrm>
            <a:off x="11422153" y="4061719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" name="Rectangle 76"/>
          <p:cNvSpPr>
            <a:spLocks noChangeArrowheads="1"/>
          </p:cNvSpPr>
          <p:nvPr/>
        </p:nvSpPr>
        <p:spPr bwMode="auto">
          <a:xfrm>
            <a:off x="9442541" y="3850583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" name="Rectangle 77"/>
          <p:cNvSpPr>
            <a:spLocks noChangeArrowheads="1"/>
          </p:cNvSpPr>
          <p:nvPr/>
        </p:nvSpPr>
        <p:spPr bwMode="auto">
          <a:xfrm>
            <a:off x="9663203" y="3850583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" name="Rectangle 78"/>
          <p:cNvSpPr>
            <a:spLocks noChangeArrowheads="1"/>
          </p:cNvSpPr>
          <p:nvPr/>
        </p:nvSpPr>
        <p:spPr bwMode="auto">
          <a:xfrm>
            <a:off x="9882278" y="3850583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" name="Rectangle 79"/>
          <p:cNvSpPr>
            <a:spLocks noChangeArrowheads="1"/>
          </p:cNvSpPr>
          <p:nvPr/>
        </p:nvSpPr>
        <p:spPr bwMode="auto">
          <a:xfrm>
            <a:off x="10102941" y="3850583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" name="Rectangle 80"/>
          <p:cNvSpPr>
            <a:spLocks noChangeArrowheads="1"/>
          </p:cNvSpPr>
          <p:nvPr/>
        </p:nvSpPr>
        <p:spPr bwMode="auto">
          <a:xfrm>
            <a:off x="10322016" y="3850583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" name="Rectangle 81"/>
          <p:cNvSpPr>
            <a:spLocks noChangeArrowheads="1"/>
          </p:cNvSpPr>
          <p:nvPr/>
        </p:nvSpPr>
        <p:spPr bwMode="auto">
          <a:xfrm>
            <a:off x="10542678" y="3850583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" name="Rectangle 82"/>
          <p:cNvSpPr>
            <a:spLocks noChangeArrowheads="1"/>
          </p:cNvSpPr>
          <p:nvPr/>
        </p:nvSpPr>
        <p:spPr bwMode="auto">
          <a:xfrm>
            <a:off x="10761753" y="3850583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" name="Rectangle 83"/>
          <p:cNvSpPr>
            <a:spLocks noChangeArrowheads="1"/>
          </p:cNvSpPr>
          <p:nvPr/>
        </p:nvSpPr>
        <p:spPr bwMode="auto">
          <a:xfrm>
            <a:off x="10982416" y="3850583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" name="Rectangle 84"/>
          <p:cNvSpPr>
            <a:spLocks noChangeArrowheads="1"/>
          </p:cNvSpPr>
          <p:nvPr/>
        </p:nvSpPr>
        <p:spPr bwMode="auto">
          <a:xfrm>
            <a:off x="11201491" y="3850583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Rectangle 85"/>
          <p:cNvSpPr>
            <a:spLocks noChangeArrowheads="1"/>
          </p:cNvSpPr>
          <p:nvPr/>
        </p:nvSpPr>
        <p:spPr bwMode="auto">
          <a:xfrm>
            <a:off x="11422153" y="3850583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" name="Rectangle 86"/>
          <p:cNvSpPr>
            <a:spLocks noChangeArrowheads="1"/>
          </p:cNvSpPr>
          <p:nvPr/>
        </p:nvSpPr>
        <p:spPr bwMode="auto">
          <a:xfrm>
            <a:off x="9442541" y="3639444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" name="Rectangle 87"/>
          <p:cNvSpPr>
            <a:spLocks noChangeArrowheads="1"/>
          </p:cNvSpPr>
          <p:nvPr/>
        </p:nvSpPr>
        <p:spPr bwMode="auto">
          <a:xfrm>
            <a:off x="9663203" y="3639444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" name="Rectangle 88"/>
          <p:cNvSpPr>
            <a:spLocks noChangeArrowheads="1"/>
          </p:cNvSpPr>
          <p:nvPr/>
        </p:nvSpPr>
        <p:spPr bwMode="auto">
          <a:xfrm>
            <a:off x="9882278" y="3639444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10102941" y="3639444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" name="Rectangle 90"/>
          <p:cNvSpPr>
            <a:spLocks noChangeArrowheads="1"/>
          </p:cNvSpPr>
          <p:nvPr/>
        </p:nvSpPr>
        <p:spPr bwMode="auto">
          <a:xfrm>
            <a:off x="10322016" y="3639444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" name="Rectangle 91"/>
          <p:cNvSpPr>
            <a:spLocks noChangeArrowheads="1"/>
          </p:cNvSpPr>
          <p:nvPr/>
        </p:nvSpPr>
        <p:spPr bwMode="auto">
          <a:xfrm>
            <a:off x="10542678" y="3639444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10761753" y="3639444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10982416" y="3639444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" name="Rectangle 94"/>
          <p:cNvSpPr>
            <a:spLocks noChangeArrowheads="1"/>
          </p:cNvSpPr>
          <p:nvPr/>
        </p:nvSpPr>
        <p:spPr bwMode="auto">
          <a:xfrm>
            <a:off x="11201491" y="3639444"/>
            <a:ext cx="220663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" name="Rectangle 95"/>
          <p:cNvSpPr>
            <a:spLocks noChangeArrowheads="1"/>
          </p:cNvSpPr>
          <p:nvPr/>
        </p:nvSpPr>
        <p:spPr bwMode="auto">
          <a:xfrm>
            <a:off x="11422153" y="3639444"/>
            <a:ext cx="220662" cy="211138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" name="Rectangle 96"/>
          <p:cNvSpPr>
            <a:spLocks noChangeArrowheads="1"/>
          </p:cNvSpPr>
          <p:nvPr/>
        </p:nvSpPr>
        <p:spPr bwMode="auto">
          <a:xfrm>
            <a:off x="9442541" y="3428308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" name="Rectangle 97"/>
          <p:cNvSpPr>
            <a:spLocks noChangeArrowheads="1"/>
          </p:cNvSpPr>
          <p:nvPr/>
        </p:nvSpPr>
        <p:spPr bwMode="auto">
          <a:xfrm>
            <a:off x="9663203" y="3428308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" name="Rectangle 98"/>
          <p:cNvSpPr>
            <a:spLocks noChangeArrowheads="1"/>
          </p:cNvSpPr>
          <p:nvPr/>
        </p:nvSpPr>
        <p:spPr bwMode="auto">
          <a:xfrm>
            <a:off x="9882278" y="3428308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" name="Rectangle 99"/>
          <p:cNvSpPr>
            <a:spLocks noChangeArrowheads="1"/>
          </p:cNvSpPr>
          <p:nvPr/>
        </p:nvSpPr>
        <p:spPr bwMode="auto">
          <a:xfrm>
            <a:off x="10102941" y="3428308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" name="Rectangle 100"/>
          <p:cNvSpPr>
            <a:spLocks noChangeArrowheads="1"/>
          </p:cNvSpPr>
          <p:nvPr/>
        </p:nvSpPr>
        <p:spPr bwMode="auto">
          <a:xfrm>
            <a:off x="10322016" y="3428308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" name="Rectangle 101"/>
          <p:cNvSpPr>
            <a:spLocks noChangeArrowheads="1"/>
          </p:cNvSpPr>
          <p:nvPr/>
        </p:nvSpPr>
        <p:spPr bwMode="auto">
          <a:xfrm>
            <a:off x="10542678" y="3428308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" name="Rectangle 102"/>
          <p:cNvSpPr>
            <a:spLocks noChangeArrowheads="1"/>
          </p:cNvSpPr>
          <p:nvPr/>
        </p:nvSpPr>
        <p:spPr bwMode="auto">
          <a:xfrm>
            <a:off x="10761753" y="3428308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" name="Rectangle 103"/>
          <p:cNvSpPr>
            <a:spLocks noChangeArrowheads="1"/>
          </p:cNvSpPr>
          <p:nvPr/>
        </p:nvSpPr>
        <p:spPr bwMode="auto">
          <a:xfrm>
            <a:off x="10982416" y="3428308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auto">
          <a:xfrm>
            <a:off x="11201491" y="3428308"/>
            <a:ext cx="220663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4" name="Rectangle 105"/>
          <p:cNvSpPr>
            <a:spLocks noChangeArrowheads="1"/>
          </p:cNvSpPr>
          <p:nvPr/>
        </p:nvSpPr>
        <p:spPr bwMode="auto">
          <a:xfrm>
            <a:off x="11422153" y="3428308"/>
            <a:ext cx="220662" cy="211137"/>
          </a:xfrm>
          <a:prstGeom prst="rect">
            <a:avLst/>
          </a:prstGeom>
          <a:noFill/>
          <a:ln w="1588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" name="Rectangle 144"/>
          <p:cNvSpPr>
            <a:spLocks noChangeArrowheads="1"/>
          </p:cNvSpPr>
          <p:nvPr/>
        </p:nvSpPr>
        <p:spPr bwMode="auto">
          <a:xfrm>
            <a:off x="9442540" y="5531744"/>
            <a:ext cx="2198688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" name="Rectangle 145"/>
          <p:cNvSpPr>
            <a:spLocks noChangeArrowheads="1"/>
          </p:cNvSpPr>
          <p:nvPr/>
        </p:nvSpPr>
        <p:spPr bwMode="auto">
          <a:xfrm>
            <a:off x="9436190" y="3428308"/>
            <a:ext cx="12700" cy="21097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" name="Oval 148"/>
          <p:cNvSpPr>
            <a:spLocks noChangeArrowheads="1"/>
          </p:cNvSpPr>
          <p:nvPr/>
        </p:nvSpPr>
        <p:spPr bwMode="auto">
          <a:xfrm>
            <a:off x="10096590" y="4093470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" name="Oval 149"/>
          <p:cNvSpPr>
            <a:spLocks noChangeArrowheads="1"/>
          </p:cNvSpPr>
          <p:nvPr/>
        </p:nvSpPr>
        <p:spPr bwMode="auto">
          <a:xfrm>
            <a:off x="9841003" y="4433195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" name="Oval 150"/>
          <p:cNvSpPr>
            <a:spLocks noChangeArrowheads="1"/>
          </p:cNvSpPr>
          <p:nvPr/>
        </p:nvSpPr>
        <p:spPr bwMode="auto">
          <a:xfrm>
            <a:off x="10580778" y="3579120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0" name="Group 151"/>
          <p:cNvGrpSpPr>
            <a:grpSpLocks/>
          </p:cNvGrpSpPr>
          <p:nvPr/>
        </p:nvGrpSpPr>
        <p:grpSpPr bwMode="auto">
          <a:xfrm>
            <a:off x="10976065" y="3963295"/>
            <a:ext cx="88900" cy="85725"/>
            <a:chOff x="3153" y="3491"/>
            <a:chExt cx="56" cy="54"/>
          </a:xfrm>
        </p:grpSpPr>
        <p:sp>
          <p:nvSpPr>
            <p:cNvPr id="111" name="Rectangle 152"/>
            <p:cNvSpPr>
              <a:spLocks noChangeArrowheads="1"/>
            </p:cNvSpPr>
            <p:nvPr/>
          </p:nvSpPr>
          <p:spPr bwMode="auto">
            <a:xfrm>
              <a:off x="3153" y="3491"/>
              <a:ext cx="55" cy="5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" name="Rectangle 153"/>
            <p:cNvSpPr>
              <a:spLocks noChangeArrowheads="1"/>
            </p:cNvSpPr>
            <p:nvPr/>
          </p:nvSpPr>
          <p:spPr bwMode="auto">
            <a:xfrm>
              <a:off x="3153" y="3491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3" name="Group 154"/>
          <p:cNvGrpSpPr>
            <a:grpSpLocks/>
          </p:cNvGrpSpPr>
          <p:nvPr/>
        </p:nvGrpSpPr>
        <p:grpSpPr bwMode="auto">
          <a:xfrm>
            <a:off x="10247403" y="4618933"/>
            <a:ext cx="88900" cy="85725"/>
            <a:chOff x="2840" y="3458"/>
            <a:chExt cx="56" cy="54"/>
          </a:xfrm>
        </p:grpSpPr>
        <p:sp>
          <p:nvSpPr>
            <p:cNvPr id="114" name="Rectangle 155"/>
            <p:cNvSpPr>
              <a:spLocks noChangeArrowheads="1"/>
            </p:cNvSpPr>
            <p:nvPr/>
          </p:nvSpPr>
          <p:spPr bwMode="auto">
            <a:xfrm>
              <a:off x="2840" y="3458"/>
              <a:ext cx="56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5" name="Rectangle 156"/>
            <p:cNvSpPr>
              <a:spLocks noChangeArrowheads="1"/>
            </p:cNvSpPr>
            <p:nvPr/>
          </p:nvSpPr>
          <p:spPr bwMode="auto">
            <a:xfrm>
              <a:off x="2840" y="3458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6" name="Group 157"/>
          <p:cNvGrpSpPr>
            <a:grpSpLocks/>
          </p:cNvGrpSpPr>
          <p:nvPr/>
        </p:nvGrpSpPr>
        <p:grpSpPr bwMode="auto">
          <a:xfrm>
            <a:off x="10347415" y="4788795"/>
            <a:ext cx="88900" cy="85725"/>
            <a:chOff x="3090" y="3663"/>
            <a:chExt cx="56" cy="54"/>
          </a:xfrm>
        </p:grpSpPr>
        <p:sp>
          <p:nvSpPr>
            <p:cNvPr id="117" name="Rectangle 158"/>
            <p:cNvSpPr>
              <a:spLocks noChangeArrowheads="1"/>
            </p:cNvSpPr>
            <p:nvPr/>
          </p:nvSpPr>
          <p:spPr bwMode="auto">
            <a:xfrm>
              <a:off x="3090" y="3663"/>
              <a:ext cx="55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8" name="Rectangle 159"/>
            <p:cNvSpPr>
              <a:spLocks noChangeArrowheads="1"/>
            </p:cNvSpPr>
            <p:nvPr/>
          </p:nvSpPr>
          <p:spPr bwMode="auto">
            <a:xfrm>
              <a:off x="3090" y="3663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9" name="Group 160"/>
          <p:cNvGrpSpPr>
            <a:grpSpLocks/>
          </p:cNvGrpSpPr>
          <p:nvPr/>
        </p:nvGrpSpPr>
        <p:grpSpPr bwMode="auto">
          <a:xfrm>
            <a:off x="10423615" y="4331595"/>
            <a:ext cx="88900" cy="85725"/>
            <a:chOff x="3090" y="3052"/>
            <a:chExt cx="56" cy="54"/>
          </a:xfrm>
        </p:grpSpPr>
        <p:sp>
          <p:nvSpPr>
            <p:cNvPr id="120" name="Rectangle 161"/>
            <p:cNvSpPr>
              <a:spLocks noChangeArrowheads="1"/>
            </p:cNvSpPr>
            <p:nvPr/>
          </p:nvSpPr>
          <p:spPr bwMode="auto">
            <a:xfrm>
              <a:off x="3090" y="3052"/>
              <a:ext cx="55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" name="Rectangle 162"/>
            <p:cNvSpPr>
              <a:spLocks noChangeArrowheads="1"/>
            </p:cNvSpPr>
            <p:nvPr/>
          </p:nvSpPr>
          <p:spPr bwMode="auto">
            <a:xfrm>
              <a:off x="3090" y="3052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2" name="Group 163"/>
          <p:cNvGrpSpPr>
            <a:grpSpLocks/>
          </p:cNvGrpSpPr>
          <p:nvPr/>
        </p:nvGrpSpPr>
        <p:grpSpPr bwMode="auto">
          <a:xfrm>
            <a:off x="10056903" y="4793558"/>
            <a:ext cx="88900" cy="85725"/>
            <a:chOff x="3002" y="3343"/>
            <a:chExt cx="56" cy="54"/>
          </a:xfrm>
        </p:grpSpPr>
        <p:sp>
          <p:nvSpPr>
            <p:cNvPr id="123" name="Rectangle 164"/>
            <p:cNvSpPr>
              <a:spLocks noChangeArrowheads="1"/>
            </p:cNvSpPr>
            <p:nvPr/>
          </p:nvSpPr>
          <p:spPr bwMode="auto">
            <a:xfrm>
              <a:off x="3002" y="3343"/>
              <a:ext cx="56" cy="5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" name="Rectangle 165"/>
            <p:cNvSpPr>
              <a:spLocks noChangeArrowheads="1"/>
            </p:cNvSpPr>
            <p:nvPr/>
          </p:nvSpPr>
          <p:spPr bwMode="auto">
            <a:xfrm>
              <a:off x="3002" y="3343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5" name="Group 166"/>
          <p:cNvGrpSpPr>
            <a:grpSpLocks/>
          </p:cNvGrpSpPr>
          <p:nvPr/>
        </p:nvGrpSpPr>
        <p:grpSpPr bwMode="auto">
          <a:xfrm>
            <a:off x="10201365" y="4944370"/>
            <a:ext cx="88900" cy="85725"/>
            <a:chOff x="3283" y="3955"/>
            <a:chExt cx="56" cy="54"/>
          </a:xfrm>
        </p:grpSpPr>
        <p:sp>
          <p:nvSpPr>
            <p:cNvPr id="126" name="Rectangle 167"/>
            <p:cNvSpPr>
              <a:spLocks noChangeArrowheads="1"/>
            </p:cNvSpPr>
            <p:nvPr/>
          </p:nvSpPr>
          <p:spPr bwMode="auto">
            <a:xfrm>
              <a:off x="3283" y="3955"/>
              <a:ext cx="56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7" name="Rectangle 168"/>
            <p:cNvSpPr>
              <a:spLocks noChangeArrowheads="1"/>
            </p:cNvSpPr>
            <p:nvPr/>
          </p:nvSpPr>
          <p:spPr bwMode="auto">
            <a:xfrm>
              <a:off x="3283" y="3955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8" name="Group 169"/>
          <p:cNvGrpSpPr>
            <a:grpSpLocks/>
          </p:cNvGrpSpPr>
          <p:nvPr/>
        </p:nvGrpSpPr>
        <p:grpSpPr bwMode="auto">
          <a:xfrm>
            <a:off x="9821953" y="5076133"/>
            <a:ext cx="88900" cy="84137"/>
            <a:chOff x="2917" y="3812"/>
            <a:chExt cx="56" cy="53"/>
          </a:xfrm>
        </p:grpSpPr>
        <p:sp>
          <p:nvSpPr>
            <p:cNvPr id="129" name="Rectangle 170"/>
            <p:cNvSpPr>
              <a:spLocks noChangeArrowheads="1"/>
            </p:cNvSpPr>
            <p:nvPr/>
          </p:nvSpPr>
          <p:spPr bwMode="auto">
            <a:xfrm>
              <a:off x="2917" y="3812"/>
              <a:ext cx="55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0" name="Rectangle 171"/>
            <p:cNvSpPr>
              <a:spLocks noChangeArrowheads="1"/>
            </p:cNvSpPr>
            <p:nvPr/>
          </p:nvSpPr>
          <p:spPr bwMode="auto">
            <a:xfrm>
              <a:off x="2917" y="3812"/>
              <a:ext cx="56" cy="53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1" name="Group 172"/>
          <p:cNvGrpSpPr>
            <a:grpSpLocks/>
          </p:cNvGrpSpPr>
          <p:nvPr/>
        </p:nvGrpSpPr>
        <p:grpSpPr bwMode="auto">
          <a:xfrm>
            <a:off x="10699840" y="4458595"/>
            <a:ext cx="88900" cy="85725"/>
            <a:chOff x="3228" y="3126"/>
            <a:chExt cx="56" cy="54"/>
          </a:xfrm>
        </p:grpSpPr>
        <p:sp>
          <p:nvSpPr>
            <p:cNvPr id="132" name="Rectangle 173"/>
            <p:cNvSpPr>
              <a:spLocks noChangeArrowheads="1"/>
            </p:cNvSpPr>
            <p:nvPr/>
          </p:nvSpPr>
          <p:spPr bwMode="auto">
            <a:xfrm>
              <a:off x="3228" y="3126"/>
              <a:ext cx="55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Rectangle 174"/>
            <p:cNvSpPr>
              <a:spLocks noChangeArrowheads="1"/>
            </p:cNvSpPr>
            <p:nvPr/>
          </p:nvSpPr>
          <p:spPr bwMode="auto">
            <a:xfrm>
              <a:off x="3228" y="3126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4" name="Oval 175"/>
          <p:cNvSpPr>
            <a:spLocks noChangeArrowheads="1"/>
          </p:cNvSpPr>
          <p:nvPr/>
        </p:nvSpPr>
        <p:spPr bwMode="auto">
          <a:xfrm>
            <a:off x="9590178" y="4993583"/>
            <a:ext cx="88900" cy="841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5" name="Oval 176"/>
          <p:cNvSpPr>
            <a:spLocks noChangeArrowheads="1"/>
          </p:cNvSpPr>
          <p:nvPr/>
        </p:nvSpPr>
        <p:spPr bwMode="auto">
          <a:xfrm>
            <a:off x="10017215" y="3737870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6" name="Oval 177"/>
          <p:cNvSpPr>
            <a:spLocks noChangeArrowheads="1"/>
          </p:cNvSpPr>
          <p:nvPr/>
        </p:nvSpPr>
        <p:spPr bwMode="auto">
          <a:xfrm>
            <a:off x="10304553" y="3707708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7" name="Oval 178"/>
          <p:cNvSpPr>
            <a:spLocks noChangeArrowheads="1"/>
          </p:cNvSpPr>
          <p:nvPr/>
        </p:nvSpPr>
        <p:spPr bwMode="auto">
          <a:xfrm>
            <a:off x="9742578" y="4706244"/>
            <a:ext cx="88900" cy="8413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8" name="Oval 179"/>
          <p:cNvSpPr>
            <a:spLocks noChangeArrowheads="1"/>
          </p:cNvSpPr>
          <p:nvPr/>
        </p:nvSpPr>
        <p:spPr bwMode="auto">
          <a:xfrm>
            <a:off x="9656853" y="4744345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" name="Oval 180"/>
          <p:cNvSpPr>
            <a:spLocks noChangeArrowheads="1"/>
          </p:cNvSpPr>
          <p:nvPr/>
        </p:nvSpPr>
        <p:spPr bwMode="auto">
          <a:xfrm>
            <a:off x="10091828" y="4330008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" name="Oval 181"/>
          <p:cNvSpPr>
            <a:spLocks noChangeArrowheads="1"/>
          </p:cNvSpPr>
          <p:nvPr/>
        </p:nvSpPr>
        <p:spPr bwMode="auto">
          <a:xfrm>
            <a:off x="10393453" y="3910908"/>
            <a:ext cx="87312" cy="841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" name="Rectangle 182" descr="Wide downward diagonal"/>
          <p:cNvSpPr>
            <a:spLocks noChangeArrowheads="1"/>
          </p:cNvSpPr>
          <p:nvPr/>
        </p:nvSpPr>
        <p:spPr bwMode="auto">
          <a:xfrm>
            <a:off x="10714128" y="4160145"/>
            <a:ext cx="74612" cy="80963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" name="Oval 184"/>
          <p:cNvSpPr>
            <a:spLocks noChangeArrowheads="1"/>
          </p:cNvSpPr>
          <p:nvPr/>
        </p:nvSpPr>
        <p:spPr bwMode="auto">
          <a:xfrm>
            <a:off x="10963365" y="5134870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" name="Oval 185"/>
          <p:cNvSpPr>
            <a:spLocks noChangeArrowheads="1"/>
          </p:cNvSpPr>
          <p:nvPr/>
        </p:nvSpPr>
        <p:spPr bwMode="auto">
          <a:xfrm>
            <a:off x="11447553" y="4620520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" name="Oval 186"/>
          <p:cNvSpPr>
            <a:spLocks noChangeArrowheads="1"/>
          </p:cNvSpPr>
          <p:nvPr/>
        </p:nvSpPr>
        <p:spPr bwMode="auto">
          <a:xfrm>
            <a:off x="10883990" y="4779270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5" name="Oval 187"/>
          <p:cNvSpPr>
            <a:spLocks noChangeArrowheads="1"/>
          </p:cNvSpPr>
          <p:nvPr/>
        </p:nvSpPr>
        <p:spPr bwMode="auto">
          <a:xfrm>
            <a:off x="11171328" y="4749108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6" name="Oval 188"/>
          <p:cNvSpPr>
            <a:spLocks noChangeArrowheads="1"/>
          </p:cNvSpPr>
          <p:nvPr/>
        </p:nvSpPr>
        <p:spPr bwMode="auto">
          <a:xfrm>
            <a:off x="11260228" y="4952308"/>
            <a:ext cx="87312" cy="841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7" name="Oval 189"/>
          <p:cNvSpPr>
            <a:spLocks noChangeArrowheads="1"/>
          </p:cNvSpPr>
          <p:nvPr/>
        </p:nvSpPr>
        <p:spPr bwMode="auto">
          <a:xfrm>
            <a:off x="11263403" y="4514158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8" name="Oval 190"/>
          <p:cNvSpPr>
            <a:spLocks noChangeArrowheads="1"/>
          </p:cNvSpPr>
          <p:nvPr/>
        </p:nvSpPr>
        <p:spPr bwMode="auto">
          <a:xfrm>
            <a:off x="10766515" y="5099945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9" name="Oval 191"/>
          <p:cNvSpPr>
            <a:spLocks noChangeArrowheads="1"/>
          </p:cNvSpPr>
          <p:nvPr/>
        </p:nvSpPr>
        <p:spPr bwMode="auto">
          <a:xfrm>
            <a:off x="10202953" y="5258695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0" name="Oval 192"/>
          <p:cNvSpPr>
            <a:spLocks noChangeArrowheads="1"/>
          </p:cNvSpPr>
          <p:nvPr/>
        </p:nvSpPr>
        <p:spPr bwMode="auto">
          <a:xfrm>
            <a:off x="10490290" y="5228533"/>
            <a:ext cx="88900" cy="857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1" name="Oval 193"/>
          <p:cNvSpPr>
            <a:spLocks noChangeArrowheads="1"/>
          </p:cNvSpPr>
          <p:nvPr/>
        </p:nvSpPr>
        <p:spPr bwMode="auto">
          <a:xfrm>
            <a:off x="10579191" y="5431733"/>
            <a:ext cx="87313" cy="8413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2" name="Text Box 194"/>
          <p:cNvSpPr txBox="1">
            <a:spLocks noChangeArrowheads="1"/>
          </p:cNvSpPr>
          <p:nvPr/>
        </p:nvSpPr>
        <p:spPr bwMode="auto">
          <a:xfrm>
            <a:off x="10231529" y="5550794"/>
            <a:ext cx="744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/>
              <a:t>Height</a:t>
            </a:r>
            <a:r>
              <a:rPr lang="en-US" altLang="en-US"/>
              <a:t> </a:t>
            </a:r>
          </a:p>
        </p:txBody>
      </p:sp>
      <p:sp>
        <p:nvSpPr>
          <p:cNvPr id="153" name="Text Box 195"/>
          <p:cNvSpPr txBox="1">
            <a:spLocks noChangeArrowheads="1"/>
          </p:cNvSpPr>
          <p:nvPr/>
        </p:nvSpPr>
        <p:spPr bwMode="auto">
          <a:xfrm rot="-5400000">
            <a:off x="8644028" y="4242695"/>
            <a:ext cx="78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/>
              <a:t>Weight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71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Home Quiz 3</a:t>
            </a: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4980" y="2153993"/>
            <a:ext cx="490899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Classifier: </a:t>
            </a:r>
          </a:p>
          <a:p>
            <a:pPr marL="426645" lvl="1" indent="0">
              <a:buNone/>
            </a:pPr>
            <a:r>
              <a:rPr lang="en-US" dirty="0" smtClean="0"/>
              <a:t>16 = x</a:t>
            </a:r>
            <a:r>
              <a:rPr lang="en-US" baseline="-25000" dirty="0" smtClean="0"/>
              <a:t>1</a:t>
            </a:r>
            <a:r>
              <a:rPr lang="en-US" dirty="0" smtClean="0"/>
              <a:t> + 5x</a:t>
            </a:r>
            <a:r>
              <a:rPr lang="en-US" sz="2100" baseline="-25000" dirty="0"/>
              <a:t>2</a:t>
            </a:r>
            <a:r>
              <a:rPr lang="en-US" dirty="0" smtClean="0"/>
              <a:t> + 3 </a:t>
            </a:r>
          </a:p>
          <a:p>
            <a:pPr marL="426645" lvl="1" indent="0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+ 5x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dirty="0" smtClean="0"/>
              <a:t>3&lt;= 16 </a:t>
            </a:r>
            <a:r>
              <a:rPr lang="en-US" sz="17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Grasshoppers</a:t>
            </a:r>
            <a:endParaRPr lang="en-US" sz="1700" b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26645" lvl="1" indent="0"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+ 5x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dirty="0" smtClean="0"/>
              <a:t>3 &gt; 16 </a:t>
            </a:r>
            <a:r>
              <a:rPr lang="en-US" sz="1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Katydid</a:t>
            </a:r>
            <a:endParaRPr lang="en-US" sz="17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Perform 2-fold </a:t>
            </a:r>
            <a:r>
              <a:rPr lang="en-US" baseline="-25000" dirty="0" smtClean="0"/>
              <a:t>c</a:t>
            </a:r>
            <a:r>
              <a:rPr lang="en-US" dirty="0" smtClean="0"/>
              <a:t>ross validation</a:t>
            </a:r>
          </a:p>
          <a:p>
            <a:r>
              <a:rPr lang="en-US" dirty="0" smtClean="0"/>
              <a:t>Calculate predictive accuracy</a:t>
            </a:r>
          </a:p>
          <a:p>
            <a:r>
              <a:rPr lang="en-US" dirty="0" smtClean="0"/>
              <a:t>Draw confusion matrix</a:t>
            </a:r>
          </a:p>
        </p:txBody>
      </p:sp>
      <p:graphicFrame>
        <p:nvGraphicFramePr>
          <p:cNvPr id="114788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65169"/>
              </p:ext>
            </p:extLst>
          </p:nvPr>
        </p:nvGraphicFramePr>
        <p:xfrm>
          <a:off x="6875172" y="2412759"/>
          <a:ext cx="4419600" cy="4267197"/>
        </p:xfrm>
        <a:graphic>
          <a:graphicData uri="http://schemas.openxmlformats.org/drawingml/2006/table">
            <a:tbl>
              <a:tblPr/>
              <a:tblGrid>
                <a:gridCol w="978823"/>
                <a:gridCol w="1043007"/>
                <a:gridCol w="1102608"/>
                <a:gridCol w="1295162"/>
              </a:tblGrid>
              <a:tr h="5506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Insect ID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Abdomen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Antennae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Insect 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08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train a model in a way to achieve good generalization</a:t>
            </a:r>
          </a:p>
          <a:p>
            <a:endParaRPr lang="en-US" dirty="0" smtClean="0"/>
          </a:p>
          <a:p>
            <a:r>
              <a:rPr lang="en-US" dirty="0" smtClean="0"/>
              <a:t>Divide the dataset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endParaRPr lang="en-US" dirty="0"/>
          </a:p>
          <a:p>
            <a:pPr marL="426645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539" y="2701121"/>
            <a:ext cx="30765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3845" lvl="1" indent="-457200">
              <a:buFont typeface="+mj-lt"/>
              <a:buAutoNum type="arabicPeriod"/>
            </a:pPr>
            <a:r>
              <a:rPr lang="en-US" sz="2400" dirty="0" smtClean="0"/>
              <a:t>K-fold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400" dirty="0" smtClean="0"/>
              <a:t>Leave </a:t>
            </a:r>
            <a:r>
              <a:rPr lang="en-US" sz="2400" dirty="0"/>
              <a:t>one </a:t>
            </a:r>
            <a:r>
              <a:rPr lang="en-US" sz="2400" dirty="0" smtClean="0"/>
              <a:t>out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sz="2400" dirty="0"/>
              <a:t>Hold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ross valid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76" y="4406893"/>
            <a:ext cx="5977689" cy="243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K-fold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Decide a value of K </a:t>
            </a:r>
          </a:p>
          <a:p>
            <a:pPr lvl="1"/>
            <a:r>
              <a:rPr lang="en-US" dirty="0" smtClean="0"/>
              <a:t>e.g. K = 10 makes it 10-fold cross validation</a:t>
            </a:r>
          </a:p>
          <a:p>
            <a:r>
              <a:rPr lang="en-US" dirty="0" smtClean="0"/>
              <a:t>Apply k-fold cross validation to tune model parameters</a:t>
            </a:r>
          </a:p>
          <a:p>
            <a:r>
              <a:rPr lang="en-US" dirty="0" smtClean="0"/>
              <a:t>Train and Test Accuracy is averaged for K-folds</a:t>
            </a:r>
          </a:p>
        </p:txBody>
      </p:sp>
    </p:spTree>
    <p:extLst>
      <p:ext uri="{BB962C8B-B14F-4D97-AF65-F5344CB8AC3E}">
        <p14:creationId xmlns:p14="http://schemas.microsoft.com/office/powerpoint/2010/main" val="32080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Shuffle </a:t>
            </a:r>
            <a:r>
              <a:rPr lang="en-US" dirty="0"/>
              <a:t>the dataset </a:t>
            </a:r>
            <a:r>
              <a:rPr lang="en-US" dirty="0" smtClean="0"/>
              <a:t>randomly</a:t>
            </a: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Split the dataset into k groups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For each unique group:</a:t>
            </a:r>
          </a:p>
          <a:p>
            <a:pPr marL="940995" lvl="1" indent="-514350" fontAlgn="base">
              <a:buFont typeface="+mj-lt"/>
              <a:buAutoNum type="romanUcPeriod"/>
            </a:pPr>
            <a:r>
              <a:rPr lang="en-US" dirty="0"/>
              <a:t>Take the group as a hold out or test data set</a:t>
            </a:r>
          </a:p>
          <a:p>
            <a:pPr marL="940995" lvl="1" indent="-514350" fontAlgn="base">
              <a:buFont typeface="+mj-lt"/>
              <a:buAutoNum type="romanUcPeriod"/>
            </a:pPr>
            <a:r>
              <a:rPr lang="en-US" dirty="0"/>
              <a:t>Take the remaining groups as a training data set</a:t>
            </a:r>
          </a:p>
          <a:p>
            <a:pPr marL="940995" lvl="1" indent="-514350" fontAlgn="base">
              <a:buFont typeface="+mj-lt"/>
              <a:buAutoNum type="romanUcPeriod"/>
            </a:pPr>
            <a:r>
              <a:rPr lang="en-US" dirty="0"/>
              <a:t>Fit a model on the training set and evaluate it on the test set</a:t>
            </a:r>
          </a:p>
          <a:p>
            <a:pPr marL="940995" lvl="1" indent="-514350" fontAlgn="base">
              <a:buFont typeface="+mj-lt"/>
              <a:buAutoNum type="romanUcPeriod"/>
            </a:pPr>
            <a:r>
              <a:rPr lang="en-US" dirty="0"/>
              <a:t>Retain the evaluation score and discard the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Average the model’s evaluation score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2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5 – Fold Cross Validation</a:t>
            </a:r>
            <a:endParaRPr lang="en-US" dirty="0"/>
          </a:p>
        </p:txBody>
      </p:sp>
      <p:graphicFrame>
        <p:nvGraphicFramePr>
          <p:cNvPr id="4" name="Group 100"/>
          <p:cNvGraphicFramePr>
            <a:graphicFrameLocks noGrp="1"/>
          </p:cNvGraphicFramePr>
          <p:nvPr>
            <p:extLst/>
          </p:nvPr>
        </p:nvGraphicFramePr>
        <p:xfrm>
          <a:off x="2576973" y="2597627"/>
          <a:ext cx="3060700" cy="2835272"/>
        </p:xfrm>
        <a:graphic>
          <a:graphicData uri="http://schemas.openxmlformats.org/drawingml/2006/table">
            <a:tbl>
              <a:tblPr/>
              <a:tblGrid>
                <a:gridCol w="677863"/>
                <a:gridCol w="722312"/>
                <a:gridCol w="763588"/>
                <a:gridCol w="896937"/>
              </a:tblGrid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Insect ID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Abdomen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Antennae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Insect 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Grasshopper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Katydids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01"/>
          <p:cNvSpPr>
            <a:spLocks noChangeArrowheads="1"/>
          </p:cNvSpPr>
          <p:nvPr/>
        </p:nvSpPr>
        <p:spPr bwMode="auto">
          <a:xfrm>
            <a:off x="2208673" y="2956402"/>
            <a:ext cx="3481388" cy="495300"/>
          </a:xfrm>
          <a:prstGeom prst="rect">
            <a:avLst/>
          </a:prstGeom>
          <a:solidFill>
            <a:srgbClr val="CC99FF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" name="Picture 1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762" y="2600803"/>
            <a:ext cx="2878137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05"/>
          <p:cNvSpPr>
            <a:spLocks/>
          </p:cNvSpPr>
          <p:nvPr/>
        </p:nvSpPr>
        <p:spPr bwMode="auto">
          <a:xfrm>
            <a:off x="5788487" y="3492977"/>
            <a:ext cx="327025" cy="1922462"/>
          </a:xfrm>
          <a:prstGeom prst="rightBrace">
            <a:avLst>
              <a:gd name="adj1" fmla="val 48989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7"/>
          <p:cNvSpPr>
            <a:spLocks noChangeShapeType="1"/>
          </p:cNvSpPr>
          <p:nvPr/>
        </p:nvSpPr>
        <p:spPr bwMode="auto">
          <a:xfrm>
            <a:off x="5729749" y="3099278"/>
            <a:ext cx="2449513" cy="687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8"/>
          <p:cNvSpPr>
            <a:spLocks noChangeShapeType="1"/>
          </p:cNvSpPr>
          <p:nvPr/>
        </p:nvSpPr>
        <p:spPr bwMode="auto">
          <a:xfrm flipV="1">
            <a:off x="5731337" y="2907190"/>
            <a:ext cx="3781425" cy="4111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09"/>
          <p:cNvSpPr>
            <a:spLocks noChangeArrowheads="1"/>
          </p:cNvSpPr>
          <p:nvPr/>
        </p:nvSpPr>
        <p:spPr bwMode="auto">
          <a:xfrm>
            <a:off x="2208674" y="3453289"/>
            <a:ext cx="1039813" cy="495300"/>
          </a:xfrm>
          <a:prstGeom prst="rect">
            <a:avLst/>
          </a:prstGeom>
          <a:solidFill>
            <a:srgbClr val="99CCFF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10"/>
          <p:cNvSpPr>
            <a:spLocks noChangeArrowheads="1"/>
          </p:cNvSpPr>
          <p:nvPr/>
        </p:nvSpPr>
        <p:spPr bwMode="auto">
          <a:xfrm>
            <a:off x="2208673" y="3945414"/>
            <a:ext cx="1042988" cy="495300"/>
          </a:xfrm>
          <a:prstGeom prst="rect">
            <a:avLst/>
          </a:prstGeom>
          <a:solidFill>
            <a:srgbClr val="CCFFFF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1"/>
          <p:cNvSpPr>
            <a:spLocks noChangeArrowheads="1"/>
          </p:cNvSpPr>
          <p:nvPr/>
        </p:nvSpPr>
        <p:spPr bwMode="auto">
          <a:xfrm>
            <a:off x="2208673" y="4439127"/>
            <a:ext cx="1041400" cy="495300"/>
          </a:xfrm>
          <a:prstGeom prst="rect">
            <a:avLst/>
          </a:prstGeom>
          <a:solidFill>
            <a:srgbClr val="FFFF99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ectangle 112"/>
          <p:cNvSpPr>
            <a:spLocks noChangeArrowheads="1"/>
          </p:cNvSpPr>
          <p:nvPr/>
        </p:nvSpPr>
        <p:spPr bwMode="auto">
          <a:xfrm>
            <a:off x="2208673" y="4934427"/>
            <a:ext cx="1047750" cy="495300"/>
          </a:xfrm>
          <a:prstGeom prst="rect">
            <a:avLst/>
          </a:prstGeom>
          <a:solidFill>
            <a:srgbClr val="FF99CC">
              <a:alpha val="50195"/>
            </a:srgbClr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 Box 116"/>
          <p:cNvSpPr txBox="1">
            <a:spLocks noChangeArrowheads="1"/>
          </p:cNvSpPr>
          <p:nvPr/>
        </p:nvSpPr>
        <p:spPr bwMode="auto">
          <a:xfrm>
            <a:off x="1734012" y="2421415"/>
            <a:ext cx="693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i="1" dirty="0"/>
              <a:t>K</a:t>
            </a:r>
            <a:r>
              <a:rPr lang="en-US" altLang="en-US" sz="1800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23929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data sample gets K-1 chances to get trained on</a:t>
            </a:r>
          </a:p>
          <a:p>
            <a:r>
              <a:rPr lang="en-US" dirty="0" smtClean="0"/>
              <a:t>Each data sample gets a chance to be tested on</a:t>
            </a:r>
          </a:p>
          <a:p>
            <a:r>
              <a:rPr lang="en-US" dirty="0" smtClean="0"/>
              <a:t>Performed </a:t>
            </a:r>
            <a:r>
              <a:rPr lang="en-US" dirty="0"/>
              <a:t>for </a:t>
            </a:r>
            <a:r>
              <a:rPr lang="en-US" dirty="0" smtClean="0"/>
              <a:t>smaller datasets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/>
              <a:t>of folds to be decided while training </a:t>
            </a:r>
          </a:p>
          <a:p>
            <a:pPr lvl="1"/>
            <a:r>
              <a:rPr lang="en-US" dirty="0"/>
              <a:t>many folds – large variance, </a:t>
            </a:r>
            <a:r>
              <a:rPr lang="en-US" dirty="0" smtClean="0"/>
              <a:t>extra computational </a:t>
            </a:r>
            <a:r>
              <a:rPr lang="en-US" dirty="0"/>
              <a:t>cost</a:t>
            </a:r>
          </a:p>
          <a:p>
            <a:pPr lvl="1"/>
            <a:r>
              <a:rPr lang="en-US" dirty="0"/>
              <a:t>Few folds preferred for large training </a:t>
            </a:r>
            <a:r>
              <a:rPr lang="en-US" dirty="0" smtClean="0"/>
              <a:t>datasets</a:t>
            </a:r>
          </a:p>
          <a:p>
            <a:pPr marL="42664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8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Leave one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N-fold cross validation (where N is the total samples in data)</a:t>
            </a:r>
          </a:p>
          <a:p>
            <a:r>
              <a:rPr lang="en-US" dirty="0" smtClean="0"/>
              <a:t>Special case of k-fold cross validation, having folds equal to number of data samples</a:t>
            </a:r>
          </a:p>
          <a:p>
            <a:r>
              <a:rPr lang="en-US" dirty="0" smtClean="0"/>
              <a:t>Preferred when limited data available</a:t>
            </a:r>
          </a:p>
          <a:p>
            <a:r>
              <a:rPr lang="en-US" dirty="0" smtClean="0"/>
              <a:t>Validation performance checked for each instance</a:t>
            </a:r>
            <a:endParaRPr lang="en-US" dirty="0"/>
          </a:p>
        </p:txBody>
      </p:sp>
      <p:pic>
        <p:nvPicPr>
          <p:cNvPr id="3074" name="Picture 2" descr="Image result for leave one out cross valid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27" y="4544292"/>
            <a:ext cx="5431362" cy="221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87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1057</Words>
  <Application>Microsoft Office PowerPoint</Application>
  <PresentationFormat>Widescreen</PresentationFormat>
  <Paragraphs>269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Times New Roman</vt:lpstr>
      <vt:lpstr>Trebuchet MS</vt:lpstr>
      <vt:lpstr>Berlin</vt:lpstr>
      <vt:lpstr>Natural Language Processing (NLP)</vt:lpstr>
      <vt:lpstr>Evaluation Techniques</vt:lpstr>
      <vt:lpstr>Cross validation</vt:lpstr>
      <vt:lpstr>Cross Validation Techniques</vt:lpstr>
      <vt:lpstr>1. K-fold</vt:lpstr>
      <vt:lpstr>K-fold Algorithm</vt:lpstr>
      <vt:lpstr>5 – Fold Cross Validation</vt:lpstr>
      <vt:lpstr>PowerPoint Presentation</vt:lpstr>
      <vt:lpstr>2. Leave one out</vt:lpstr>
      <vt:lpstr>3. Hold Out</vt:lpstr>
      <vt:lpstr>Performance Evaluation</vt:lpstr>
      <vt:lpstr>PowerPoint Presentation</vt:lpstr>
      <vt:lpstr>1. Predictive Accuracy</vt:lpstr>
      <vt:lpstr>Precision</vt:lpstr>
      <vt:lpstr>Recall</vt:lpstr>
      <vt:lpstr>F-measure or F1 score</vt:lpstr>
      <vt:lpstr>Confusion Matrix</vt:lpstr>
      <vt:lpstr>2. Speed and Scalability</vt:lpstr>
      <vt:lpstr>3. Robustness</vt:lpstr>
      <vt:lpstr>PowerPoint Presentation</vt:lpstr>
      <vt:lpstr>PowerPoint Presentation</vt:lpstr>
      <vt:lpstr>4. Interpretability</vt:lpstr>
      <vt:lpstr>Home Quiz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Taimoor</cp:lastModifiedBy>
  <cp:revision>7</cp:revision>
  <dcterms:created xsi:type="dcterms:W3CDTF">2019-02-12T10:20:20Z</dcterms:created>
  <dcterms:modified xsi:type="dcterms:W3CDTF">2019-07-17T07:14:06Z</dcterms:modified>
</cp:coreProperties>
</file>