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5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7" r:id="rId12"/>
    <p:sldId id="278" r:id="rId13"/>
    <p:sldId id="279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92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676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72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4949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504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578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568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058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82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06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00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79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09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88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70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06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8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287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Natural Language Processing (NLP)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17: Clustering (Grouping) Documents</a:t>
            </a:r>
          </a:p>
          <a:p>
            <a:r>
              <a:rPr lang="en-US" dirty="0" smtClean="0"/>
              <a:t>Dr. Muhammad </a:t>
            </a:r>
            <a:r>
              <a:rPr lang="en-US" dirty="0" err="1" smtClean="0"/>
              <a:t>Taimoor</a:t>
            </a:r>
            <a:r>
              <a:rPr lang="en-US" dirty="0" smtClean="0"/>
              <a:t> Khan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04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94" name="Text Box 57"/>
          <p:cNvSpPr txBox="1">
            <a:spLocks noChangeArrowheads="1"/>
          </p:cNvSpPr>
          <p:nvPr/>
        </p:nvSpPr>
        <p:spPr bwMode="auto">
          <a:xfrm>
            <a:off x="1524001" y="5661025"/>
            <a:ext cx="14906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1800"/>
              <a:t>Consider all possible merges…</a:t>
            </a:r>
          </a:p>
        </p:txBody>
      </p:sp>
      <p:sp>
        <p:nvSpPr>
          <p:cNvPr id="126996" name="Rectangle 59"/>
          <p:cNvSpPr>
            <a:spLocks noChangeArrowheads="1"/>
          </p:cNvSpPr>
          <p:nvPr/>
        </p:nvSpPr>
        <p:spPr bwMode="auto">
          <a:xfrm>
            <a:off x="1524000" y="5257801"/>
            <a:ext cx="9144000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6997" name="Rectangle 60"/>
          <p:cNvSpPr>
            <a:spLocks noChangeArrowheads="1"/>
          </p:cNvSpPr>
          <p:nvPr/>
        </p:nvSpPr>
        <p:spPr bwMode="auto">
          <a:xfrm>
            <a:off x="1524000" y="3340188"/>
            <a:ext cx="9144000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6998" name="Text Box 61"/>
          <p:cNvSpPr txBox="1">
            <a:spLocks noChangeArrowheads="1"/>
          </p:cNvSpPr>
          <p:nvPr/>
        </p:nvSpPr>
        <p:spPr bwMode="auto">
          <a:xfrm>
            <a:off x="1524001" y="4089400"/>
            <a:ext cx="14906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1800" dirty="0"/>
              <a:t>Consider all possible merges…</a:t>
            </a:r>
          </a:p>
        </p:txBody>
      </p:sp>
      <p:grpSp>
        <p:nvGrpSpPr>
          <p:cNvPr id="84" name="Group 14"/>
          <p:cNvGrpSpPr>
            <a:grpSpLocks/>
          </p:cNvGrpSpPr>
          <p:nvPr/>
        </p:nvGrpSpPr>
        <p:grpSpPr bwMode="auto">
          <a:xfrm>
            <a:off x="4464228" y="5992238"/>
            <a:ext cx="498475" cy="131762"/>
            <a:chOff x="1324" y="3566"/>
            <a:chExt cx="314" cy="83"/>
          </a:xfrm>
        </p:grpSpPr>
        <p:sp>
          <p:nvSpPr>
            <p:cNvPr id="85" name="Line 15"/>
            <p:cNvSpPr>
              <a:spLocks noChangeShapeType="1"/>
            </p:cNvSpPr>
            <p:nvPr/>
          </p:nvSpPr>
          <p:spPr bwMode="auto">
            <a:xfrm flipH="1" flipV="1">
              <a:off x="1636" y="3566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6"/>
            <p:cNvSpPr>
              <a:spLocks noChangeShapeType="1"/>
            </p:cNvSpPr>
            <p:nvPr/>
          </p:nvSpPr>
          <p:spPr bwMode="auto">
            <a:xfrm flipH="1" flipV="1">
              <a:off x="1327" y="3566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7"/>
            <p:cNvSpPr>
              <a:spLocks noChangeShapeType="1"/>
            </p:cNvSpPr>
            <p:nvPr/>
          </p:nvSpPr>
          <p:spPr bwMode="auto">
            <a:xfrm flipH="1">
              <a:off x="1324" y="3566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Group 21"/>
          <p:cNvGrpSpPr>
            <a:grpSpLocks/>
          </p:cNvGrpSpPr>
          <p:nvPr/>
        </p:nvGrpSpPr>
        <p:grpSpPr bwMode="auto">
          <a:xfrm>
            <a:off x="5478642" y="5749378"/>
            <a:ext cx="498475" cy="280505"/>
            <a:chOff x="2170" y="3380"/>
            <a:chExt cx="314" cy="185"/>
          </a:xfrm>
        </p:grpSpPr>
        <p:sp>
          <p:nvSpPr>
            <p:cNvPr id="89" name="Line 22"/>
            <p:cNvSpPr>
              <a:spLocks noChangeShapeType="1"/>
            </p:cNvSpPr>
            <p:nvPr/>
          </p:nvSpPr>
          <p:spPr bwMode="auto">
            <a:xfrm flipH="1" flipV="1">
              <a:off x="2482" y="3386"/>
              <a:ext cx="0" cy="17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23"/>
            <p:cNvSpPr>
              <a:spLocks noChangeShapeType="1"/>
            </p:cNvSpPr>
            <p:nvPr/>
          </p:nvSpPr>
          <p:spPr bwMode="auto">
            <a:xfrm flipH="1" flipV="1">
              <a:off x="2173" y="3380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24"/>
            <p:cNvSpPr>
              <a:spLocks noChangeShapeType="1"/>
            </p:cNvSpPr>
            <p:nvPr/>
          </p:nvSpPr>
          <p:spPr bwMode="auto">
            <a:xfrm flipH="1">
              <a:off x="2170" y="3380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3544389" y="6212402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D1       D2   D3    D4    D5</a:t>
            </a:r>
            <a:endParaRPr lang="en-US" dirty="0"/>
          </a:p>
        </p:txBody>
      </p:sp>
      <p:grpSp>
        <p:nvGrpSpPr>
          <p:cNvPr id="93" name="Group 21"/>
          <p:cNvGrpSpPr>
            <a:grpSpLocks/>
          </p:cNvGrpSpPr>
          <p:nvPr/>
        </p:nvGrpSpPr>
        <p:grpSpPr bwMode="auto">
          <a:xfrm flipH="1">
            <a:off x="3702298" y="5850514"/>
            <a:ext cx="45719" cy="233763"/>
            <a:chOff x="2170" y="3380"/>
            <a:chExt cx="314" cy="185"/>
          </a:xfrm>
        </p:grpSpPr>
        <p:sp>
          <p:nvSpPr>
            <p:cNvPr id="94" name="Line 22"/>
            <p:cNvSpPr>
              <a:spLocks noChangeShapeType="1"/>
            </p:cNvSpPr>
            <p:nvPr/>
          </p:nvSpPr>
          <p:spPr bwMode="auto">
            <a:xfrm flipH="1" flipV="1">
              <a:off x="2482" y="3386"/>
              <a:ext cx="0" cy="17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23"/>
            <p:cNvSpPr>
              <a:spLocks noChangeShapeType="1"/>
            </p:cNvSpPr>
            <p:nvPr/>
          </p:nvSpPr>
          <p:spPr bwMode="auto">
            <a:xfrm flipH="1" flipV="1">
              <a:off x="2173" y="3380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24"/>
            <p:cNvSpPr>
              <a:spLocks noChangeShapeType="1"/>
            </p:cNvSpPr>
            <p:nvPr/>
          </p:nvSpPr>
          <p:spPr bwMode="auto">
            <a:xfrm flipH="1">
              <a:off x="2170" y="3380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7" name="Group 14"/>
          <p:cNvGrpSpPr>
            <a:grpSpLocks/>
          </p:cNvGrpSpPr>
          <p:nvPr/>
        </p:nvGrpSpPr>
        <p:grpSpPr bwMode="auto">
          <a:xfrm>
            <a:off x="4251577" y="4208286"/>
            <a:ext cx="498475" cy="338915"/>
            <a:chOff x="1324" y="3566"/>
            <a:chExt cx="314" cy="83"/>
          </a:xfrm>
        </p:grpSpPr>
        <p:sp>
          <p:nvSpPr>
            <p:cNvPr id="98" name="Line 15"/>
            <p:cNvSpPr>
              <a:spLocks noChangeShapeType="1"/>
            </p:cNvSpPr>
            <p:nvPr/>
          </p:nvSpPr>
          <p:spPr bwMode="auto">
            <a:xfrm flipH="1" flipV="1">
              <a:off x="1636" y="3566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6"/>
            <p:cNvSpPr>
              <a:spLocks noChangeShapeType="1"/>
            </p:cNvSpPr>
            <p:nvPr/>
          </p:nvSpPr>
          <p:spPr bwMode="auto">
            <a:xfrm flipH="1" flipV="1">
              <a:off x="1327" y="3566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7"/>
            <p:cNvSpPr>
              <a:spLocks noChangeShapeType="1"/>
            </p:cNvSpPr>
            <p:nvPr/>
          </p:nvSpPr>
          <p:spPr bwMode="auto">
            <a:xfrm flipH="1">
              <a:off x="1324" y="3566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" name="Group 21"/>
          <p:cNvGrpSpPr>
            <a:grpSpLocks/>
          </p:cNvGrpSpPr>
          <p:nvPr/>
        </p:nvGrpSpPr>
        <p:grpSpPr bwMode="auto">
          <a:xfrm>
            <a:off x="5283313" y="4173032"/>
            <a:ext cx="498475" cy="280505"/>
            <a:chOff x="2170" y="3380"/>
            <a:chExt cx="314" cy="185"/>
          </a:xfrm>
        </p:grpSpPr>
        <p:sp>
          <p:nvSpPr>
            <p:cNvPr id="102" name="Line 22"/>
            <p:cNvSpPr>
              <a:spLocks noChangeShapeType="1"/>
            </p:cNvSpPr>
            <p:nvPr/>
          </p:nvSpPr>
          <p:spPr bwMode="auto">
            <a:xfrm flipH="1" flipV="1">
              <a:off x="2482" y="3386"/>
              <a:ext cx="0" cy="17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23"/>
            <p:cNvSpPr>
              <a:spLocks noChangeShapeType="1"/>
            </p:cNvSpPr>
            <p:nvPr/>
          </p:nvSpPr>
          <p:spPr bwMode="auto">
            <a:xfrm flipH="1" flipV="1">
              <a:off x="2173" y="3380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24"/>
            <p:cNvSpPr>
              <a:spLocks noChangeShapeType="1"/>
            </p:cNvSpPr>
            <p:nvPr/>
          </p:nvSpPr>
          <p:spPr bwMode="auto">
            <a:xfrm flipH="1">
              <a:off x="2170" y="3380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3349060" y="4636056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D1       D2   D3    D4    D5</a:t>
            </a:r>
            <a:endParaRPr lang="en-US" dirty="0"/>
          </a:p>
        </p:txBody>
      </p:sp>
      <p:grpSp>
        <p:nvGrpSpPr>
          <p:cNvPr id="106" name="Group 21"/>
          <p:cNvGrpSpPr>
            <a:grpSpLocks/>
          </p:cNvGrpSpPr>
          <p:nvPr/>
        </p:nvGrpSpPr>
        <p:grpSpPr bwMode="auto">
          <a:xfrm>
            <a:off x="3691284" y="1948114"/>
            <a:ext cx="45719" cy="772456"/>
            <a:chOff x="2170" y="3380"/>
            <a:chExt cx="314" cy="185"/>
          </a:xfrm>
        </p:grpSpPr>
        <p:sp>
          <p:nvSpPr>
            <p:cNvPr id="107" name="Line 22"/>
            <p:cNvSpPr>
              <a:spLocks noChangeShapeType="1"/>
            </p:cNvSpPr>
            <p:nvPr/>
          </p:nvSpPr>
          <p:spPr bwMode="auto">
            <a:xfrm flipH="1" flipV="1">
              <a:off x="2482" y="3386"/>
              <a:ext cx="0" cy="17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23"/>
            <p:cNvSpPr>
              <a:spLocks noChangeShapeType="1"/>
            </p:cNvSpPr>
            <p:nvPr/>
          </p:nvSpPr>
          <p:spPr bwMode="auto">
            <a:xfrm flipH="1" flipV="1">
              <a:off x="2173" y="3380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24"/>
            <p:cNvSpPr>
              <a:spLocks noChangeShapeType="1"/>
            </p:cNvSpPr>
            <p:nvPr/>
          </p:nvSpPr>
          <p:spPr bwMode="auto">
            <a:xfrm flipH="1">
              <a:off x="2170" y="3380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" name="Group 14"/>
          <p:cNvGrpSpPr>
            <a:grpSpLocks/>
          </p:cNvGrpSpPr>
          <p:nvPr/>
        </p:nvGrpSpPr>
        <p:grpSpPr bwMode="auto">
          <a:xfrm>
            <a:off x="4464228" y="3735475"/>
            <a:ext cx="1014414" cy="420067"/>
            <a:chOff x="1324" y="3566"/>
            <a:chExt cx="314" cy="83"/>
          </a:xfrm>
        </p:grpSpPr>
        <p:sp>
          <p:nvSpPr>
            <p:cNvPr id="111" name="Line 15"/>
            <p:cNvSpPr>
              <a:spLocks noChangeShapeType="1"/>
            </p:cNvSpPr>
            <p:nvPr/>
          </p:nvSpPr>
          <p:spPr bwMode="auto">
            <a:xfrm flipH="1" flipV="1">
              <a:off x="1636" y="3566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 flipH="1" flipV="1">
              <a:off x="1327" y="3566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17"/>
            <p:cNvSpPr>
              <a:spLocks noChangeShapeType="1"/>
            </p:cNvSpPr>
            <p:nvPr/>
          </p:nvSpPr>
          <p:spPr bwMode="auto">
            <a:xfrm flipH="1">
              <a:off x="1324" y="3566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1" name="Group 14"/>
          <p:cNvGrpSpPr>
            <a:grpSpLocks/>
          </p:cNvGrpSpPr>
          <p:nvPr/>
        </p:nvGrpSpPr>
        <p:grpSpPr bwMode="auto">
          <a:xfrm>
            <a:off x="4450699" y="2517719"/>
            <a:ext cx="498475" cy="338915"/>
            <a:chOff x="1324" y="3566"/>
            <a:chExt cx="314" cy="83"/>
          </a:xfrm>
        </p:grpSpPr>
        <p:sp>
          <p:nvSpPr>
            <p:cNvPr id="132" name="Line 15"/>
            <p:cNvSpPr>
              <a:spLocks noChangeShapeType="1"/>
            </p:cNvSpPr>
            <p:nvPr/>
          </p:nvSpPr>
          <p:spPr bwMode="auto">
            <a:xfrm flipH="1" flipV="1">
              <a:off x="1636" y="3566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16"/>
            <p:cNvSpPr>
              <a:spLocks noChangeShapeType="1"/>
            </p:cNvSpPr>
            <p:nvPr/>
          </p:nvSpPr>
          <p:spPr bwMode="auto">
            <a:xfrm flipH="1" flipV="1">
              <a:off x="1327" y="3566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7"/>
            <p:cNvSpPr>
              <a:spLocks noChangeShapeType="1"/>
            </p:cNvSpPr>
            <p:nvPr/>
          </p:nvSpPr>
          <p:spPr bwMode="auto">
            <a:xfrm flipH="1">
              <a:off x="1324" y="3566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5" name="Group 21"/>
          <p:cNvGrpSpPr>
            <a:grpSpLocks/>
          </p:cNvGrpSpPr>
          <p:nvPr/>
        </p:nvGrpSpPr>
        <p:grpSpPr bwMode="auto">
          <a:xfrm>
            <a:off x="5482435" y="2482465"/>
            <a:ext cx="498475" cy="280505"/>
            <a:chOff x="2170" y="3380"/>
            <a:chExt cx="314" cy="185"/>
          </a:xfrm>
        </p:grpSpPr>
        <p:sp>
          <p:nvSpPr>
            <p:cNvPr id="136" name="Line 22"/>
            <p:cNvSpPr>
              <a:spLocks noChangeShapeType="1"/>
            </p:cNvSpPr>
            <p:nvPr/>
          </p:nvSpPr>
          <p:spPr bwMode="auto">
            <a:xfrm flipH="1" flipV="1">
              <a:off x="2482" y="3386"/>
              <a:ext cx="0" cy="17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23"/>
            <p:cNvSpPr>
              <a:spLocks noChangeShapeType="1"/>
            </p:cNvSpPr>
            <p:nvPr/>
          </p:nvSpPr>
          <p:spPr bwMode="auto">
            <a:xfrm flipH="1" flipV="1">
              <a:off x="2173" y="3380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24"/>
            <p:cNvSpPr>
              <a:spLocks noChangeShapeType="1"/>
            </p:cNvSpPr>
            <p:nvPr/>
          </p:nvSpPr>
          <p:spPr bwMode="auto">
            <a:xfrm flipH="1">
              <a:off x="2170" y="3380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3548182" y="2945489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D1       D2   D3    D4    D5</a:t>
            </a:r>
            <a:endParaRPr lang="en-US" dirty="0"/>
          </a:p>
        </p:txBody>
      </p:sp>
      <p:grpSp>
        <p:nvGrpSpPr>
          <p:cNvPr id="140" name="Group 21"/>
          <p:cNvGrpSpPr>
            <a:grpSpLocks/>
          </p:cNvGrpSpPr>
          <p:nvPr/>
        </p:nvGrpSpPr>
        <p:grpSpPr bwMode="auto">
          <a:xfrm>
            <a:off x="3702298" y="1767442"/>
            <a:ext cx="1468259" cy="237782"/>
            <a:chOff x="2170" y="3380"/>
            <a:chExt cx="314" cy="185"/>
          </a:xfrm>
        </p:grpSpPr>
        <p:sp>
          <p:nvSpPr>
            <p:cNvPr id="141" name="Line 22"/>
            <p:cNvSpPr>
              <a:spLocks noChangeShapeType="1"/>
            </p:cNvSpPr>
            <p:nvPr/>
          </p:nvSpPr>
          <p:spPr bwMode="auto">
            <a:xfrm flipH="1" flipV="1">
              <a:off x="2482" y="3386"/>
              <a:ext cx="0" cy="17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23"/>
            <p:cNvSpPr>
              <a:spLocks noChangeShapeType="1"/>
            </p:cNvSpPr>
            <p:nvPr/>
          </p:nvSpPr>
          <p:spPr bwMode="auto">
            <a:xfrm flipH="1" flipV="1">
              <a:off x="2173" y="3380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24"/>
            <p:cNvSpPr>
              <a:spLocks noChangeShapeType="1"/>
            </p:cNvSpPr>
            <p:nvPr/>
          </p:nvSpPr>
          <p:spPr bwMode="auto">
            <a:xfrm flipH="1">
              <a:off x="2170" y="3380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4" name="Group 14"/>
          <p:cNvGrpSpPr>
            <a:grpSpLocks/>
          </p:cNvGrpSpPr>
          <p:nvPr/>
        </p:nvGrpSpPr>
        <p:grpSpPr bwMode="auto">
          <a:xfrm>
            <a:off x="4663350" y="2044908"/>
            <a:ext cx="1014414" cy="420067"/>
            <a:chOff x="1324" y="3566"/>
            <a:chExt cx="314" cy="83"/>
          </a:xfrm>
        </p:grpSpPr>
        <p:sp>
          <p:nvSpPr>
            <p:cNvPr id="145" name="Line 15"/>
            <p:cNvSpPr>
              <a:spLocks noChangeShapeType="1"/>
            </p:cNvSpPr>
            <p:nvPr/>
          </p:nvSpPr>
          <p:spPr bwMode="auto">
            <a:xfrm flipH="1" flipV="1">
              <a:off x="1636" y="3566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16"/>
            <p:cNvSpPr>
              <a:spLocks noChangeShapeType="1"/>
            </p:cNvSpPr>
            <p:nvPr/>
          </p:nvSpPr>
          <p:spPr bwMode="auto">
            <a:xfrm flipH="1" flipV="1">
              <a:off x="1327" y="3566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17"/>
            <p:cNvSpPr>
              <a:spLocks noChangeShapeType="1"/>
            </p:cNvSpPr>
            <p:nvPr/>
          </p:nvSpPr>
          <p:spPr bwMode="auto">
            <a:xfrm flipH="1">
              <a:off x="1324" y="3566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" name="Group 5"/>
          <p:cNvGrpSpPr>
            <a:grpSpLocks/>
          </p:cNvGrpSpPr>
          <p:nvPr/>
        </p:nvGrpSpPr>
        <p:grpSpPr bwMode="auto">
          <a:xfrm>
            <a:off x="8581524" y="3263988"/>
            <a:ext cx="3429000" cy="3429000"/>
            <a:chOff x="1632" y="1248"/>
            <a:chExt cx="2160" cy="2160"/>
          </a:xfrm>
        </p:grpSpPr>
        <p:grpSp>
          <p:nvGrpSpPr>
            <p:cNvPr id="54" name="Group 6"/>
            <p:cNvGrpSpPr>
              <a:grpSpLocks/>
            </p:cNvGrpSpPr>
            <p:nvPr/>
          </p:nvGrpSpPr>
          <p:grpSpPr bwMode="auto">
            <a:xfrm>
              <a:off x="1632" y="1248"/>
              <a:ext cx="432" cy="432"/>
              <a:chOff x="1776" y="1920"/>
              <a:chExt cx="432" cy="432"/>
            </a:xfrm>
          </p:grpSpPr>
          <p:sp>
            <p:nvSpPr>
              <p:cNvPr id="174" name="Rectangle 7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5" name="Text Box 8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0</a:t>
                </a:r>
              </a:p>
            </p:txBody>
          </p:sp>
        </p:grpSp>
        <p:grpSp>
          <p:nvGrpSpPr>
            <p:cNvPr id="55" name="Group 9"/>
            <p:cNvGrpSpPr>
              <a:grpSpLocks/>
            </p:cNvGrpSpPr>
            <p:nvPr/>
          </p:nvGrpSpPr>
          <p:grpSpPr bwMode="auto">
            <a:xfrm>
              <a:off x="2064" y="1248"/>
              <a:ext cx="432" cy="432"/>
              <a:chOff x="1776" y="1920"/>
              <a:chExt cx="432" cy="432"/>
            </a:xfrm>
          </p:grpSpPr>
          <p:sp>
            <p:nvSpPr>
              <p:cNvPr id="172" name="Rectangle 10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" name="Text Box 11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8</a:t>
                </a:r>
              </a:p>
            </p:txBody>
          </p:sp>
        </p:grpSp>
        <p:grpSp>
          <p:nvGrpSpPr>
            <p:cNvPr id="56" name="Group 12"/>
            <p:cNvGrpSpPr>
              <a:grpSpLocks/>
            </p:cNvGrpSpPr>
            <p:nvPr/>
          </p:nvGrpSpPr>
          <p:grpSpPr bwMode="auto">
            <a:xfrm>
              <a:off x="2496" y="1248"/>
              <a:ext cx="432" cy="432"/>
              <a:chOff x="1776" y="1920"/>
              <a:chExt cx="432" cy="432"/>
            </a:xfrm>
          </p:grpSpPr>
          <p:sp>
            <p:nvSpPr>
              <p:cNvPr id="170" name="Rectangle 13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" name="Text Box 14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8</a:t>
                </a:r>
              </a:p>
            </p:txBody>
          </p:sp>
        </p:grpSp>
        <p:grpSp>
          <p:nvGrpSpPr>
            <p:cNvPr id="57" name="Group 15"/>
            <p:cNvGrpSpPr>
              <a:grpSpLocks/>
            </p:cNvGrpSpPr>
            <p:nvPr/>
          </p:nvGrpSpPr>
          <p:grpSpPr bwMode="auto">
            <a:xfrm>
              <a:off x="2928" y="1248"/>
              <a:ext cx="432" cy="432"/>
              <a:chOff x="1776" y="1920"/>
              <a:chExt cx="432" cy="432"/>
            </a:xfrm>
          </p:grpSpPr>
          <p:sp>
            <p:nvSpPr>
              <p:cNvPr id="168" name="Rectangle 16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9" name="Text Box 17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7</a:t>
                </a:r>
              </a:p>
            </p:txBody>
          </p:sp>
        </p:grpSp>
        <p:grpSp>
          <p:nvGrpSpPr>
            <p:cNvPr id="58" name="Group 18"/>
            <p:cNvGrpSpPr>
              <a:grpSpLocks/>
            </p:cNvGrpSpPr>
            <p:nvPr/>
          </p:nvGrpSpPr>
          <p:grpSpPr bwMode="auto">
            <a:xfrm>
              <a:off x="3360" y="1248"/>
              <a:ext cx="432" cy="432"/>
              <a:chOff x="1776" y="1920"/>
              <a:chExt cx="432" cy="432"/>
            </a:xfrm>
          </p:grpSpPr>
          <p:sp>
            <p:nvSpPr>
              <p:cNvPr id="166" name="Rectangle 19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7" name="Text Box 20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7</a:t>
                </a:r>
              </a:p>
            </p:txBody>
          </p:sp>
        </p:grpSp>
        <p:grpSp>
          <p:nvGrpSpPr>
            <p:cNvPr id="59" name="Group 21"/>
            <p:cNvGrpSpPr>
              <a:grpSpLocks/>
            </p:cNvGrpSpPr>
            <p:nvPr/>
          </p:nvGrpSpPr>
          <p:grpSpPr bwMode="auto">
            <a:xfrm>
              <a:off x="1632" y="1680"/>
              <a:ext cx="432" cy="432"/>
              <a:chOff x="1776" y="1920"/>
              <a:chExt cx="432" cy="432"/>
            </a:xfrm>
          </p:grpSpPr>
          <p:sp>
            <p:nvSpPr>
              <p:cNvPr id="164" name="Rectangle 22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5" name="Text Box 23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0" name="Group 24"/>
            <p:cNvGrpSpPr>
              <a:grpSpLocks/>
            </p:cNvGrpSpPr>
            <p:nvPr/>
          </p:nvGrpSpPr>
          <p:grpSpPr bwMode="auto">
            <a:xfrm>
              <a:off x="2064" y="1680"/>
              <a:ext cx="432" cy="432"/>
              <a:chOff x="1776" y="1920"/>
              <a:chExt cx="432" cy="432"/>
            </a:xfrm>
          </p:grpSpPr>
          <p:sp>
            <p:nvSpPr>
              <p:cNvPr id="162" name="Rectangle 25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3" name="Text Box 26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0</a:t>
                </a:r>
              </a:p>
            </p:txBody>
          </p:sp>
        </p:grpSp>
        <p:grpSp>
          <p:nvGrpSpPr>
            <p:cNvPr id="61" name="Group 27"/>
            <p:cNvGrpSpPr>
              <a:grpSpLocks/>
            </p:cNvGrpSpPr>
            <p:nvPr/>
          </p:nvGrpSpPr>
          <p:grpSpPr bwMode="auto">
            <a:xfrm>
              <a:off x="2496" y="1680"/>
              <a:ext cx="432" cy="432"/>
              <a:chOff x="1776" y="1920"/>
              <a:chExt cx="432" cy="432"/>
            </a:xfrm>
          </p:grpSpPr>
          <p:sp>
            <p:nvSpPr>
              <p:cNvPr id="160" name="Rectangle 28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1" name="Text Box 29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2</a:t>
                </a:r>
              </a:p>
            </p:txBody>
          </p:sp>
        </p:grpSp>
        <p:grpSp>
          <p:nvGrpSpPr>
            <p:cNvPr id="62" name="Group 30"/>
            <p:cNvGrpSpPr>
              <a:grpSpLocks/>
            </p:cNvGrpSpPr>
            <p:nvPr/>
          </p:nvGrpSpPr>
          <p:grpSpPr bwMode="auto">
            <a:xfrm>
              <a:off x="2928" y="1680"/>
              <a:ext cx="432" cy="432"/>
              <a:chOff x="1776" y="1920"/>
              <a:chExt cx="432" cy="432"/>
            </a:xfrm>
          </p:grpSpPr>
          <p:sp>
            <p:nvSpPr>
              <p:cNvPr id="158" name="Rectangle 31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9" name="Text Box 32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4</a:t>
                </a:r>
              </a:p>
            </p:txBody>
          </p:sp>
        </p:grpSp>
        <p:grpSp>
          <p:nvGrpSpPr>
            <p:cNvPr id="63" name="Group 33"/>
            <p:cNvGrpSpPr>
              <a:grpSpLocks/>
            </p:cNvGrpSpPr>
            <p:nvPr/>
          </p:nvGrpSpPr>
          <p:grpSpPr bwMode="auto">
            <a:xfrm>
              <a:off x="3360" y="1680"/>
              <a:ext cx="432" cy="432"/>
              <a:chOff x="1776" y="1920"/>
              <a:chExt cx="432" cy="432"/>
            </a:xfrm>
          </p:grpSpPr>
          <p:sp>
            <p:nvSpPr>
              <p:cNvPr id="156" name="Rectangle 34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7" name="Text Box 35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4</a:t>
                </a:r>
              </a:p>
            </p:txBody>
          </p:sp>
        </p:grpSp>
        <p:grpSp>
          <p:nvGrpSpPr>
            <p:cNvPr id="64" name="Group 36"/>
            <p:cNvGrpSpPr>
              <a:grpSpLocks/>
            </p:cNvGrpSpPr>
            <p:nvPr/>
          </p:nvGrpSpPr>
          <p:grpSpPr bwMode="auto">
            <a:xfrm>
              <a:off x="1632" y="2112"/>
              <a:ext cx="432" cy="432"/>
              <a:chOff x="1776" y="1920"/>
              <a:chExt cx="432" cy="432"/>
            </a:xfrm>
          </p:grpSpPr>
          <p:sp>
            <p:nvSpPr>
              <p:cNvPr id="154" name="Rectangle 37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5" name="Text Box 38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5" name="Group 39"/>
            <p:cNvGrpSpPr>
              <a:grpSpLocks/>
            </p:cNvGrpSpPr>
            <p:nvPr/>
          </p:nvGrpSpPr>
          <p:grpSpPr bwMode="auto">
            <a:xfrm>
              <a:off x="2064" y="2112"/>
              <a:ext cx="432" cy="432"/>
              <a:chOff x="1776" y="1920"/>
              <a:chExt cx="432" cy="432"/>
            </a:xfrm>
          </p:grpSpPr>
          <p:sp>
            <p:nvSpPr>
              <p:cNvPr id="152" name="Rectangle 40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3" name="Text Box 41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66" name="Group 42"/>
            <p:cNvGrpSpPr>
              <a:grpSpLocks/>
            </p:cNvGrpSpPr>
            <p:nvPr/>
          </p:nvGrpSpPr>
          <p:grpSpPr bwMode="auto">
            <a:xfrm>
              <a:off x="2496" y="2112"/>
              <a:ext cx="432" cy="432"/>
              <a:chOff x="1776" y="1920"/>
              <a:chExt cx="432" cy="432"/>
            </a:xfrm>
          </p:grpSpPr>
          <p:sp>
            <p:nvSpPr>
              <p:cNvPr id="150" name="Rectangle 43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1" name="Text Box 44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0</a:t>
                </a:r>
              </a:p>
            </p:txBody>
          </p:sp>
        </p:grpSp>
        <p:grpSp>
          <p:nvGrpSpPr>
            <p:cNvPr id="67" name="Group 45"/>
            <p:cNvGrpSpPr>
              <a:grpSpLocks/>
            </p:cNvGrpSpPr>
            <p:nvPr/>
          </p:nvGrpSpPr>
          <p:grpSpPr bwMode="auto">
            <a:xfrm>
              <a:off x="2928" y="2112"/>
              <a:ext cx="432" cy="432"/>
              <a:chOff x="1776" y="1920"/>
              <a:chExt cx="432" cy="432"/>
            </a:xfrm>
          </p:grpSpPr>
          <p:sp>
            <p:nvSpPr>
              <p:cNvPr id="148" name="Rectangle 46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9" name="Text Box 47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3</a:t>
                </a:r>
              </a:p>
            </p:txBody>
          </p:sp>
        </p:grpSp>
        <p:grpSp>
          <p:nvGrpSpPr>
            <p:cNvPr id="68" name="Group 48"/>
            <p:cNvGrpSpPr>
              <a:grpSpLocks/>
            </p:cNvGrpSpPr>
            <p:nvPr/>
          </p:nvGrpSpPr>
          <p:grpSpPr bwMode="auto">
            <a:xfrm>
              <a:off x="3360" y="2112"/>
              <a:ext cx="432" cy="432"/>
              <a:chOff x="1776" y="1920"/>
              <a:chExt cx="432" cy="432"/>
            </a:xfrm>
          </p:grpSpPr>
          <p:sp>
            <p:nvSpPr>
              <p:cNvPr id="129" name="Rectangle 49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0" name="Text Box 50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3</a:t>
                </a:r>
              </a:p>
            </p:txBody>
          </p:sp>
        </p:grpSp>
        <p:grpSp>
          <p:nvGrpSpPr>
            <p:cNvPr id="69" name="Group 51"/>
            <p:cNvGrpSpPr>
              <a:grpSpLocks/>
            </p:cNvGrpSpPr>
            <p:nvPr/>
          </p:nvGrpSpPr>
          <p:grpSpPr bwMode="auto">
            <a:xfrm>
              <a:off x="1632" y="2544"/>
              <a:ext cx="432" cy="432"/>
              <a:chOff x="1776" y="1920"/>
              <a:chExt cx="432" cy="432"/>
            </a:xfrm>
          </p:grpSpPr>
          <p:sp>
            <p:nvSpPr>
              <p:cNvPr id="127" name="Rectangle 52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8" name="Text Box 53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70" name="Group 54"/>
            <p:cNvGrpSpPr>
              <a:grpSpLocks/>
            </p:cNvGrpSpPr>
            <p:nvPr/>
          </p:nvGrpSpPr>
          <p:grpSpPr bwMode="auto">
            <a:xfrm>
              <a:off x="2064" y="2544"/>
              <a:ext cx="432" cy="432"/>
              <a:chOff x="1776" y="1920"/>
              <a:chExt cx="432" cy="432"/>
            </a:xfrm>
          </p:grpSpPr>
          <p:sp>
            <p:nvSpPr>
              <p:cNvPr id="125" name="Rectangle 55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6" name="Text Box 56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71" name="Group 57"/>
            <p:cNvGrpSpPr>
              <a:grpSpLocks/>
            </p:cNvGrpSpPr>
            <p:nvPr/>
          </p:nvGrpSpPr>
          <p:grpSpPr bwMode="auto">
            <a:xfrm>
              <a:off x="2496" y="2544"/>
              <a:ext cx="432" cy="432"/>
              <a:chOff x="1776" y="1920"/>
              <a:chExt cx="432" cy="432"/>
            </a:xfrm>
          </p:grpSpPr>
          <p:sp>
            <p:nvSpPr>
              <p:cNvPr id="123" name="Rectangle 58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4" name="Text Box 59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72" name="Group 60"/>
            <p:cNvGrpSpPr>
              <a:grpSpLocks/>
            </p:cNvGrpSpPr>
            <p:nvPr/>
          </p:nvGrpSpPr>
          <p:grpSpPr bwMode="auto">
            <a:xfrm>
              <a:off x="2928" y="2544"/>
              <a:ext cx="432" cy="432"/>
              <a:chOff x="1776" y="1920"/>
              <a:chExt cx="432" cy="432"/>
            </a:xfrm>
          </p:grpSpPr>
          <p:sp>
            <p:nvSpPr>
              <p:cNvPr id="121" name="Rectangle 61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2" name="Text Box 62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0</a:t>
                </a:r>
              </a:p>
            </p:txBody>
          </p:sp>
        </p:grpSp>
        <p:grpSp>
          <p:nvGrpSpPr>
            <p:cNvPr id="73" name="Group 63"/>
            <p:cNvGrpSpPr>
              <a:grpSpLocks/>
            </p:cNvGrpSpPr>
            <p:nvPr/>
          </p:nvGrpSpPr>
          <p:grpSpPr bwMode="auto">
            <a:xfrm>
              <a:off x="3360" y="2544"/>
              <a:ext cx="432" cy="432"/>
              <a:chOff x="1776" y="1920"/>
              <a:chExt cx="432" cy="432"/>
            </a:xfrm>
          </p:grpSpPr>
          <p:sp>
            <p:nvSpPr>
              <p:cNvPr id="119" name="Rectangle 64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0" name="Text Box 65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1</a:t>
                </a:r>
              </a:p>
            </p:txBody>
          </p:sp>
        </p:grpSp>
        <p:grpSp>
          <p:nvGrpSpPr>
            <p:cNvPr id="74" name="Group 66"/>
            <p:cNvGrpSpPr>
              <a:grpSpLocks/>
            </p:cNvGrpSpPr>
            <p:nvPr/>
          </p:nvGrpSpPr>
          <p:grpSpPr bwMode="auto">
            <a:xfrm>
              <a:off x="1632" y="2976"/>
              <a:ext cx="432" cy="432"/>
              <a:chOff x="1776" y="1920"/>
              <a:chExt cx="432" cy="432"/>
            </a:xfrm>
          </p:grpSpPr>
          <p:sp>
            <p:nvSpPr>
              <p:cNvPr id="117" name="Rectangle 67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8" name="Text Box 68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75" name="Group 69"/>
            <p:cNvGrpSpPr>
              <a:grpSpLocks/>
            </p:cNvGrpSpPr>
            <p:nvPr/>
          </p:nvGrpSpPr>
          <p:grpSpPr bwMode="auto">
            <a:xfrm>
              <a:off x="2064" y="2976"/>
              <a:ext cx="432" cy="432"/>
              <a:chOff x="1776" y="1920"/>
              <a:chExt cx="432" cy="432"/>
            </a:xfrm>
          </p:grpSpPr>
          <p:sp>
            <p:nvSpPr>
              <p:cNvPr id="115" name="Rectangle 70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6" name="Text Box 71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76" name="Group 72"/>
            <p:cNvGrpSpPr>
              <a:grpSpLocks/>
            </p:cNvGrpSpPr>
            <p:nvPr/>
          </p:nvGrpSpPr>
          <p:grpSpPr bwMode="auto">
            <a:xfrm>
              <a:off x="2496" y="2976"/>
              <a:ext cx="432" cy="432"/>
              <a:chOff x="1776" y="1920"/>
              <a:chExt cx="432" cy="432"/>
            </a:xfrm>
          </p:grpSpPr>
          <p:sp>
            <p:nvSpPr>
              <p:cNvPr id="83" name="Rectangle 73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4" name="Text Box 74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77" name="Group 75"/>
            <p:cNvGrpSpPr>
              <a:grpSpLocks/>
            </p:cNvGrpSpPr>
            <p:nvPr/>
          </p:nvGrpSpPr>
          <p:grpSpPr bwMode="auto">
            <a:xfrm>
              <a:off x="2928" y="2976"/>
              <a:ext cx="432" cy="432"/>
              <a:chOff x="1776" y="1920"/>
              <a:chExt cx="432" cy="432"/>
            </a:xfrm>
          </p:grpSpPr>
          <p:sp>
            <p:nvSpPr>
              <p:cNvPr id="81" name="Rectangle 76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" name="Text Box 77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78" name="Group 78"/>
            <p:cNvGrpSpPr>
              <a:grpSpLocks/>
            </p:cNvGrpSpPr>
            <p:nvPr/>
          </p:nvGrpSpPr>
          <p:grpSpPr bwMode="auto">
            <a:xfrm>
              <a:off x="3360" y="2976"/>
              <a:ext cx="432" cy="432"/>
              <a:chOff x="1776" y="1920"/>
              <a:chExt cx="432" cy="432"/>
            </a:xfrm>
          </p:grpSpPr>
          <p:sp>
            <p:nvSpPr>
              <p:cNvPr id="79" name="Rectangle 79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0" name="Text Box 80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0</a:t>
                </a:r>
              </a:p>
            </p:txBody>
          </p:sp>
        </p:grpSp>
      </p:grpSp>
      <p:sp>
        <p:nvSpPr>
          <p:cNvPr id="176" name="TextBox 175"/>
          <p:cNvSpPr txBox="1"/>
          <p:nvPr/>
        </p:nvSpPr>
        <p:spPr>
          <a:xfrm>
            <a:off x="8650381" y="289465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D1        D2       D3     D4      D5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8105333" y="3340188"/>
            <a:ext cx="44755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D1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D2</a:t>
            </a:r>
          </a:p>
          <a:p>
            <a:endParaRPr lang="en-US" dirty="0"/>
          </a:p>
          <a:p>
            <a:r>
              <a:rPr lang="en-US" dirty="0" smtClean="0"/>
              <a:t>D3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D4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0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963055" y="2286000"/>
            <a:ext cx="10563538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FontTx/>
              <a:buChar char="•"/>
              <a:defRPr/>
            </a:pPr>
            <a:r>
              <a:rPr lang="en-US" b="1" dirty="0"/>
              <a:t> </a:t>
            </a:r>
            <a:r>
              <a:rPr kumimoji="1" lang="en-US" b="1" dirty="0">
                <a:solidFill>
                  <a:schemeClr val="tx2"/>
                </a:solidFill>
                <a:latin typeface="Helvetica" pitchFamily="34" charset="0"/>
              </a:rPr>
              <a:t>Single linkage (nearest neighbor):</a:t>
            </a:r>
            <a:r>
              <a:rPr lang="en-US" dirty="0"/>
              <a:t> </a:t>
            </a:r>
            <a:r>
              <a:rPr lang="en-US" sz="2000" dirty="0"/>
              <a:t>In this method the distance between two clusters is determined by the distance of the two closest objects (nearest neighbors) in the different clusters</a:t>
            </a:r>
            <a:r>
              <a:rPr lang="en-US" sz="2000" dirty="0" smtClean="0"/>
              <a:t>.</a:t>
            </a:r>
          </a:p>
          <a:p>
            <a:pPr algn="l">
              <a:buFontTx/>
              <a:buChar char="•"/>
              <a:defRPr/>
            </a:pPr>
            <a:endParaRPr lang="en-US" sz="2000" dirty="0"/>
          </a:p>
          <a:p>
            <a:pPr algn="l">
              <a:buFontTx/>
              <a:buChar char="•"/>
              <a:defRPr/>
            </a:pPr>
            <a:r>
              <a:rPr lang="en-US" dirty="0"/>
              <a:t> </a:t>
            </a:r>
            <a:r>
              <a:rPr kumimoji="1" lang="en-US" b="1" dirty="0">
                <a:solidFill>
                  <a:schemeClr val="tx2"/>
                </a:solidFill>
                <a:latin typeface="Helvetica" pitchFamily="34" charset="0"/>
              </a:rPr>
              <a:t>Complete linkage (furthest neighbor)</a:t>
            </a:r>
            <a:r>
              <a:rPr kumimoji="1"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:</a:t>
            </a:r>
            <a:r>
              <a:rPr lang="en-US" b="1" dirty="0"/>
              <a:t> </a:t>
            </a:r>
            <a:r>
              <a:rPr lang="en-US" sz="2000" dirty="0"/>
              <a:t>In this method, the distances between clusters are determined by the greatest distance between any two objects in the different clusters (i.e., by the "furthest neighbors").</a:t>
            </a:r>
            <a:r>
              <a:rPr lang="en-US" dirty="0"/>
              <a:t> </a:t>
            </a:r>
            <a:endParaRPr lang="en-US" dirty="0" smtClean="0"/>
          </a:p>
          <a:p>
            <a:pPr algn="l">
              <a:defRPr/>
            </a:pPr>
            <a:endParaRPr lang="en-US" dirty="0"/>
          </a:p>
          <a:p>
            <a:pPr algn="l">
              <a:buFontTx/>
              <a:buChar char="•"/>
              <a:defRPr/>
            </a:pPr>
            <a:r>
              <a:rPr lang="en-US" b="1" dirty="0"/>
              <a:t> </a:t>
            </a:r>
            <a:r>
              <a:rPr kumimoji="1" lang="en-US" b="1" dirty="0">
                <a:solidFill>
                  <a:schemeClr val="tx2"/>
                </a:solidFill>
                <a:latin typeface="Helvetica" pitchFamily="34" charset="0"/>
              </a:rPr>
              <a:t>Group average linkage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2000" dirty="0"/>
              <a:t>In this method, the distance between two clusters is calculated as the average distance between all pairs of objects in the two different clusters</a:t>
            </a:r>
            <a:r>
              <a:rPr lang="en-US" dirty="0" smtClean="0"/>
              <a:t>.</a:t>
            </a:r>
          </a:p>
          <a:p>
            <a:pPr algn="l">
              <a:buFontTx/>
              <a:buChar char="•"/>
              <a:defRPr/>
            </a:pPr>
            <a:endParaRPr lang="en-US" dirty="0"/>
          </a:p>
          <a:p>
            <a:pPr algn="l">
              <a:buFontTx/>
              <a:buChar char="•"/>
              <a:defRPr/>
            </a:pPr>
            <a:r>
              <a:rPr lang="en-US" dirty="0"/>
              <a:t> </a:t>
            </a:r>
            <a:r>
              <a:rPr kumimoji="1" lang="en-US" b="1" dirty="0">
                <a:solidFill>
                  <a:schemeClr val="tx2"/>
                </a:solidFill>
                <a:latin typeface="Helvetica" pitchFamily="34" charset="0"/>
              </a:rPr>
              <a:t>Wards</a:t>
            </a:r>
            <a:r>
              <a:rPr kumimoji="1"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 </a:t>
            </a:r>
            <a:r>
              <a:rPr kumimoji="1" lang="en-US" b="1" dirty="0">
                <a:solidFill>
                  <a:schemeClr val="tx2"/>
                </a:solidFill>
                <a:latin typeface="Helvetica" pitchFamily="34" charset="0"/>
              </a:rPr>
              <a:t>Linkage</a:t>
            </a:r>
            <a:r>
              <a:rPr lang="en-US" dirty="0"/>
              <a:t>: </a:t>
            </a:r>
            <a:r>
              <a:rPr lang="en-US" sz="2000" dirty="0"/>
              <a:t>In this method, we try to minimize the variance of the merged clusters</a:t>
            </a:r>
            <a:endParaRPr lang="en-US" dirty="0"/>
          </a:p>
          <a:p>
            <a:pPr algn="l">
              <a:buFontTx/>
              <a:buChar char="•"/>
              <a:defRPr/>
            </a:pP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63054" y="759688"/>
            <a:ext cx="10160000" cy="957032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85000" lnSpcReduction="20000"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/>
              </a:rPr>
              <a:t>Object to cluster distance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/>
              </a:rPr>
              <a:t>Or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latin typeface="Century Gothic"/>
            </a:endParaRPr>
          </a:p>
          <a:p>
            <a:pPr lvl="0"/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/>
              </a:rPr>
              <a:t>Cluster to cluster distance</a:t>
            </a:r>
          </a:p>
        </p:txBody>
      </p:sp>
    </p:spTree>
    <p:extLst>
      <p:ext uri="{BB962C8B-B14F-4D97-AF65-F5344CB8AC3E}">
        <p14:creationId xmlns:p14="http://schemas.microsoft.com/office/powerpoint/2010/main" val="424696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74" name="Group 2"/>
          <p:cNvGrpSpPr>
            <a:grpSpLocks/>
          </p:cNvGrpSpPr>
          <p:nvPr/>
        </p:nvGrpSpPr>
        <p:grpSpPr bwMode="auto">
          <a:xfrm>
            <a:off x="6324601" y="152400"/>
            <a:ext cx="4156075" cy="2565400"/>
            <a:chOff x="674" y="1081"/>
            <a:chExt cx="4632" cy="2859"/>
          </a:xfrm>
        </p:grpSpPr>
        <p:sp>
          <p:nvSpPr>
            <p:cNvPr id="131081" name="Rectangle 3"/>
            <p:cNvSpPr>
              <a:spLocks noChangeArrowheads="1"/>
            </p:cNvSpPr>
            <p:nvPr/>
          </p:nvSpPr>
          <p:spPr bwMode="auto">
            <a:xfrm>
              <a:off x="674" y="1081"/>
              <a:ext cx="4632" cy="28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082" name="Rectangle 4"/>
            <p:cNvSpPr>
              <a:spLocks noChangeArrowheads="1"/>
            </p:cNvSpPr>
            <p:nvPr/>
          </p:nvSpPr>
          <p:spPr bwMode="auto">
            <a:xfrm>
              <a:off x="823" y="3800"/>
              <a:ext cx="149" cy="14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083" name="Freeform 5"/>
            <p:cNvSpPr>
              <a:spLocks/>
            </p:cNvSpPr>
            <p:nvPr/>
          </p:nvSpPr>
          <p:spPr bwMode="auto">
            <a:xfrm>
              <a:off x="898" y="3800"/>
              <a:ext cx="224" cy="140"/>
            </a:xfrm>
            <a:custGeom>
              <a:avLst/>
              <a:gdLst>
                <a:gd name="T0" fmla="*/ 0 w 170"/>
                <a:gd name="T1" fmla="*/ 0 h 106"/>
                <a:gd name="T2" fmla="*/ 295 w 170"/>
                <a:gd name="T3" fmla="*/ 0 h 106"/>
                <a:gd name="T4" fmla="*/ 295 w 170"/>
                <a:gd name="T5" fmla="*/ 185 h 106"/>
                <a:gd name="T6" fmla="*/ 0 60000 65536"/>
                <a:gd name="T7" fmla="*/ 0 60000 65536"/>
                <a:gd name="T8" fmla="*/ 0 60000 65536"/>
                <a:gd name="T9" fmla="*/ 0 w 170"/>
                <a:gd name="T10" fmla="*/ 0 h 106"/>
                <a:gd name="T11" fmla="*/ 170 w 170"/>
                <a:gd name="T12" fmla="*/ 106 h 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" h="106">
                  <a:moveTo>
                    <a:pt x="0" y="0"/>
                  </a:moveTo>
                  <a:lnTo>
                    <a:pt x="170" y="0"/>
                  </a:lnTo>
                  <a:lnTo>
                    <a:pt x="170" y="10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084" name="Rectangle 6"/>
            <p:cNvSpPr>
              <a:spLocks noChangeArrowheads="1"/>
            </p:cNvSpPr>
            <p:nvPr/>
          </p:nvSpPr>
          <p:spPr bwMode="auto">
            <a:xfrm>
              <a:off x="3214" y="3792"/>
              <a:ext cx="149" cy="148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085" name="Rectangle 7"/>
            <p:cNvSpPr>
              <a:spLocks noChangeArrowheads="1"/>
            </p:cNvSpPr>
            <p:nvPr/>
          </p:nvSpPr>
          <p:spPr bwMode="auto">
            <a:xfrm>
              <a:off x="1719" y="3779"/>
              <a:ext cx="151" cy="161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086" name="Freeform 8"/>
            <p:cNvSpPr>
              <a:spLocks/>
            </p:cNvSpPr>
            <p:nvPr/>
          </p:nvSpPr>
          <p:spPr bwMode="auto">
            <a:xfrm>
              <a:off x="1010" y="3779"/>
              <a:ext cx="261" cy="161"/>
            </a:xfrm>
            <a:custGeom>
              <a:avLst/>
              <a:gdLst>
                <a:gd name="T0" fmla="*/ 0 w 198"/>
                <a:gd name="T1" fmla="*/ 28 h 122"/>
                <a:gd name="T2" fmla="*/ 0 w 198"/>
                <a:gd name="T3" fmla="*/ 0 h 122"/>
                <a:gd name="T4" fmla="*/ 344 w 198"/>
                <a:gd name="T5" fmla="*/ 0 h 122"/>
                <a:gd name="T6" fmla="*/ 344 w 198"/>
                <a:gd name="T7" fmla="*/ 212 h 1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122"/>
                <a:gd name="T14" fmla="*/ 198 w 198"/>
                <a:gd name="T15" fmla="*/ 122 h 1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122">
                  <a:moveTo>
                    <a:pt x="0" y="16"/>
                  </a:moveTo>
                  <a:lnTo>
                    <a:pt x="0" y="0"/>
                  </a:lnTo>
                  <a:lnTo>
                    <a:pt x="198" y="0"/>
                  </a:lnTo>
                  <a:lnTo>
                    <a:pt x="198" y="1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087" name="Freeform 9"/>
            <p:cNvSpPr>
              <a:spLocks/>
            </p:cNvSpPr>
            <p:nvPr/>
          </p:nvSpPr>
          <p:spPr bwMode="auto">
            <a:xfrm>
              <a:off x="1794" y="3779"/>
              <a:ext cx="225" cy="161"/>
            </a:xfrm>
            <a:custGeom>
              <a:avLst/>
              <a:gdLst>
                <a:gd name="T0" fmla="*/ 0 w 170"/>
                <a:gd name="T1" fmla="*/ 0 h 122"/>
                <a:gd name="T2" fmla="*/ 298 w 170"/>
                <a:gd name="T3" fmla="*/ 0 h 122"/>
                <a:gd name="T4" fmla="*/ 298 w 170"/>
                <a:gd name="T5" fmla="*/ 212 h 122"/>
                <a:gd name="T6" fmla="*/ 0 60000 65536"/>
                <a:gd name="T7" fmla="*/ 0 60000 65536"/>
                <a:gd name="T8" fmla="*/ 0 60000 65536"/>
                <a:gd name="T9" fmla="*/ 0 w 170"/>
                <a:gd name="T10" fmla="*/ 0 h 122"/>
                <a:gd name="T11" fmla="*/ 170 w 170"/>
                <a:gd name="T12" fmla="*/ 122 h 1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" h="122">
                  <a:moveTo>
                    <a:pt x="0" y="0"/>
                  </a:moveTo>
                  <a:lnTo>
                    <a:pt x="170" y="0"/>
                  </a:lnTo>
                  <a:lnTo>
                    <a:pt x="170" y="1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088" name="Freeform 10"/>
            <p:cNvSpPr>
              <a:spLocks/>
            </p:cNvSpPr>
            <p:nvPr/>
          </p:nvSpPr>
          <p:spPr bwMode="auto">
            <a:xfrm>
              <a:off x="1137" y="3771"/>
              <a:ext cx="283" cy="169"/>
            </a:xfrm>
            <a:custGeom>
              <a:avLst/>
              <a:gdLst>
                <a:gd name="T0" fmla="*/ 0 w 215"/>
                <a:gd name="T1" fmla="*/ 11 h 128"/>
                <a:gd name="T2" fmla="*/ 0 w 215"/>
                <a:gd name="T3" fmla="*/ 0 h 128"/>
                <a:gd name="T4" fmla="*/ 373 w 215"/>
                <a:gd name="T5" fmla="*/ 0 h 128"/>
                <a:gd name="T6" fmla="*/ 373 w 215"/>
                <a:gd name="T7" fmla="*/ 223 h 1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"/>
                <a:gd name="T13" fmla="*/ 0 h 128"/>
                <a:gd name="T14" fmla="*/ 215 w 215"/>
                <a:gd name="T15" fmla="*/ 128 h 1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" h="128">
                  <a:moveTo>
                    <a:pt x="0" y="6"/>
                  </a:moveTo>
                  <a:lnTo>
                    <a:pt x="0" y="0"/>
                  </a:lnTo>
                  <a:lnTo>
                    <a:pt x="215" y="0"/>
                  </a:lnTo>
                  <a:lnTo>
                    <a:pt x="215" y="128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089" name="Rectangle 11"/>
            <p:cNvSpPr>
              <a:spLocks noChangeArrowheads="1"/>
            </p:cNvSpPr>
            <p:nvPr/>
          </p:nvSpPr>
          <p:spPr bwMode="auto">
            <a:xfrm>
              <a:off x="3662" y="3771"/>
              <a:ext cx="149" cy="169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090" name="Rectangle 12"/>
            <p:cNvSpPr>
              <a:spLocks noChangeArrowheads="1"/>
            </p:cNvSpPr>
            <p:nvPr/>
          </p:nvSpPr>
          <p:spPr bwMode="auto">
            <a:xfrm>
              <a:off x="2467" y="3758"/>
              <a:ext cx="149" cy="18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091" name="Rectangle 13"/>
            <p:cNvSpPr>
              <a:spLocks noChangeArrowheads="1"/>
            </p:cNvSpPr>
            <p:nvPr/>
          </p:nvSpPr>
          <p:spPr bwMode="auto">
            <a:xfrm>
              <a:off x="4110" y="3750"/>
              <a:ext cx="151" cy="19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092" name="Freeform 14"/>
            <p:cNvSpPr>
              <a:spLocks/>
            </p:cNvSpPr>
            <p:nvPr/>
          </p:nvSpPr>
          <p:spPr bwMode="auto">
            <a:xfrm>
              <a:off x="4186" y="3750"/>
              <a:ext cx="224" cy="190"/>
            </a:xfrm>
            <a:custGeom>
              <a:avLst/>
              <a:gdLst>
                <a:gd name="T0" fmla="*/ 0 w 170"/>
                <a:gd name="T1" fmla="*/ 0 h 144"/>
                <a:gd name="T2" fmla="*/ 295 w 170"/>
                <a:gd name="T3" fmla="*/ 0 h 144"/>
                <a:gd name="T4" fmla="*/ 295 w 170"/>
                <a:gd name="T5" fmla="*/ 251 h 144"/>
                <a:gd name="T6" fmla="*/ 0 60000 65536"/>
                <a:gd name="T7" fmla="*/ 0 60000 65536"/>
                <a:gd name="T8" fmla="*/ 0 60000 65536"/>
                <a:gd name="T9" fmla="*/ 0 w 170"/>
                <a:gd name="T10" fmla="*/ 0 h 144"/>
                <a:gd name="T11" fmla="*/ 170 w 17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" h="144">
                  <a:moveTo>
                    <a:pt x="0" y="0"/>
                  </a:moveTo>
                  <a:lnTo>
                    <a:pt x="170" y="0"/>
                  </a:lnTo>
                  <a:lnTo>
                    <a:pt x="170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093" name="Freeform 15"/>
            <p:cNvSpPr>
              <a:spLocks/>
            </p:cNvSpPr>
            <p:nvPr/>
          </p:nvSpPr>
          <p:spPr bwMode="auto">
            <a:xfrm>
              <a:off x="3513" y="3744"/>
              <a:ext cx="224" cy="196"/>
            </a:xfrm>
            <a:custGeom>
              <a:avLst/>
              <a:gdLst>
                <a:gd name="T0" fmla="*/ 0 w 170"/>
                <a:gd name="T1" fmla="*/ 258 h 149"/>
                <a:gd name="T2" fmla="*/ 0 w 170"/>
                <a:gd name="T3" fmla="*/ 0 h 149"/>
                <a:gd name="T4" fmla="*/ 295 w 170"/>
                <a:gd name="T5" fmla="*/ 0 h 149"/>
                <a:gd name="T6" fmla="*/ 295 w 170"/>
                <a:gd name="T7" fmla="*/ 37 h 1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149"/>
                <a:gd name="T14" fmla="*/ 170 w 170"/>
                <a:gd name="T15" fmla="*/ 149 h 1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149">
                  <a:moveTo>
                    <a:pt x="0" y="149"/>
                  </a:moveTo>
                  <a:lnTo>
                    <a:pt x="0" y="0"/>
                  </a:lnTo>
                  <a:lnTo>
                    <a:pt x="170" y="0"/>
                  </a:lnTo>
                  <a:lnTo>
                    <a:pt x="170" y="21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094" name="Freeform 16"/>
            <p:cNvSpPr>
              <a:spLocks/>
            </p:cNvSpPr>
            <p:nvPr/>
          </p:nvSpPr>
          <p:spPr bwMode="auto">
            <a:xfrm>
              <a:off x="1279" y="3744"/>
              <a:ext cx="291" cy="196"/>
            </a:xfrm>
            <a:custGeom>
              <a:avLst/>
              <a:gdLst>
                <a:gd name="T0" fmla="*/ 0 w 221"/>
                <a:gd name="T1" fmla="*/ 37 h 149"/>
                <a:gd name="T2" fmla="*/ 0 w 221"/>
                <a:gd name="T3" fmla="*/ 0 h 149"/>
                <a:gd name="T4" fmla="*/ 383 w 221"/>
                <a:gd name="T5" fmla="*/ 0 h 149"/>
                <a:gd name="T6" fmla="*/ 383 w 221"/>
                <a:gd name="T7" fmla="*/ 258 h 1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1"/>
                <a:gd name="T13" fmla="*/ 0 h 149"/>
                <a:gd name="T14" fmla="*/ 221 w 221"/>
                <a:gd name="T15" fmla="*/ 149 h 1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1" h="149">
                  <a:moveTo>
                    <a:pt x="0" y="21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14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095" name="Freeform 17"/>
            <p:cNvSpPr>
              <a:spLocks/>
            </p:cNvSpPr>
            <p:nvPr/>
          </p:nvSpPr>
          <p:spPr bwMode="auto">
            <a:xfrm>
              <a:off x="3289" y="3723"/>
              <a:ext cx="336" cy="69"/>
            </a:xfrm>
            <a:custGeom>
              <a:avLst/>
              <a:gdLst>
                <a:gd name="T0" fmla="*/ 0 w 255"/>
                <a:gd name="T1" fmla="*/ 90 h 53"/>
                <a:gd name="T2" fmla="*/ 0 w 255"/>
                <a:gd name="T3" fmla="*/ 0 h 53"/>
                <a:gd name="T4" fmla="*/ 443 w 255"/>
                <a:gd name="T5" fmla="*/ 0 h 53"/>
                <a:gd name="T6" fmla="*/ 443 w 255"/>
                <a:gd name="T7" fmla="*/ 27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5"/>
                <a:gd name="T13" fmla="*/ 0 h 53"/>
                <a:gd name="T14" fmla="*/ 255 w 255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5" h="53">
                  <a:moveTo>
                    <a:pt x="0" y="53"/>
                  </a:moveTo>
                  <a:lnTo>
                    <a:pt x="0" y="0"/>
                  </a:lnTo>
                  <a:lnTo>
                    <a:pt x="255" y="0"/>
                  </a:lnTo>
                  <a:lnTo>
                    <a:pt x="255" y="1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096" name="Freeform 18"/>
            <p:cNvSpPr>
              <a:spLocks/>
            </p:cNvSpPr>
            <p:nvPr/>
          </p:nvSpPr>
          <p:spPr bwMode="auto">
            <a:xfrm>
              <a:off x="1906" y="3716"/>
              <a:ext cx="261" cy="224"/>
            </a:xfrm>
            <a:custGeom>
              <a:avLst/>
              <a:gdLst>
                <a:gd name="T0" fmla="*/ 0 w 198"/>
                <a:gd name="T1" fmla="*/ 83 h 170"/>
                <a:gd name="T2" fmla="*/ 0 w 198"/>
                <a:gd name="T3" fmla="*/ 0 h 170"/>
                <a:gd name="T4" fmla="*/ 344 w 198"/>
                <a:gd name="T5" fmla="*/ 0 h 170"/>
                <a:gd name="T6" fmla="*/ 344 w 198"/>
                <a:gd name="T7" fmla="*/ 295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170"/>
                <a:gd name="T14" fmla="*/ 198 w 198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170">
                  <a:moveTo>
                    <a:pt x="0" y="48"/>
                  </a:moveTo>
                  <a:lnTo>
                    <a:pt x="0" y="0"/>
                  </a:lnTo>
                  <a:lnTo>
                    <a:pt x="198" y="0"/>
                  </a:lnTo>
                  <a:lnTo>
                    <a:pt x="198" y="17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097" name="Freeform 19"/>
            <p:cNvSpPr>
              <a:spLocks/>
            </p:cNvSpPr>
            <p:nvPr/>
          </p:nvSpPr>
          <p:spPr bwMode="auto">
            <a:xfrm>
              <a:off x="4298" y="3709"/>
              <a:ext cx="261" cy="231"/>
            </a:xfrm>
            <a:custGeom>
              <a:avLst/>
              <a:gdLst>
                <a:gd name="T0" fmla="*/ 0 w 198"/>
                <a:gd name="T1" fmla="*/ 54 h 175"/>
                <a:gd name="T2" fmla="*/ 0 w 198"/>
                <a:gd name="T3" fmla="*/ 0 h 175"/>
                <a:gd name="T4" fmla="*/ 344 w 198"/>
                <a:gd name="T5" fmla="*/ 0 h 175"/>
                <a:gd name="T6" fmla="*/ 344 w 198"/>
                <a:gd name="T7" fmla="*/ 305 h 1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175"/>
                <a:gd name="T14" fmla="*/ 198 w 198"/>
                <a:gd name="T15" fmla="*/ 175 h 1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175">
                  <a:moveTo>
                    <a:pt x="0" y="31"/>
                  </a:moveTo>
                  <a:lnTo>
                    <a:pt x="0" y="0"/>
                  </a:lnTo>
                  <a:lnTo>
                    <a:pt x="198" y="0"/>
                  </a:lnTo>
                  <a:lnTo>
                    <a:pt x="198" y="17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098" name="Freeform 20"/>
            <p:cNvSpPr>
              <a:spLocks/>
            </p:cNvSpPr>
            <p:nvPr/>
          </p:nvSpPr>
          <p:spPr bwMode="auto">
            <a:xfrm>
              <a:off x="3453" y="3701"/>
              <a:ext cx="508" cy="239"/>
            </a:xfrm>
            <a:custGeom>
              <a:avLst/>
              <a:gdLst>
                <a:gd name="T0" fmla="*/ 0 w 386"/>
                <a:gd name="T1" fmla="*/ 28 h 181"/>
                <a:gd name="T2" fmla="*/ 0 w 386"/>
                <a:gd name="T3" fmla="*/ 0 h 181"/>
                <a:gd name="T4" fmla="*/ 669 w 386"/>
                <a:gd name="T5" fmla="*/ 0 h 181"/>
                <a:gd name="T6" fmla="*/ 669 w 386"/>
                <a:gd name="T7" fmla="*/ 316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181"/>
                <a:gd name="T14" fmla="*/ 386 w 386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181">
                  <a:moveTo>
                    <a:pt x="0" y="16"/>
                  </a:moveTo>
                  <a:lnTo>
                    <a:pt x="0" y="0"/>
                  </a:lnTo>
                  <a:lnTo>
                    <a:pt x="386" y="0"/>
                  </a:lnTo>
                  <a:lnTo>
                    <a:pt x="386" y="181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099" name="Freeform 21"/>
            <p:cNvSpPr>
              <a:spLocks/>
            </p:cNvSpPr>
            <p:nvPr/>
          </p:nvSpPr>
          <p:spPr bwMode="auto">
            <a:xfrm>
              <a:off x="3707" y="3688"/>
              <a:ext cx="717" cy="21"/>
            </a:xfrm>
            <a:custGeom>
              <a:avLst/>
              <a:gdLst>
                <a:gd name="T0" fmla="*/ 0 w 544"/>
                <a:gd name="T1" fmla="*/ 17 h 16"/>
                <a:gd name="T2" fmla="*/ 0 w 544"/>
                <a:gd name="T3" fmla="*/ 0 h 16"/>
                <a:gd name="T4" fmla="*/ 945 w 544"/>
                <a:gd name="T5" fmla="*/ 0 h 16"/>
                <a:gd name="T6" fmla="*/ 945 w 544"/>
                <a:gd name="T7" fmla="*/ 28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4"/>
                <a:gd name="T13" fmla="*/ 0 h 16"/>
                <a:gd name="T14" fmla="*/ 544 w 54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4" h="16">
                  <a:moveTo>
                    <a:pt x="0" y="10"/>
                  </a:moveTo>
                  <a:lnTo>
                    <a:pt x="0" y="0"/>
                  </a:lnTo>
                  <a:lnTo>
                    <a:pt x="544" y="0"/>
                  </a:lnTo>
                  <a:lnTo>
                    <a:pt x="544" y="1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100" name="Rectangle 22"/>
            <p:cNvSpPr>
              <a:spLocks noChangeArrowheads="1"/>
            </p:cNvSpPr>
            <p:nvPr/>
          </p:nvSpPr>
          <p:spPr bwMode="auto">
            <a:xfrm>
              <a:off x="4709" y="3688"/>
              <a:ext cx="149" cy="25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101" name="Freeform 23"/>
            <p:cNvSpPr>
              <a:spLocks/>
            </p:cNvSpPr>
            <p:nvPr/>
          </p:nvSpPr>
          <p:spPr bwMode="auto">
            <a:xfrm>
              <a:off x="1420" y="3680"/>
              <a:ext cx="613" cy="64"/>
            </a:xfrm>
            <a:custGeom>
              <a:avLst/>
              <a:gdLst>
                <a:gd name="T0" fmla="*/ 0 w 465"/>
                <a:gd name="T1" fmla="*/ 85 h 48"/>
                <a:gd name="T2" fmla="*/ 0 w 465"/>
                <a:gd name="T3" fmla="*/ 0 h 48"/>
                <a:gd name="T4" fmla="*/ 808 w 465"/>
                <a:gd name="T5" fmla="*/ 0 h 48"/>
                <a:gd name="T6" fmla="*/ 808 w 465"/>
                <a:gd name="T7" fmla="*/ 48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5"/>
                <a:gd name="T13" fmla="*/ 0 h 48"/>
                <a:gd name="T14" fmla="*/ 465 w 465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5" h="48">
                  <a:moveTo>
                    <a:pt x="0" y="48"/>
                  </a:moveTo>
                  <a:lnTo>
                    <a:pt x="0" y="0"/>
                  </a:lnTo>
                  <a:lnTo>
                    <a:pt x="465" y="0"/>
                  </a:lnTo>
                  <a:lnTo>
                    <a:pt x="465" y="2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102" name="Rectangle 24"/>
            <p:cNvSpPr>
              <a:spLocks noChangeArrowheads="1"/>
            </p:cNvSpPr>
            <p:nvPr/>
          </p:nvSpPr>
          <p:spPr bwMode="auto">
            <a:xfrm>
              <a:off x="4066" y="3659"/>
              <a:ext cx="717" cy="29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103" name="Freeform 25"/>
            <p:cNvSpPr>
              <a:spLocks/>
            </p:cNvSpPr>
            <p:nvPr/>
          </p:nvSpPr>
          <p:spPr bwMode="auto">
            <a:xfrm>
              <a:off x="2318" y="3604"/>
              <a:ext cx="224" cy="336"/>
            </a:xfrm>
            <a:custGeom>
              <a:avLst/>
              <a:gdLst>
                <a:gd name="T0" fmla="*/ 0 w 170"/>
                <a:gd name="T1" fmla="*/ 443 h 255"/>
                <a:gd name="T2" fmla="*/ 0 w 170"/>
                <a:gd name="T3" fmla="*/ 0 h 255"/>
                <a:gd name="T4" fmla="*/ 295 w 170"/>
                <a:gd name="T5" fmla="*/ 0 h 255"/>
                <a:gd name="T6" fmla="*/ 295 w 170"/>
                <a:gd name="T7" fmla="*/ 203 h 2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255"/>
                <a:gd name="T14" fmla="*/ 170 w 170"/>
                <a:gd name="T15" fmla="*/ 255 h 2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255">
                  <a:moveTo>
                    <a:pt x="0" y="255"/>
                  </a:moveTo>
                  <a:lnTo>
                    <a:pt x="0" y="0"/>
                  </a:lnTo>
                  <a:lnTo>
                    <a:pt x="170" y="0"/>
                  </a:lnTo>
                  <a:lnTo>
                    <a:pt x="170" y="11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104" name="Freeform 26"/>
            <p:cNvSpPr>
              <a:spLocks/>
            </p:cNvSpPr>
            <p:nvPr/>
          </p:nvSpPr>
          <p:spPr bwMode="auto">
            <a:xfrm>
              <a:off x="1727" y="3604"/>
              <a:ext cx="703" cy="76"/>
            </a:xfrm>
            <a:custGeom>
              <a:avLst/>
              <a:gdLst>
                <a:gd name="T0" fmla="*/ 0 w 533"/>
                <a:gd name="T1" fmla="*/ 100 h 58"/>
                <a:gd name="T2" fmla="*/ 0 w 533"/>
                <a:gd name="T3" fmla="*/ 0 h 58"/>
                <a:gd name="T4" fmla="*/ 927 w 533"/>
                <a:gd name="T5" fmla="*/ 0 h 58"/>
                <a:gd name="T6" fmla="*/ 0 60000 65536"/>
                <a:gd name="T7" fmla="*/ 0 60000 65536"/>
                <a:gd name="T8" fmla="*/ 0 60000 65536"/>
                <a:gd name="T9" fmla="*/ 0 w 533"/>
                <a:gd name="T10" fmla="*/ 0 h 58"/>
                <a:gd name="T11" fmla="*/ 533 w 533"/>
                <a:gd name="T12" fmla="*/ 58 h 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3" h="58">
                  <a:moveTo>
                    <a:pt x="0" y="58"/>
                  </a:moveTo>
                  <a:lnTo>
                    <a:pt x="0" y="0"/>
                  </a:lnTo>
                  <a:lnTo>
                    <a:pt x="533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105" name="Freeform 27"/>
            <p:cNvSpPr>
              <a:spLocks/>
            </p:cNvSpPr>
            <p:nvPr/>
          </p:nvSpPr>
          <p:spPr bwMode="auto">
            <a:xfrm>
              <a:off x="2078" y="3547"/>
              <a:ext cx="688" cy="393"/>
            </a:xfrm>
            <a:custGeom>
              <a:avLst/>
              <a:gdLst>
                <a:gd name="T0" fmla="*/ 0 w 522"/>
                <a:gd name="T1" fmla="*/ 75 h 298"/>
                <a:gd name="T2" fmla="*/ 0 w 522"/>
                <a:gd name="T3" fmla="*/ 0 h 298"/>
                <a:gd name="T4" fmla="*/ 907 w 522"/>
                <a:gd name="T5" fmla="*/ 0 h 298"/>
                <a:gd name="T6" fmla="*/ 907 w 522"/>
                <a:gd name="T7" fmla="*/ 51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2"/>
                <a:gd name="T13" fmla="*/ 0 h 298"/>
                <a:gd name="T14" fmla="*/ 522 w 522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2" h="298">
                  <a:moveTo>
                    <a:pt x="0" y="43"/>
                  </a:moveTo>
                  <a:lnTo>
                    <a:pt x="0" y="0"/>
                  </a:lnTo>
                  <a:lnTo>
                    <a:pt x="522" y="0"/>
                  </a:lnTo>
                  <a:lnTo>
                    <a:pt x="522" y="298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106" name="Freeform 28"/>
            <p:cNvSpPr>
              <a:spLocks/>
            </p:cNvSpPr>
            <p:nvPr/>
          </p:nvSpPr>
          <p:spPr bwMode="auto">
            <a:xfrm>
              <a:off x="4424" y="3450"/>
              <a:ext cx="583" cy="490"/>
            </a:xfrm>
            <a:custGeom>
              <a:avLst/>
              <a:gdLst>
                <a:gd name="T0" fmla="*/ 0 w 442"/>
                <a:gd name="T1" fmla="*/ 275 h 372"/>
                <a:gd name="T2" fmla="*/ 0 w 442"/>
                <a:gd name="T3" fmla="*/ 0 h 372"/>
                <a:gd name="T4" fmla="*/ 769 w 442"/>
                <a:gd name="T5" fmla="*/ 0 h 372"/>
                <a:gd name="T6" fmla="*/ 769 w 442"/>
                <a:gd name="T7" fmla="*/ 645 h 3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2"/>
                <a:gd name="T13" fmla="*/ 0 h 372"/>
                <a:gd name="T14" fmla="*/ 442 w 442"/>
                <a:gd name="T15" fmla="*/ 372 h 3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2" h="372">
                  <a:moveTo>
                    <a:pt x="0" y="159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37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107" name="Freeform 29"/>
            <p:cNvSpPr>
              <a:spLocks/>
            </p:cNvSpPr>
            <p:nvPr/>
          </p:nvSpPr>
          <p:spPr bwMode="auto">
            <a:xfrm>
              <a:off x="2422" y="3351"/>
              <a:ext cx="493" cy="589"/>
            </a:xfrm>
            <a:custGeom>
              <a:avLst/>
              <a:gdLst>
                <a:gd name="T0" fmla="*/ 0 w 374"/>
                <a:gd name="T1" fmla="*/ 258 h 447"/>
                <a:gd name="T2" fmla="*/ 0 w 374"/>
                <a:gd name="T3" fmla="*/ 0 h 447"/>
                <a:gd name="T4" fmla="*/ 650 w 374"/>
                <a:gd name="T5" fmla="*/ 0 h 447"/>
                <a:gd name="T6" fmla="*/ 650 w 374"/>
                <a:gd name="T7" fmla="*/ 776 h 4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4"/>
                <a:gd name="T13" fmla="*/ 0 h 447"/>
                <a:gd name="T14" fmla="*/ 374 w 374"/>
                <a:gd name="T15" fmla="*/ 447 h 4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4" h="447">
                  <a:moveTo>
                    <a:pt x="0" y="149"/>
                  </a:moveTo>
                  <a:lnTo>
                    <a:pt x="0" y="0"/>
                  </a:lnTo>
                  <a:lnTo>
                    <a:pt x="374" y="0"/>
                  </a:lnTo>
                  <a:lnTo>
                    <a:pt x="374" y="44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108" name="Freeform 30"/>
            <p:cNvSpPr>
              <a:spLocks/>
            </p:cNvSpPr>
            <p:nvPr/>
          </p:nvSpPr>
          <p:spPr bwMode="auto">
            <a:xfrm>
              <a:off x="2668" y="3190"/>
              <a:ext cx="397" cy="750"/>
            </a:xfrm>
            <a:custGeom>
              <a:avLst/>
              <a:gdLst>
                <a:gd name="T0" fmla="*/ 0 w 301"/>
                <a:gd name="T1" fmla="*/ 212 h 569"/>
                <a:gd name="T2" fmla="*/ 0 w 301"/>
                <a:gd name="T3" fmla="*/ 0 h 569"/>
                <a:gd name="T4" fmla="*/ 524 w 301"/>
                <a:gd name="T5" fmla="*/ 0 h 569"/>
                <a:gd name="T6" fmla="*/ 524 w 301"/>
                <a:gd name="T7" fmla="*/ 989 h 5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1"/>
                <a:gd name="T13" fmla="*/ 0 h 569"/>
                <a:gd name="T14" fmla="*/ 301 w 301"/>
                <a:gd name="T15" fmla="*/ 569 h 5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1" h="569">
                  <a:moveTo>
                    <a:pt x="0" y="122"/>
                  </a:moveTo>
                  <a:lnTo>
                    <a:pt x="0" y="0"/>
                  </a:lnTo>
                  <a:lnTo>
                    <a:pt x="301" y="0"/>
                  </a:lnTo>
                  <a:lnTo>
                    <a:pt x="301" y="56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109" name="Freeform 31"/>
            <p:cNvSpPr>
              <a:spLocks/>
            </p:cNvSpPr>
            <p:nvPr/>
          </p:nvSpPr>
          <p:spPr bwMode="auto">
            <a:xfrm>
              <a:off x="4715" y="3106"/>
              <a:ext cx="442" cy="834"/>
            </a:xfrm>
            <a:custGeom>
              <a:avLst/>
              <a:gdLst>
                <a:gd name="T0" fmla="*/ 0 w 335"/>
                <a:gd name="T1" fmla="*/ 453 h 633"/>
                <a:gd name="T2" fmla="*/ 0 w 335"/>
                <a:gd name="T3" fmla="*/ 0 h 633"/>
                <a:gd name="T4" fmla="*/ 583 w 335"/>
                <a:gd name="T5" fmla="*/ 0 h 633"/>
                <a:gd name="T6" fmla="*/ 583 w 335"/>
                <a:gd name="T7" fmla="*/ 1099 h 6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5"/>
                <a:gd name="T13" fmla="*/ 0 h 633"/>
                <a:gd name="T14" fmla="*/ 335 w 335"/>
                <a:gd name="T15" fmla="*/ 633 h 6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5" h="633">
                  <a:moveTo>
                    <a:pt x="0" y="261"/>
                  </a:moveTo>
                  <a:lnTo>
                    <a:pt x="0" y="0"/>
                  </a:lnTo>
                  <a:lnTo>
                    <a:pt x="335" y="0"/>
                  </a:lnTo>
                  <a:lnTo>
                    <a:pt x="335" y="633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110" name="Freeform 32"/>
            <p:cNvSpPr>
              <a:spLocks/>
            </p:cNvSpPr>
            <p:nvPr/>
          </p:nvSpPr>
          <p:spPr bwMode="auto">
            <a:xfrm>
              <a:off x="2862" y="1208"/>
              <a:ext cx="2071" cy="1982"/>
            </a:xfrm>
            <a:custGeom>
              <a:avLst/>
              <a:gdLst>
                <a:gd name="T0" fmla="*/ 2730 w 1571"/>
                <a:gd name="T1" fmla="*/ 2501 h 1504"/>
                <a:gd name="T2" fmla="*/ 2730 w 1571"/>
                <a:gd name="T3" fmla="*/ 0 h 1504"/>
                <a:gd name="T4" fmla="*/ 0 w 1571"/>
                <a:gd name="T5" fmla="*/ 0 h 1504"/>
                <a:gd name="T6" fmla="*/ 0 w 1571"/>
                <a:gd name="T7" fmla="*/ 2612 h 15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1"/>
                <a:gd name="T13" fmla="*/ 0 h 1504"/>
                <a:gd name="T14" fmla="*/ 1571 w 1571"/>
                <a:gd name="T15" fmla="*/ 1504 h 15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1" h="1504">
                  <a:moveTo>
                    <a:pt x="1571" y="1440"/>
                  </a:moveTo>
                  <a:lnTo>
                    <a:pt x="1571" y="0"/>
                  </a:lnTo>
                  <a:lnTo>
                    <a:pt x="0" y="0"/>
                  </a:lnTo>
                  <a:lnTo>
                    <a:pt x="0" y="150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111" name="Line 33"/>
            <p:cNvSpPr>
              <a:spLocks noChangeShapeType="1"/>
            </p:cNvSpPr>
            <p:nvPr/>
          </p:nvSpPr>
          <p:spPr bwMode="auto">
            <a:xfrm>
              <a:off x="674" y="3933"/>
              <a:ext cx="4632" cy="2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31075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76200"/>
            <a:ext cx="3451225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076" name="Picture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3833813"/>
            <a:ext cx="4741863" cy="277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7" name="Text Box 36"/>
          <p:cNvSpPr txBox="1">
            <a:spLocks noChangeArrowheads="1"/>
          </p:cNvSpPr>
          <p:nvPr/>
        </p:nvSpPr>
        <p:spPr bwMode="auto">
          <a:xfrm>
            <a:off x="2362201" y="6400800"/>
            <a:ext cx="2187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Average linkage</a:t>
            </a:r>
          </a:p>
        </p:txBody>
      </p:sp>
      <p:pic>
        <p:nvPicPr>
          <p:cNvPr id="131078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3962401"/>
            <a:ext cx="4437063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9" name="Text Box 38"/>
          <p:cNvSpPr txBox="1">
            <a:spLocks noChangeArrowheads="1"/>
          </p:cNvSpPr>
          <p:nvPr/>
        </p:nvSpPr>
        <p:spPr bwMode="auto">
          <a:xfrm>
            <a:off x="7358064" y="6400800"/>
            <a:ext cx="1951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Wards linkage</a:t>
            </a:r>
          </a:p>
        </p:txBody>
      </p:sp>
      <p:sp>
        <p:nvSpPr>
          <p:cNvPr id="131080" name="Text Box 39"/>
          <p:cNvSpPr txBox="1">
            <a:spLocks noChangeArrowheads="1"/>
          </p:cNvSpPr>
          <p:nvPr/>
        </p:nvSpPr>
        <p:spPr bwMode="auto">
          <a:xfrm>
            <a:off x="7391401" y="2743200"/>
            <a:ext cx="193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Single linkage</a:t>
            </a:r>
          </a:p>
        </p:txBody>
      </p:sp>
    </p:spTree>
    <p:extLst>
      <p:ext uri="{BB962C8B-B14F-4D97-AF65-F5344CB8AC3E}">
        <p14:creationId xmlns:p14="http://schemas.microsoft.com/office/powerpoint/2010/main" val="67951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736242" y="1026017"/>
            <a:ext cx="964413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Summary of Hierarchal Clustering Methods</a:t>
            </a:r>
          </a:p>
          <a:p>
            <a:pPr algn="l">
              <a:defRPr/>
            </a:pPr>
            <a:endParaRPr lang="en-US" sz="40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buFontTx/>
              <a:buChar char="•"/>
              <a:defRPr/>
            </a:pPr>
            <a:r>
              <a:rPr lang="en-US" sz="2800" dirty="0" smtClean="0">
                <a:solidFill>
                  <a:schemeClr val="tx2"/>
                </a:solidFill>
              </a:rPr>
              <a:t>No </a:t>
            </a:r>
            <a:r>
              <a:rPr lang="en-US" sz="2800" dirty="0">
                <a:solidFill>
                  <a:schemeClr val="tx2"/>
                </a:solidFill>
              </a:rPr>
              <a:t>need to specify the number of clusters in advance. </a:t>
            </a:r>
          </a:p>
          <a:p>
            <a:pPr algn="l">
              <a:buFontTx/>
              <a:buChar char="•"/>
              <a:defRPr/>
            </a:pPr>
            <a:r>
              <a:rPr lang="en-US" sz="2800" dirty="0">
                <a:solidFill>
                  <a:schemeClr val="tx2"/>
                </a:solidFill>
              </a:rPr>
              <a:t> Hierarchal nature maps nicely onto human intuition for some domains</a:t>
            </a:r>
          </a:p>
          <a:p>
            <a:pPr algn="l">
              <a:buFontTx/>
              <a:buChar char="•"/>
              <a:defRPr/>
            </a:pPr>
            <a:r>
              <a:rPr lang="en-US" sz="2800" dirty="0">
                <a:solidFill>
                  <a:schemeClr val="tx2"/>
                </a:solidFill>
              </a:rPr>
              <a:t> They do not scale well: time complexity of at least O(n</a:t>
            </a:r>
            <a:r>
              <a:rPr lang="en-US" sz="2800" baseline="30000" dirty="0">
                <a:solidFill>
                  <a:schemeClr val="tx2"/>
                </a:solidFill>
              </a:rPr>
              <a:t>2</a:t>
            </a:r>
            <a:r>
              <a:rPr lang="en-US" sz="2800" dirty="0">
                <a:solidFill>
                  <a:schemeClr val="tx2"/>
                </a:solidFill>
              </a:rPr>
              <a:t>), where n is the number of total objects.</a:t>
            </a:r>
          </a:p>
          <a:p>
            <a:pPr algn="l">
              <a:buFontTx/>
              <a:buChar char="•"/>
              <a:defRPr/>
            </a:pPr>
            <a:r>
              <a:rPr lang="en-US" sz="2800" dirty="0">
                <a:solidFill>
                  <a:schemeClr val="tx2"/>
                </a:solidFill>
              </a:rPr>
              <a:t> Like any heuristic search algorithms, local optima are a problem.</a:t>
            </a:r>
          </a:p>
          <a:p>
            <a:pPr algn="l">
              <a:buFontTx/>
              <a:buChar char="•"/>
              <a:defRPr/>
            </a:pPr>
            <a:r>
              <a:rPr lang="en-US" sz="2800" dirty="0">
                <a:solidFill>
                  <a:schemeClr val="tx2"/>
                </a:solidFill>
              </a:rPr>
              <a:t> Interpretation of results is (very) subjective. </a:t>
            </a:r>
          </a:p>
        </p:txBody>
      </p:sp>
    </p:spTree>
    <p:extLst>
      <p:ext uri="{BB962C8B-B14F-4D97-AF65-F5344CB8AC3E}">
        <p14:creationId xmlns:p14="http://schemas.microsoft.com/office/powerpoint/2010/main" val="143821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10159155" y="4775984"/>
            <a:ext cx="1390919" cy="1532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830614" y="4775984"/>
            <a:ext cx="1390919" cy="1532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156101" y="4778062"/>
            <a:ext cx="1390919" cy="1532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2120027" y="649929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sz="37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entury Gothic"/>
                <a:ea typeface="+mj-ea"/>
                <a:cs typeface="+mj-cs"/>
              </a:rPr>
              <a:t>Partitional</a:t>
            </a:r>
            <a:r>
              <a:rPr lang="en-US" sz="3700" dirty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/>
                <a:ea typeface="+mj-ea"/>
                <a:cs typeface="+mj-cs"/>
              </a:rPr>
              <a:t> Clustering</a:t>
            </a:r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1676400" y="1981016"/>
            <a:ext cx="8458200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dirty="0">
                <a:latin typeface="Century Gothic"/>
                <a:ea typeface="+mj-ea"/>
                <a:cs typeface="+mj-cs"/>
              </a:rPr>
              <a:t>Nonhierarchical, each instance is placed in exactly one of K non-overlapping clusters.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dirty="0">
                <a:latin typeface="Century Gothic"/>
                <a:ea typeface="+mj-ea"/>
                <a:cs typeface="+mj-cs"/>
              </a:rPr>
              <a:t>Since only one set of clusters is output, the user normally has to input the desired number of clusters K.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dirty="0">
                <a:latin typeface="Century Gothic"/>
                <a:ea typeface="+mj-ea"/>
                <a:cs typeface="+mj-cs"/>
              </a:rPr>
              <a:t>For example </a:t>
            </a:r>
            <a:r>
              <a:rPr lang="en-US" altLang="en-US" dirty="0" smtClean="0">
                <a:latin typeface="Century Gothic"/>
                <a:ea typeface="+mj-ea"/>
                <a:cs typeface="+mj-cs"/>
              </a:rPr>
              <a:t>K-mean</a:t>
            </a:r>
            <a:endParaRPr lang="en-US" altLang="en-US" dirty="0">
              <a:latin typeface="Century Gothic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97013" y="535761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D1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62176" y="5357611"/>
            <a:ext cx="131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D2, D3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29742" y="5357611"/>
            <a:ext cx="131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D4, D5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0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1625557" y="1188636"/>
            <a:ext cx="8780573" cy="486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/>
              </a:rPr>
              <a:t>Algorithm k-means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4000" dirty="0"/>
              <a:t>	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000" dirty="0">
                <a:latin typeface="Century Gothic"/>
              </a:rPr>
              <a:t>1. </a:t>
            </a:r>
            <a:r>
              <a:rPr lang="en-US" altLang="en-US" sz="2000" dirty="0" smtClean="0">
                <a:latin typeface="Century Gothic"/>
              </a:rPr>
              <a:t>Decide </a:t>
            </a:r>
            <a:r>
              <a:rPr lang="en-US" altLang="en-US" sz="2000" dirty="0">
                <a:latin typeface="Century Gothic"/>
              </a:rPr>
              <a:t>on a value for k.	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000" dirty="0">
                <a:latin typeface="Century Gothic"/>
              </a:rPr>
              <a:t>2. Initialize the k cluster centers (randomly, if necessary).	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000" dirty="0">
                <a:latin typeface="Century Gothic"/>
              </a:rPr>
              <a:t>3. Decide the class memberships of the N objects by assigning them to the nearest cluster center.	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000" dirty="0">
                <a:latin typeface="Century Gothic"/>
              </a:rPr>
              <a:t>4. Re-estimate the k cluster centers, by assuming the memberships found above are correct.	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000" dirty="0">
                <a:latin typeface="Century Gothic"/>
              </a:rPr>
              <a:t>5. If none of the N objects changed membership in the last iteration, exit. Otherwise </a:t>
            </a:r>
            <a:r>
              <a:rPr lang="en-US" altLang="en-US" sz="2000" dirty="0" err="1">
                <a:latin typeface="Century Gothic"/>
              </a:rPr>
              <a:t>goto</a:t>
            </a:r>
            <a:r>
              <a:rPr lang="en-US" altLang="en-US" sz="2000" dirty="0">
                <a:latin typeface="Century Gothic"/>
              </a:rPr>
              <a:t> 3.	</a:t>
            </a:r>
          </a:p>
        </p:txBody>
      </p:sp>
    </p:spTree>
    <p:extLst>
      <p:ext uri="{BB962C8B-B14F-4D97-AF65-F5344CB8AC3E}">
        <p14:creationId xmlns:p14="http://schemas.microsoft.com/office/powerpoint/2010/main" val="17165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42"/>
          <p:cNvSpPr>
            <a:spLocks noChangeArrowheads="1"/>
          </p:cNvSpPr>
          <p:nvPr/>
        </p:nvSpPr>
        <p:spPr bwMode="auto">
          <a:xfrm>
            <a:off x="2646363" y="1198564"/>
            <a:ext cx="6989762" cy="5481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9267" name="Rectangle 43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9268" name="Line 44"/>
          <p:cNvSpPr>
            <a:spLocks noChangeShapeType="1"/>
          </p:cNvSpPr>
          <p:nvPr/>
        </p:nvSpPr>
        <p:spPr bwMode="auto">
          <a:xfrm>
            <a:off x="3595688" y="47244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69" name="Line 45"/>
          <p:cNvSpPr>
            <a:spLocks noChangeShapeType="1"/>
          </p:cNvSpPr>
          <p:nvPr/>
        </p:nvSpPr>
        <p:spPr bwMode="auto">
          <a:xfrm>
            <a:off x="3595688" y="3908425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70" name="Line 46"/>
          <p:cNvSpPr>
            <a:spLocks noChangeShapeType="1"/>
          </p:cNvSpPr>
          <p:nvPr/>
        </p:nvSpPr>
        <p:spPr bwMode="auto">
          <a:xfrm>
            <a:off x="3595688" y="30988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71" name="Line 47"/>
          <p:cNvSpPr>
            <a:spLocks noChangeShapeType="1"/>
          </p:cNvSpPr>
          <p:nvPr/>
        </p:nvSpPr>
        <p:spPr bwMode="auto">
          <a:xfrm>
            <a:off x="3595688" y="2281239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72" name="Line 48"/>
          <p:cNvSpPr>
            <a:spLocks noChangeShapeType="1"/>
          </p:cNvSpPr>
          <p:nvPr/>
        </p:nvSpPr>
        <p:spPr bwMode="auto">
          <a:xfrm>
            <a:off x="3595688" y="14652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73" name="Rectangle 49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9274" name="Line 50"/>
          <p:cNvSpPr>
            <a:spLocks noChangeShapeType="1"/>
          </p:cNvSpPr>
          <p:nvPr/>
        </p:nvSpPr>
        <p:spPr bwMode="auto">
          <a:xfrm>
            <a:off x="3595689" y="1465263"/>
            <a:ext cx="1587" cy="4076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75" name="Line 51"/>
          <p:cNvSpPr>
            <a:spLocks noChangeShapeType="1"/>
          </p:cNvSpPr>
          <p:nvPr/>
        </p:nvSpPr>
        <p:spPr bwMode="auto">
          <a:xfrm>
            <a:off x="3525838" y="55419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76" name="Line 52"/>
          <p:cNvSpPr>
            <a:spLocks noChangeShapeType="1"/>
          </p:cNvSpPr>
          <p:nvPr/>
        </p:nvSpPr>
        <p:spPr bwMode="auto">
          <a:xfrm>
            <a:off x="3525838" y="47244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77" name="Line 53"/>
          <p:cNvSpPr>
            <a:spLocks noChangeShapeType="1"/>
          </p:cNvSpPr>
          <p:nvPr/>
        </p:nvSpPr>
        <p:spPr bwMode="auto">
          <a:xfrm>
            <a:off x="3525838" y="3908425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78" name="Line 54"/>
          <p:cNvSpPr>
            <a:spLocks noChangeShapeType="1"/>
          </p:cNvSpPr>
          <p:nvPr/>
        </p:nvSpPr>
        <p:spPr bwMode="auto">
          <a:xfrm>
            <a:off x="3525838" y="30988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79" name="Line 55"/>
          <p:cNvSpPr>
            <a:spLocks noChangeShapeType="1"/>
          </p:cNvSpPr>
          <p:nvPr/>
        </p:nvSpPr>
        <p:spPr bwMode="auto">
          <a:xfrm>
            <a:off x="3525838" y="2281239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80" name="Line 56"/>
          <p:cNvSpPr>
            <a:spLocks noChangeShapeType="1"/>
          </p:cNvSpPr>
          <p:nvPr/>
        </p:nvSpPr>
        <p:spPr bwMode="auto">
          <a:xfrm>
            <a:off x="3525838" y="14652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81" name="Line 57"/>
          <p:cNvSpPr>
            <a:spLocks noChangeShapeType="1"/>
          </p:cNvSpPr>
          <p:nvPr/>
        </p:nvSpPr>
        <p:spPr bwMode="auto">
          <a:xfrm>
            <a:off x="3595688" y="55419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82" name="Line 58"/>
          <p:cNvSpPr>
            <a:spLocks noChangeShapeType="1"/>
          </p:cNvSpPr>
          <p:nvPr/>
        </p:nvSpPr>
        <p:spPr bwMode="auto">
          <a:xfrm flipV="1">
            <a:off x="35956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83" name="Line 59"/>
          <p:cNvSpPr>
            <a:spLocks noChangeShapeType="1"/>
          </p:cNvSpPr>
          <p:nvPr/>
        </p:nvSpPr>
        <p:spPr bwMode="auto">
          <a:xfrm flipV="1">
            <a:off x="4767264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84" name="Line 60"/>
          <p:cNvSpPr>
            <a:spLocks noChangeShapeType="1"/>
          </p:cNvSpPr>
          <p:nvPr/>
        </p:nvSpPr>
        <p:spPr bwMode="auto">
          <a:xfrm flipV="1">
            <a:off x="59451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85" name="Line 61"/>
          <p:cNvSpPr>
            <a:spLocks noChangeShapeType="1"/>
          </p:cNvSpPr>
          <p:nvPr/>
        </p:nvSpPr>
        <p:spPr bwMode="auto">
          <a:xfrm flipV="1">
            <a:off x="7115175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86" name="Line 62"/>
          <p:cNvSpPr>
            <a:spLocks noChangeShapeType="1"/>
          </p:cNvSpPr>
          <p:nvPr/>
        </p:nvSpPr>
        <p:spPr bwMode="auto">
          <a:xfrm flipV="1">
            <a:off x="8293100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87" name="Line 63"/>
          <p:cNvSpPr>
            <a:spLocks noChangeShapeType="1"/>
          </p:cNvSpPr>
          <p:nvPr/>
        </p:nvSpPr>
        <p:spPr bwMode="auto">
          <a:xfrm flipV="1">
            <a:off x="94630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88" name="Freeform 64"/>
          <p:cNvSpPr>
            <a:spLocks/>
          </p:cNvSpPr>
          <p:nvPr/>
        </p:nvSpPr>
        <p:spPr bwMode="auto">
          <a:xfrm>
            <a:off x="4703763" y="4662488"/>
            <a:ext cx="125412" cy="125412"/>
          </a:xfrm>
          <a:custGeom>
            <a:avLst/>
            <a:gdLst>
              <a:gd name="T0" fmla="*/ 100805834 w 79"/>
              <a:gd name="T1" fmla="*/ 0 h 79"/>
              <a:gd name="T2" fmla="*/ 199090729 w 79"/>
              <a:gd name="T3" fmla="*/ 98284895 h 79"/>
              <a:gd name="T4" fmla="*/ 100805834 w 79"/>
              <a:gd name="T5" fmla="*/ 199090729 h 79"/>
              <a:gd name="T6" fmla="*/ 0 w 79"/>
              <a:gd name="T7" fmla="*/ 98284895 h 79"/>
              <a:gd name="T8" fmla="*/ 100805834 w 79"/>
              <a:gd name="T9" fmla="*/ 0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79"/>
              <a:gd name="T17" fmla="*/ 79 w 79"/>
              <a:gd name="T18" fmla="*/ 79 h 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9289" name="Rectangle 65"/>
          <p:cNvSpPr>
            <a:spLocks noChangeArrowheads="1"/>
          </p:cNvSpPr>
          <p:nvPr/>
        </p:nvSpPr>
        <p:spPr bwMode="auto">
          <a:xfrm>
            <a:off x="3305175" y="54165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0</a:t>
            </a:r>
            <a:endParaRPr lang="en-US" altLang="en-US"/>
          </a:p>
        </p:txBody>
      </p:sp>
      <p:sp>
        <p:nvSpPr>
          <p:cNvPr id="139290" name="Rectangle 66"/>
          <p:cNvSpPr>
            <a:spLocks noChangeArrowheads="1"/>
          </p:cNvSpPr>
          <p:nvPr/>
        </p:nvSpPr>
        <p:spPr bwMode="auto">
          <a:xfrm>
            <a:off x="3305175" y="45989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1</a:t>
            </a:r>
            <a:endParaRPr lang="en-US" altLang="en-US"/>
          </a:p>
        </p:txBody>
      </p:sp>
      <p:sp>
        <p:nvSpPr>
          <p:cNvPr id="139291" name="Rectangle 67"/>
          <p:cNvSpPr>
            <a:spLocks noChangeArrowheads="1"/>
          </p:cNvSpPr>
          <p:nvPr/>
        </p:nvSpPr>
        <p:spPr bwMode="auto">
          <a:xfrm>
            <a:off x="3305175" y="37830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2</a:t>
            </a:r>
            <a:endParaRPr lang="en-US" altLang="en-US"/>
          </a:p>
        </p:txBody>
      </p:sp>
      <p:sp>
        <p:nvSpPr>
          <p:cNvPr id="139292" name="Rectangle 68"/>
          <p:cNvSpPr>
            <a:spLocks noChangeArrowheads="1"/>
          </p:cNvSpPr>
          <p:nvPr/>
        </p:nvSpPr>
        <p:spPr bwMode="auto">
          <a:xfrm>
            <a:off x="3305175" y="29733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3</a:t>
            </a:r>
            <a:endParaRPr lang="en-US" altLang="en-US"/>
          </a:p>
        </p:txBody>
      </p:sp>
      <p:sp>
        <p:nvSpPr>
          <p:cNvPr id="139293" name="Rectangle 69"/>
          <p:cNvSpPr>
            <a:spLocks noChangeArrowheads="1"/>
          </p:cNvSpPr>
          <p:nvPr/>
        </p:nvSpPr>
        <p:spPr bwMode="auto">
          <a:xfrm>
            <a:off x="3305175" y="21558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4</a:t>
            </a:r>
            <a:endParaRPr lang="en-US" altLang="en-US"/>
          </a:p>
        </p:txBody>
      </p:sp>
      <p:sp>
        <p:nvSpPr>
          <p:cNvPr id="139294" name="Rectangle 70"/>
          <p:cNvSpPr>
            <a:spLocks noChangeArrowheads="1"/>
          </p:cNvSpPr>
          <p:nvPr/>
        </p:nvSpPr>
        <p:spPr bwMode="auto">
          <a:xfrm>
            <a:off x="3305175" y="13398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5</a:t>
            </a:r>
            <a:endParaRPr lang="en-US" altLang="en-US"/>
          </a:p>
        </p:txBody>
      </p:sp>
      <p:sp>
        <p:nvSpPr>
          <p:cNvPr id="139295" name="Rectangle 71"/>
          <p:cNvSpPr>
            <a:spLocks noChangeArrowheads="1"/>
          </p:cNvSpPr>
          <p:nvPr/>
        </p:nvSpPr>
        <p:spPr bwMode="auto">
          <a:xfrm>
            <a:off x="35417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0</a:t>
            </a:r>
            <a:endParaRPr lang="en-US" altLang="en-US"/>
          </a:p>
        </p:txBody>
      </p:sp>
      <p:sp>
        <p:nvSpPr>
          <p:cNvPr id="139296" name="Rectangle 72"/>
          <p:cNvSpPr>
            <a:spLocks noChangeArrowheads="1"/>
          </p:cNvSpPr>
          <p:nvPr/>
        </p:nvSpPr>
        <p:spPr bwMode="auto">
          <a:xfrm>
            <a:off x="4711700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1</a:t>
            </a:r>
            <a:endParaRPr lang="en-US" altLang="en-US"/>
          </a:p>
        </p:txBody>
      </p:sp>
      <p:sp>
        <p:nvSpPr>
          <p:cNvPr id="139297" name="Rectangle 73"/>
          <p:cNvSpPr>
            <a:spLocks noChangeArrowheads="1"/>
          </p:cNvSpPr>
          <p:nvPr/>
        </p:nvSpPr>
        <p:spPr bwMode="auto">
          <a:xfrm>
            <a:off x="5889625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2</a:t>
            </a:r>
            <a:endParaRPr lang="en-US" altLang="en-US"/>
          </a:p>
        </p:txBody>
      </p:sp>
      <p:sp>
        <p:nvSpPr>
          <p:cNvPr id="139298" name="Rectangle 74"/>
          <p:cNvSpPr>
            <a:spLocks noChangeArrowheads="1"/>
          </p:cNvSpPr>
          <p:nvPr/>
        </p:nvSpPr>
        <p:spPr bwMode="auto">
          <a:xfrm>
            <a:off x="70596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3</a:t>
            </a:r>
            <a:endParaRPr lang="en-US" altLang="en-US"/>
          </a:p>
        </p:txBody>
      </p:sp>
      <p:sp>
        <p:nvSpPr>
          <p:cNvPr id="139299" name="Rectangle 75"/>
          <p:cNvSpPr>
            <a:spLocks noChangeArrowheads="1"/>
          </p:cNvSpPr>
          <p:nvPr/>
        </p:nvSpPr>
        <p:spPr bwMode="auto">
          <a:xfrm>
            <a:off x="8239125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4</a:t>
            </a:r>
            <a:endParaRPr lang="en-US" altLang="en-US"/>
          </a:p>
        </p:txBody>
      </p:sp>
      <p:sp>
        <p:nvSpPr>
          <p:cNvPr id="139300" name="Rectangle 76"/>
          <p:cNvSpPr>
            <a:spLocks noChangeArrowheads="1"/>
          </p:cNvSpPr>
          <p:nvPr/>
        </p:nvSpPr>
        <p:spPr bwMode="auto">
          <a:xfrm>
            <a:off x="94091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5</a:t>
            </a:r>
            <a:endParaRPr lang="en-US" altLang="en-US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title"/>
          </p:nvPr>
        </p:nvSpPr>
        <p:spPr>
          <a:xfrm>
            <a:off x="922986" y="9526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K-means Clustering: Step 1</a:t>
            </a:r>
          </a:p>
        </p:txBody>
      </p:sp>
      <p:sp>
        <p:nvSpPr>
          <p:cNvPr id="139302" name="Text Box 4"/>
          <p:cNvSpPr txBox="1">
            <a:spLocks noChangeArrowheads="1"/>
          </p:cNvSpPr>
          <p:nvPr/>
        </p:nvSpPr>
        <p:spPr bwMode="auto">
          <a:xfrm>
            <a:off x="2503489" y="838200"/>
            <a:ext cx="7267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Algorithm: k-means, Distance Metric: Euclidean Distance</a:t>
            </a:r>
          </a:p>
        </p:txBody>
      </p:sp>
      <p:sp>
        <p:nvSpPr>
          <p:cNvPr id="139303" name="AutoShape 5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9304" name="AutoShape 6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9305" name="AutoShape 7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9306" name="AutoShape 8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9307" name="AutoShape 9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9308" name="AutoShape 10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9309" name="AutoShape 11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9310" name="AutoShape 12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9311" name="AutoShape 13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9312" name="AutoShape 14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9313" name="AutoShape 15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9314" name="AutoShape 16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9315" name="AutoShape 17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9316" name="AutoShape 18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9317" name="AutoShape 19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9318" name="AutoShape 20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9319" name="AutoShape 21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9320" name="AutoShape 22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9321" name="AutoShape 23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9322" name="AutoShape 24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9323" name="AutoShape 25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9324" name="AutoShape 26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9325" name="AutoShape 27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9326" name="AutoShape 28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9327" name="AutoShape 29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9328" name="AutoShape 30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9329" name="AutoShape 31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181600" y="2286000"/>
            <a:ext cx="2743200" cy="3276600"/>
            <a:chOff x="2304" y="1440"/>
            <a:chExt cx="1728" cy="2064"/>
          </a:xfrm>
        </p:grpSpPr>
        <p:grpSp>
          <p:nvGrpSpPr>
            <p:cNvPr id="139331" name="Group 33"/>
            <p:cNvGrpSpPr>
              <a:grpSpLocks/>
            </p:cNvGrpSpPr>
            <p:nvPr/>
          </p:nvGrpSpPr>
          <p:grpSpPr bwMode="auto">
            <a:xfrm>
              <a:off x="2784" y="1440"/>
              <a:ext cx="432" cy="336"/>
              <a:chOff x="192" y="1824"/>
              <a:chExt cx="432" cy="336"/>
            </a:xfrm>
          </p:grpSpPr>
          <p:sp>
            <p:nvSpPr>
              <p:cNvPr id="139338" name="Oval 34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9339" name="Text Box 35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/>
                  <a:t>k</a:t>
                </a:r>
                <a:r>
                  <a:rPr lang="en-US" altLang="en-US" baseline="-25000"/>
                  <a:t>1</a:t>
                </a:r>
              </a:p>
            </p:txBody>
          </p:sp>
        </p:grpSp>
        <p:grpSp>
          <p:nvGrpSpPr>
            <p:cNvPr id="139332" name="Group 36"/>
            <p:cNvGrpSpPr>
              <a:grpSpLocks/>
            </p:cNvGrpSpPr>
            <p:nvPr/>
          </p:nvGrpSpPr>
          <p:grpSpPr bwMode="auto">
            <a:xfrm>
              <a:off x="2304" y="2160"/>
              <a:ext cx="432" cy="336"/>
              <a:chOff x="192" y="1824"/>
              <a:chExt cx="432" cy="336"/>
            </a:xfrm>
          </p:grpSpPr>
          <p:sp>
            <p:nvSpPr>
              <p:cNvPr id="139336" name="Oval 37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9337" name="Text Box 38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/>
                  <a:t>k</a:t>
                </a:r>
                <a:r>
                  <a:rPr lang="en-US" altLang="en-US" baseline="-25000"/>
                  <a:t>2</a:t>
                </a:r>
              </a:p>
            </p:txBody>
          </p:sp>
        </p:grpSp>
        <p:grpSp>
          <p:nvGrpSpPr>
            <p:cNvPr id="139333" name="Group 39"/>
            <p:cNvGrpSpPr>
              <a:grpSpLocks/>
            </p:cNvGrpSpPr>
            <p:nvPr/>
          </p:nvGrpSpPr>
          <p:grpSpPr bwMode="auto">
            <a:xfrm>
              <a:off x="3600" y="3168"/>
              <a:ext cx="432" cy="336"/>
              <a:chOff x="192" y="1824"/>
              <a:chExt cx="432" cy="336"/>
            </a:xfrm>
          </p:grpSpPr>
          <p:sp>
            <p:nvSpPr>
              <p:cNvPr id="139334" name="Oval 40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9335" name="Text Box 41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/>
                  <a:t>k</a:t>
                </a:r>
                <a:r>
                  <a:rPr lang="en-US" altLang="en-US" baseline="-25000"/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887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45"/>
          <p:cNvSpPr>
            <a:spLocks noChangeArrowheads="1"/>
          </p:cNvSpPr>
          <p:nvPr/>
        </p:nvSpPr>
        <p:spPr bwMode="auto">
          <a:xfrm>
            <a:off x="2646363" y="1198564"/>
            <a:ext cx="6989762" cy="5481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291" name="Rectangle 46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292" name="Line 47"/>
          <p:cNvSpPr>
            <a:spLocks noChangeShapeType="1"/>
          </p:cNvSpPr>
          <p:nvPr/>
        </p:nvSpPr>
        <p:spPr bwMode="auto">
          <a:xfrm>
            <a:off x="3595688" y="47244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293" name="Line 48"/>
          <p:cNvSpPr>
            <a:spLocks noChangeShapeType="1"/>
          </p:cNvSpPr>
          <p:nvPr/>
        </p:nvSpPr>
        <p:spPr bwMode="auto">
          <a:xfrm>
            <a:off x="3595688" y="3908425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294" name="Line 49"/>
          <p:cNvSpPr>
            <a:spLocks noChangeShapeType="1"/>
          </p:cNvSpPr>
          <p:nvPr/>
        </p:nvSpPr>
        <p:spPr bwMode="auto">
          <a:xfrm>
            <a:off x="3595688" y="30988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295" name="Line 50"/>
          <p:cNvSpPr>
            <a:spLocks noChangeShapeType="1"/>
          </p:cNvSpPr>
          <p:nvPr/>
        </p:nvSpPr>
        <p:spPr bwMode="auto">
          <a:xfrm>
            <a:off x="3595688" y="2281239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296" name="Line 51"/>
          <p:cNvSpPr>
            <a:spLocks noChangeShapeType="1"/>
          </p:cNvSpPr>
          <p:nvPr/>
        </p:nvSpPr>
        <p:spPr bwMode="auto">
          <a:xfrm>
            <a:off x="3595688" y="14652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297" name="Rectangle 52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298" name="Line 53"/>
          <p:cNvSpPr>
            <a:spLocks noChangeShapeType="1"/>
          </p:cNvSpPr>
          <p:nvPr/>
        </p:nvSpPr>
        <p:spPr bwMode="auto">
          <a:xfrm>
            <a:off x="3595689" y="1465263"/>
            <a:ext cx="1587" cy="4076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299" name="Line 54"/>
          <p:cNvSpPr>
            <a:spLocks noChangeShapeType="1"/>
          </p:cNvSpPr>
          <p:nvPr/>
        </p:nvSpPr>
        <p:spPr bwMode="auto">
          <a:xfrm>
            <a:off x="3525838" y="55419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300" name="Line 55"/>
          <p:cNvSpPr>
            <a:spLocks noChangeShapeType="1"/>
          </p:cNvSpPr>
          <p:nvPr/>
        </p:nvSpPr>
        <p:spPr bwMode="auto">
          <a:xfrm>
            <a:off x="3525838" y="47244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301" name="Line 56"/>
          <p:cNvSpPr>
            <a:spLocks noChangeShapeType="1"/>
          </p:cNvSpPr>
          <p:nvPr/>
        </p:nvSpPr>
        <p:spPr bwMode="auto">
          <a:xfrm>
            <a:off x="3525838" y="3908425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302" name="Line 57"/>
          <p:cNvSpPr>
            <a:spLocks noChangeShapeType="1"/>
          </p:cNvSpPr>
          <p:nvPr/>
        </p:nvSpPr>
        <p:spPr bwMode="auto">
          <a:xfrm>
            <a:off x="3525838" y="30988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303" name="Line 58"/>
          <p:cNvSpPr>
            <a:spLocks noChangeShapeType="1"/>
          </p:cNvSpPr>
          <p:nvPr/>
        </p:nvSpPr>
        <p:spPr bwMode="auto">
          <a:xfrm>
            <a:off x="3525838" y="2281239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304" name="Line 59"/>
          <p:cNvSpPr>
            <a:spLocks noChangeShapeType="1"/>
          </p:cNvSpPr>
          <p:nvPr/>
        </p:nvSpPr>
        <p:spPr bwMode="auto">
          <a:xfrm>
            <a:off x="3525838" y="14652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305" name="Line 60"/>
          <p:cNvSpPr>
            <a:spLocks noChangeShapeType="1"/>
          </p:cNvSpPr>
          <p:nvPr/>
        </p:nvSpPr>
        <p:spPr bwMode="auto">
          <a:xfrm>
            <a:off x="3595688" y="55419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306" name="Line 61"/>
          <p:cNvSpPr>
            <a:spLocks noChangeShapeType="1"/>
          </p:cNvSpPr>
          <p:nvPr/>
        </p:nvSpPr>
        <p:spPr bwMode="auto">
          <a:xfrm flipV="1">
            <a:off x="35956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307" name="Line 62"/>
          <p:cNvSpPr>
            <a:spLocks noChangeShapeType="1"/>
          </p:cNvSpPr>
          <p:nvPr/>
        </p:nvSpPr>
        <p:spPr bwMode="auto">
          <a:xfrm flipV="1">
            <a:off x="4767264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308" name="Line 63"/>
          <p:cNvSpPr>
            <a:spLocks noChangeShapeType="1"/>
          </p:cNvSpPr>
          <p:nvPr/>
        </p:nvSpPr>
        <p:spPr bwMode="auto">
          <a:xfrm flipV="1">
            <a:off x="59451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309" name="Line 64"/>
          <p:cNvSpPr>
            <a:spLocks noChangeShapeType="1"/>
          </p:cNvSpPr>
          <p:nvPr/>
        </p:nvSpPr>
        <p:spPr bwMode="auto">
          <a:xfrm flipV="1">
            <a:off x="7115175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310" name="Line 65"/>
          <p:cNvSpPr>
            <a:spLocks noChangeShapeType="1"/>
          </p:cNvSpPr>
          <p:nvPr/>
        </p:nvSpPr>
        <p:spPr bwMode="auto">
          <a:xfrm flipV="1">
            <a:off x="8293100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311" name="Line 66"/>
          <p:cNvSpPr>
            <a:spLocks noChangeShapeType="1"/>
          </p:cNvSpPr>
          <p:nvPr/>
        </p:nvSpPr>
        <p:spPr bwMode="auto">
          <a:xfrm flipV="1">
            <a:off x="94630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312" name="Freeform 67"/>
          <p:cNvSpPr>
            <a:spLocks/>
          </p:cNvSpPr>
          <p:nvPr/>
        </p:nvSpPr>
        <p:spPr bwMode="auto">
          <a:xfrm>
            <a:off x="4703763" y="4662488"/>
            <a:ext cx="125412" cy="125412"/>
          </a:xfrm>
          <a:custGeom>
            <a:avLst/>
            <a:gdLst>
              <a:gd name="T0" fmla="*/ 100805834 w 79"/>
              <a:gd name="T1" fmla="*/ 0 h 79"/>
              <a:gd name="T2" fmla="*/ 199090729 w 79"/>
              <a:gd name="T3" fmla="*/ 98284895 h 79"/>
              <a:gd name="T4" fmla="*/ 100805834 w 79"/>
              <a:gd name="T5" fmla="*/ 199090729 h 79"/>
              <a:gd name="T6" fmla="*/ 0 w 79"/>
              <a:gd name="T7" fmla="*/ 98284895 h 79"/>
              <a:gd name="T8" fmla="*/ 100805834 w 79"/>
              <a:gd name="T9" fmla="*/ 0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79"/>
              <a:gd name="T17" fmla="*/ 79 w 79"/>
              <a:gd name="T18" fmla="*/ 79 h 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313" name="Rectangle 68"/>
          <p:cNvSpPr>
            <a:spLocks noChangeArrowheads="1"/>
          </p:cNvSpPr>
          <p:nvPr/>
        </p:nvSpPr>
        <p:spPr bwMode="auto">
          <a:xfrm>
            <a:off x="3305175" y="54165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0</a:t>
            </a:r>
            <a:endParaRPr lang="en-US" altLang="en-US"/>
          </a:p>
        </p:txBody>
      </p:sp>
      <p:sp>
        <p:nvSpPr>
          <p:cNvPr id="140314" name="Rectangle 69"/>
          <p:cNvSpPr>
            <a:spLocks noChangeArrowheads="1"/>
          </p:cNvSpPr>
          <p:nvPr/>
        </p:nvSpPr>
        <p:spPr bwMode="auto">
          <a:xfrm>
            <a:off x="3305175" y="45989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1</a:t>
            </a:r>
            <a:endParaRPr lang="en-US" altLang="en-US"/>
          </a:p>
        </p:txBody>
      </p:sp>
      <p:sp>
        <p:nvSpPr>
          <p:cNvPr id="140315" name="Rectangle 70"/>
          <p:cNvSpPr>
            <a:spLocks noChangeArrowheads="1"/>
          </p:cNvSpPr>
          <p:nvPr/>
        </p:nvSpPr>
        <p:spPr bwMode="auto">
          <a:xfrm>
            <a:off x="3305175" y="37830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2</a:t>
            </a:r>
            <a:endParaRPr lang="en-US" altLang="en-US"/>
          </a:p>
        </p:txBody>
      </p:sp>
      <p:sp>
        <p:nvSpPr>
          <p:cNvPr id="140316" name="Rectangle 71"/>
          <p:cNvSpPr>
            <a:spLocks noChangeArrowheads="1"/>
          </p:cNvSpPr>
          <p:nvPr/>
        </p:nvSpPr>
        <p:spPr bwMode="auto">
          <a:xfrm>
            <a:off x="3305175" y="29733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3</a:t>
            </a:r>
            <a:endParaRPr lang="en-US" altLang="en-US"/>
          </a:p>
        </p:txBody>
      </p:sp>
      <p:sp>
        <p:nvSpPr>
          <p:cNvPr id="140317" name="Rectangle 72"/>
          <p:cNvSpPr>
            <a:spLocks noChangeArrowheads="1"/>
          </p:cNvSpPr>
          <p:nvPr/>
        </p:nvSpPr>
        <p:spPr bwMode="auto">
          <a:xfrm>
            <a:off x="3305175" y="21558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4</a:t>
            </a:r>
            <a:endParaRPr lang="en-US" altLang="en-US"/>
          </a:p>
        </p:txBody>
      </p:sp>
      <p:sp>
        <p:nvSpPr>
          <p:cNvPr id="140318" name="Rectangle 73"/>
          <p:cNvSpPr>
            <a:spLocks noChangeArrowheads="1"/>
          </p:cNvSpPr>
          <p:nvPr/>
        </p:nvSpPr>
        <p:spPr bwMode="auto">
          <a:xfrm>
            <a:off x="3305175" y="13398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5</a:t>
            </a:r>
            <a:endParaRPr lang="en-US" altLang="en-US"/>
          </a:p>
        </p:txBody>
      </p:sp>
      <p:sp>
        <p:nvSpPr>
          <p:cNvPr id="140319" name="Rectangle 74"/>
          <p:cNvSpPr>
            <a:spLocks noChangeArrowheads="1"/>
          </p:cNvSpPr>
          <p:nvPr/>
        </p:nvSpPr>
        <p:spPr bwMode="auto">
          <a:xfrm>
            <a:off x="35417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0</a:t>
            </a:r>
            <a:endParaRPr lang="en-US" altLang="en-US"/>
          </a:p>
        </p:txBody>
      </p:sp>
      <p:sp>
        <p:nvSpPr>
          <p:cNvPr id="140320" name="Rectangle 75"/>
          <p:cNvSpPr>
            <a:spLocks noChangeArrowheads="1"/>
          </p:cNvSpPr>
          <p:nvPr/>
        </p:nvSpPr>
        <p:spPr bwMode="auto">
          <a:xfrm>
            <a:off x="4711700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1</a:t>
            </a:r>
            <a:endParaRPr lang="en-US" altLang="en-US"/>
          </a:p>
        </p:txBody>
      </p:sp>
      <p:sp>
        <p:nvSpPr>
          <p:cNvPr id="140321" name="Rectangle 76"/>
          <p:cNvSpPr>
            <a:spLocks noChangeArrowheads="1"/>
          </p:cNvSpPr>
          <p:nvPr/>
        </p:nvSpPr>
        <p:spPr bwMode="auto">
          <a:xfrm>
            <a:off x="5889625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2</a:t>
            </a:r>
            <a:endParaRPr lang="en-US" altLang="en-US"/>
          </a:p>
        </p:txBody>
      </p:sp>
      <p:sp>
        <p:nvSpPr>
          <p:cNvPr id="140322" name="Rectangle 77"/>
          <p:cNvSpPr>
            <a:spLocks noChangeArrowheads="1"/>
          </p:cNvSpPr>
          <p:nvPr/>
        </p:nvSpPr>
        <p:spPr bwMode="auto">
          <a:xfrm>
            <a:off x="70596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3</a:t>
            </a:r>
            <a:endParaRPr lang="en-US" altLang="en-US"/>
          </a:p>
        </p:txBody>
      </p:sp>
      <p:sp>
        <p:nvSpPr>
          <p:cNvPr id="140323" name="Rectangle 78"/>
          <p:cNvSpPr>
            <a:spLocks noChangeArrowheads="1"/>
          </p:cNvSpPr>
          <p:nvPr/>
        </p:nvSpPr>
        <p:spPr bwMode="auto">
          <a:xfrm>
            <a:off x="8239125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4</a:t>
            </a:r>
            <a:endParaRPr lang="en-US" altLang="en-US"/>
          </a:p>
        </p:txBody>
      </p:sp>
      <p:sp>
        <p:nvSpPr>
          <p:cNvPr id="140324" name="Rectangle 79"/>
          <p:cNvSpPr>
            <a:spLocks noChangeArrowheads="1"/>
          </p:cNvSpPr>
          <p:nvPr/>
        </p:nvSpPr>
        <p:spPr bwMode="auto">
          <a:xfrm>
            <a:off x="94091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5</a:t>
            </a:r>
            <a:endParaRPr lang="en-US" alt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88107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K-means Clustering: Step 2</a:t>
            </a:r>
          </a:p>
        </p:txBody>
      </p:sp>
      <p:sp>
        <p:nvSpPr>
          <p:cNvPr id="140326" name="Text Box 4"/>
          <p:cNvSpPr txBox="1">
            <a:spLocks noChangeArrowheads="1"/>
          </p:cNvSpPr>
          <p:nvPr/>
        </p:nvSpPr>
        <p:spPr bwMode="auto">
          <a:xfrm>
            <a:off x="2503489" y="838200"/>
            <a:ext cx="7267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Algorithm: k-means, Distance Metric: Euclidean Distance</a:t>
            </a:r>
          </a:p>
        </p:txBody>
      </p:sp>
      <p:grpSp>
        <p:nvGrpSpPr>
          <p:cNvPr id="140327" name="Group 5"/>
          <p:cNvGrpSpPr>
            <a:grpSpLocks/>
          </p:cNvGrpSpPr>
          <p:nvPr/>
        </p:nvGrpSpPr>
        <p:grpSpPr bwMode="auto">
          <a:xfrm>
            <a:off x="5943600" y="2286000"/>
            <a:ext cx="685800" cy="533400"/>
            <a:chOff x="192" y="1824"/>
            <a:chExt cx="432" cy="336"/>
          </a:xfrm>
        </p:grpSpPr>
        <p:sp>
          <p:nvSpPr>
            <p:cNvPr id="140368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0369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1</a:t>
              </a:r>
            </a:p>
          </p:txBody>
        </p:sp>
      </p:grpSp>
      <p:grpSp>
        <p:nvGrpSpPr>
          <p:cNvPr id="140328" name="Group 8"/>
          <p:cNvGrpSpPr>
            <a:grpSpLocks/>
          </p:cNvGrpSpPr>
          <p:nvPr/>
        </p:nvGrpSpPr>
        <p:grpSpPr bwMode="auto">
          <a:xfrm>
            <a:off x="5181600" y="3429000"/>
            <a:ext cx="685800" cy="533400"/>
            <a:chOff x="192" y="1824"/>
            <a:chExt cx="432" cy="336"/>
          </a:xfrm>
        </p:grpSpPr>
        <p:sp>
          <p:nvSpPr>
            <p:cNvPr id="140366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0367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2</a:t>
              </a:r>
            </a:p>
          </p:txBody>
        </p:sp>
      </p:grpSp>
      <p:grpSp>
        <p:nvGrpSpPr>
          <p:cNvPr id="140329" name="Group 11"/>
          <p:cNvGrpSpPr>
            <a:grpSpLocks/>
          </p:cNvGrpSpPr>
          <p:nvPr/>
        </p:nvGrpSpPr>
        <p:grpSpPr bwMode="auto">
          <a:xfrm>
            <a:off x="7239000" y="5029200"/>
            <a:ext cx="685800" cy="533400"/>
            <a:chOff x="192" y="1824"/>
            <a:chExt cx="432" cy="336"/>
          </a:xfrm>
        </p:grpSpPr>
        <p:sp>
          <p:nvSpPr>
            <p:cNvPr id="140364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0365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3</a:t>
              </a:r>
            </a:p>
          </p:txBody>
        </p:sp>
      </p:grpSp>
      <p:sp>
        <p:nvSpPr>
          <p:cNvPr id="140330" name="AutoShape 14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331" name="AutoShape 15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332" name="AutoShape 16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333" name="AutoShape 17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334" name="AutoShape 18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335" name="AutoShape 19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336" name="AutoShape 20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337" name="AutoShape 21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338" name="AutoShape 22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339" name="AutoShape 23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340" name="AutoShape 24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341" name="AutoShape 25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342" name="AutoShape 26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343" name="AutoShape 27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344" name="AutoShape 28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345" name="AutoShape 29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346" name="AutoShape 30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347" name="AutoShape 31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348" name="AutoShape 32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349" name="AutoShape 33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350" name="AutoShape 34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351" name="AutoShape 35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352" name="AutoShape 36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353" name="AutoShape 37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354" name="AutoShape 38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355" name="AutoShape 39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0356" name="AutoShape 40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5029200" y="2438400"/>
            <a:ext cx="2895600" cy="2590800"/>
            <a:chOff x="2208" y="1536"/>
            <a:chExt cx="1824" cy="1632"/>
          </a:xfrm>
        </p:grpSpPr>
        <p:sp>
          <p:nvSpPr>
            <p:cNvPr id="140361" name="Line 42"/>
            <p:cNvSpPr>
              <a:spLocks noChangeShapeType="1"/>
            </p:cNvSpPr>
            <p:nvPr/>
          </p:nvSpPr>
          <p:spPr bwMode="auto">
            <a:xfrm>
              <a:off x="2976" y="1536"/>
              <a:ext cx="9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62" name="Line 43"/>
            <p:cNvSpPr>
              <a:spLocks noChangeShapeType="1"/>
            </p:cNvSpPr>
            <p:nvPr/>
          </p:nvSpPr>
          <p:spPr bwMode="auto">
            <a:xfrm flipH="1">
              <a:off x="2208" y="2352"/>
              <a:ext cx="14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63" name="Line 44"/>
            <p:cNvSpPr>
              <a:spLocks noChangeShapeType="1"/>
            </p:cNvSpPr>
            <p:nvPr/>
          </p:nvSpPr>
          <p:spPr bwMode="auto">
            <a:xfrm flipV="1">
              <a:off x="3744" y="2688"/>
              <a:ext cx="288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0358" name="Line 82"/>
          <p:cNvSpPr>
            <a:spLocks noChangeShapeType="1"/>
          </p:cNvSpPr>
          <p:nvPr/>
        </p:nvSpPr>
        <p:spPr bwMode="auto">
          <a:xfrm flipH="1" flipV="1">
            <a:off x="3581400" y="1752600"/>
            <a:ext cx="2971800" cy="19050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359" name="Line 83"/>
          <p:cNvSpPr>
            <a:spLocks noChangeShapeType="1"/>
          </p:cNvSpPr>
          <p:nvPr/>
        </p:nvSpPr>
        <p:spPr bwMode="auto">
          <a:xfrm flipH="1">
            <a:off x="5562600" y="3657600"/>
            <a:ext cx="990600" cy="18288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360" name="Line 84"/>
          <p:cNvSpPr>
            <a:spLocks noChangeShapeType="1"/>
          </p:cNvSpPr>
          <p:nvPr/>
        </p:nvSpPr>
        <p:spPr bwMode="auto">
          <a:xfrm flipV="1">
            <a:off x="6553200" y="3657600"/>
            <a:ext cx="28956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6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68"/>
          <p:cNvSpPr>
            <a:spLocks noChangeArrowheads="1"/>
          </p:cNvSpPr>
          <p:nvPr/>
        </p:nvSpPr>
        <p:spPr bwMode="auto">
          <a:xfrm>
            <a:off x="2646363" y="1198564"/>
            <a:ext cx="6989762" cy="5481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15" name="Rectangle 69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16" name="Line 70"/>
          <p:cNvSpPr>
            <a:spLocks noChangeShapeType="1"/>
          </p:cNvSpPr>
          <p:nvPr/>
        </p:nvSpPr>
        <p:spPr bwMode="auto">
          <a:xfrm>
            <a:off x="3595688" y="47244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17" name="Line 71"/>
          <p:cNvSpPr>
            <a:spLocks noChangeShapeType="1"/>
          </p:cNvSpPr>
          <p:nvPr/>
        </p:nvSpPr>
        <p:spPr bwMode="auto">
          <a:xfrm>
            <a:off x="3595688" y="3908425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18" name="Line 72"/>
          <p:cNvSpPr>
            <a:spLocks noChangeShapeType="1"/>
          </p:cNvSpPr>
          <p:nvPr/>
        </p:nvSpPr>
        <p:spPr bwMode="auto">
          <a:xfrm>
            <a:off x="3595688" y="30988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19" name="Line 73"/>
          <p:cNvSpPr>
            <a:spLocks noChangeShapeType="1"/>
          </p:cNvSpPr>
          <p:nvPr/>
        </p:nvSpPr>
        <p:spPr bwMode="auto">
          <a:xfrm>
            <a:off x="3595688" y="2281239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20" name="Line 74"/>
          <p:cNvSpPr>
            <a:spLocks noChangeShapeType="1"/>
          </p:cNvSpPr>
          <p:nvPr/>
        </p:nvSpPr>
        <p:spPr bwMode="auto">
          <a:xfrm>
            <a:off x="3595688" y="14652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21" name="Rectangle 75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22" name="Line 76"/>
          <p:cNvSpPr>
            <a:spLocks noChangeShapeType="1"/>
          </p:cNvSpPr>
          <p:nvPr/>
        </p:nvSpPr>
        <p:spPr bwMode="auto">
          <a:xfrm>
            <a:off x="3595689" y="1465263"/>
            <a:ext cx="1587" cy="4076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23" name="Line 77"/>
          <p:cNvSpPr>
            <a:spLocks noChangeShapeType="1"/>
          </p:cNvSpPr>
          <p:nvPr/>
        </p:nvSpPr>
        <p:spPr bwMode="auto">
          <a:xfrm>
            <a:off x="3525838" y="55419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24" name="Line 78"/>
          <p:cNvSpPr>
            <a:spLocks noChangeShapeType="1"/>
          </p:cNvSpPr>
          <p:nvPr/>
        </p:nvSpPr>
        <p:spPr bwMode="auto">
          <a:xfrm>
            <a:off x="3525838" y="47244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25" name="Line 79"/>
          <p:cNvSpPr>
            <a:spLocks noChangeShapeType="1"/>
          </p:cNvSpPr>
          <p:nvPr/>
        </p:nvSpPr>
        <p:spPr bwMode="auto">
          <a:xfrm>
            <a:off x="3525838" y="3908425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26" name="Line 80"/>
          <p:cNvSpPr>
            <a:spLocks noChangeShapeType="1"/>
          </p:cNvSpPr>
          <p:nvPr/>
        </p:nvSpPr>
        <p:spPr bwMode="auto">
          <a:xfrm>
            <a:off x="3525838" y="30988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27" name="Line 81"/>
          <p:cNvSpPr>
            <a:spLocks noChangeShapeType="1"/>
          </p:cNvSpPr>
          <p:nvPr/>
        </p:nvSpPr>
        <p:spPr bwMode="auto">
          <a:xfrm>
            <a:off x="3525838" y="2281239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28" name="Line 82"/>
          <p:cNvSpPr>
            <a:spLocks noChangeShapeType="1"/>
          </p:cNvSpPr>
          <p:nvPr/>
        </p:nvSpPr>
        <p:spPr bwMode="auto">
          <a:xfrm>
            <a:off x="3525838" y="14652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29" name="Line 83"/>
          <p:cNvSpPr>
            <a:spLocks noChangeShapeType="1"/>
          </p:cNvSpPr>
          <p:nvPr/>
        </p:nvSpPr>
        <p:spPr bwMode="auto">
          <a:xfrm>
            <a:off x="3595688" y="55419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30" name="Line 84"/>
          <p:cNvSpPr>
            <a:spLocks noChangeShapeType="1"/>
          </p:cNvSpPr>
          <p:nvPr/>
        </p:nvSpPr>
        <p:spPr bwMode="auto">
          <a:xfrm flipV="1">
            <a:off x="35956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31" name="Line 85"/>
          <p:cNvSpPr>
            <a:spLocks noChangeShapeType="1"/>
          </p:cNvSpPr>
          <p:nvPr/>
        </p:nvSpPr>
        <p:spPr bwMode="auto">
          <a:xfrm flipV="1">
            <a:off x="4767264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32" name="Line 86"/>
          <p:cNvSpPr>
            <a:spLocks noChangeShapeType="1"/>
          </p:cNvSpPr>
          <p:nvPr/>
        </p:nvSpPr>
        <p:spPr bwMode="auto">
          <a:xfrm flipV="1">
            <a:off x="59451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33" name="Line 87"/>
          <p:cNvSpPr>
            <a:spLocks noChangeShapeType="1"/>
          </p:cNvSpPr>
          <p:nvPr/>
        </p:nvSpPr>
        <p:spPr bwMode="auto">
          <a:xfrm flipV="1">
            <a:off x="7115175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34" name="Line 88"/>
          <p:cNvSpPr>
            <a:spLocks noChangeShapeType="1"/>
          </p:cNvSpPr>
          <p:nvPr/>
        </p:nvSpPr>
        <p:spPr bwMode="auto">
          <a:xfrm flipV="1">
            <a:off x="8293100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35" name="Line 89"/>
          <p:cNvSpPr>
            <a:spLocks noChangeShapeType="1"/>
          </p:cNvSpPr>
          <p:nvPr/>
        </p:nvSpPr>
        <p:spPr bwMode="auto">
          <a:xfrm flipV="1">
            <a:off x="94630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36" name="Freeform 90"/>
          <p:cNvSpPr>
            <a:spLocks/>
          </p:cNvSpPr>
          <p:nvPr/>
        </p:nvSpPr>
        <p:spPr bwMode="auto">
          <a:xfrm>
            <a:off x="4703763" y="4662488"/>
            <a:ext cx="125412" cy="125412"/>
          </a:xfrm>
          <a:custGeom>
            <a:avLst/>
            <a:gdLst>
              <a:gd name="T0" fmla="*/ 100805834 w 79"/>
              <a:gd name="T1" fmla="*/ 0 h 79"/>
              <a:gd name="T2" fmla="*/ 199090729 w 79"/>
              <a:gd name="T3" fmla="*/ 98284895 h 79"/>
              <a:gd name="T4" fmla="*/ 100805834 w 79"/>
              <a:gd name="T5" fmla="*/ 199090729 h 79"/>
              <a:gd name="T6" fmla="*/ 0 w 79"/>
              <a:gd name="T7" fmla="*/ 98284895 h 79"/>
              <a:gd name="T8" fmla="*/ 100805834 w 79"/>
              <a:gd name="T9" fmla="*/ 0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79"/>
              <a:gd name="T17" fmla="*/ 79 w 79"/>
              <a:gd name="T18" fmla="*/ 79 h 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37" name="Rectangle 91"/>
          <p:cNvSpPr>
            <a:spLocks noChangeArrowheads="1"/>
          </p:cNvSpPr>
          <p:nvPr/>
        </p:nvSpPr>
        <p:spPr bwMode="auto">
          <a:xfrm>
            <a:off x="3305175" y="54165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0</a:t>
            </a:r>
            <a:endParaRPr lang="en-US" altLang="en-US"/>
          </a:p>
        </p:txBody>
      </p:sp>
      <p:sp>
        <p:nvSpPr>
          <p:cNvPr id="141338" name="Rectangle 92"/>
          <p:cNvSpPr>
            <a:spLocks noChangeArrowheads="1"/>
          </p:cNvSpPr>
          <p:nvPr/>
        </p:nvSpPr>
        <p:spPr bwMode="auto">
          <a:xfrm>
            <a:off x="3305175" y="45989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1</a:t>
            </a:r>
            <a:endParaRPr lang="en-US" altLang="en-US"/>
          </a:p>
        </p:txBody>
      </p:sp>
      <p:sp>
        <p:nvSpPr>
          <p:cNvPr id="141339" name="Rectangle 93"/>
          <p:cNvSpPr>
            <a:spLocks noChangeArrowheads="1"/>
          </p:cNvSpPr>
          <p:nvPr/>
        </p:nvSpPr>
        <p:spPr bwMode="auto">
          <a:xfrm>
            <a:off x="3305175" y="37830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2</a:t>
            </a:r>
            <a:endParaRPr lang="en-US" altLang="en-US"/>
          </a:p>
        </p:txBody>
      </p:sp>
      <p:sp>
        <p:nvSpPr>
          <p:cNvPr id="141340" name="Rectangle 94"/>
          <p:cNvSpPr>
            <a:spLocks noChangeArrowheads="1"/>
          </p:cNvSpPr>
          <p:nvPr/>
        </p:nvSpPr>
        <p:spPr bwMode="auto">
          <a:xfrm>
            <a:off x="3305175" y="29733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3</a:t>
            </a:r>
            <a:endParaRPr lang="en-US" altLang="en-US"/>
          </a:p>
        </p:txBody>
      </p:sp>
      <p:sp>
        <p:nvSpPr>
          <p:cNvPr id="141341" name="Rectangle 95"/>
          <p:cNvSpPr>
            <a:spLocks noChangeArrowheads="1"/>
          </p:cNvSpPr>
          <p:nvPr/>
        </p:nvSpPr>
        <p:spPr bwMode="auto">
          <a:xfrm>
            <a:off x="3305175" y="21558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4</a:t>
            </a:r>
            <a:endParaRPr lang="en-US" altLang="en-US"/>
          </a:p>
        </p:txBody>
      </p:sp>
      <p:sp>
        <p:nvSpPr>
          <p:cNvPr id="141342" name="Rectangle 96"/>
          <p:cNvSpPr>
            <a:spLocks noChangeArrowheads="1"/>
          </p:cNvSpPr>
          <p:nvPr/>
        </p:nvSpPr>
        <p:spPr bwMode="auto">
          <a:xfrm>
            <a:off x="3305175" y="13398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5</a:t>
            </a:r>
            <a:endParaRPr lang="en-US" altLang="en-US"/>
          </a:p>
        </p:txBody>
      </p:sp>
      <p:sp>
        <p:nvSpPr>
          <p:cNvPr id="141343" name="Rectangle 97"/>
          <p:cNvSpPr>
            <a:spLocks noChangeArrowheads="1"/>
          </p:cNvSpPr>
          <p:nvPr/>
        </p:nvSpPr>
        <p:spPr bwMode="auto">
          <a:xfrm>
            <a:off x="35417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0</a:t>
            </a:r>
            <a:endParaRPr lang="en-US" altLang="en-US"/>
          </a:p>
        </p:txBody>
      </p:sp>
      <p:sp>
        <p:nvSpPr>
          <p:cNvPr id="141344" name="Rectangle 98"/>
          <p:cNvSpPr>
            <a:spLocks noChangeArrowheads="1"/>
          </p:cNvSpPr>
          <p:nvPr/>
        </p:nvSpPr>
        <p:spPr bwMode="auto">
          <a:xfrm>
            <a:off x="4711700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1</a:t>
            </a:r>
            <a:endParaRPr lang="en-US" altLang="en-US"/>
          </a:p>
        </p:txBody>
      </p:sp>
      <p:sp>
        <p:nvSpPr>
          <p:cNvPr id="141345" name="Rectangle 99"/>
          <p:cNvSpPr>
            <a:spLocks noChangeArrowheads="1"/>
          </p:cNvSpPr>
          <p:nvPr/>
        </p:nvSpPr>
        <p:spPr bwMode="auto">
          <a:xfrm>
            <a:off x="5889625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2</a:t>
            </a:r>
            <a:endParaRPr lang="en-US" altLang="en-US"/>
          </a:p>
        </p:txBody>
      </p:sp>
      <p:sp>
        <p:nvSpPr>
          <p:cNvPr id="141346" name="Rectangle 100"/>
          <p:cNvSpPr>
            <a:spLocks noChangeArrowheads="1"/>
          </p:cNvSpPr>
          <p:nvPr/>
        </p:nvSpPr>
        <p:spPr bwMode="auto">
          <a:xfrm>
            <a:off x="70596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3</a:t>
            </a:r>
            <a:endParaRPr lang="en-US" altLang="en-US"/>
          </a:p>
        </p:txBody>
      </p:sp>
      <p:sp>
        <p:nvSpPr>
          <p:cNvPr id="141347" name="Rectangle 101"/>
          <p:cNvSpPr>
            <a:spLocks noChangeArrowheads="1"/>
          </p:cNvSpPr>
          <p:nvPr/>
        </p:nvSpPr>
        <p:spPr bwMode="auto">
          <a:xfrm>
            <a:off x="8239125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4</a:t>
            </a:r>
            <a:endParaRPr lang="en-US" altLang="en-US"/>
          </a:p>
        </p:txBody>
      </p:sp>
      <p:sp>
        <p:nvSpPr>
          <p:cNvPr id="141348" name="Rectangle 102"/>
          <p:cNvSpPr>
            <a:spLocks noChangeArrowheads="1"/>
          </p:cNvSpPr>
          <p:nvPr/>
        </p:nvSpPr>
        <p:spPr bwMode="auto">
          <a:xfrm>
            <a:off x="94091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5</a:t>
            </a:r>
            <a:endParaRPr lang="en-US" altLang="en-US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title"/>
          </p:nvPr>
        </p:nvSpPr>
        <p:spPr>
          <a:xfrm>
            <a:off x="1156952" y="74612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K-means Clustering: Step 3</a:t>
            </a:r>
          </a:p>
        </p:txBody>
      </p:sp>
      <p:sp>
        <p:nvSpPr>
          <p:cNvPr id="141350" name="Text Box 4"/>
          <p:cNvSpPr txBox="1">
            <a:spLocks noChangeArrowheads="1"/>
          </p:cNvSpPr>
          <p:nvPr/>
        </p:nvSpPr>
        <p:spPr bwMode="auto">
          <a:xfrm>
            <a:off x="2503489" y="838200"/>
            <a:ext cx="7267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Algorithm: k-means, Distance Metric: Euclidean Distance</a:t>
            </a:r>
          </a:p>
        </p:txBody>
      </p:sp>
      <p:grpSp>
        <p:nvGrpSpPr>
          <p:cNvPr id="141351" name="Group 5"/>
          <p:cNvGrpSpPr>
            <a:grpSpLocks/>
          </p:cNvGrpSpPr>
          <p:nvPr/>
        </p:nvGrpSpPr>
        <p:grpSpPr bwMode="auto">
          <a:xfrm>
            <a:off x="7696200" y="2133600"/>
            <a:ext cx="685800" cy="533400"/>
            <a:chOff x="192" y="1824"/>
            <a:chExt cx="432" cy="336"/>
          </a:xfrm>
        </p:grpSpPr>
        <p:sp>
          <p:nvSpPr>
            <p:cNvPr id="141412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1413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1</a:t>
              </a:r>
            </a:p>
          </p:txBody>
        </p:sp>
      </p:grpSp>
      <p:grpSp>
        <p:nvGrpSpPr>
          <p:cNvPr id="141352" name="Group 8"/>
          <p:cNvGrpSpPr>
            <a:grpSpLocks/>
          </p:cNvGrpSpPr>
          <p:nvPr/>
        </p:nvGrpSpPr>
        <p:grpSpPr bwMode="auto">
          <a:xfrm>
            <a:off x="4648200" y="4343400"/>
            <a:ext cx="685800" cy="533400"/>
            <a:chOff x="192" y="1824"/>
            <a:chExt cx="432" cy="336"/>
          </a:xfrm>
        </p:grpSpPr>
        <p:sp>
          <p:nvSpPr>
            <p:cNvPr id="141410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1411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2</a:t>
              </a:r>
            </a:p>
          </p:txBody>
        </p:sp>
      </p:grpSp>
      <p:grpSp>
        <p:nvGrpSpPr>
          <p:cNvPr id="141353" name="Group 11"/>
          <p:cNvGrpSpPr>
            <a:grpSpLocks/>
          </p:cNvGrpSpPr>
          <p:nvPr/>
        </p:nvGrpSpPr>
        <p:grpSpPr bwMode="auto">
          <a:xfrm>
            <a:off x="7772400" y="4038600"/>
            <a:ext cx="685800" cy="533400"/>
            <a:chOff x="192" y="1824"/>
            <a:chExt cx="432" cy="336"/>
          </a:xfrm>
        </p:grpSpPr>
        <p:sp>
          <p:nvSpPr>
            <p:cNvPr id="141408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1409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3</a:t>
              </a:r>
            </a:p>
          </p:txBody>
        </p:sp>
      </p:grpSp>
      <p:sp>
        <p:nvSpPr>
          <p:cNvPr id="141354" name="AutoShape 14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55" name="AutoShape 15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56" name="AutoShape 16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57" name="AutoShape 17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58" name="AutoShape 18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59" name="AutoShape 19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60" name="AutoShape 20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61" name="AutoShape 21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62" name="AutoShape 22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63" name="AutoShape 23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64" name="AutoShape 24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65" name="AutoShape 25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66" name="AutoShape 26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67" name="AutoShape 27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68" name="AutoShape 28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69" name="AutoShape 29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70" name="AutoShape 30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71" name="AutoShape 31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72" name="AutoShape 32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73" name="AutoShape 33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74" name="AutoShape 34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75" name="AutoShape 35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76" name="AutoShape 36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77" name="AutoShape 37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78" name="AutoShape 38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79" name="AutoShape 39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80" name="AutoShape 40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81" name="AutoShape 41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82" name="AutoShape 42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83" name="AutoShape 43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84" name="AutoShape 44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85" name="AutoShape 45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86" name="AutoShape 46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87" name="AutoShape 47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88" name="AutoShape 48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89" name="AutoShape 49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90" name="AutoShape 50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91" name="AutoShape 51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92" name="AutoShape 52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93" name="AutoShape 53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94" name="AutoShape 54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95" name="AutoShape 55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96" name="AutoShape 56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97" name="AutoShape 57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98" name="AutoShape 58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399" name="AutoShape 59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400" name="AutoShape 60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401" name="AutoShape 61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402" name="AutoShape 62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403" name="AutoShape 63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404" name="AutoShape 64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405" name="AutoShape 65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406" name="AutoShape 66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1407" name="AutoShape 67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78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45"/>
          <p:cNvSpPr>
            <a:spLocks noChangeArrowheads="1"/>
          </p:cNvSpPr>
          <p:nvPr/>
        </p:nvSpPr>
        <p:spPr bwMode="auto">
          <a:xfrm>
            <a:off x="2646363" y="1198564"/>
            <a:ext cx="6989762" cy="5481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339" name="Rectangle 46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340" name="Line 47"/>
          <p:cNvSpPr>
            <a:spLocks noChangeShapeType="1"/>
          </p:cNvSpPr>
          <p:nvPr/>
        </p:nvSpPr>
        <p:spPr bwMode="auto">
          <a:xfrm>
            <a:off x="3595688" y="47244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41" name="Line 48"/>
          <p:cNvSpPr>
            <a:spLocks noChangeShapeType="1"/>
          </p:cNvSpPr>
          <p:nvPr/>
        </p:nvSpPr>
        <p:spPr bwMode="auto">
          <a:xfrm>
            <a:off x="3595688" y="3908425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42" name="Line 49"/>
          <p:cNvSpPr>
            <a:spLocks noChangeShapeType="1"/>
          </p:cNvSpPr>
          <p:nvPr/>
        </p:nvSpPr>
        <p:spPr bwMode="auto">
          <a:xfrm>
            <a:off x="3595688" y="30988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43" name="Line 50"/>
          <p:cNvSpPr>
            <a:spLocks noChangeShapeType="1"/>
          </p:cNvSpPr>
          <p:nvPr/>
        </p:nvSpPr>
        <p:spPr bwMode="auto">
          <a:xfrm>
            <a:off x="3595688" y="2281239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44" name="Line 51"/>
          <p:cNvSpPr>
            <a:spLocks noChangeShapeType="1"/>
          </p:cNvSpPr>
          <p:nvPr/>
        </p:nvSpPr>
        <p:spPr bwMode="auto">
          <a:xfrm>
            <a:off x="3595688" y="14652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45" name="Rectangle 52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346" name="Line 53"/>
          <p:cNvSpPr>
            <a:spLocks noChangeShapeType="1"/>
          </p:cNvSpPr>
          <p:nvPr/>
        </p:nvSpPr>
        <p:spPr bwMode="auto">
          <a:xfrm>
            <a:off x="3595689" y="1465263"/>
            <a:ext cx="1587" cy="4076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47" name="Line 54"/>
          <p:cNvSpPr>
            <a:spLocks noChangeShapeType="1"/>
          </p:cNvSpPr>
          <p:nvPr/>
        </p:nvSpPr>
        <p:spPr bwMode="auto">
          <a:xfrm>
            <a:off x="3525838" y="55419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48" name="Line 55"/>
          <p:cNvSpPr>
            <a:spLocks noChangeShapeType="1"/>
          </p:cNvSpPr>
          <p:nvPr/>
        </p:nvSpPr>
        <p:spPr bwMode="auto">
          <a:xfrm>
            <a:off x="3525838" y="47244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49" name="Line 56"/>
          <p:cNvSpPr>
            <a:spLocks noChangeShapeType="1"/>
          </p:cNvSpPr>
          <p:nvPr/>
        </p:nvSpPr>
        <p:spPr bwMode="auto">
          <a:xfrm>
            <a:off x="3525838" y="3908425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50" name="Line 57"/>
          <p:cNvSpPr>
            <a:spLocks noChangeShapeType="1"/>
          </p:cNvSpPr>
          <p:nvPr/>
        </p:nvSpPr>
        <p:spPr bwMode="auto">
          <a:xfrm>
            <a:off x="3525838" y="30988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51" name="Line 58"/>
          <p:cNvSpPr>
            <a:spLocks noChangeShapeType="1"/>
          </p:cNvSpPr>
          <p:nvPr/>
        </p:nvSpPr>
        <p:spPr bwMode="auto">
          <a:xfrm>
            <a:off x="3525838" y="2281239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52" name="Line 59"/>
          <p:cNvSpPr>
            <a:spLocks noChangeShapeType="1"/>
          </p:cNvSpPr>
          <p:nvPr/>
        </p:nvSpPr>
        <p:spPr bwMode="auto">
          <a:xfrm>
            <a:off x="3525838" y="14652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53" name="Line 60"/>
          <p:cNvSpPr>
            <a:spLocks noChangeShapeType="1"/>
          </p:cNvSpPr>
          <p:nvPr/>
        </p:nvSpPr>
        <p:spPr bwMode="auto">
          <a:xfrm>
            <a:off x="3595688" y="55419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54" name="Line 61"/>
          <p:cNvSpPr>
            <a:spLocks noChangeShapeType="1"/>
          </p:cNvSpPr>
          <p:nvPr/>
        </p:nvSpPr>
        <p:spPr bwMode="auto">
          <a:xfrm flipV="1">
            <a:off x="35956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55" name="Line 62"/>
          <p:cNvSpPr>
            <a:spLocks noChangeShapeType="1"/>
          </p:cNvSpPr>
          <p:nvPr/>
        </p:nvSpPr>
        <p:spPr bwMode="auto">
          <a:xfrm flipV="1">
            <a:off x="4767264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56" name="Line 63"/>
          <p:cNvSpPr>
            <a:spLocks noChangeShapeType="1"/>
          </p:cNvSpPr>
          <p:nvPr/>
        </p:nvSpPr>
        <p:spPr bwMode="auto">
          <a:xfrm flipV="1">
            <a:off x="59451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57" name="Line 64"/>
          <p:cNvSpPr>
            <a:spLocks noChangeShapeType="1"/>
          </p:cNvSpPr>
          <p:nvPr/>
        </p:nvSpPr>
        <p:spPr bwMode="auto">
          <a:xfrm flipV="1">
            <a:off x="7115175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58" name="Line 65"/>
          <p:cNvSpPr>
            <a:spLocks noChangeShapeType="1"/>
          </p:cNvSpPr>
          <p:nvPr/>
        </p:nvSpPr>
        <p:spPr bwMode="auto">
          <a:xfrm flipV="1">
            <a:off x="8293100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59" name="Line 66"/>
          <p:cNvSpPr>
            <a:spLocks noChangeShapeType="1"/>
          </p:cNvSpPr>
          <p:nvPr/>
        </p:nvSpPr>
        <p:spPr bwMode="auto">
          <a:xfrm flipV="1">
            <a:off x="94630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60" name="Freeform 67"/>
          <p:cNvSpPr>
            <a:spLocks/>
          </p:cNvSpPr>
          <p:nvPr/>
        </p:nvSpPr>
        <p:spPr bwMode="auto">
          <a:xfrm>
            <a:off x="4703763" y="4662488"/>
            <a:ext cx="125412" cy="125412"/>
          </a:xfrm>
          <a:custGeom>
            <a:avLst/>
            <a:gdLst>
              <a:gd name="T0" fmla="*/ 100805834 w 79"/>
              <a:gd name="T1" fmla="*/ 0 h 79"/>
              <a:gd name="T2" fmla="*/ 199090729 w 79"/>
              <a:gd name="T3" fmla="*/ 98284895 h 79"/>
              <a:gd name="T4" fmla="*/ 100805834 w 79"/>
              <a:gd name="T5" fmla="*/ 199090729 h 79"/>
              <a:gd name="T6" fmla="*/ 0 w 79"/>
              <a:gd name="T7" fmla="*/ 98284895 h 79"/>
              <a:gd name="T8" fmla="*/ 100805834 w 79"/>
              <a:gd name="T9" fmla="*/ 0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79"/>
              <a:gd name="T17" fmla="*/ 79 w 79"/>
              <a:gd name="T18" fmla="*/ 79 h 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361" name="Rectangle 68"/>
          <p:cNvSpPr>
            <a:spLocks noChangeArrowheads="1"/>
          </p:cNvSpPr>
          <p:nvPr/>
        </p:nvSpPr>
        <p:spPr bwMode="auto">
          <a:xfrm>
            <a:off x="3305175" y="54165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0</a:t>
            </a:r>
            <a:endParaRPr lang="en-US" altLang="en-US"/>
          </a:p>
        </p:txBody>
      </p:sp>
      <p:sp>
        <p:nvSpPr>
          <p:cNvPr id="142362" name="Rectangle 69"/>
          <p:cNvSpPr>
            <a:spLocks noChangeArrowheads="1"/>
          </p:cNvSpPr>
          <p:nvPr/>
        </p:nvSpPr>
        <p:spPr bwMode="auto">
          <a:xfrm>
            <a:off x="3305175" y="45989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1</a:t>
            </a:r>
            <a:endParaRPr lang="en-US" altLang="en-US"/>
          </a:p>
        </p:txBody>
      </p:sp>
      <p:sp>
        <p:nvSpPr>
          <p:cNvPr id="142363" name="Rectangle 70"/>
          <p:cNvSpPr>
            <a:spLocks noChangeArrowheads="1"/>
          </p:cNvSpPr>
          <p:nvPr/>
        </p:nvSpPr>
        <p:spPr bwMode="auto">
          <a:xfrm>
            <a:off x="3305175" y="37830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2</a:t>
            </a:r>
            <a:endParaRPr lang="en-US" altLang="en-US"/>
          </a:p>
        </p:txBody>
      </p:sp>
      <p:sp>
        <p:nvSpPr>
          <p:cNvPr id="142364" name="Rectangle 71"/>
          <p:cNvSpPr>
            <a:spLocks noChangeArrowheads="1"/>
          </p:cNvSpPr>
          <p:nvPr/>
        </p:nvSpPr>
        <p:spPr bwMode="auto">
          <a:xfrm>
            <a:off x="3305175" y="29733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3</a:t>
            </a:r>
            <a:endParaRPr lang="en-US" altLang="en-US"/>
          </a:p>
        </p:txBody>
      </p:sp>
      <p:sp>
        <p:nvSpPr>
          <p:cNvPr id="142365" name="Rectangle 72"/>
          <p:cNvSpPr>
            <a:spLocks noChangeArrowheads="1"/>
          </p:cNvSpPr>
          <p:nvPr/>
        </p:nvSpPr>
        <p:spPr bwMode="auto">
          <a:xfrm>
            <a:off x="3305175" y="21558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4</a:t>
            </a:r>
            <a:endParaRPr lang="en-US" altLang="en-US"/>
          </a:p>
        </p:txBody>
      </p:sp>
      <p:sp>
        <p:nvSpPr>
          <p:cNvPr id="142366" name="Rectangle 73"/>
          <p:cNvSpPr>
            <a:spLocks noChangeArrowheads="1"/>
          </p:cNvSpPr>
          <p:nvPr/>
        </p:nvSpPr>
        <p:spPr bwMode="auto">
          <a:xfrm>
            <a:off x="3305175" y="13398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5</a:t>
            </a:r>
            <a:endParaRPr lang="en-US" altLang="en-US"/>
          </a:p>
        </p:txBody>
      </p:sp>
      <p:sp>
        <p:nvSpPr>
          <p:cNvPr id="142367" name="Rectangle 74"/>
          <p:cNvSpPr>
            <a:spLocks noChangeArrowheads="1"/>
          </p:cNvSpPr>
          <p:nvPr/>
        </p:nvSpPr>
        <p:spPr bwMode="auto">
          <a:xfrm>
            <a:off x="35417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0</a:t>
            </a:r>
            <a:endParaRPr lang="en-US" altLang="en-US"/>
          </a:p>
        </p:txBody>
      </p:sp>
      <p:sp>
        <p:nvSpPr>
          <p:cNvPr id="142368" name="Rectangle 75"/>
          <p:cNvSpPr>
            <a:spLocks noChangeArrowheads="1"/>
          </p:cNvSpPr>
          <p:nvPr/>
        </p:nvSpPr>
        <p:spPr bwMode="auto">
          <a:xfrm>
            <a:off x="4711700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1</a:t>
            </a:r>
            <a:endParaRPr lang="en-US" altLang="en-US"/>
          </a:p>
        </p:txBody>
      </p:sp>
      <p:sp>
        <p:nvSpPr>
          <p:cNvPr id="142369" name="Rectangle 76"/>
          <p:cNvSpPr>
            <a:spLocks noChangeArrowheads="1"/>
          </p:cNvSpPr>
          <p:nvPr/>
        </p:nvSpPr>
        <p:spPr bwMode="auto">
          <a:xfrm>
            <a:off x="5889625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2</a:t>
            </a:r>
            <a:endParaRPr lang="en-US" altLang="en-US"/>
          </a:p>
        </p:txBody>
      </p:sp>
      <p:sp>
        <p:nvSpPr>
          <p:cNvPr id="142370" name="Rectangle 77"/>
          <p:cNvSpPr>
            <a:spLocks noChangeArrowheads="1"/>
          </p:cNvSpPr>
          <p:nvPr/>
        </p:nvSpPr>
        <p:spPr bwMode="auto">
          <a:xfrm>
            <a:off x="70596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3</a:t>
            </a:r>
            <a:endParaRPr lang="en-US" altLang="en-US"/>
          </a:p>
        </p:txBody>
      </p:sp>
      <p:sp>
        <p:nvSpPr>
          <p:cNvPr id="142371" name="Rectangle 78"/>
          <p:cNvSpPr>
            <a:spLocks noChangeArrowheads="1"/>
          </p:cNvSpPr>
          <p:nvPr/>
        </p:nvSpPr>
        <p:spPr bwMode="auto">
          <a:xfrm>
            <a:off x="8239125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4</a:t>
            </a:r>
            <a:endParaRPr lang="en-US" altLang="en-US"/>
          </a:p>
        </p:txBody>
      </p:sp>
      <p:sp>
        <p:nvSpPr>
          <p:cNvPr id="142372" name="Rectangle 79"/>
          <p:cNvSpPr>
            <a:spLocks noChangeArrowheads="1"/>
          </p:cNvSpPr>
          <p:nvPr/>
        </p:nvSpPr>
        <p:spPr bwMode="auto">
          <a:xfrm>
            <a:off x="94091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000000"/>
                </a:solidFill>
                <a:latin typeface="Arial" charset="0"/>
              </a:rPr>
              <a:t>5</a:t>
            </a:r>
            <a:endParaRPr lang="en-US" alt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title"/>
          </p:nvPr>
        </p:nvSpPr>
        <p:spPr>
          <a:xfrm>
            <a:off x="679361" y="61914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K-means Clustering: Step 4</a:t>
            </a:r>
          </a:p>
        </p:txBody>
      </p:sp>
      <p:sp>
        <p:nvSpPr>
          <p:cNvPr id="142374" name="Text Box 4"/>
          <p:cNvSpPr txBox="1">
            <a:spLocks noChangeArrowheads="1"/>
          </p:cNvSpPr>
          <p:nvPr/>
        </p:nvSpPr>
        <p:spPr bwMode="auto">
          <a:xfrm>
            <a:off x="2503489" y="838200"/>
            <a:ext cx="7267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Algorithm: k-means, Distance Metric: Euclidean Distance</a:t>
            </a:r>
          </a:p>
        </p:txBody>
      </p:sp>
      <p:grpSp>
        <p:nvGrpSpPr>
          <p:cNvPr id="142375" name="Group 5"/>
          <p:cNvGrpSpPr>
            <a:grpSpLocks/>
          </p:cNvGrpSpPr>
          <p:nvPr/>
        </p:nvGrpSpPr>
        <p:grpSpPr bwMode="auto">
          <a:xfrm>
            <a:off x="7696200" y="2133600"/>
            <a:ext cx="685800" cy="533400"/>
            <a:chOff x="192" y="1824"/>
            <a:chExt cx="432" cy="336"/>
          </a:xfrm>
        </p:grpSpPr>
        <p:sp>
          <p:nvSpPr>
            <p:cNvPr id="142413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2414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1</a:t>
              </a:r>
            </a:p>
          </p:txBody>
        </p:sp>
      </p:grpSp>
      <p:grpSp>
        <p:nvGrpSpPr>
          <p:cNvPr id="142376" name="Group 8"/>
          <p:cNvGrpSpPr>
            <a:grpSpLocks/>
          </p:cNvGrpSpPr>
          <p:nvPr/>
        </p:nvGrpSpPr>
        <p:grpSpPr bwMode="auto">
          <a:xfrm>
            <a:off x="4648200" y="4343400"/>
            <a:ext cx="685800" cy="533400"/>
            <a:chOff x="192" y="1824"/>
            <a:chExt cx="432" cy="336"/>
          </a:xfrm>
        </p:grpSpPr>
        <p:sp>
          <p:nvSpPr>
            <p:cNvPr id="142411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2412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2</a:t>
              </a:r>
            </a:p>
          </p:txBody>
        </p:sp>
      </p:grpSp>
      <p:grpSp>
        <p:nvGrpSpPr>
          <p:cNvPr id="142377" name="Group 11"/>
          <p:cNvGrpSpPr>
            <a:grpSpLocks/>
          </p:cNvGrpSpPr>
          <p:nvPr/>
        </p:nvGrpSpPr>
        <p:grpSpPr bwMode="auto">
          <a:xfrm>
            <a:off x="7772400" y="4038600"/>
            <a:ext cx="685800" cy="533400"/>
            <a:chOff x="192" y="1824"/>
            <a:chExt cx="432" cy="336"/>
          </a:xfrm>
        </p:grpSpPr>
        <p:sp>
          <p:nvSpPr>
            <p:cNvPr id="142409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2410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3</a:t>
              </a:r>
            </a:p>
          </p:txBody>
        </p:sp>
      </p:grpSp>
      <p:sp>
        <p:nvSpPr>
          <p:cNvPr id="142378" name="AutoShape 14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379" name="AutoShape 15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380" name="AutoShape 16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381" name="AutoShape 17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382" name="AutoShape 18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383" name="AutoShape 19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384" name="AutoShape 20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385" name="AutoShape 21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386" name="AutoShape 22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387" name="AutoShape 23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388" name="AutoShape 24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389" name="AutoShape 25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390" name="AutoShape 26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391" name="AutoShape 27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392" name="AutoShape 28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393" name="AutoShape 29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394" name="AutoShape 30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395" name="AutoShape 31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396" name="AutoShape 32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397" name="AutoShape 33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398" name="AutoShape 34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399" name="AutoShape 35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400" name="AutoShape 36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401" name="AutoShape 37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402" name="AutoShape 38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403" name="AutoShape 39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2404" name="AutoShape 40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4343400" y="2209800"/>
            <a:ext cx="3962400" cy="2514600"/>
            <a:chOff x="1776" y="1392"/>
            <a:chExt cx="2496" cy="1584"/>
          </a:xfrm>
        </p:grpSpPr>
        <p:sp>
          <p:nvSpPr>
            <p:cNvPr id="142406" name="Line 42"/>
            <p:cNvSpPr>
              <a:spLocks noChangeShapeType="1"/>
            </p:cNvSpPr>
            <p:nvPr/>
          </p:nvSpPr>
          <p:spPr bwMode="auto">
            <a:xfrm flipH="1" flipV="1">
              <a:off x="1776" y="2592"/>
              <a:ext cx="192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407" name="Line 43"/>
            <p:cNvSpPr>
              <a:spLocks noChangeShapeType="1"/>
            </p:cNvSpPr>
            <p:nvPr/>
          </p:nvSpPr>
          <p:spPr bwMode="auto">
            <a:xfrm flipH="1">
              <a:off x="3840" y="2736"/>
              <a:ext cx="96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408" name="Line 44"/>
            <p:cNvSpPr>
              <a:spLocks noChangeShapeType="1"/>
            </p:cNvSpPr>
            <p:nvPr/>
          </p:nvSpPr>
          <p:spPr bwMode="auto">
            <a:xfrm>
              <a:off x="4080" y="1392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831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Organizing data into groups such that there is</a:t>
            </a:r>
          </a:p>
          <a:p>
            <a:pPr lvl="1"/>
            <a:r>
              <a:rPr lang="en-US" dirty="0"/>
              <a:t>high intra-class similarity</a:t>
            </a:r>
          </a:p>
          <a:p>
            <a:pPr lvl="1"/>
            <a:r>
              <a:rPr lang="en-US" dirty="0"/>
              <a:t>low inter-class similarity </a:t>
            </a:r>
            <a:endParaRPr lang="en-US" dirty="0" smtClean="0"/>
          </a:p>
          <a:p>
            <a:r>
              <a:rPr lang="en-US" dirty="0" smtClean="0"/>
              <a:t>Also </a:t>
            </a:r>
            <a:r>
              <a:rPr lang="en-US" dirty="0"/>
              <a:t>called </a:t>
            </a:r>
            <a:r>
              <a:rPr lang="en-US" b="1" dirty="0"/>
              <a:t>unsupervised learning</a:t>
            </a:r>
            <a:r>
              <a:rPr lang="en-US" dirty="0"/>
              <a:t>, sometimes called </a:t>
            </a:r>
            <a:r>
              <a:rPr lang="en-US" b="1" dirty="0" smtClean="0"/>
              <a:t>sorting </a:t>
            </a:r>
            <a:r>
              <a:rPr lang="en-US" dirty="0"/>
              <a:t>by psychologists and </a:t>
            </a:r>
            <a:r>
              <a:rPr lang="en-US" b="1" dirty="0"/>
              <a:t>segmentation</a:t>
            </a:r>
            <a:r>
              <a:rPr lang="en-US" dirty="0"/>
              <a:t> by people in </a:t>
            </a:r>
            <a:r>
              <a:rPr lang="en-US" dirty="0" smtClean="0"/>
              <a:t>marketing</a:t>
            </a:r>
          </a:p>
          <a:p>
            <a:r>
              <a:rPr lang="en-US" dirty="0" smtClean="0"/>
              <a:t>Finding </a:t>
            </a:r>
            <a:r>
              <a:rPr lang="en-US" dirty="0"/>
              <a:t>the </a:t>
            </a:r>
            <a:r>
              <a:rPr lang="en-US" dirty="0" smtClean="0"/>
              <a:t>group </a:t>
            </a:r>
            <a:r>
              <a:rPr lang="en-US" dirty="0"/>
              <a:t>labels and the number of </a:t>
            </a:r>
            <a:r>
              <a:rPr lang="en-US" dirty="0" smtClean="0"/>
              <a:t>groups </a:t>
            </a:r>
            <a:r>
              <a:rPr lang="en-US" dirty="0"/>
              <a:t>directly from the data (in contrast to classification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More </a:t>
            </a:r>
            <a:r>
              <a:rPr lang="en-US" dirty="0"/>
              <a:t>informally, finding natural groupings among </a:t>
            </a:r>
            <a:r>
              <a:rPr lang="en-US" dirty="0" smtClean="0"/>
              <a:t>objects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40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1024"/>
          <p:cNvGraphicFramePr>
            <a:graphicFrameLocks noChangeAspect="1"/>
          </p:cNvGraphicFramePr>
          <p:nvPr/>
        </p:nvGraphicFramePr>
        <p:xfrm>
          <a:off x="2590800" y="1143001"/>
          <a:ext cx="7100888" cy="558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Chart" r:id="rId3" imgW="6888861" imgH="5418011" progId="Excel.Chart.8">
                  <p:embed/>
                </p:oleObj>
              </mc:Choice>
              <mc:Fallback>
                <p:oleObj name="Chart" r:id="rId3" imgW="6888861" imgH="5418011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143001"/>
                        <a:ext cx="7100888" cy="558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1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109730" y="53974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K-means Clustering: Step 5</a:t>
            </a:r>
          </a:p>
        </p:txBody>
      </p:sp>
      <p:sp>
        <p:nvSpPr>
          <p:cNvPr id="20484" name="Text Box 1028"/>
          <p:cNvSpPr txBox="1">
            <a:spLocks noChangeArrowheads="1"/>
          </p:cNvSpPr>
          <p:nvPr/>
        </p:nvSpPr>
        <p:spPr bwMode="auto">
          <a:xfrm>
            <a:off x="2503489" y="838200"/>
            <a:ext cx="7267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Algorithm: k-means, Distance Metric: Euclidean Distance</a:t>
            </a:r>
          </a:p>
        </p:txBody>
      </p:sp>
      <p:grpSp>
        <p:nvGrpSpPr>
          <p:cNvPr id="20485" name="Group 1029"/>
          <p:cNvGrpSpPr>
            <a:grpSpLocks/>
          </p:cNvGrpSpPr>
          <p:nvPr/>
        </p:nvGrpSpPr>
        <p:grpSpPr bwMode="auto">
          <a:xfrm>
            <a:off x="8077200" y="2133600"/>
            <a:ext cx="685800" cy="533400"/>
            <a:chOff x="192" y="1824"/>
            <a:chExt cx="432" cy="336"/>
          </a:xfrm>
        </p:grpSpPr>
        <p:sp>
          <p:nvSpPr>
            <p:cNvPr id="20519" name="Oval 1030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20" name="Text Box 1031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1</a:t>
              </a:r>
            </a:p>
          </p:txBody>
        </p:sp>
      </p:grpSp>
      <p:grpSp>
        <p:nvGrpSpPr>
          <p:cNvPr id="20486" name="Group 1032"/>
          <p:cNvGrpSpPr>
            <a:grpSpLocks/>
          </p:cNvGrpSpPr>
          <p:nvPr/>
        </p:nvGrpSpPr>
        <p:grpSpPr bwMode="auto">
          <a:xfrm>
            <a:off x="4267200" y="4038600"/>
            <a:ext cx="685800" cy="533400"/>
            <a:chOff x="192" y="1824"/>
            <a:chExt cx="432" cy="336"/>
          </a:xfrm>
        </p:grpSpPr>
        <p:sp>
          <p:nvSpPr>
            <p:cNvPr id="20517" name="Oval 1033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18" name="Text Box 1034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2</a:t>
              </a:r>
            </a:p>
          </p:txBody>
        </p:sp>
      </p:grpSp>
      <p:grpSp>
        <p:nvGrpSpPr>
          <p:cNvPr id="20487" name="Group 1035"/>
          <p:cNvGrpSpPr>
            <a:grpSpLocks/>
          </p:cNvGrpSpPr>
          <p:nvPr/>
        </p:nvGrpSpPr>
        <p:grpSpPr bwMode="auto">
          <a:xfrm>
            <a:off x="7696200" y="4267200"/>
            <a:ext cx="685800" cy="533400"/>
            <a:chOff x="192" y="1824"/>
            <a:chExt cx="432" cy="336"/>
          </a:xfrm>
        </p:grpSpPr>
        <p:sp>
          <p:nvSpPr>
            <p:cNvPr id="20515" name="Oval 103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16" name="Text Box 103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3</a:t>
              </a:r>
            </a:p>
          </p:txBody>
        </p:sp>
      </p:grpSp>
      <p:sp>
        <p:nvSpPr>
          <p:cNvPr id="20488" name="AutoShape 1038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9" name="AutoShape 1039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0" name="AutoShape 1040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1" name="AutoShape 1041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2" name="AutoShape 1042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3" name="AutoShape 1043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4" name="AutoShape 1044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5" name="AutoShape 1045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6" name="AutoShape 1046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7" name="AutoShape 1047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8" name="AutoShape 1048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9" name="AutoShape 1049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00" name="AutoShape 1050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01" name="AutoShape 1051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02" name="AutoShape 1052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03" name="AutoShape 1053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04" name="AutoShape 1054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05" name="AutoShape 1055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06" name="AutoShape 1056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07" name="AutoShape 1057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08" name="AutoShape 1058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09" name="AutoShape 1059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10" name="AutoShape 1060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11" name="AutoShape 1061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12" name="AutoShape 1062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13" name="AutoShape 1063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14" name="AutoShape 1064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61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95400" y="886496"/>
            <a:ext cx="9144000" cy="8318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/>
                <a:ea typeface="+mn-ea"/>
                <a:cs typeface="+mn-cs"/>
              </a:rPr>
              <a:t>Comments on the K-Means Method</a:t>
            </a:r>
          </a:p>
        </p:txBody>
      </p:sp>
      <p:sp>
        <p:nvSpPr>
          <p:cNvPr id="1433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24000" y="2209800"/>
            <a:ext cx="8686800" cy="46482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latin typeface="Century Gothic"/>
              </a:rPr>
              <a:t>Strength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Century Gothic"/>
              </a:rPr>
              <a:t>Relatively efficient: O(</a:t>
            </a:r>
            <a:r>
              <a:rPr lang="en-US" altLang="en-US" sz="2000" dirty="0" err="1">
                <a:latin typeface="Century Gothic"/>
              </a:rPr>
              <a:t>tkn</a:t>
            </a:r>
            <a:r>
              <a:rPr lang="en-US" altLang="en-US" sz="2000" dirty="0">
                <a:latin typeface="Century Gothic"/>
              </a:rPr>
              <a:t>), where n is # objects, k is # clusters, and t  is # iterations. Normally, k, t &lt;&lt; 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Century Gothic"/>
              </a:rPr>
              <a:t>Often terminates at a local optimum. The global optimum may be found using techniques such as: deterministic annealing and genetic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latin typeface="Century Gothic"/>
              </a:rPr>
              <a:t>Weakness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Century Gothic"/>
              </a:rPr>
              <a:t>Applicable only when mean is defined, then what about categorical data?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Century Gothic"/>
              </a:rPr>
              <a:t>Need to specify k, the number of clusters, in advance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latin typeface="Century Gothic"/>
              </a:rPr>
              <a:t>Not </a:t>
            </a:r>
            <a:r>
              <a:rPr lang="en-US" altLang="en-US" sz="2000" dirty="0">
                <a:latin typeface="Century Gothic"/>
              </a:rPr>
              <a:t>suitable to discover clusters with non-convex shapes</a:t>
            </a:r>
          </a:p>
        </p:txBody>
      </p:sp>
    </p:spTree>
    <p:extLst>
      <p:ext uri="{BB962C8B-B14F-4D97-AF65-F5344CB8AC3E}">
        <p14:creationId xmlns:p14="http://schemas.microsoft.com/office/powerpoint/2010/main" val="306845552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16488" y="844550"/>
            <a:ext cx="8709337" cy="8318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/>
                <a:ea typeface="+mn-ea"/>
                <a:cs typeface="+mn-cs"/>
              </a:rPr>
              <a:t>Other Clustering approaches</a:t>
            </a:r>
            <a:endParaRPr lang="en-US" altLang="en-US" sz="4000" dirty="0">
              <a:effectLst>
                <a:outerShdw blurRad="38100" dist="38100" dir="2700000" algn="tl">
                  <a:srgbClr val="C0C0C0"/>
                </a:outerShdw>
              </a:effectLst>
              <a:latin typeface="Century Gothic"/>
              <a:ea typeface="+mn-ea"/>
              <a:cs typeface="+mn-cs"/>
            </a:endParaRP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16488" y="2333222"/>
            <a:ext cx="8382000" cy="4724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 smtClean="0">
                <a:latin typeface="Century Gothic"/>
              </a:rPr>
              <a:t>K-</a:t>
            </a:r>
            <a:r>
              <a:rPr lang="en-US" altLang="en-US" sz="2000" dirty="0" err="1" smtClean="0">
                <a:latin typeface="Century Gothic"/>
              </a:rPr>
              <a:t>Medoid</a:t>
            </a:r>
            <a:r>
              <a:rPr lang="en-US" altLang="en-US" sz="2000" dirty="0" smtClean="0">
                <a:latin typeface="Century Gothic"/>
              </a:rPr>
              <a:t> Clustering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en-US" sz="2000" dirty="0">
                <a:latin typeface="Century Gothic"/>
              </a:rPr>
              <a:t>	</a:t>
            </a:r>
            <a:r>
              <a:rPr lang="en-US" altLang="en-US" sz="2000" dirty="0" smtClean="0">
                <a:latin typeface="Century Gothic"/>
              </a:rPr>
              <a:t>The cluster centers are represented with </a:t>
            </a:r>
            <a:r>
              <a:rPr lang="en-US" altLang="en-US" sz="2000" dirty="0" err="1" smtClean="0">
                <a:latin typeface="Century Gothic"/>
              </a:rPr>
              <a:t>medoids</a:t>
            </a:r>
            <a:r>
              <a:rPr lang="en-US" altLang="en-US" sz="2000" dirty="0" smtClean="0">
                <a:latin typeface="Century Gothic"/>
              </a:rPr>
              <a:t> where a </a:t>
            </a:r>
            <a:r>
              <a:rPr lang="en-US" altLang="en-US" sz="2000" dirty="0" err="1" smtClean="0">
                <a:latin typeface="Century Gothic"/>
              </a:rPr>
              <a:t>medoid</a:t>
            </a:r>
            <a:r>
              <a:rPr lang="en-US" altLang="en-US" sz="2000" dirty="0" smtClean="0">
                <a:latin typeface="Century Gothic"/>
              </a:rPr>
              <a:t> is the object nearest to the cluster centroid</a:t>
            </a:r>
          </a:p>
          <a:p>
            <a:pPr eaLnBrk="1" hangingPunct="1">
              <a:lnSpc>
                <a:spcPct val="110000"/>
              </a:lnSpc>
            </a:pPr>
            <a:endParaRPr lang="en-US" altLang="en-US" sz="2000" dirty="0" smtClean="0">
              <a:latin typeface="Century Gothic"/>
            </a:endParaRPr>
          </a:p>
          <a:p>
            <a:pPr eaLnBrk="1" hangingPunct="1">
              <a:lnSpc>
                <a:spcPct val="110000"/>
              </a:lnSpc>
            </a:pPr>
            <a:endParaRPr lang="en-US" altLang="en-US" sz="2000" dirty="0">
              <a:latin typeface="Century Gothic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 smtClean="0">
                <a:latin typeface="Century Gothic"/>
              </a:rPr>
              <a:t>Nearest Neighbor Clustering</a:t>
            </a:r>
            <a:endParaRPr lang="en-US" altLang="en-US" dirty="0"/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en-US" sz="2000" dirty="0">
                <a:latin typeface="Century Gothic"/>
              </a:rPr>
              <a:t>	</a:t>
            </a:r>
            <a:r>
              <a:rPr lang="en-US" altLang="en-US" sz="2000" dirty="0" smtClean="0">
                <a:latin typeface="Century Gothic"/>
              </a:rPr>
              <a:t>Define a threshold and keep on adding objects based on similarity comparison with </a:t>
            </a:r>
            <a:r>
              <a:rPr lang="en-US" altLang="en-US" sz="2000" smtClean="0">
                <a:latin typeface="Century Gothic"/>
              </a:rPr>
              <a:t>the threshold.</a:t>
            </a:r>
          </a:p>
        </p:txBody>
      </p:sp>
    </p:spTree>
    <p:extLst>
      <p:ext uri="{BB962C8B-B14F-4D97-AF65-F5344CB8AC3E}">
        <p14:creationId xmlns:p14="http://schemas.microsoft.com/office/powerpoint/2010/main" val="415056760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Two Types of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251" y="2385610"/>
            <a:ext cx="10160000" cy="3010638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en-US" b="1" dirty="0"/>
              <a:t> </a:t>
            </a:r>
            <a:r>
              <a:rPr lang="en-US" altLang="en-US" b="1" dirty="0" err="1"/>
              <a:t>Partitional</a:t>
            </a:r>
            <a:r>
              <a:rPr lang="en-US" altLang="en-US" b="1" dirty="0"/>
              <a:t> algorithms:</a:t>
            </a:r>
            <a:r>
              <a:rPr lang="en-US" altLang="en-US" dirty="0"/>
              <a:t> Construct various partitions and then evaluate them by some </a:t>
            </a:r>
            <a:r>
              <a:rPr lang="en-US" altLang="en-US" dirty="0" smtClean="0"/>
              <a:t>criterion</a:t>
            </a:r>
            <a:endParaRPr lang="en-US" altLang="en-US" sz="2800" dirty="0" smtClean="0"/>
          </a:p>
          <a:p>
            <a:pPr>
              <a:buFontTx/>
              <a:buChar char="•"/>
            </a:pPr>
            <a:endParaRPr lang="en-US" altLang="en-US" sz="2800" dirty="0"/>
          </a:p>
          <a:p>
            <a:pPr>
              <a:buFontTx/>
              <a:buChar char="•"/>
            </a:pPr>
            <a:r>
              <a:rPr lang="en-US" altLang="en-US" b="1" dirty="0"/>
              <a:t> Hierarchical algorithms:</a:t>
            </a:r>
            <a:r>
              <a:rPr lang="en-US" altLang="en-US" dirty="0"/>
              <a:t> Create a hierarchical decomposition of the set of objects using some criterion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2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2025651" y="5624514"/>
            <a:ext cx="358775" cy="192087"/>
          </a:xfrm>
          <a:prstGeom prst="rect">
            <a:avLst/>
          </a:prstGeom>
          <a:noFill/>
          <a:ln w="444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7731126" y="5624514"/>
            <a:ext cx="358775" cy="192087"/>
          </a:xfrm>
          <a:prstGeom prst="rect">
            <a:avLst/>
          </a:prstGeom>
          <a:noFill/>
          <a:ln w="444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8788" name="Freeform 4"/>
          <p:cNvSpPr>
            <a:spLocks/>
          </p:cNvSpPr>
          <p:nvPr/>
        </p:nvSpPr>
        <p:spPr bwMode="auto">
          <a:xfrm>
            <a:off x="7910514" y="5491164"/>
            <a:ext cx="523875" cy="325437"/>
          </a:xfrm>
          <a:custGeom>
            <a:avLst/>
            <a:gdLst>
              <a:gd name="T0" fmla="*/ 0 w 228"/>
              <a:gd name="T1" fmla="*/ 266346103 h 162"/>
              <a:gd name="T2" fmla="*/ 0 w 228"/>
              <a:gd name="T3" fmla="*/ 0 h 162"/>
              <a:gd name="T4" fmla="*/ 1203706174 w 228"/>
              <a:gd name="T5" fmla="*/ 0 h 162"/>
              <a:gd name="T6" fmla="*/ 1203706174 w 228"/>
              <a:gd name="T7" fmla="*/ 653760752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228"/>
              <a:gd name="T13" fmla="*/ 0 h 162"/>
              <a:gd name="T14" fmla="*/ 228 w 22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8" h="162">
                <a:moveTo>
                  <a:pt x="0" y="66"/>
                </a:moveTo>
                <a:lnTo>
                  <a:pt x="0" y="0"/>
                </a:lnTo>
                <a:lnTo>
                  <a:pt x="228" y="0"/>
                </a:lnTo>
                <a:lnTo>
                  <a:pt x="228" y="162"/>
                </a:lnTo>
              </a:path>
            </a:pathLst>
          </a:custGeom>
          <a:noFill/>
          <a:ln w="444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2741614" y="5443538"/>
            <a:ext cx="358775" cy="373062"/>
          </a:xfrm>
          <a:prstGeom prst="rect">
            <a:avLst/>
          </a:prstGeom>
          <a:noFill/>
          <a:ln w="444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4521200" y="5443538"/>
            <a:ext cx="357188" cy="373062"/>
          </a:xfrm>
          <a:prstGeom prst="rect">
            <a:avLst/>
          </a:prstGeom>
          <a:noFill/>
          <a:ln w="444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3817939" y="5443538"/>
            <a:ext cx="344487" cy="373062"/>
          </a:xfrm>
          <a:prstGeom prst="rect">
            <a:avLst/>
          </a:prstGeom>
          <a:noFill/>
          <a:ln w="444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8792" name="Freeform 8"/>
          <p:cNvSpPr>
            <a:spLocks/>
          </p:cNvSpPr>
          <p:nvPr/>
        </p:nvSpPr>
        <p:spPr bwMode="auto">
          <a:xfrm>
            <a:off x="2921001" y="5311776"/>
            <a:ext cx="538163" cy="504825"/>
          </a:xfrm>
          <a:custGeom>
            <a:avLst/>
            <a:gdLst>
              <a:gd name="T0" fmla="*/ 0 w 234"/>
              <a:gd name="T1" fmla="*/ 264864911 h 252"/>
              <a:gd name="T2" fmla="*/ 0 w 234"/>
              <a:gd name="T3" fmla="*/ 0 h 252"/>
              <a:gd name="T4" fmla="*/ 1237690058 w 234"/>
              <a:gd name="T5" fmla="*/ 0 h 252"/>
              <a:gd name="T6" fmla="*/ 1237690058 w 234"/>
              <a:gd name="T7" fmla="*/ 1011302706 h 252"/>
              <a:gd name="T8" fmla="*/ 0 60000 65536"/>
              <a:gd name="T9" fmla="*/ 0 60000 65536"/>
              <a:gd name="T10" fmla="*/ 0 60000 65536"/>
              <a:gd name="T11" fmla="*/ 0 60000 65536"/>
              <a:gd name="T12" fmla="*/ 0 w 234"/>
              <a:gd name="T13" fmla="*/ 0 h 252"/>
              <a:gd name="T14" fmla="*/ 234 w 234"/>
              <a:gd name="T15" fmla="*/ 252 h 2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4" h="252">
                <a:moveTo>
                  <a:pt x="0" y="66"/>
                </a:moveTo>
                <a:lnTo>
                  <a:pt x="0" y="0"/>
                </a:lnTo>
                <a:lnTo>
                  <a:pt x="234" y="0"/>
                </a:lnTo>
                <a:lnTo>
                  <a:pt x="234" y="252"/>
                </a:lnTo>
              </a:path>
            </a:pathLst>
          </a:custGeom>
          <a:noFill/>
          <a:ln w="444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8793" name="Freeform 9"/>
          <p:cNvSpPr>
            <a:spLocks/>
          </p:cNvSpPr>
          <p:nvPr/>
        </p:nvSpPr>
        <p:spPr bwMode="auto">
          <a:xfrm>
            <a:off x="4699001" y="5311776"/>
            <a:ext cx="538163" cy="504825"/>
          </a:xfrm>
          <a:custGeom>
            <a:avLst/>
            <a:gdLst>
              <a:gd name="T0" fmla="*/ 0 w 234"/>
              <a:gd name="T1" fmla="*/ 264864911 h 252"/>
              <a:gd name="T2" fmla="*/ 0 w 234"/>
              <a:gd name="T3" fmla="*/ 0 h 252"/>
              <a:gd name="T4" fmla="*/ 1237690058 w 234"/>
              <a:gd name="T5" fmla="*/ 0 h 252"/>
              <a:gd name="T6" fmla="*/ 1237690058 w 234"/>
              <a:gd name="T7" fmla="*/ 1011302706 h 252"/>
              <a:gd name="T8" fmla="*/ 0 60000 65536"/>
              <a:gd name="T9" fmla="*/ 0 60000 65536"/>
              <a:gd name="T10" fmla="*/ 0 60000 65536"/>
              <a:gd name="T11" fmla="*/ 0 60000 65536"/>
              <a:gd name="T12" fmla="*/ 0 w 234"/>
              <a:gd name="T13" fmla="*/ 0 h 252"/>
              <a:gd name="T14" fmla="*/ 234 w 234"/>
              <a:gd name="T15" fmla="*/ 252 h 2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4" h="252">
                <a:moveTo>
                  <a:pt x="0" y="66"/>
                </a:moveTo>
                <a:lnTo>
                  <a:pt x="0" y="0"/>
                </a:lnTo>
                <a:lnTo>
                  <a:pt x="234" y="0"/>
                </a:lnTo>
                <a:lnTo>
                  <a:pt x="234" y="252"/>
                </a:lnTo>
              </a:path>
            </a:pathLst>
          </a:custGeom>
          <a:noFill/>
          <a:ln w="444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8794" name="Rectangle 10"/>
          <p:cNvSpPr>
            <a:spLocks noChangeArrowheads="1"/>
          </p:cNvSpPr>
          <p:nvPr/>
        </p:nvSpPr>
        <p:spPr bwMode="auto">
          <a:xfrm>
            <a:off x="5953126" y="5262564"/>
            <a:ext cx="346075" cy="554037"/>
          </a:xfrm>
          <a:prstGeom prst="rect">
            <a:avLst/>
          </a:prstGeom>
          <a:noFill/>
          <a:ln w="444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8795" name="Freeform 11"/>
          <p:cNvSpPr>
            <a:spLocks/>
          </p:cNvSpPr>
          <p:nvPr/>
        </p:nvSpPr>
        <p:spPr bwMode="auto">
          <a:xfrm>
            <a:off x="7373938" y="5143500"/>
            <a:ext cx="798512" cy="673100"/>
          </a:xfrm>
          <a:custGeom>
            <a:avLst/>
            <a:gdLst>
              <a:gd name="T0" fmla="*/ 0 w 348"/>
              <a:gd name="T1" fmla="*/ 1348403612 h 336"/>
              <a:gd name="T2" fmla="*/ 0 w 348"/>
              <a:gd name="T3" fmla="*/ 0 h 336"/>
              <a:gd name="T4" fmla="*/ 1832245374 w 348"/>
              <a:gd name="T5" fmla="*/ 0 h 336"/>
              <a:gd name="T6" fmla="*/ 1832245374 w 348"/>
              <a:gd name="T7" fmla="*/ 698281149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348"/>
              <a:gd name="T13" fmla="*/ 0 h 336"/>
              <a:gd name="T14" fmla="*/ 348 w 348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8" h="336">
                <a:moveTo>
                  <a:pt x="0" y="336"/>
                </a:moveTo>
                <a:lnTo>
                  <a:pt x="0" y="0"/>
                </a:lnTo>
                <a:lnTo>
                  <a:pt x="348" y="0"/>
                </a:lnTo>
                <a:lnTo>
                  <a:pt x="348" y="174"/>
                </a:lnTo>
              </a:path>
            </a:pathLst>
          </a:custGeom>
          <a:noFill/>
          <a:ln w="444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8796" name="Freeform 12"/>
          <p:cNvSpPr>
            <a:spLocks/>
          </p:cNvSpPr>
          <p:nvPr/>
        </p:nvSpPr>
        <p:spPr bwMode="auto">
          <a:xfrm>
            <a:off x="3182939" y="5119688"/>
            <a:ext cx="814387" cy="323850"/>
          </a:xfrm>
          <a:custGeom>
            <a:avLst/>
            <a:gdLst>
              <a:gd name="T0" fmla="*/ 0 w 354"/>
              <a:gd name="T1" fmla="*/ 383644285 h 162"/>
              <a:gd name="T2" fmla="*/ 0 w 354"/>
              <a:gd name="T3" fmla="*/ 0 h 162"/>
              <a:gd name="T4" fmla="*/ 1873520228 w 354"/>
              <a:gd name="T5" fmla="*/ 0 h 162"/>
              <a:gd name="T6" fmla="*/ 1873520228 w 354"/>
              <a:gd name="T7" fmla="*/ 647400145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354"/>
              <a:gd name="T13" fmla="*/ 0 h 162"/>
              <a:gd name="T14" fmla="*/ 354 w 354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4" h="162">
                <a:moveTo>
                  <a:pt x="0" y="96"/>
                </a:moveTo>
                <a:lnTo>
                  <a:pt x="0" y="0"/>
                </a:lnTo>
                <a:lnTo>
                  <a:pt x="354" y="0"/>
                </a:lnTo>
                <a:lnTo>
                  <a:pt x="354" y="162"/>
                </a:lnTo>
              </a:path>
            </a:pathLst>
          </a:custGeom>
          <a:noFill/>
          <a:ln w="444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8797" name="Rectangle 13"/>
          <p:cNvSpPr>
            <a:spLocks noChangeArrowheads="1"/>
          </p:cNvSpPr>
          <p:nvPr/>
        </p:nvSpPr>
        <p:spPr bwMode="auto">
          <a:xfrm>
            <a:off x="9151939" y="5083176"/>
            <a:ext cx="358775" cy="733425"/>
          </a:xfrm>
          <a:prstGeom prst="rect">
            <a:avLst/>
          </a:prstGeom>
          <a:noFill/>
          <a:ln w="444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8798" name="Rectangle 14"/>
          <p:cNvSpPr>
            <a:spLocks noChangeArrowheads="1"/>
          </p:cNvSpPr>
          <p:nvPr/>
        </p:nvSpPr>
        <p:spPr bwMode="auto">
          <a:xfrm>
            <a:off x="9867901" y="5083176"/>
            <a:ext cx="358775" cy="733425"/>
          </a:xfrm>
          <a:prstGeom prst="rect">
            <a:avLst/>
          </a:prstGeom>
          <a:noFill/>
          <a:ln w="444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8799" name="Rectangle 15"/>
          <p:cNvSpPr>
            <a:spLocks noChangeArrowheads="1"/>
          </p:cNvSpPr>
          <p:nvPr/>
        </p:nvSpPr>
        <p:spPr bwMode="auto">
          <a:xfrm>
            <a:off x="6656389" y="5083176"/>
            <a:ext cx="358775" cy="733425"/>
          </a:xfrm>
          <a:prstGeom prst="rect">
            <a:avLst/>
          </a:prstGeom>
          <a:noFill/>
          <a:ln w="444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8800" name="Freeform 16"/>
          <p:cNvSpPr>
            <a:spLocks/>
          </p:cNvSpPr>
          <p:nvPr/>
        </p:nvSpPr>
        <p:spPr bwMode="auto">
          <a:xfrm>
            <a:off x="4975226" y="4975226"/>
            <a:ext cx="620713" cy="841375"/>
          </a:xfrm>
          <a:custGeom>
            <a:avLst/>
            <a:gdLst>
              <a:gd name="T0" fmla="*/ 0 w 270"/>
              <a:gd name="T1" fmla="*/ 674201855 h 420"/>
              <a:gd name="T2" fmla="*/ 0 w 270"/>
              <a:gd name="T3" fmla="*/ 0 h 420"/>
              <a:gd name="T4" fmla="*/ 1426980035 w 270"/>
              <a:gd name="T5" fmla="*/ 0 h 420"/>
              <a:gd name="T6" fmla="*/ 1426980035 w 270"/>
              <a:gd name="T7" fmla="*/ 1685504512 h 420"/>
              <a:gd name="T8" fmla="*/ 0 60000 65536"/>
              <a:gd name="T9" fmla="*/ 0 60000 65536"/>
              <a:gd name="T10" fmla="*/ 0 60000 65536"/>
              <a:gd name="T11" fmla="*/ 0 60000 65536"/>
              <a:gd name="T12" fmla="*/ 0 w 270"/>
              <a:gd name="T13" fmla="*/ 0 h 420"/>
              <a:gd name="T14" fmla="*/ 270 w 270"/>
              <a:gd name="T15" fmla="*/ 420 h 4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0" h="420">
                <a:moveTo>
                  <a:pt x="0" y="168"/>
                </a:moveTo>
                <a:lnTo>
                  <a:pt x="0" y="0"/>
                </a:lnTo>
                <a:lnTo>
                  <a:pt x="270" y="0"/>
                </a:lnTo>
                <a:lnTo>
                  <a:pt x="270" y="420"/>
                </a:lnTo>
              </a:path>
            </a:pathLst>
          </a:custGeom>
          <a:noFill/>
          <a:ln w="444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8801" name="Freeform 17"/>
          <p:cNvSpPr>
            <a:spLocks/>
          </p:cNvSpPr>
          <p:nvPr/>
        </p:nvSpPr>
        <p:spPr bwMode="auto">
          <a:xfrm>
            <a:off x="2205038" y="4865689"/>
            <a:ext cx="1377950" cy="758825"/>
          </a:xfrm>
          <a:custGeom>
            <a:avLst/>
            <a:gdLst>
              <a:gd name="T0" fmla="*/ 2147483647 w 600"/>
              <a:gd name="T1" fmla="*/ 507774335 h 378"/>
              <a:gd name="T2" fmla="*/ 2147483647 w 600"/>
              <a:gd name="T3" fmla="*/ 0 h 378"/>
              <a:gd name="T4" fmla="*/ 0 w 600"/>
              <a:gd name="T5" fmla="*/ 0 h 378"/>
              <a:gd name="T6" fmla="*/ 0 w 600"/>
              <a:gd name="T7" fmla="*/ 1523321123 h 378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78"/>
              <a:gd name="T14" fmla="*/ 600 w 600"/>
              <a:gd name="T15" fmla="*/ 378 h 3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78">
                <a:moveTo>
                  <a:pt x="600" y="126"/>
                </a:moveTo>
                <a:lnTo>
                  <a:pt x="600" y="0"/>
                </a:lnTo>
                <a:lnTo>
                  <a:pt x="0" y="0"/>
                </a:lnTo>
                <a:lnTo>
                  <a:pt x="0" y="378"/>
                </a:lnTo>
              </a:path>
            </a:pathLst>
          </a:custGeom>
          <a:noFill/>
          <a:ln w="444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8802" name="Freeform 18"/>
          <p:cNvSpPr>
            <a:spLocks/>
          </p:cNvSpPr>
          <p:nvPr/>
        </p:nvSpPr>
        <p:spPr bwMode="auto">
          <a:xfrm>
            <a:off x="6132513" y="4841875"/>
            <a:ext cx="703262" cy="420688"/>
          </a:xfrm>
          <a:custGeom>
            <a:avLst/>
            <a:gdLst>
              <a:gd name="T0" fmla="*/ 0 w 306"/>
              <a:gd name="T1" fmla="*/ 842754259 h 210"/>
              <a:gd name="T2" fmla="*/ 0 w 306"/>
              <a:gd name="T3" fmla="*/ 0 h 210"/>
              <a:gd name="T4" fmla="*/ 1616266076 w 306"/>
              <a:gd name="T5" fmla="*/ 0 h 210"/>
              <a:gd name="T6" fmla="*/ 1616266076 w 306"/>
              <a:gd name="T7" fmla="*/ 481573558 h 210"/>
              <a:gd name="T8" fmla="*/ 0 60000 65536"/>
              <a:gd name="T9" fmla="*/ 0 60000 65536"/>
              <a:gd name="T10" fmla="*/ 0 60000 65536"/>
              <a:gd name="T11" fmla="*/ 0 60000 65536"/>
              <a:gd name="T12" fmla="*/ 0 w 306"/>
              <a:gd name="T13" fmla="*/ 0 h 210"/>
              <a:gd name="T14" fmla="*/ 306 w 306"/>
              <a:gd name="T15" fmla="*/ 210 h 2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6" h="210">
                <a:moveTo>
                  <a:pt x="0" y="210"/>
                </a:moveTo>
                <a:lnTo>
                  <a:pt x="0" y="0"/>
                </a:lnTo>
                <a:lnTo>
                  <a:pt x="306" y="0"/>
                </a:lnTo>
                <a:lnTo>
                  <a:pt x="306" y="120"/>
                </a:lnTo>
              </a:path>
            </a:pathLst>
          </a:custGeom>
          <a:noFill/>
          <a:ln w="444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8803" name="Rectangle 19"/>
          <p:cNvSpPr>
            <a:spLocks noChangeArrowheads="1"/>
          </p:cNvSpPr>
          <p:nvPr/>
        </p:nvSpPr>
        <p:spPr bwMode="auto">
          <a:xfrm>
            <a:off x="9331326" y="4818063"/>
            <a:ext cx="715963" cy="265112"/>
          </a:xfrm>
          <a:prstGeom prst="rect">
            <a:avLst/>
          </a:prstGeom>
          <a:noFill/>
          <a:ln w="444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8804" name="Freeform 20"/>
          <p:cNvSpPr>
            <a:spLocks/>
          </p:cNvSpPr>
          <p:nvPr/>
        </p:nvSpPr>
        <p:spPr bwMode="auto">
          <a:xfrm>
            <a:off x="2894014" y="4770439"/>
            <a:ext cx="2384425" cy="204787"/>
          </a:xfrm>
          <a:custGeom>
            <a:avLst/>
            <a:gdLst>
              <a:gd name="T0" fmla="*/ 0 w 1038"/>
              <a:gd name="T1" fmla="*/ 193483566 h 102"/>
              <a:gd name="T2" fmla="*/ 0 w 1038"/>
              <a:gd name="T3" fmla="*/ 0 h 102"/>
              <a:gd name="T4" fmla="*/ 2147483647 w 1038"/>
              <a:gd name="T5" fmla="*/ 0 h 102"/>
              <a:gd name="T6" fmla="*/ 2147483647 w 1038"/>
              <a:gd name="T7" fmla="*/ 411154075 h 102"/>
              <a:gd name="T8" fmla="*/ 0 60000 65536"/>
              <a:gd name="T9" fmla="*/ 0 60000 65536"/>
              <a:gd name="T10" fmla="*/ 0 60000 65536"/>
              <a:gd name="T11" fmla="*/ 0 60000 65536"/>
              <a:gd name="T12" fmla="*/ 0 w 1038"/>
              <a:gd name="T13" fmla="*/ 0 h 102"/>
              <a:gd name="T14" fmla="*/ 1038 w 1038"/>
              <a:gd name="T15" fmla="*/ 102 h 1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38" h="102">
                <a:moveTo>
                  <a:pt x="0" y="48"/>
                </a:moveTo>
                <a:lnTo>
                  <a:pt x="0" y="0"/>
                </a:lnTo>
                <a:lnTo>
                  <a:pt x="1038" y="0"/>
                </a:lnTo>
                <a:lnTo>
                  <a:pt x="1038" y="102"/>
                </a:lnTo>
              </a:path>
            </a:pathLst>
          </a:custGeom>
          <a:noFill/>
          <a:ln w="444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8805" name="Freeform 21"/>
          <p:cNvSpPr>
            <a:spLocks/>
          </p:cNvSpPr>
          <p:nvPr/>
        </p:nvSpPr>
        <p:spPr bwMode="auto">
          <a:xfrm>
            <a:off x="8793163" y="4578350"/>
            <a:ext cx="895350" cy="1238250"/>
          </a:xfrm>
          <a:custGeom>
            <a:avLst/>
            <a:gdLst>
              <a:gd name="T0" fmla="*/ 0 w 390"/>
              <a:gd name="T1" fmla="*/ 2147483647 h 618"/>
              <a:gd name="T2" fmla="*/ 0 w 390"/>
              <a:gd name="T3" fmla="*/ 0 h 618"/>
              <a:gd name="T4" fmla="*/ 2055516911 w 390"/>
              <a:gd name="T5" fmla="*/ 0 h 618"/>
              <a:gd name="T6" fmla="*/ 2055516911 w 390"/>
              <a:gd name="T7" fmla="*/ 481749312 h 618"/>
              <a:gd name="T8" fmla="*/ 0 60000 65536"/>
              <a:gd name="T9" fmla="*/ 0 60000 65536"/>
              <a:gd name="T10" fmla="*/ 0 60000 65536"/>
              <a:gd name="T11" fmla="*/ 0 60000 65536"/>
              <a:gd name="T12" fmla="*/ 0 w 390"/>
              <a:gd name="T13" fmla="*/ 0 h 618"/>
              <a:gd name="T14" fmla="*/ 390 w 390"/>
              <a:gd name="T15" fmla="*/ 618 h 6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0" h="618">
                <a:moveTo>
                  <a:pt x="0" y="618"/>
                </a:moveTo>
                <a:lnTo>
                  <a:pt x="0" y="0"/>
                </a:lnTo>
                <a:lnTo>
                  <a:pt x="390" y="0"/>
                </a:lnTo>
                <a:lnTo>
                  <a:pt x="390" y="120"/>
                </a:lnTo>
              </a:path>
            </a:pathLst>
          </a:custGeom>
          <a:noFill/>
          <a:ln w="444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8806" name="Freeform 22"/>
          <p:cNvSpPr>
            <a:spLocks/>
          </p:cNvSpPr>
          <p:nvPr/>
        </p:nvSpPr>
        <p:spPr bwMode="auto">
          <a:xfrm>
            <a:off x="7773989" y="4060826"/>
            <a:ext cx="1474787" cy="1082675"/>
          </a:xfrm>
          <a:custGeom>
            <a:avLst/>
            <a:gdLst>
              <a:gd name="T0" fmla="*/ 0 w 642"/>
              <a:gd name="T1" fmla="*/ 2147483647 h 540"/>
              <a:gd name="T2" fmla="*/ 0 w 642"/>
              <a:gd name="T3" fmla="*/ 0 h 540"/>
              <a:gd name="T4" fmla="*/ 2147483647 w 642"/>
              <a:gd name="T5" fmla="*/ 0 h 540"/>
              <a:gd name="T6" fmla="*/ 2147483647 w 642"/>
              <a:gd name="T7" fmla="*/ 1037118224 h 540"/>
              <a:gd name="T8" fmla="*/ 0 60000 65536"/>
              <a:gd name="T9" fmla="*/ 0 60000 65536"/>
              <a:gd name="T10" fmla="*/ 0 60000 65536"/>
              <a:gd name="T11" fmla="*/ 0 60000 65536"/>
              <a:gd name="T12" fmla="*/ 0 w 642"/>
              <a:gd name="T13" fmla="*/ 0 h 540"/>
              <a:gd name="T14" fmla="*/ 642 w 642"/>
              <a:gd name="T15" fmla="*/ 540 h 5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2" h="540">
                <a:moveTo>
                  <a:pt x="0" y="540"/>
                </a:moveTo>
                <a:lnTo>
                  <a:pt x="0" y="0"/>
                </a:lnTo>
                <a:lnTo>
                  <a:pt x="642" y="0"/>
                </a:lnTo>
                <a:lnTo>
                  <a:pt x="642" y="258"/>
                </a:lnTo>
              </a:path>
            </a:pathLst>
          </a:custGeom>
          <a:noFill/>
          <a:ln w="444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8807" name="Freeform 23"/>
          <p:cNvSpPr>
            <a:spLocks/>
          </p:cNvSpPr>
          <p:nvPr/>
        </p:nvSpPr>
        <p:spPr bwMode="auto">
          <a:xfrm>
            <a:off x="4092576" y="3543301"/>
            <a:ext cx="2384425" cy="1298575"/>
          </a:xfrm>
          <a:custGeom>
            <a:avLst/>
            <a:gdLst>
              <a:gd name="T0" fmla="*/ 0 w 1038"/>
              <a:gd name="T1" fmla="*/ 2147483647 h 648"/>
              <a:gd name="T2" fmla="*/ 0 w 1038"/>
              <a:gd name="T3" fmla="*/ 0 h 648"/>
              <a:gd name="T4" fmla="*/ 2147483647 w 1038"/>
              <a:gd name="T5" fmla="*/ 0 h 648"/>
              <a:gd name="T6" fmla="*/ 2147483647 w 1038"/>
              <a:gd name="T7" fmla="*/ 2147483647 h 648"/>
              <a:gd name="T8" fmla="*/ 0 60000 65536"/>
              <a:gd name="T9" fmla="*/ 0 60000 65536"/>
              <a:gd name="T10" fmla="*/ 0 60000 65536"/>
              <a:gd name="T11" fmla="*/ 0 60000 65536"/>
              <a:gd name="T12" fmla="*/ 0 w 1038"/>
              <a:gd name="T13" fmla="*/ 0 h 648"/>
              <a:gd name="T14" fmla="*/ 1038 w 1038"/>
              <a:gd name="T15" fmla="*/ 648 h 6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38" h="648">
                <a:moveTo>
                  <a:pt x="0" y="612"/>
                </a:moveTo>
                <a:lnTo>
                  <a:pt x="0" y="0"/>
                </a:lnTo>
                <a:lnTo>
                  <a:pt x="1038" y="0"/>
                </a:lnTo>
                <a:lnTo>
                  <a:pt x="1038" y="648"/>
                </a:lnTo>
              </a:path>
            </a:pathLst>
          </a:custGeom>
          <a:noFill/>
          <a:ln w="444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8808" name="Freeform 24"/>
          <p:cNvSpPr>
            <a:spLocks/>
          </p:cNvSpPr>
          <p:nvPr/>
        </p:nvSpPr>
        <p:spPr bwMode="auto">
          <a:xfrm>
            <a:off x="5292726" y="1149351"/>
            <a:ext cx="3211513" cy="2911475"/>
          </a:xfrm>
          <a:custGeom>
            <a:avLst/>
            <a:gdLst>
              <a:gd name="T0" fmla="*/ 0 w 1398"/>
              <a:gd name="T1" fmla="*/ 2147483647 h 1452"/>
              <a:gd name="T2" fmla="*/ 0 w 1398"/>
              <a:gd name="T3" fmla="*/ 0 h 1452"/>
              <a:gd name="T4" fmla="*/ 2147483647 w 1398"/>
              <a:gd name="T5" fmla="*/ 0 h 1452"/>
              <a:gd name="T6" fmla="*/ 2147483647 w 1398"/>
              <a:gd name="T7" fmla="*/ 2147483647 h 1452"/>
              <a:gd name="T8" fmla="*/ 0 60000 65536"/>
              <a:gd name="T9" fmla="*/ 0 60000 65536"/>
              <a:gd name="T10" fmla="*/ 0 60000 65536"/>
              <a:gd name="T11" fmla="*/ 0 60000 65536"/>
              <a:gd name="T12" fmla="*/ 0 w 1398"/>
              <a:gd name="T13" fmla="*/ 0 h 1452"/>
              <a:gd name="T14" fmla="*/ 1398 w 1398"/>
              <a:gd name="T15" fmla="*/ 1452 h 14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98" h="1452">
                <a:moveTo>
                  <a:pt x="0" y="1194"/>
                </a:moveTo>
                <a:lnTo>
                  <a:pt x="0" y="0"/>
                </a:lnTo>
                <a:lnTo>
                  <a:pt x="1398" y="0"/>
                </a:lnTo>
                <a:lnTo>
                  <a:pt x="1398" y="1452"/>
                </a:lnTo>
              </a:path>
            </a:pathLst>
          </a:custGeom>
          <a:noFill/>
          <a:ln w="444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8809" name="Rectangle 25"/>
          <p:cNvSpPr>
            <a:spLocks noChangeArrowheads="1"/>
          </p:cNvSpPr>
          <p:nvPr/>
        </p:nvSpPr>
        <p:spPr bwMode="auto">
          <a:xfrm>
            <a:off x="9551988" y="5049838"/>
            <a:ext cx="284162" cy="93662"/>
          </a:xfrm>
          <a:prstGeom prst="rect">
            <a:avLst/>
          </a:prstGeom>
          <a:solidFill>
            <a:schemeClr val="bg1"/>
          </a:solidFill>
          <a:ln w="444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1673225" y="638176"/>
            <a:ext cx="3606800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1800" b="1">
                <a:cs typeface="Times New Roman" pitchFamily="18" charset="0"/>
              </a:rPr>
              <a:t>Pedro</a:t>
            </a:r>
            <a:r>
              <a:rPr lang="en-US" altLang="en-US" sz="1800">
                <a:cs typeface="Times New Roman" pitchFamily="18" charset="0"/>
              </a:rPr>
              <a:t>  </a:t>
            </a:r>
            <a:r>
              <a:rPr lang="en-US" altLang="en-US" sz="1800">
                <a:solidFill>
                  <a:schemeClr val="bg2"/>
                </a:solidFill>
                <a:cs typeface="Times New Roman" pitchFamily="18" charset="0"/>
              </a:rPr>
              <a:t>(Portuguese)</a:t>
            </a:r>
          </a:p>
          <a:p>
            <a:pPr algn="l" eaLnBrk="1" hangingPunct="1"/>
            <a:r>
              <a:rPr lang="en-US" altLang="en-US" sz="1200">
                <a:cs typeface="Times New Roman" pitchFamily="18" charset="0"/>
              </a:rPr>
              <a:t>Petros (Greek), Peter  (English), Piotr  (Polish), Peadar (Irish), Pierre (French), Peder  (Danish), Peka (Hawaiian), Pietro (Italian), Piero (Italian Alternative), Petr (Czech), Pyotr (Russian)</a:t>
            </a:r>
          </a:p>
          <a:p>
            <a:pPr algn="l" eaLnBrk="1" hangingPunct="1"/>
            <a:endParaRPr lang="en-US" altLang="en-US" sz="1200">
              <a:cs typeface="Times New Roman" pitchFamily="18" charset="0"/>
            </a:endParaRPr>
          </a:p>
          <a:p>
            <a:pPr algn="l" eaLnBrk="1" hangingPunct="1"/>
            <a:r>
              <a:rPr lang="en-US" altLang="en-US" sz="1800" b="1">
                <a:cs typeface="Times New Roman" pitchFamily="18" charset="0"/>
              </a:rPr>
              <a:t>Cristovao</a:t>
            </a:r>
            <a:r>
              <a:rPr lang="en-US" altLang="en-US" sz="1800">
                <a:cs typeface="Times New Roman" pitchFamily="18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cs typeface="Times New Roman" pitchFamily="18" charset="0"/>
              </a:rPr>
              <a:t>(Portuguese)</a:t>
            </a:r>
          </a:p>
          <a:p>
            <a:pPr algn="l" eaLnBrk="1" hangingPunct="1"/>
            <a:r>
              <a:rPr lang="en-US" altLang="en-US" sz="1200">
                <a:cs typeface="Times New Roman" pitchFamily="18" charset="0"/>
              </a:rPr>
              <a:t>Christoph (German), Christophe (French), Cristobal (Spanish), Cristoforo (Italian), Kristoffer (Scandinavian), Krystof (Czech), Christopher (English)</a:t>
            </a:r>
          </a:p>
          <a:p>
            <a:pPr algn="l" eaLnBrk="1" hangingPunct="1"/>
            <a:endParaRPr lang="en-US" altLang="en-US" sz="1200">
              <a:cs typeface="Times New Roman" pitchFamily="18" charset="0"/>
            </a:endParaRPr>
          </a:p>
          <a:p>
            <a:pPr algn="l" eaLnBrk="1" hangingPunct="1"/>
            <a:endParaRPr lang="en-US" altLang="en-US" sz="1200">
              <a:cs typeface="Times New Roman" pitchFamily="18" charset="0"/>
            </a:endParaRPr>
          </a:p>
          <a:p>
            <a:pPr algn="l" eaLnBrk="1" hangingPunct="1"/>
            <a:r>
              <a:rPr lang="en-US" altLang="en-US" sz="1800" b="1">
                <a:cs typeface="Times New Roman" pitchFamily="18" charset="0"/>
              </a:rPr>
              <a:t>Miguel</a:t>
            </a:r>
            <a:r>
              <a:rPr lang="en-US" altLang="en-US" sz="1800">
                <a:cs typeface="Times New Roman" pitchFamily="18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cs typeface="Times New Roman" pitchFamily="18" charset="0"/>
              </a:rPr>
              <a:t>(Portuguese)</a:t>
            </a:r>
          </a:p>
          <a:p>
            <a:pPr algn="l" eaLnBrk="1" hangingPunct="1"/>
            <a:r>
              <a:rPr lang="en-US" altLang="en-US" sz="1200">
                <a:cs typeface="Times New Roman" pitchFamily="18" charset="0"/>
              </a:rPr>
              <a:t>Michalis (Greek), Michael (English), Mick (Irish!)</a:t>
            </a:r>
            <a:r>
              <a:rPr lang="en-US" altLang="en-US" sz="1200"/>
              <a:t> </a:t>
            </a:r>
          </a:p>
        </p:txBody>
      </p:sp>
      <p:sp>
        <p:nvSpPr>
          <p:cNvPr id="198683" name="Text Box 27"/>
          <p:cNvSpPr txBox="1">
            <a:spLocks noChangeArrowheads="1"/>
          </p:cNvSpPr>
          <p:nvPr/>
        </p:nvSpPr>
        <p:spPr bwMode="auto">
          <a:xfrm>
            <a:off x="1765301" y="182563"/>
            <a:ext cx="66450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A Demonstration of Hierarchical Clustering using String Edit Distance </a:t>
            </a:r>
          </a:p>
        </p:txBody>
      </p:sp>
      <p:sp>
        <p:nvSpPr>
          <p:cNvPr id="118812" name="Rectangle 28"/>
          <p:cNvSpPr>
            <a:spLocks noChangeArrowheads="1"/>
          </p:cNvSpPr>
          <p:nvPr/>
        </p:nvSpPr>
        <p:spPr bwMode="auto">
          <a:xfrm>
            <a:off x="1524000" y="5697538"/>
            <a:ext cx="9144000" cy="1160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8813" name="Rectangle 29"/>
          <p:cNvSpPr>
            <a:spLocks noChangeArrowheads="1"/>
          </p:cNvSpPr>
          <p:nvPr/>
        </p:nvSpPr>
        <p:spPr bwMode="auto">
          <a:xfrm>
            <a:off x="1860551" y="5780088"/>
            <a:ext cx="5726113" cy="144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8814" name="Rectangle 30"/>
          <p:cNvSpPr>
            <a:spLocks noChangeArrowheads="1"/>
          </p:cNvSpPr>
          <p:nvPr/>
        </p:nvSpPr>
        <p:spPr bwMode="auto">
          <a:xfrm rot="-3934905">
            <a:off x="1629570" y="5945466"/>
            <a:ext cx="6588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en-US">
                <a:solidFill>
                  <a:srgbClr val="000000"/>
                </a:solidFill>
                <a:latin typeface="Helvetica" pitchFamily="34" charset="0"/>
              </a:rPr>
              <a:t> </a:t>
            </a:r>
            <a:r>
              <a:rPr lang="en-US" altLang="en-US" sz="1800"/>
              <a:t>Piotr</a:t>
            </a:r>
          </a:p>
        </p:txBody>
      </p:sp>
      <p:sp>
        <p:nvSpPr>
          <p:cNvPr id="118815" name="Rectangle 31"/>
          <p:cNvSpPr>
            <a:spLocks noChangeArrowheads="1"/>
          </p:cNvSpPr>
          <p:nvPr/>
        </p:nvSpPr>
        <p:spPr bwMode="auto">
          <a:xfrm rot="-3946978">
            <a:off x="1951039" y="5974835"/>
            <a:ext cx="720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en-US">
                <a:solidFill>
                  <a:srgbClr val="000000"/>
                </a:solidFill>
                <a:latin typeface="Helvetica" pitchFamily="34" charset="0"/>
              </a:rPr>
              <a:t> </a:t>
            </a:r>
            <a:r>
              <a:rPr lang="en-US" altLang="en-US" sz="1800"/>
              <a:t>Pyotr</a:t>
            </a:r>
          </a:p>
        </p:txBody>
      </p:sp>
      <p:sp>
        <p:nvSpPr>
          <p:cNvPr id="118816" name="Rectangle 32"/>
          <p:cNvSpPr>
            <a:spLocks noChangeArrowheads="1"/>
          </p:cNvSpPr>
          <p:nvPr/>
        </p:nvSpPr>
        <p:spPr bwMode="auto">
          <a:xfrm rot="-3928464">
            <a:off x="2275682" y="6013728"/>
            <a:ext cx="8048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en-US">
                <a:solidFill>
                  <a:srgbClr val="000000"/>
                </a:solidFill>
                <a:latin typeface="Helvetica" pitchFamily="34" charset="0"/>
              </a:rPr>
              <a:t> </a:t>
            </a:r>
            <a:r>
              <a:rPr lang="en-US" altLang="en-US" sz="1800"/>
              <a:t>Petros</a:t>
            </a:r>
          </a:p>
        </p:txBody>
      </p:sp>
      <p:sp>
        <p:nvSpPr>
          <p:cNvPr id="118817" name="Rectangle 33"/>
          <p:cNvSpPr>
            <a:spLocks noChangeArrowheads="1"/>
          </p:cNvSpPr>
          <p:nvPr/>
        </p:nvSpPr>
        <p:spPr bwMode="auto">
          <a:xfrm rot="-3922811">
            <a:off x="2674145" y="5999441"/>
            <a:ext cx="7762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en-US">
                <a:solidFill>
                  <a:srgbClr val="000000"/>
                </a:solidFill>
                <a:latin typeface="Helvetica" pitchFamily="34" charset="0"/>
              </a:rPr>
              <a:t> </a:t>
            </a:r>
            <a:r>
              <a:rPr lang="en-US" altLang="en-US" sz="1800"/>
              <a:t>Pietro</a:t>
            </a:r>
          </a:p>
        </p:txBody>
      </p:sp>
      <p:sp>
        <p:nvSpPr>
          <p:cNvPr id="118818" name="Rectangle 34"/>
          <p:cNvSpPr>
            <a:spLocks noChangeArrowheads="1"/>
          </p:cNvSpPr>
          <p:nvPr/>
        </p:nvSpPr>
        <p:spPr bwMode="auto">
          <a:xfrm rot="-3945962">
            <a:off x="3104357" y="5974557"/>
            <a:ext cx="663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en-US" sz="1800">
                <a:solidFill>
                  <a:srgbClr val="0000FF"/>
                </a:solidFill>
              </a:rPr>
              <a:t>Pedro</a:t>
            </a:r>
          </a:p>
        </p:txBody>
      </p:sp>
      <p:sp>
        <p:nvSpPr>
          <p:cNvPr id="118819" name="Rectangle 35"/>
          <p:cNvSpPr>
            <a:spLocks noChangeArrowheads="1"/>
          </p:cNvSpPr>
          <p:nvPr/>
        </p:nvSpPr>
        <p:spPr bwMode="auto">
          <a:xfrm rot="-3931340">
            <a:off x="3322639" y="5998647"/>
            <a:ext cx="777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en-US">
                <a:solidFill>
                  <a:srgbClr val="000000"/>
                </a:solidFill>
                <a:latin typeface="Helvetica" pitchFamily="34" charset="0"/>
              </a:rPr>
              <a:t> </a:t>
            </a:r>
            <a:r>
              <a:rPr lang="en-US" altLang="en-US" sz="1800"/>
              <a:t>Pierre</a:t>
            </a:r>
          </a:p>
        </p:txBody>
      </p:sp>
      <p:sp>
        <p:nvSpPr>
          <p:cNvPr id="118820" name="Rectangle 36"/>
          <p:cNvSpPr>
            <a:spLocks noChangeArrowheads="1"/>
          </p:cNvSpPr>
          <p:nvPr/>
        </p:nvSpPr>
        <p:spPr bwMode="auto">
          <a:xfrm rot="-3949083">
            <a:off x="3729832" y="5966103"/>
            <a:ext cx="7096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en-US">
                <a:solidFill>
                  <a:srgbClr val="000000"/>
                </a:solidFill>
                <a:latin typeface="Helvetica" pitchFamily="34" charset="0"/>
              </a:rPr>
              <a:t> </a:t>
            </a:r>
            <a:r>
              <a:rPr lang="en-US" altLang="en-US" sz="1800"/>
              <a:t>Piero</a:t>
            </a:r>
          </a:p>
        </p:txBody>
      </p:sp>
      <p:sp>
        <p:nvSpPr>
          <p:cNvPr id="118821" name="Rectangle 37"/>
          <p:cNvSpPr>
            <a:spLocks noChangeArrowheads="1"/>
          </p:cNvSpPr>
          <p:nvPr/>
        </p:nvSpPr>
        <p:spPr bwMode="auto">
          <a:xfrm rot="-3950123">
            <a:off x="4092576" y="5962135"/>
            <a:ext cx="695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en-US">
                <a:solidFill>
                  <a:srgbClr val="000000"/>
                </a:solidFill>
                <a:latin typeface="Helvetica" pitchFamily="34" charset="0"/>
              </a:rPr>
              <a:t> </a:t>
            </a:r>
            <a:r>
              <a:rPr lang="en-US" altLang="en-US" sz="1800"/>
              <a:t>Peter</a:t>
            </a:r>
          </a:p>
        </p:txBody>
      </p:sp>
      <p:sp>
        <p:nvSpPr>
          <p:cNvPr id="118822" name="Rectangle 38"/>
          <p:cNvSpPr>
            <a:spLocks noChangeArrowheads="1"/>
          </p:cNvSpPr>
          <p:nvPr/>
        </p:nvSpPr>
        <p:spPr bwMode="auto">
          <a:xfrm rot="-3972130">
            <a:off x="4497388" y="5978526"/>
            <a:ext cx="592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en-US" sz="1800"/>
              <a:t>Peder</a:t>
            </a:r>
          </a:p>
        </p:txBody>
      </p:sp>
      <p:sp>
        <p:nvSpPr>
          <p:cNvPr id="118823" name="Rectangle 39"/>
          <p:cNvSpPr>
            <a:spLocks noChangeArrowheads="1"/>
          </p:cNvSpPr>
          <p:nvPr/>
        </p:nvSpPr>
        <p:spPr bwMode="auto">
          <a:xfrm rot="-3944043">
            <a:off x="4764088" y="5949434"/>
            <a:ext cx="666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en-US">
                <a:solidFill>
                  <a:srgbClr val="000000"/>
                </a:solidFill>
                <a:latin typeface="Helvetica" pitchFamily="34" charset="0"/>
              </a:rPr>
              <a:t> </a:t>
            </a:r>
            <a:r>
              <a:rPr lang="en-US" altLang="en-US" sz="1800"/>
              <a:t>Peka</a:t>
            </a:r>
          </a:p>
        </p:txBody>
      </p:sp>
      <p:sp>
        <p:nvSpPr>
          <p:cNvPr id="118824" name="Rectangle 40"/>
          <p:cNvSpPr>
            <a:spLocks noChangeArrowheads="1"/>
          </p:cNvSpPr>
          <p:nvPr/>
        </p:nvSpPr>
        <p:spPr bwMode="auto">
          <a:xfrm rot="-3916392">
            <a:off x="4975226" y="6044685"/>
            <a:ext cx="8667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en-US">
                <a:solidFill>
                  <a:srgbClr val="000000"/>
                </a:solidFill>
                <a:latin typeface="Helvetica" pitchFamily="34" charset="0"/>
              </a:rPr>
              <a:t> </a:t>
            </a:r>
            <a:r>
              <a:rPr lang="en-US" altLang="en-US" sz="1800"/>
              <a:t>Peadar</a:t>
            </a:r>
          </a:p>
        </p:txBody>
      </p:sp>
      <p:sp>
        <p:nvSpPr>
          <p:cNvPr id="118825" name="Rectangle 41"/>
          <p:cNvSpPr>
            <a:spLocks noChangeArrowheads="1"/>
          </p:cNvSpPr>
          <p:nvPr/>
        </p:nvSpPr>
        <p:spPr bwMode="auto">
          <a:xfrm rot="-3922958">
            <a:off x="5393532" y="6119020"/>
            <a:ext cx="971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en-US" sz="1800"/>
              <a:t>Michalis</a:t>
            </a:r>
          </a:p>
        </p:txBody>
      </p:sp>
      <p:sp>
        <p:nvSpPr>
          <p:cNvPr id="118826" name="Rectangle 42"/>
          <p:cNvSpPr>
            <a:spLocks noChangeArrowheads="1"/>
          </p:cNvSpPr>
          <p:nvPr/>
        </p:nvSpPr>
        <p:spPr bwMode="auto">
          <a:xfrm rot="-3913360">
            <a:off x="5788026" y="6091238"/>
            <a:ext cx="909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en-US" sz="1800"/>
              <a:t>Michael</a:t>
            </a:r>
          </a:p>
        </p:txBody>
      </p:sp>
      <p:sp>
        <p:nvSpPr>
          <p:cNvPr id="118827" name="Rectangle 43"/>
          <p:cNvSpPr>
            <a:spLocks noChangeArrowheads="1"/>
          </p:cNvSpPr>
          <p:nvPr/>
        </p:nvSpPr>
        <p:spPr bwMode="auto">
          <a:xfrm rot="-3943084">
            <a:off x="6178550" y="6042025"/>
            <a:ext cx="8080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en-US" sz="1800">
                <a:solidFill>
                  <a:srgbClr val="0000FF"/>
                </a:solidFill>
              </a:rPr>
              <a:t>Miguel</a:t>
            </a:r>
          </a:p>
        </p:txBody>
      </p:sp>
      <p:sp>
        <p:nvSpPr>
          <p:cNvPr id="118828" name="Rectangle 44"/>
          <p:cNvSpPr>
            <a:spLocks noChangeArrowheads="1"/>
          </p:cNvSpPr>
          <p:nvPr/>
        </p:nvSpPr>
        <p:spPr bwMode="auto">
          <a:xfrm rot="-3933695">
            <a:off x="6569076" y="5951538"/>
            <a:ext cx="6048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en-US" sz="1800"/>
              <a:t>Mick</a:t>
            </a:r>
          </a:p>
        </p:txBody>
      </p:sp>
      <p:sp>
        <p:nvSpPr>
          <p:cNvPr id="118829" name="Rectangle 45"/>
          <p:cNvSpPr>
            <a:spLocks noChangeArrowheads="1"/>
          </p:cNvSpPr>
          <p:nvPr/>
        </p:nvSpPr>
        <p:spPr bwMode="auto">
          <a:xfrm rot="-3930391">
            <a:off x="6596857" y="6168232"/>
            <a:ext cx="11112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en-US" sz="1800">
                <a:solidFill>
                  <a:srgbClr val="0000FF"/>
                </a:solidFill>
              </a:rPr>
              <a:t>Cristovao</a:t>
            </a:r>
          </a:p>
        </p:txBody>
      </p:sp>
      <p:sp>
        <p:nvSpPr>
          <p:cNvPr id="118830" name="Rectangle 46"/>
          <p:cNvSpPr>
            <a:spLocks noChangeArrowheads="1"/>
          </p:cNvSpPr>
          <p:nvPr/>
        </p:nvSpPr>
        <p:spPr bwMode="auto">
          <a:xfrm rot="-3917436">
            <a:off x="6799263" y="6265863"/>
            <a:ext cx="1293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en-US" sz="1800"/>
              <a:t>Christopher</a:t>
            </a:r>
          </a:p>
        </p:txBody>
      </p:sp>
      <p:sp>
        <p:nvSpPr>
          <p:cNvPr id="118831" name="Rectangle 47"/>
          <p:cNvSpPr>
            <a:spLocks noChangeArrowheads="1"/>
          </p:cNvSpPr>
          <p:nvPr/>
        </p:nvSpPr>
        <p:spPr bwMode="auto">
          <a:xfrm rot="-3922141">
            <a:off x="7294563" y="6226176"/>
            <a:ext cx="12017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en-US" sz="1800"/>
              <a:t>Christophe</a:t>
            </a:r>
          </a:p>
        </p:txBody>
      </p:sp>
      <p:sp>
        <p:nvSpPr>
          <p:cNvPr id="118832" name="Rectangle 48"/>
          <p:cNvSpPr>
            <a:spLocks noChangeArrowheads="1"/>
          </p:cNvSpPr>
          <p:nvPr/>
        </p:nvSpPr>
        <p:spPr bwMode="auto">
          <a:xfrm rot="-3922270">
            <a:off x="7760494" y="6166644"/>
            <a:ext cx="10858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en-US" sz="1800"/>
              <a:t>Christoph</a:t>
            </a:r>
          </a:p>
        </p:txBody>
      </p:sp>
      <p:sp>
        <p:nvSpPr>
          <p:cNvPr id="118833" name="Rectangle 49"/>
          <p:cNvSpPr>
            <a:spLocks noChangeArrowheads="1"/>
          </p:cNvSpPr>
          <p:nvPr/>
        </p:nvSpPr>
        <p:spPr bwMode="auto">
          <a:xfrm rot="-3929420">
            <a:off x="8186738" y="6124576"/>
            <a:ext cx="985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en-US" sz="1800"/>
              <a:t>Crisdean</a:t>
            </a:r>
          </a:p>
        </p:txBody>
      </p:sp>
      <p:sp>
        <p:nvSpPr>
          <p:cNvPr id="118834" name="Rectangle 50"/>
          <p:cNvSpPr>
            <a:spLocks noChangeArrowheads="1"/>
          </p:cNvSpPr>
          <p:nvPr/>
        </p:nvSpPr>
        <p:spPr bwMode="auto">
          <a:xfrm rot="-3925722">
            <a:off x="8530432" y="6139657"/>
            <a:ext cx="1012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en-US" sz="1800"/>
              <a:t>Cristobal</a:t>
            </a:r>
          </a:p>
        </p:txBody>
      </p:sp>
      <p:sp>
        <p:nvSpPr>
          <p:cNvPr id="118835" name="Rectangle 51"/>
          <p:cNvSpPr>
            <a:spLocks noChangeArrowheads="1"/>
          </p:cNvSpPr>
          <p:nvPr/>
        </p:nvSpPr>
        <p:spPr bwMode="auto">
          <a:xfrm rot="-3915877">
            <a:off x="8847932" y="6192044"/>
            <a:ext cx="1127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en-US" sz="1800"/>
              <a:t>Cristoforo</a:t>
            </a:r>
          </a:p>
        </p:txBody>
      </p:sp>
      <p:sp>
        <p:nvSpPr>
          <p:cNvPr id="118836" name="Rectangle 52"/>
          <p:cNvSpPr>
            <a:spLocks noChangeArrowheads="1"/>
          </p:cNvSpPr>
          <p:nvPr/>
        </p:nvSpPr>
        <p:spPr bwMode="auto">
          <a:xfrm rot="-3929659">
            <a:off x="9260682" y="6176169"/>
            <a:ext cx="10890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en-US" sz="1800"/>
              <a:t>Kristoffer</a:t>
            </a:r>
          </a:p>
        </p:txBody>
      </p:sp>
      <p:sp>
        <p:nvSpPr>
          <p:cNvPr id="118837" name="Rectangle 53"/>
          <p:cNvSpPr>
            <a:spLocks noChangeArrowheads="1"/>
          </p:cNvSpPr>
          <p:nvPr/>
        </p:nvSpPr>
        <p:spPr bwMode="auto">
          <a:xfrm rot="-3934610">
            <a:off x="9732963" y="6067426"/>
            <a:ext cx="858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en-US" sz="1800"/>
              <a:t>Krystof</a:t>
            </a:r>
          </a:p>
        </p:txBody>
      </p:sp>
    </p:spTree>
    <p:extLst>
      <p:ext uri="{BB962C8B-B14F-4D97-AF65-F5344CB8AC3E}">
        <p14:creationId xmlns:p14="http://schemas.microsoft.com/office/powerpoint/2010/main" val="240251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858" name="Group 2"/>
          <p:cNvGrpSpPr>
            <a:grpSpLocks/>
          </p:cNvGrpSpPr>
          <p:nvPr/>
        </p:nvGrpSpPr>
        <p:grpSpPr bwMode="auto">
          <a:xfrm>
            <a:off x="4422775" y="2102454"/>
            <a:ext cx="7353300" cy="4538662"/>
            <a:chOff x="674" y="1081"/>
            <a:chExt cx="4632" cy="2859"/>
          </a:xfrm>
        </p:grpSpPr>
        <p:sp>
          <p:nvSpPr>
            <p:cNvPr id="121861" name="Rectangle 3"/>
            <p:cNvSpPr>
              <a:spLocks noChangeArrowheads="1"/>
            </p:cNvSpPr>
            <p:nvPr/>
          </p:nvSpPr>
          <p:spPr bwMode="auto">
            <a:xfrm>
              <a:off x="674" y="1081"/>
              <a:ext cx="4632" cy="28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1862" name="Rectangle 4"/>
            <p:cNvSpPr>
              <a:spLocks noChangeArrowheads="1"/>
            </p:cNvSpPr>
            <p:nvPr/>
          </p:nvSpPr>
          <p:spPr bwMode="auto">
            <a:xfrm>
              <a:off x="823" y="3800"/>
              <a:ext cx="149" cy="14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1863" name="Freeform 5"/>
            <p:cNvSpPr>
              <a:spLocks/>
            </p:cNvSpPr>
            <p:nvPr/>
          </p:nvSpPr>
          <p:spPr bwMode="auto">
            <a:xfrm>
              <a:off x="898" y="3800"/>
              <a:ext cx="224" cy="140"/>
            </a:xfrm>
            <a:custGeom>
              <a:avLst/>
              <a:gdLst>
                <a:gd name="T0" fmla="*/ 0 w 170"/>
                <a:gd name="T1" fmla="*/ 0 h 106"/>
                <a:gd name="T2" fmla="*/ 295 w 170"/>
                <a:gd name="T3" fmla="*/ 0 h 106"/>
                <a:gd name="T4" fmla="*/ 295 w 170"/>
                <a:gd name="T5" fmla="*/ 185 h 106"/>
                <a:gd name="T6" fmla="*/ 0 60000 65536"/>
                <a:gd name="T7" fmla="*/ 0 60000 65536"/>
                <a:gd name="T8" fmla="*/ 0 60000 65536"/>
                <a:gd name="T9" fmla="*/ 0 w 170"/>
                <a:gd name="T10" fmla="*/ 0 h 106"/>
                <a:gd name="T11" fmla="*/ 170 w 170"/>
                <a:gd name="T12" fmla="*/ 106 h 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" h="106">
                  <a:moveTo>
                    <a:pt x="0" y="0"/>
                  </a:moveTo>
                  <a:lnTo>
                    <a:pt x="170" y="0"/>
                  </a:lnTo>
                  <a:lnTo>
                    <a:pt x="170" y="10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1864" name="Rectangle 6"/>
            <p:cNvSpPr>
              <a:spLocks noChangeArrowheads="1"/>
            </p:cNvSpPr>
            <p:nvPr/>
          </p:nvSpPr>
          <p:spPr bwMode="auto">
            <a:xfrm>
              <a:off x="3214" y="3792"/>
              <a:ext cx="149" cy="148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1865" name="Rectangle 7"/>
            <p:cNvSpPr>
              <a:spLocks noChangeArrowheads="1"/>
            </p:cNvSpPr>
            <p:nvPr/>
          </p:nvSpPr>
          <p:spPr bwMode="auto">
            <a:xfrm>
              <a:off x="1719" y="3779"/>
              <a:ext cx="151" cy="161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1866" name="Freeform 8"/>
            <p:cNvSpPr>
              <a:spLocks/>
            </p:cNvSpPr>
            <p:nvPr/>
          </p:nvSpPr>
          <p:spPr bwMode="auto">
            <a:xfrm>
              <a:off x="1010" y="3779"/>
              <a:ext cx="261" cy="161"/>
            </a:xfrm>
            <a:custGeom>
              <a:avLst/>
              <a:gdLst>
                <a:gd name="T0" fmla="*/ 0 w 198"/>
                <a:gd name="T1" fmla="*/ 28 h 122"/>
                <a:gd name="T2" fmla="*/ 0 w 198"/>
                <a:gd name="T3" fmla="*/ 0 h 122"/>
                <a:gd name="T4" fmla="*/ 344 w 198"/>
                <a:gd name="T5" fmla="*/ 0 h 122"/>
                <a:gd name="T6" fmla="*/ 344 w 198"/>
                <a:gd name="T7" fmla="*/ 212 h 1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122"/>
                <a:gd name="T14" fmla="*/ 198 w 198"/>
                <a:gd name="T15" fmla="*/ 122 h 1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122">
                  <a:moveTo>
                    <a:pt x="0" y="16"/>
                  </a:moveTo>
                  <a:lnTo>
                    <a:pt x="0" y="0"/>
                  </a:lnTo>
                  <a:lnTo>
                    <a:pt x="198" y="0"/>
                  </a:lnTo>
                  <a:lnTo>
                    <a:pt x="198" y="1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1867" name="Freeform 9"/>
            <p:cNvSpPr>
              <a:spLocks/>
            </p:cNvSpPr>
            <p:nvPr/>
          </p:nvSpPr>
          <p:spPr bwMode="auto">
            <a:xfrm>
              <a:off x="1794" y="3779"/>
              <a:ext cx="225" cy="161"/>
            </a:xfrm>
            <a:custGeom>
              <a:avLst/>
              <a:gdLst>
                <a:gd name="T0" fmla="*/ 0 w 170"/>
                <a:gd name="T1" fmla="*/ 0 h 122"/>
                <a:gd name="T2" fmla="*/ 298 w 170"/>
                <a:gd name="T3" fmla="*/ 0 h 122"/>
                <a:gd name="T4" fmla="*/ 298 w 170"/>
                <a:gd name="T5" fmla="*/ 212 h 122"/>
                <a:gd name="T6" fmla="*/ 0 60000 65536"/>
                <a:gd name="T7" fmla="*/ 0 60000 65536"/>
                <a:gd name="T8" fmla="*/ 0 60000 65536"/>
                <a:gd name="T9" fmla="*/ 0 w 170"/>
                <a:gd name="T10" fmla="*/ 0 h 122"/>
                <a:gd name="T11" fmla="*/ 170 w 170"/>
                <a:gd name="T12" fmla="*/ 122 h 1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" h="122">
                  <a:moveTo>
                    <a:pt x="0" y="0"/>
                  </a:moveTo>
                  <a:lnTo>
                    <a:pt x="170" y="0"/>
                  </a:lnTo>
                  <a:lnTo>
                    <a:pt x="170" y="1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1868" name="Freeform 10"/>
            <p:cNvSpPr>
              <a:spLocks/>
            </p:cNvSpPr>
            <p:nvPr/>
          </p:nvSpPr>
          <p:spPr bwMode="auto">
            <a:xfrm>
              <a:off x="1137" y="3771"/>
              <a:ext cx="283" cy="169"/>
            </a:xfrm>
            <a:custGeom>
              <a:avLst/>
              <a:gdLst>
                <a:gd name="T0" fmla="*/ 0 w 215"/>
                <a:gd name="T1" fmla="*/ 11 h 128"/>
                <a:gd name="T2" fmla="*/ 0 w 215"/>
                <a:gd name="T3" fmla="*/ 0 h 128"/>
                <a:gd name="T4" fmla="*/ 373 w 215"/>
                <a:gd name="T5" fmla="*/ 0 h 128"/>
                <a:gd name="T6" fmla="*/ 373 w 215"/>
                <a:gd name="T7" fmla="*/ 223 h 1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"/>
                <a:gd name="T13" fmla="*/ 0 h 128"/>
                <a:gd name="T14" fmla="*/ 215 w 215"/>
                <a:gd name="T15" fmla="*/ 128 h 1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" h="128">
                  <a:moveTo>
                    <a:pt x="0" y="6"/>
                  </a:moveTo>
                  <a:lnTo>
                    <a:pt x="0" y="0"/>
                  </a:lnTo>
                  <a:lnTo>
                    <a:pt x="215" y="0"/>
                  </a:lnTo>
                  <a:lnTo>
                    <a:pt x="215" y="128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1869" name="Rectangle 11"/>
            <p:cNvSpPr>
              <a:spLocks noChangeArrowheads="1"/>
            </p:cNvSpPr>
            <p:nvPr/>
          </p:nvSpPr>
          <p:spPr bwMode="auto">
            <a:xfrm>
              <a:off x="3662" y="3771"/>
              <a:ext cx="149" cy="169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1870" name="Rectangle 12"/>
            <p:cNvSpPr>
              <a:spLocks noChangeArrowheads="1"/>
            </p:cNvSpPr>
            <p:nvPr/>
          </p:nvSpPr>
          <p:spPr bwMode="auto">
            <a:xfrm>
              <a:off x="2467" y="3758"/>
              <a:ext cx="149" cy="18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1871" name="Rectangle 13"/>
            <p:cNvSpPr>
              <a:spLocks noChangeArrowheads="1"/>
            </p:cNvSpPr>
            <p:nvPr/>
          </p:nvSpPr>
          <p:spPr bwMode="auto">
            <a:xfrm>
              <a:off x="4110" y="3750"/>
              <a:ext cx="151" cy="19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1872" name="Freeform 14"/>
            <p:cNvSpPr>
              <a:spLocks/>
            </p:cNvSpPr>
            <p:nvPr/>
          </p:nvSpPr>
          <p:spPr bwMode="auto">
            <a:xfrm>
              <a:off x="4186" y="3750"/>
              <a:ext cx="224" cy="190"/>
            </a:xfrm>
            <a:custGeom>
              <a:avLst/>
              <a:gdLst>
                <a:gd name="T0" fmla="*/ 0 w 170"/>
                <a:gd name="T1" fmla="*/ 0 h 144"/>
                <a:gd name="T2" fmla="*/ 295 w 170"/>
                <a:gd name="T3" fmla="*/ 0 h 144"/>
                <a:gd name="T4" fmla="*/ 295 w 170"/>
                <a:gd name="T5" fmla="*/ 251 h 144"/>
                <a:gd name="T6" fmla="*/ 0 60000 65536"/>
                <a:gd name="T7" fmla="*/ 0 60000 65536"/>
                <a:gd name="T8" fmla="*/ 0 60000 65536"/>
                <a:gd name="T9" fmla="*/ 0 w 170"/>
                <a:gd name="T10" fmla="*/ 0 h 144"/>
                <a:gd name="T11" fmla="*/ 170 w 17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" h="144">
                  <a:moveTo>
                    <a:pt x="0" y="0"/>
                  </a:moveTo>
                  <a:lnTo>
                    <a:pt x="170" y="0"/>
                  </a:lnTo>
                  <a:lnTo>
                    <a:pt x="170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1873" name="Freeform 15"/>
            <p:cNvSpPr>
              <a:spLocks/>
            </p:cNvSpPr>
            <p:nvPr/>
          </p:nvSpPr>
          <p:spPr bwMode="auto">
            <a:xfrm>
              <a:off x="3513" y="3744"/>
              <a:ext cx="224" cy="196"/>
            </a:xfrm>
            <a:custGeom>
              <a:avLst/>
              <a:gdLst>
                <a:gd name="T0" fmla="*/ 0 w 170"/>
                <a:gd name="T1" fmla="*/ 258 h 149"/>
                <a:gd name="T2" fmla="*/ 0 w 170"/>
                <a:gd name="T3" fmla="*/ 0 h 149"/>
                <a:gd name="T4" fmla="*/ 295 w 170"/>
                <a:gd name="T5" fmla="*/ 0 h 149"/>
                <a:gd name="T6" fmla="*/ 295 w 170"/>
                <a:gd name="T7" fmla="*/ 37 h 1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149"/>
                <a:gd name="T14" fmla="*/ 170 w 170"/>
                <a:gd name="T15" fmla="*/ 149 h 1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149">
                  <a:moveTo>
                    <a:pt x="0" y="149"/>
                  </a:moveTo>
                  <a:lnTo>
                    <a:pt x="0" y="0"/>
                  </a:lnTo>
                  <a:lnTo>
                    <a:pt x="170" y="0"/>
                  </a:lnTo>
                  <a:lnTo>
                    <a:pt x="170" y="21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1874" name="Freeform 16"/>
            <p:cNvSpPr>
              <a:spLocks/>
            </p:cNvSpPr>
            <p:nvPr/>
          </p:nvSpPr>
          <p:spPr bwMode="auto">
            <a:xfrm>
              <a:off x="1279" y="3744"/>
              <a:ext cx="291" cy="196"/>
            </a:xfrm>
            <a:custGeom>
              <a:avLst/>
              <a:gdLst>
                <a:gd name="T0" fmla="*/ 0 w 221"/>
                <a:gd name="T1" fmla="*/ 37 h 149"/>
                <a:gd name="T2" fmla="*/ 0 w 221"/>
                <a:gd name="T3" fmla="*/ 0 h 149"/>
                <a:gd name="T4" fmla="*/ 383 w 221"/>
                <a:gd name="T5" fmla="*/ 0 h 149"/>
                <a:gd name="T6" fmla="*/ 383 w 221"/>
                <a:gd name="T7" fmla="*/ 258 h 1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1"/>
                <a:gd name="T13" fmla="*/ 0 h 149"/>
                <a:gd name="T14" fmla="*/ 221 w 221"/>
                <a:gd name="T15" fmla="*/ 149 h 1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1" h="149">
                  <a:moveTo>
                    <a:pt x="0" y="21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14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1875" name="Freeform 17"/>
            <p:cNvSpPr>
              <a:spLocks/>
            </p:cNvSpPr>
            <p:nvPr/>
          </p:nvSpPr>
          <p:spPr bwMode="auto">
            <a:xfrm>
              <a:off x="3289" y="3723"/>
              <a:ext cx="336" cy="69"/>
            </a:xfrm>
            <a:custGeom>
              <a:avLst/>
              <a:gdLst>
                <a:gd name="T0" fmla="*/ 0 w 255"/>
                <a:gd name="T1" fmla="*/ 90 h 53"/>
                <a:gd name="T2" fmla="*/ 0 w 255"/>
                <a:gd name="T3" fmla="*/ 0 h 53"/>
                <a:gd name="T4" fmla="*/ 443 w 255"/>
                <a:gd name="T5" fmla="*/ 0 h 53"/>
                <a:gd name="T6" fmla="*/ 443 w 255"/>
                <a:gd name="T7" fmla="*/ 27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5"/>
                <a:gd name="T13" fmla="*/ 0 h 53"/>
                <a:gd name="T14" fmla="*/ 255 w 255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5" h="53">
                  <a:moveTo>
                    <a:pt x="0" y="53"/>
                  </a:moveTo>
                  <a:lnTo>
                    <a:pt x="0" y="0"/>
                  </a:lnTo>
                  <a:lnTo>
                    <a:pt x="255" y="0"/>
                  </a:lnTo>
                  <a:lnTo>
                    <a:pt x="255" y="1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1876" name="Freeform 18"/>
            <p:cNvSpPr>
              <a:spLocks/>
            </p:cNvSpPr>
            <p:nvPr/>
          </p:nvSpPr>
          <p:spPr bwMode="auto">
            <a:xfrm>
              <a:off x="1906" y="3716"/>
              <a:ext cx="261" cy="224"/>
            </a:xfrm>
            <a:custGeom>
              <a:avLst/>
              <a:gdLst>
                <a:gd name="T0" fmla="*/ 0 w 198"/>
                <a:gd name="T1" fmla="*/ 83 h 170"/>
                <a:gd name="T2" fmla="*/ 0 w 198"/>
                <a:gd name="T3" fmla="*/ 0 h 170"/>
                <a:gd name="T4" fmla="*/ 344 w 198"/>
                <a:gd name="T5" fmla="*/ 0 h 170"/>
                <a:gd name="T6" fmla="*/ 344 w 198"/>
                <a:gd name="T7" fmla="*/ 295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170"/>
                <a:gd name="T14" fmla="*/ 198 w 198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170">
                  <a:moveTo>
                    <a:pt x="0" y="48"/>
                  </a:moveTo>
                  <a:lnTo>
                    <a:pt x="0" y="0"/>
                  </a:lnTo>
                  <a:lnTo>
                    <a:pt x="198" y="0"/>
                  </a:lnTo>
                  <a:lnTo>
                    <a:pt x="198" y="17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1877" name="Freeform 19"/>
            <p:cNvSpPr>
              <a:spLocks/>
            </p:cNvSpPr>
            <p:nvPr/>
          </p:nvSpPr>
          <p:spPr bwMode="auto">
            <a:xfrm>
              <a:off x="4298" y="3709"/>
              <a:ext cx="261" cy="231"/>
            </a:xfrm>
            <a:custGeom>
              <a:avLst/>
              <a:gdLst>
                <a:gd name="T0" fmla="*/ 0 w 198"/>
                <a:gd name="T1" fmla="*/ 54 h 175"/>
                <a:gd name="T2" fmla="*/ 0 w 198"/>
                <a:gd name="T3" fmla="*/ 0 h 175"/>
                <a:gd name="T4" fmla="*/ 344 w 198"/>
                <a:gd name="T5" fmla="*/ 0 h 175"/>
                <a:gd name="T6" fmla="*/ 344 w 198"/>
                <a:gd name="T7" fmla="*/ 305 h 1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175"/>
                <a:gd name="T14" fmla="*/ 198 w 198"/>
                <a:gd name="T15" fmla="*/ 175 h 1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175">
                  <a:moveTo>
                    <a:pt x="0" y="31"/>
                  </a:moveTo>
                  <a:lnTo>
                    <a:pt x="0" y="0"/>
                  </a:lnTo>
                  <a:lnTo>
                    <a:pt x="198" y="0"/>
                  </a:lnTo>
                  <a:lnTo>
                    <a:pt x="198" y="17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1878" name="Freeform 20"/>
            <p:cNvSpPr>
              <a:spLocks/>
            </p:cNvSpPr>
            <p:nvPr/>
          </p:nvSpPr>
          <p:spPr bwMode="auto">
            <a:xfrm>
              <a:off x="3453" y="3701"/>
              <a:ext cx="508" cy="239"/>
            </a:xfrm>
            <a:custGeom>
              <a:avLst/>
              <a:gdLst>
                <a:gd name="T0" fmla="*/ 0 w 386"/>
                <a:gd name="T1" fmla="*/ 28 h 181"/>
                <a:gd name="T2" fmla="*/ 0 w 386"/>
                <a:gd name="T3" fmla="*/ 0 h 181"/>
                <a:gd name="T4" fmla="*/ 669 w 386"/>
                <a:gd name="T5" fmla="*/ 0 h 181"/>
                <a:gd name="T6" fmla="*/ 669 w 386"/>
                <a:gd name="T7" fmla="*/ 316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181"/>
                <a:gd name="T14" fmla="*/ 386 w 386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181">
                  <a:moveTo>
                    <a:pt x="0" y="16"/>
                  </a:moveTo>
                  <a:lnTo>
                    <a:pt x="0" y="0"/>
                  </a:lnTo>
                  <a:lnTo>
                    <a:pt x="386" y="0"/>
                  </a:lnTo>
                  <a:lnTo>
                    <a:pt x="386" y="181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1879" name="Freeform 21"/>
            <p:cNvSpPr>
              <a:spLocks/>
            </p:cNvSpPr>
            <p:nvPr/>
          </p:nvSpPr>
          <p:spPr bwMode="auto">
            <a:xfrm>
              <a:off x="3707" y="3688"/>
              <a:ext cx="717" cy="21"/>
            </a:xfrm>
            <a:custGeom>
              <a:avLst/>
              <a:gdLst>
                <a:gd name="T0" fmla="*/ 0 w 544"/>
                <a:gd name="T1" fmla="*/ 17 h 16"/>
                <a:gd name="T2" fmla="*/ 0 w 544"/>
                <a:gd name="T3" fmla="*/ 0 h 16"/>
                <a:gd name="T4" fmla="*/ 945 w 544"/>
                <a:gd name="T5" fmla="*/ 0 h 16"/>
                <a:gd name="T6" fmla="*/ 945 w 544"/>
                <a:gd name="T7" fmla="*/ 28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4"/>
                <a:gd name="T13" fmla="*/ 0 h 16"/>
                <a:gd name="T14" fmla="*/ 544 w 54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4" h="16">
                  <a:moveTo>
                    <a:pt x="0" y="10"/>
                  </a:moveTo>
                  <a:lnTo>
                    <a:pt x="0" y="0"/>
                  </a:lnTo>
                  <a:lnTo>
                    <a:pt x="544" y="0"/>
                  </a:lnTo>
                  <a:lnTo>
                    <a:pt x="544" y="1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1880" name="Rectangle 22"/>
            <p:cNvSpPr>
              <a:spLocks noChangeArrowheads="1"/>
            </p:cNvSpPr>
            <p:nvPr/>
          </p:nvSpPr>
          <p:spPr bwMode="auto">
            <a:xfrm>
              <a:off x="4709" y="3688"/>
              <a:ext cx="149" cy="25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1881" name="Freeform 23"/>
            <p:cNvSpPr>
              <a:spLocks/>
            </p:cNvSpPr>
            <p:nvPr/>
          </p:nvSpPr>
          <p:spPr bwMode="auto">
            <a:xfrm>
              <a:off x="1420" y="3680"/>
              <a:ext cx="613" cy="64"/>
            </a:xfrm>
            <a:custGeom>
              <a:avLst/>
              <a:gdLst>
                <a:gd name="T0" fmla="*/ 0 w 465"/>
                <a:gd name="T1" fmla="*/ 85 h 48"/>
                <a:gd name="T2" fmla="*/ 0 w 465"/>
                <a:gd name="T3" fmla="*/ 0 h 48"/>
                <a:gd name="T4" fmla="*/ 808 w 465"/>
                <a:gd name="T5" fmla="*/ 0 h 48"/>
                <a:gd name="T6" fmla="*/ 808 w 465"/>
                <a:gd name="T7" fmla="*/ 48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5"/>
                <a:gd name="T13" fmla="*/ 0 h 48"/>
                <a:gd name="T14" fmla="*/ 465 w 465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5" h="48">
                  <a:moveTo>
                    <a:pt x="0" y="48"/>
                  </a:moveTo>
                  <a:lnTo>
                    <a:pt x="0" y="0"/>
                  </a:lnTo>
                  <a:lnTo>
                    <a:pt x="465" y="0"/>
                  </a:lnTo>
                  <a:lnTo>
                    <a:pt x="465" y="2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1882" name="Rectangle 24"/>
            <p:cNvSpPr>
              <a:spLocks noChangeArrowheads="1"/>
            </p:cNvSpPr>
            <p:nvPr/>
          </p:nvSpPr>
          <p:spPr bwMode="auto">
            <a:xfrm>
              <a:off x="4066" y="3659"/>
              <a:ext cx="717" cy="29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1883" name="Freeform 25"/>
            <p:cNvSpPr>
              <a:spLocks/>
            </p:cNvSpPr>
            <p:nvPr/>
          </p:nvSpPr>
          <p:spPr bwMode="auto">
            <a:xfrm>
              <a:off x="2318" y="3604"/>
              <a:ext cx="224" cy="336"/>
            </a:xfrm>
            <a:custGeom>
              <a:avLst/>
              <a:gdLst>
                <a:gd name="T0" fmla="*/ 0 w 170"/>
                <a:gd name="T1" fmla="*/ 443 h 255"/>
                <a:gd name="T2" fmla="*/ 0 w 170"/>
                <a:gd name="T3" fmla="*/ 0 h 255"/>
                <a:gd name="T4" fmla="*/ 295 w 170"/>
                <a:gd name="T5" fmla="*/ 0 h 255"/>
                <a:gd name="T6" fmla="*/ 295 w 170"/>
                <a:gd name="T7" fmla="*/ 203 h 2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255"/>
                <a:gd name="T14" fmla="*/ 170 w 170"/>
                <a:gd name="T15" fmla="*/ 255 h 2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255">
                  <a:moveTo>
                    <a:pt x="0" y="255"/>
                  </a:moveTo>
                  <a:lnTo>
                    <a:pt x="0" y="0"/>
                  </a:lnTo>
                  <a:lnTo>
                    <a:pt x="170" y="0"/>
                  </a:lnTo>
                  <a:lnTo>
                    <a:pt x="170" y="11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1884" name="Freeform 26"/>
            <p:cNvSpPr>
              <a:spLocks/>
            </p:cNvSpPr>
            <p:nvPr/>
          </p:nvSpPr>
          <p:spPr bwMode="auto">
            <a:xfrm>
              <a:off x="1727" y="3604"/>
              <a:ext cx="703" cy="76"/>
            </a:xfrm>
            <a:custGeom>
              <a:avLst/>
              <a:gdLst>
                <a:gd name="T0" fmla="*/ 0 w 533"/>
                <a:gd name="T1" fmla="*/ 100 h 58"/>
                <a:gd name="T2" fmla="*/ 0 w 533"/>
                <a:gd name="T3" fmla="*/ 0 h 58"/>
                <a:gd name="T4" fmla="*/ 927 w 533"/>
                <a:gd name="T5" fmla="*/ 0 h 58"/>
                <a:gd name="T6" fmla="*/ 0 60000 65536"/>
                <a:gd name="T7" fmla="*/ 0 60000 65536"/>
                <a:gd name="T8" fmla="*/ 0 60000 65536"/>
                <a:gd name="T9" fmla="*/ 0 w 533"/>
                <a:gd name="T10" fmla="*/ 0 h 58"/>
                <a:gd name="T11" fmla="*/ 533 w 533"/>
                <a:gd name="T12" fmla="*/ 58 h 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3" h="58">
                  <a:moveTo>
                    <a:pt x="0" y="58"/>
                  </a:moveTo>
                  <a:lnTo>
                    <a:pt x="0" y="0"/>
                  </a:lnTo>
                  <a:lnTo>
                    <a:pt x="533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1885" name="Freeform 27"/>
            <p:cNvSpPr>
              <a:spLocks/>
            </p:cNvSpPr>
            <p:nvPr/>
          </p:nvSpPr>
          <p:spPr bwMode="auto">
            <a:xfrm>
              <a:off x="2078" y="3547"/>
              <a:ext cx="688" cy="393"/>
            </a:xfrm>
            <a:custGeom>
              <a:avLst/>
              <a:gdLst>
                <a:gd name="T0" fmla="*/ 0 w 522"/>
                <a:gd name="T1" fmla="*/ 75 h 298"/>
                <a:gd name="T2" fmla="*/ 0 w 522"/>
                <a:gd name="T3" fmla="*/ 0 h 298"/>
                <a:gd name="T4" fmla="*/ 907 w 522"/>
                <a:gd name="T5" fmla="*/ 0 h 298"/>
                <a:gd name="T6" fmla="*/ 907 w 522"/>
                <a:gd name="T7" fmla="*/ 51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2"/>
                <a:gd name="T13" fmla="*/ 0 h 298"/>
                <a:gd name="T14" fmla="*/ 522 w 522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2" h="298">
                  <a:moveTo>
                    <a:pt x="0" y="43"/>
                  </a:moveTo>
                  <a:lnTo>
                    <a:pt x="0" y="0"/>
                  </a:lnTo>
                  <a:lnTo>
                    <a:pt x="522" y="0"/>
                  </a:lnTo>
                  <a:lnTo>
                    <a:pt x="522" y="298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1886" name="Freeform 28"/>
            <p:cNvSpPr>
              <a:spLocks/>
            </p:cNvSpPr>
            <p:nvPr/>
          </p:nvSpPr>
          <p:spPr bwMode="auto">
            <a:xfrm>
              <a:off x="4424" y="3450"/>
              <a:ext cx="583" cy="490"/>
            </a:xfrm>
            <a:custGeom>
              <a:avLst/>
              <a:gdLst>
                <a:gd name="T0" fmla="*/ 0 w 442"/>
                <a:gd name="T1" fmla="*/ 275 h 372"/>
                <a:gd name="T2" fmla="*/ 0 w 442"/>
                <a:gd name="T3" fmla="*/ 0 h 372"/>
                <a:gd name="T4" fmla="*/ 769 w 442"/>
                <a:gd name="T5" fmla="*/ 0 h 372"/>
                <a:gd name="T6" fmla="*/ 769 w 442"/>
                <a:gd name="T7" fmla="*/ 645 h 3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2"/>
                <a:gd name="T13" fmla="*/ 0 h 372"/>
                <a:gd name="T14" fmla="*/ 442 w 442"/>
                <a:gd name="T15" fmla="*/ 372 h 3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2" h="372">
                  <a:moveTo>
                    <a:pt x="0" y="159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37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1887" name="Freeform 29"/>
            <p:cNvSpPr>
              <a:spLocks/>
            </p:cNvSpPr>
            <p:nvPr/>
          </p:nvSpPr>
          <p:spPr bwMode="auto">
            <a:xfrm>
              <a:off x="2422" y="3351"/>
              <a:ext cx="493" cy="589"/>
            </a:xfrm>
            <a:custGeom>
              <a:avLst/>
              <a:gdLst>
                <a:gd name="T0" fmla="*/ 0 w 374"/>
                <a:gd name="T1" fmla="*/ 258 h 447"/>
                <a:gd name="T2" fmla="*/ 0 w 374"/>
                <a:gd name="T3" fmla="*/ 0 h 447"/>
                <a:gd name="T4" fmla="*/ 650 w 374"/>
                <a:gd name="T5" fmla="*/ 0 h 447"/>
                <a:gd name="T6" fmla="*/ 650 w 374"/>
                <a:gd name="T7" fmla="*/ 776 h 4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4"/>
                <a:gd name="T13" fmla="*/ 0 h 447"/>
                <a:gd name="T14" fmla="*/ 374 w 374"/>
                <a:gd name="T15" fmla="*/ 447 h 4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4" h="447">
                  <a:moveTo>
                    <a:pt x="0" y="149"/>
                  </a:moveTo>
                  <a:lnTo>
                    <a:pt x="0" y="0"/>
                  </a:lnTo>
                  <a:lnTo>
                    <a:pt x="374" y="0"/>
                  </a:lnTo>
                  <a:lnTo>
                    <a:pt x="374" y="44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1888" name="Freeform 30"/>
            <p:cNvSpPr>
              <a:spLocks/>
            </p:cNvSpPr>
            <p:nvPr/>
          </p:nvSpPr>
          <p:spPr bwMode="auto">
            <a:xfrm>
              <a:off x="2668" y="3190"/>
              <a:ext cx="397" cy="750"/>
            </a:xfrm>
            <a:custGeom>
              <a:avLst/>
              <a:gdLst>
                <a:gd name="T0" fmla="*/ 0 w 301"/>
                <a:gd name="T1" fmla="*/ 212 h 569"/>
                <a:gd name="T2" fmla="*/ 0 w 301"/>
                <a:gd name="T3" fmla="*/ 0 h 569"/>
                <a:gd name="T4" fmla="*/ 524 w 301"/>
                <a:gd name="T5" fmla="*/ 0 h 569"/>
                <a:gd name="T6" fmla="*/ 524 w 301"/>
                <a:gd name="T7" fmla="*/ 989 h 5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1"/>
                <a:gd name="T13" fmla="*/ 0 h 569"/>
                <a:gd name="T14" fmla="*/ 301 w 301"/>
                <a:gd name="T15" fmla="*/ 569 h 5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1" h="569">
                  <a:moveTo>
                    <a:pt x="0" y="122"/>
                  </a:moveTo>
                  <a:lnTo>
                    <a:pt x="0" y="0"/>
                  </a:lnTo>
                  <a:lnTo>
                    <a:pt x="301" y="0"/>
                  </a:lnTo>
                  <a:lnTo>
                    <a:pt x="301" y="56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1889" name="Freeform 31"/>
            <p:cNvSpPr>
              <a:spLocks/>
            </p:cNvSpPr>
            <p:nvPr/>
          </p:nvSpPr>
          <p:spPr bwMode="auto">
            <a:xfrm>
              <a:off x="4715" y="3106"/>
              <a:ext cx="442" cy="834"/>
            </a:xfrm>
            <a:custGeom>
              <a:avLst/>
              <a:gdLst>
                <a:gd name="T0" fmla="*/ 0 w 335"/>
                <a:gd name="T1" fmla="*/ 453 h 633"/>
                <a:gd name="T2" fmla="*/ 0 w 335"/>
                <a:gd name="T3" fmla="*/ 0 h 633"/>
                <a:gd name="T4" fmla="*/ 583 w 335"/>
                <a:gd name="T5" fmla="*/ 0 h 633"/>
                <a:gd name="T6" fmla="*/ 583 w 335"/>
                <a:gd name="T7" fmla="*/ 1099 h 6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5"/>
                <a:gd name="T13" fmla="*/ 0 h 633"/>
                <a:gd name="T14" fmla="*/ 335 w 335"/>
                <a:gd name="T15" fmla="*/ 633 h 6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5" h="633">
                  <a:moveTo>
                    <a:pt x="0" y="261"/>
                  </a:moveTo>
                  <a:lnTo>
                    <a:pt x="0" y="0"/>
                  </a:lnTo>
                  <a:lnTo>
                    <a:pt x="335" y="0"/>
                  </a:lnTo>
                  <a:lnTo>
                    <a:pt x="335" y="633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1890" name="Freeform 32"/>
            <p:cNvSpPr>
              <a:spLocks/>
            </p:cNvSpPr>
            <p:nvPr/>
          </p:nvSpPr>
          <p:spPr bwMode="auto">
            <a:xfrm>
              <a:off x="2862" y="1208"/>
              <a:ext cx="2071" cy="1982"/>
            </a:xfrm>
            <a:custGeom>
              <a:avLst/>
              <a:gdLst>
                <a:gd name="T0" fmla="*/ 2730 w 1571"/>
                <a:gd name="T1" fmla="*/ 2501 h 1504"/>
                <a:gd name="T2" fmla="*/ 2730 w 1571"/>
                <a:gd name="T3" fmla="*/ 0 h 1504"/>
                <a:gd name="T4" fmla="*/ 0 w 1571"/>
                <a:gd name="T5" fmla="*/ 0 h 1504"/>
                <a:gd name="T6" fmla="*/ 0 w 1571"/>
                <a:gd name="T7" fmla="*/ 2612 h 15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1"/>
                <a:gd name="T13" fmla="*/ 0 h 1504"/>
                <a:gd name="T14" fmla="*/ 1571 w 1571"/>
                <a:gd name="T15" fmla="*/ 1504 h 15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1" h="1504">
                  <a:moveTo>
                    <a:pt x="1571" y="1440"/>
                  </a:moveTo>
                  <a:lnTo>
                    <a:pt x="1571" y="0"/>
                  </a:lnTo>
                  <a:lnTo>
                    <a:pt x="0" y="0"/>
                  </a:lnTo>
                  <a:lnTo>
                    <a:pt x="0" y="150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1891" name="Line 33"/>
            <p:cNvSpPr>
              <a:spLocks noChangeShapeType="1"/>
            </p:cNvSpPr>
            <p:nvPr/>
          </p:nvSpPr>
          <p:spPr bwMode="auto">
            <a:xfrm>
              <a:off x="674" y="3933"/>
              <a:ext cx="4632" cy="2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1859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05" y="2208213"/>
            <a:ext cx="3451225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60" name="Text Box 35"/>
          <p:cNvSpPr txBox="1">
            <a:spLocks noChangeArrowheads="1"/>
          </p:cNvSpPr>
          <p:nvPr/>
        </p:nvSpPr>
        <p:spPr bwMode="auto">
          <a:xfrm>
            <a:off x="1736726" y="184151"/>
            <a:ext cx="89312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 dirty="0"/>
              <a:t>We can look at the </a:t>
            </a:r>
            <a:r>
              <a:rPr lang="en-US" altLang="en-US" dirty="0" err="1"/>
              <a:t>dendrogram</a:t>
            </a:r>
            <a:r>
              <a:rPr lang="en-US" altLang="en-US" dirty="0"/>
              <a:t> to determine the “correct” number of clusters. In this case, the two highly separated subtrees are highly suggestive of two clusters. </a:t>
            </a:r>
            <a:endParaRPr lang="en-US" alt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16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82" name="Group 2"/>
          <p:cNvGrpSpPr>
            <a:grpSpLocks/>
          </p:cNvGrpSpPr>
          <p:nvPr/>
        </p:nvGrpSpPr>
        <p:grpSpPr bwMode="auto">
          <a:xfrm>
            <a:off x="1803400" y="2333625"/>
            <a:ext cx="2952750" cy="2705100"/>
            <a:chOff x="3164" y="1404"/>
            <a:chExt cx="2400" cy="2400"/>
          </a:xfrm>
        </p:grpSpPr>
        <p:sp>
          <p:nvSpPr>
            <p:cNvPr id="122920" name="Rectangle 3"/>
            <p:cNvSpPr>
              <a:spLocks noChangeArrowheads="1"/>
            </p:cNvSpPr>
            <p:nvPr/>
          </p:nvSpPr>
          <p:spPr bwMode="auto">
            <a:xfrm>
              <a:off x="316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21" name="Rectangle 4"/>
            <p:cNvSpPr>
              <a:spLocks noChangeArrowheads="1"/>
            </p:cNvSpPr>
            <p:nvPr/>
          </p:nvSpPr>
          <p:spPr bwMode="auto">
            <a:xfrm>
              <a:off x="340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22" name="Rectangle 5"/>
            <p:cNvSpPr>
              <a:spLocks noChangeArrowheads="1"/>
            </p:cNvSpPr>
            <p:nvPr/>
          </p:nvSpPr>
          <p:spPr bwMode="auto">
            <a:xfrm>
              <a:off x="364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23" name="Rectangle 6"/>
            <p:cNvSpPr>
              <a:spLocks noChangeArrowheads="1"/>
            </p:cNvSpPr>
            <p:nvPr/>
          </p:nvSpPr>
          <p:spPr bwMode="auto">
            <a:xfrm>
              <a:off x="388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24" name="Rectangle 7"/>
            <p:cNvSpPr>
              <a:spLocks noChangeArrowheads="1"/>
            </p:cNvSpPr>
            <p:nvPr/>
          </p:nvSpPr>
          <p:spPr bwMode="auto">
            <a:xfrm>
              <a:off x="412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25" name="Rectangle 8"/>
            <p:cNvSpPr>
              <a:spLocks noChangeArrowheads="1"/>
            </p:cNvSpPr>
            <p:nvPr/>
          </p:nvSpPr>
          <p:spPr bwMode="auto">
            <a:xfrm>
              <a:off x="436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26" name="Rectangle 9"/>
            <p:cNvSpPr>
              <a:spLocks noChangeArrowheads="1"/>
            </p:cNvSpPr>
            <p:nvPr/>
          </p:nvSpPr>
          <p:spPr bwMode="auto">
            <a:xfrm>
              <a:off x="460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27" name="Rectangle 10"/>
            <p:cNvSpPr>
              <a:spLocks noChangeArrowheads="1"/>
            </p:cNvSpPr>
            <p:nvPr/>
          </p:nvSpPr>
          <p:spPr bwMode="auto">
            <a:xfrm>
              <a:off x="484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28" name="Rectangle 11"/>
            <p:cNvSpPr>
              <a:spLocks noChangeArrowheads="1"/>
            </p:cNvSpPr>
            <p:nvPr/>
          </p:nvSpPr>
          <p:spPr bwMode="auto">
            <a:xfrm>
              <a:off x="508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29" name="Rectangle 12"/>
            <p:cNvSpPr>
              <a:spLocks noChangeArrowheads="1"/>
            </p:cNvSpPr>
            <p:nvPr/>
          </p:nvSpPr>
          <p:spPr bwMode="auto">
            <a:xfrm>
              <a:off x="532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30" name="Rectangle 13"/>
            <p:cNvSpPr>
              <a:spLocks noChangeArrowheads="1"/>
            </p:cNvSpPr>
            <p:nvPr/>
          </p:nvSpPr>
          <p:spPr bwMode="auto">
            <a:xfrm>
              <a:off x="316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31" name="Rectangle 14"/>
            <p:cNvSpPr>
              <a:spLocks noChangeArrowheads="1"/>
            </p:cNvSpPr>
            <p:nvPr/>
          </p:nvSpPr>
          <p:spPr bwMode="auto">
            <a:xfrm>
              <a:off x="340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32" name="Rectangle 15"/>
            <p:cNvSpPr>
              <a:spLocks noChangeArrowheads="1"/>
            </p:cNvSpPr>
            <p:nvPr/>
          </p:nvSpPr>
          <p:spPr bwMode="auto">
            <a:xfrm>
              <a:off x="364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33" name="Rectangle 16"/>
            <p:cNvSpPr>
              <a:spLocks noChangeArrowheads="1"/>
            </p:cNvSpPr>
            <p:nvPr/>
          </p:nvSpPr>
          <p:spPr bwMode="auto">
            <a:xfrm>
              <a:off x="388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34" name="Rectangle 17"/>
            <p:cNvSpPr>
              <a:spLocks noChangeArrowheads="1"/>
            </p:cNvSpPr>
            <p:nvPr/>
          </p:nvSpPr>
          <p:spPr bwMode="auto">
            <a:xfrm>
              <a:off x="412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35" name="Rectangle 18"/>
            <p:cNvSpPr>
              <a:spLocks noChangeArrowheads="1"/>
            </p:cNvSpPr>
            <p:nvPr/>
          </p:nvSpPr>
          <p:spPr bwMode="auto">
            <a:xfrm>
              <a:off x="436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36" name="Rectangle 19"/>
            <p:cNvSpPr>
              <a:spLocks noChangeArrowheads="1"/>
            </p:cNvSpPr>
            <p:nvPr/>
          </p:nvSpPr>
          <p:spPr bwMode="auto">
            <a:xfrm>
              <a:off x="460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37" name="Rectangle 20"/>
            <p:cNvSpPr>
              <a:spLocks noChangeArrowheads="1"/>
            </p:cNvSpPr>
            <p:nvPr/>
          </p:nvSpPr>
          <p:spPr bwMode="auto">
            <a:xfrm>
              <a:off x="484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38" name="Rectangle 21"/>
            <p:cNvSpPr>
              <a:spLocks noChangeArrowheads="1"/>
            </p:cNvSpPr>
            <p:nvPr/>
          </p:nvSpPr>
          <p:spPr bwMode="auto">
            <a:xfrm>
              <a:off x="508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39" name="Rectangle 22"/>
            <p:cNvSpPr>
              <a:spLocks noChangeArrowheads="1"/>
            </p:cNvSpPr>
            <p:nvPr/>
          </p:nvSpPr>
          <p:spPr bwMode="auto">
            <a:xfrm>
              <a:off x="532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40" name="Rectangle 23"/>
            <p:cNvSpPr>
              <a:spLocks noChangeArrowheads="1"/>
            </p:cNvSpPr>
            <p:nvPr/>
          </p:nvSpPr>
          <p:spPr bwMode="auto">
            <a:xfrm>
              <a:off x="316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41" name="Rectangle 24"/>
            <p:cNvSpPr>
              <a:spLocks noChangeArrowheads="1"/>
            </p:cNvSpPr>
            <p:nvPr/>
          </p:nvSpPr>
          <p:spPr bwMode="auto">
            <a:xfrm>
              <a:off x="340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42" name="Rectangle 25"/>
            <p:cNvSpPr>
              <a:spLocks noChangeArrowheads="1"/>
            </p:cNvSpPr>
            <p:nvPr/>
          </p:nvSpPr>
          <p:spPr bwMode="auto">
            <a:xfrm>
              <a:off x="364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43" name="Rectangle 26"/>
            <p:cNvSpPr>
              <a:spLocks noChangeArrowheads="1"/>
            </p:cNvSpPr>
            <p:nvPr/>
          </p:nvSpPr>
          <p:spPr bwMode="auto">
            <a:xfrm>
              <a:off x="388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44" name="Rectangle 27"/>
            <p:cNvSpPr>
              <a:spLocks noChangeArrowheads="1"/>
            </p:cNvSpPr>
            <p:nvPr/>
          </p:nvSpPr>
          <p:spPr bwMode="auto">
            <a:xfrm>
              <a:off x="412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45" name="Rectangle 28"/>
            <p:cNvSpPr>
              <a:spLocks noChangeArrowheads="1"/>
            </p:cNvSpPr>
            <p:nvPr/>
          </p:nvSpPr>
          <p:spPr bwMode="auto">
            <a:xfrm>
              <a:off x="436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46" name="Rectangle 29"/>
            <p:cNvSpPr>
              <a:spLocks noChangeArrowheads="1"/>
            </p:cNvSpPr>
            <p:nvPr/>
          </p:nvSpPr>
          <p:spPr bwMode="auto">
            <a:xfrm>
              <a:off x="460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47" name="Rectangle 30"/>
            <p:cNvSpPr>
              <a:spLocks noChangeArrowheads="1"/>
            </p:cNvSpPr>
            <p:nvPr/>
          </p:nvSpPr>
          <p:spPr bwMode="auto">
            <a:xfrm>
              <a:off x="484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48" name="Rectangle 31"/>
            <p:cNvSpPr>
              <a:spLocks noChangeArrowheads="1"/>
            </p:cNvSpPr>
            <p:nvPr/>
          </p:nvSpPr>
          <p:spPr bwMode="auto">
            <a:xfrm>
              <a:off x="508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49" name="Rectangle 32"/>
            <p:cNvSpPr>
              <a:spLocks noChangeArrowheads="1"/>
            </p:cNvSpPr>
            <p:nvPr/>
          </p:nvSpPr>
          <p:spPr bwMode="auto">
            <a:xfrm>
              <a:off x="532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50" name="Rectangle 33"/>
            <p:cNvSpPr>
              <a:spLocks noChangeArrowheads="1"/>
            </p:cNvSpPr>
            <p:nvPr/>
          </p:nvSpPr>
          <p:spPr bwMode="auto">
            <a:xfrm>
              <a:off x="316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51" name="Rectangle 34"/>
            <p:cNvSpPr>
              <a:spLocks noChangeArrowheads="1"/>
            </p:cNvSpPr>
            <p:nvPr/>
          </p:nvSpPr>
          <p:spPr bwMode="auto">
            <a:xfrm>
              <a:off x="340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52" name="Rectangle 35"/>
            <p:cNvSpPr>
              <a:spLocks noChangeArrowheads="1"/>
            </p:cNvSpPr>
            <p:nvPr/>
          </p:nvSpPr>
          <p:spPr bwMode="auto">
            <a:xfrm>
              <a:off x="364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53" name="Rectangle 36"/>
            <p:cNvSpPr>
              <a:spLocks noChangeArrowheads="1"/>
            </p:cNvSpPr>
            <p:nvPr/>
          </p:nvSpPr>
          <p:spPr bwMode="auto">
            <a:xfrm>
              <a:off x="388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54" name="Rectangle 37"/>
            <p:cNvSpPr>
              <a:spLocks noChangeArrowheads="1"/>
            </p:cNvSpPr>
            <p:nvPr/>
          </p:nvSpPr>
          <p:spPr bwMode="auto">
            <a:xfrm>
              <a:off x="412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55" name="Rectangle 38"/>
            <p:cNvSpPr>
              <a:spLocks noChangeArrowheads="1"/>
            </p:cNvSpPr>
            <p:nvPr/>
          </p:nvSpPr>
          <p:spPr bwMode="auto">
            <a:xfrm>
              <a:off x="436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56" name="Rectangle 39"/>
            <p:cNvSpPr>
              <a:spLocks noChangeArrowheads="1"/>
            </p:cNvSpPr>
            <p:nvPr/>
          </p:nvSpPr>
          <p:spPr bwMode="auto">
            <a:xfrm>
              <a:off x="460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57" name="Rectangle 40"/>
            <p:cNvSpPr>
              <a:spLocks noChangeArrowheads="1"/>
            </p:cNvSpPr>
            <p:nvPr/>
          </p:nvSpPr>
          <p:spPr bwMode="auto">
            <a:xfrm>
              <a:off x="484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58" name="Rectangle 41"/>
            <p:cNvSpPr>
              <a:spLocks noChangeArrowheads="1"/>
            </p:cNvSpPr>
            <p:nvPr/>
          </p:nvSpPr>
          <p:spPr bwMode="auto">
            <a:xfrm>
              <a:off x="508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59" name="Rectangle 42"/>
            <p:cNvSpPr>
              <a:spLocks noChangeArrowheads="1"/>
            </p:cNvSpPr>
            <p:nvPr/>
          </p:nvSpPr>
          <p:spPr bwMode="auto">
            <a:xfrm>
              <a:off x="532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60" name="Rectangle 43"/>
            <p:cNvSpPr>
              <a:spLocks noChangeArrowheads="1"/>
            </p:cNvSpPr>
            <p:nvPr/>
          </p:nvSpPr>
          <p:spPr bwMode="auto">
            <a:xfrm>
              <a:off x="316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61" name="Rectangle 44"/>
            <p:cNvSpPr>
              <a:spLocks noChangeArrowheads="1"/>
            </p:cNvSpPr>
            <p:nvPr/>
          </p:nvSpPr>
          <p:spPr bwMode="auto">
            <a:xfrm>
              <a:off x="340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62" name="Rectangle 45"/>
            <p:cNvSpPr>
              <a:spLocks noChangeArrowheads="1"/>
            </p:cNvSpPr>
            <p:nvPr/>
          </p:nvSpPr>
          <p:spPr bwMode="auto">
            <a:xfrm>
              <a:off x="364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63" name="Rectangle 46"/>
            <p:cNvSpPr>
              <a:spLocks noChangeArrowheads="1"/>
            </p:cNvSpPr>
            <p:nvPr/>
          </p:nvSpPr>
          <p:spPr bwMode="auto">
            <a:xfrm>
              <a:off x="388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64" name="Rectangle 47"/>
            <p:cNvSpPr>
              <a:spLocks noChangeArrowheads="1"/>
            </p:cNvSpPr>
            <p:nvPr/>
          </p:nvSpPr>
          <p:spPr bwMode="auto">
            <a:xfrm>
              <a:off x="412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65" name="Rectangle 48"/>
            <p:cNvSpPr>
              <a:spLocks noChangeArrowheads="1"/>
            </p:cNvSpPr>
            <p:nvPr/>
          </p:nvSpPr>
          <p:spPr bwMode="auto">
            <a:xfrm>
              <a:off x="436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66" name="Rectangle 49"/>
            <p:cNvSpPr>
              <a:spLocks noChangeArrowheads="1"/>
            </p:cNvSpPr>
            <p:nvPr/>
          </p:nvSpPr>
          <p:spPr bwMode="auto">
            <a:xfrm>
              <a:off x="460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67" name="Rectangle 50"/>
            <p:cNvSpPr>
              <a:spLocks noChangeArrowheads="1"/>
            </p:cNvSpPr>
            <p:nvPr/>
          </p:nvSpPr>
          <p:spPr bwMode="auto">
            <a:xfrm>
              <a:off x="484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68" name="Rectangle 51"/>
            <p:cNvSpPr>
              <a:spLocks noChangeArrowheads="1"/>
            </p:cNvSpPr>
            <p:nvPr/>
          </p:nvSpPr>
          <p:spPr bwMode="auto">
            <a:xfrm>
              <a:off x="508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69" name="Rectangle 52"/>
            <p:cNvSpPr>
              <a:spLocks noChangeArrowheads="1"/>
            </p:cNvSpPr>
            <p:nvPr/>
          </p:nvSpPr>
          <p:spPr bwMode="auto">
            <a:xfrm>
              <a:off x="532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70" name="Rectangle 53"/>
            <p:cNvSpPr>
              <a:spLocks noChangeArrowheads="1"/>
            </p:cNvSpPr>
            <p:nvPr/>
          </p:nvSpPr>
          <p:spPr bwMode="auto">
            <a:xfrm>
              <a:off x="316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71" name="Rectangle 54"/>
            <p:cNvSpPr>
              <a:spLocks noChangeArrowheads="1"/>
            </p:cNvSpPr>
            <p:nvPr/>
          </p:nvSpPr>
          <p:spPr bwMode="auto">
            <a:xfrm>
              <a:off x="340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72" name="Rectangle 55"/>
            <p:cNvSpPr>
              <a:spLocks noChangeArrowheads="1"/>
            </p:cNvSpPr>
            <p:nvPr/>
          </p:nvSpPr>
          <p:spPr bwMode="auto">
            <a:xfrm>
              <a:off x="364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73" name="Rectangle 56"/>
            <p:cNvSpPr>
              <a:spLocks noChangeArrowheads="1"/>
            </p:cNvSpPr>
            <p:nvPr/>
          </p:nvSpPr>
          <p:spPr bwMode="auto">
            <a:xfrm>
              <a:off x="388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74" name="Rectangle 57"/>
            <p:cNvSpPr>
              <a:spLocks noChangeArrowheads="1"/>
            </p:cNvSpPr>
            <p:nvPr/>
          </p:nvSpPr>
          <p:spPr bwMode="auto">
            <a:xfrm>
              <a:off x="412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75" name="Rectangle 58"/>
            <p:cNvSpPr>
              <a:spLocks noChangeArrowheads="1"/>
            </p:cNvSpPr>
            <p:nvPr/>
          </p:nvSpPr>
          <p:spPr bwMode="auto">
            <a:xfrm>
              <a:off x="436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76" name="Rectangle 59"/>
            <p:cNvSpPr>
              <a:spLocks noChangeArrowheads="1"/>
            </p:cNvSpPr>
            <p:nvPr/>
          </p:nvSpPr>
          <p:spPr bwMode="auto">
            <a:xfrm>
              <a:off x="460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77" name="Rectangle 60"/>
            <p:cNvSpPr>
              <a:spLocks noChangeArrowheads="1"/>
            </p:cNvSpPr>
            <p:nvPr/>
          </p:nvSpPr>
          <p:spPr bwMode="auto">
            <a:xfrm>
              <a:off x="484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78" name="Rectangle 61"/>
            <p:cNvSpPr>
              <a:spLocks noChangeArrowheads="1"/>
            </p:cNvSpPr>
            <p:nvPr/>
          </p:nvSpPr>
          <p:spPr bwMode="auto">
            <a:xfrm>
              <a:off x="508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79" name="Rectangle 62"/>
            <p:cNvSpPr>
              <a:spLocks noChangeArrowheads="1"/>
            </p:cNvSpPr>
            <p:nvPr/>
          </p:nvSpPr>
          <p:spPr bwMode="auto">
            <a:xfrm>
              <a:off x="532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80" name="Rectangle 63"/>
            <p:cNvSpPr>
              <a:spLocks noChangeArrowheads="1"/>
            </p:cNvSpPr>
            <p:nvPr/>
          </p:nvSpPr>
          <p:spPr bwMode="auto">
            <a:xfrm>
              <a:off x="316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81" name="Rectangle 64"/>
            <p:cNvSpPr>
              <a:spLocks noChangeArrowheads="1"/>
            </p:cNvSpPr>
            <p:nvPr/>
          </p:nvSpPr>
          <p:spPr bwMode="auto">
            <a:xfrm>
              <a:off x="340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82" name="Rectangle 65"/>
            <p:cNvSpPr>
              <a:spLocks noChangeArrowheads="1"/>
            </p:cNvSpPr>
            <p:nvPr/>
          </p:nvSpPr>
          <p:spPr bwMode="auto">
            <a:xfrm>
              <a:off x="364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83" name="Rectangle 66"/>
            <p:cNvSpPr>
              <a:spLocks noChangeArrowheads="1"/>
            </p:cNvSpPr>
            <p:nvPr/>
          </p:nvSpPr>
          <p:spPr bwMode="auto">
            <a:xfrm>
              <a:off x="388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84" name="Rectangle 67"/>
            <p:cNvSpPr>
              <a:spLocks noChangeArrowheads="1"/>
            </p:cNvSpPr>
            <p:nvPr/>
          </p:nvSpPr>
          <p:spPr bwMode="auto">
            <a:xfrm>
              <a:off x="412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85" name="Rectangle 68"/>
            <p:cNvSpPr>
              <a:spLocks noChangeArrowheads="1"/>
            </p:cNvSpPr>
            <p:nvPr/>
          </p:nvSpPr>
          <p:spPr bwMode="auto">
            <a:xfrm>
              <a:off x="436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86" name="Rectangle 69"/>
            <p:cNvSpPr>
              <a:spLocks noChangeArrowheads="1"/>
            </p:cNvSpPr>
            <p:nvPr/>
          </p:nvSpPr>
          <p:spPr bwMode="auto">
            <a:xfrm>
              <a:off x="460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87" name="Rectangle 70"/>
            <p:cNvSpPr>
              <a:spLocks noChangeArrowheads="1"/>
            </p:cNvSpPr>
            <p:nvPr/>
          </p:nvSpPr>
          <p:spPr bwMode="auto">
            <a:xfrm>
              <a:off x="484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88" name="Rectangle 71"/>
            <p:cNvSpPr>
              <a:spLocks noChangeArrowheads="1"/>
            </p:cNvSpPr>
            <p:nvPr/>
          </p:nvSpPr>
          <p:spPr bwMode="auto">
            <a:xfrm>
              <a:off x="508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89" name="Rectangle 72"/>
            <p:cNvSpPr>
              <a:spLocks noChangeArrowheads="1"/>
            </p:cNvSpPr>
            <p:nvPr/>
          </p:nvSpPr>
          <p:spPr bwMode="auto">
            <a:xfrm>
              <a:off x="532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90" name="Rectangle 73"/>
            <p:cNvSpPr>
              <a:spLocks noChangeArrowheads="1"/>
            </p:cNvSpPr>
            <p:nvPr/>
          </p:nvSpPr>
          <p:spPr bwMode="auto">
            <a:xfrm>
              <a:off x="316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91" name="Rectangle 74"/>
            <p:cNvSpPr>
              <a:spLocks noChangeArrowheads="1"/>
            </p:cNvSpPr>
            <p:nvPr/>
          </p:nvSpPr>
          <p:spPr bwMode="auto">
            <a:xfrm>
              <a:off x="340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92" name="Rectangle 75"/>
            <p:cNvSpPr>
              <a:spLocks noChangeArrowheads="1"/>
            </p:cNvSpPr>
            <p:nvPr/>
          </p:nvSpPr>
          <p:spPr bwMode="auto">
            <a:xfrm>
              <a:off x="364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93" name="Rectangle 76"/>
            <p:cNvSpPr>
              <a:spLocks noChangeArrowheads="1"/>
            </p:cNvSpPr>
            <p:nvPr/>
          </p:nvSpPr>
          <p:spPr bwMode="auto">
            <a:xfrm>
              <a:off x="388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94" name="Rectangle 77"/>
            <p:cNvSpPr>
              <a:spLocks noChangeArrowheads="1"/>
            </p:cNvSpPr>
            <p:nvPr/>
          </p:nvSpPr>
          <p:spPr bwMode="auto">
            <a:xfrm>
              <a:off x="412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95" name="Rectangle 78"/>
            <p:cNvSpPr>
              <a:spLocks noChangeArrowheads="1"/>
            </p:cNvSpPr>
            <p:nvPr/>
          </p:nvSpPr>
          <p:spPr bwMode="auto">
            <a:xfrm>
              <a:off x="436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96" name="Rectangle 79"/>
            <p:cNvSpPr>
              <a:spLocks noChangeArrowheads="1"/>
            </p:cNvSpPr>
            <p:nvPr/>
          </p:nvSpPr>
          <p:spPr bwMode="auto">
            <a:xfrm>
              <a:off x="460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97" name="Rectangle 80"/>
            <p:cNvSpPr>
              <a:spLocks noChangeArrowheads="1"/>
            </p:cNvSpPr>
            <p:nvPr/>
          </p:nvSpPr>
          <p:spPr bwMode="auto">
            <a:xfrm>
              <a:off x="484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98" name="Rectangle 81"/>
            <p:cNvSpPr>
              <a:spLocks noChangeArrowheads="1"/>
            </p:cNvSpPr>
            <p:nvPr/>
          </p:nvSpPr>
          <p:spPr bwMode="auto">
            <a:xfrm>
              <a:off x="508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99" name="Rectangle 82"/>
            <p:cNvSpPr>
              <a:spLocks noChangeArrowheads="1"/>
            </p:cNvSpPr>
            <p:nvPr/>
          </p:nvSpPr>
          <p:spPr bwMode="auto">
            <a:xfrm>
              <a:off x="532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00" name="Rectangle 83"/>
            <p:cNvSpPr>
              <a:spLocks noChangeArrowheads="1"/>
            </p:cNvSpPr>
            <p:nvPr/>
          </p:nvSpPr>
          <p:spPr bwMode="auto">
            <a:xfrm>
              <a:off x="316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01" name="Rectangle 84"/>
            <p:cNvSpPr>
              <a:spLocks noChangeArrowheads="1"/>
            </p:cNvSpPr>
            <p:nvPr/>
          </p:nvSpPr>
          <p:spPr bwMode="auto">
            <a:xfrm>
              <a:off x="340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02" name="Rectangle 85"/>
            <p:cNvSpPr>
              <a:spLocks noChangeArrowheads="1"/>
            </p:cNvSpPr>
            <p:nvPr/>
          </p:nvSpPr>
          <p:spPr bwMode="auto">
            <a:xfrm>
              <a:off x="364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03" name="Rectangle 86"/>
            <p:cNvSpPr>
              <a:spLocks noChangeArrowheads="1"/>
            </p:cNvSpPr>
            <p:nvPr/>
          </p:nvSpPr>
          <p:spPr bwMode="auto">
            <a:xfrm>
              <a:off x="388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04" name="Rectangle 87"/>
            <p:cNvSpPr>
              <a:spLocks noChangeArrowheads="1"/>
            </p:cNvSpPr>
            <p:nvPr/>
          </p:nvSpPr>
          <p:spPr bwMode="auto">
            <a:xfrm>
              <a:off x="412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05" name="Rectangle 88"/>
            <p:cNvSpPr>
              <a:spLocks noChangeArrowheads="1"/>
            </p:cNvSpPr>
            <p:nvPr/>
          </p:nvSpPr>
          <p:spPr bwMode="auto">
            <a:xfrm>
              <a:off x="436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06" name="Rectangle 89"/>
            <p:cNvSpPr>
              <a:spLocks noChangeArrowheads="1"/>
            </p:cNvSpPr>
            <p:nvPr/>
          </p:nvSpPr>
          <p:spPr bwMode="auto">
            <a:xfrm>
              <a:off x="460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07" name="Rectangle 90"/>
            <p:cNvSpPr>
              <a:spLocks noChangeArrowheads="1"/>
            </p:cNvSpPr>
            <p:nvPr/>
          </p:nvSpPr>
          <p:spPr bwMode="auto">
            <a:xfrm>
              <a:off x="484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08" name="Rectangle 91"/>
            <p:cNvSpPr>
              <a:spLocks noChangeArrowheads="1"/>
            </p:cNvSpPr>
            <p:nvPr/>
          </p:nvSpPr>
          <p:spPr bwMode="auto">
            <a:xfrm>
              <a:off x="508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09" name="Rectangle 92"/>
            <p:cNvSpPr>
              <a:spLocks noChangeArrowheads="1"/>
            </p:cNvSpPr>
            <p:nvPr/>
          </p:nvSpPr>
          <p:spPr bwMode="auto">
            <a:xfrm>
              <a:off x="532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10" name="Rectangle 93"/>
            <p:cNvSpPr>
              <a:spLocks noChangeArrowheads="1"/>
            </p:cNvSpPr>
            <p:nvPr/>
          </p:nvSpPr>
          <p:spPr bwMode="auto">
            <a:xfrm>
              <a:off x="316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11" name="Rectangle 94"/>
            <p:cNvSpPr>
              <a:spLocks noChangeArrowheads="1"/>
            </p:cNvSpPr>
            <p:nvPr/>
          </p:nvSpPr>
          <p:spPr bwMode="auto">
            <a:xfrm>
              <a:off x="340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12" name="Rectangle 95"/>
            <p:cNvSpPr>
              <a:spLocks noChangeArrowheads="1"/>
            </p:cNvSpPr>
            <p:nvPr/>
          </p:nvSpPr>
          <p:spPr bwMode="auto">
            <a:xfrm>
              <a:off x="364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13" name="Rectangle 96"/>
            <p:cNvSpPr>
              <a:spLocks noChangeArrowheads="1"/>
            </p:cNvSpPr>
            <p:nvPr/>
          </p:nvSpPr>
          <p:spPr bwMode="auto">
            <a:xfrm>
              <a:off x="388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14" name="Rectangle 97"/>
            <p:cNvSpPr>
              <a:spLocks noChangeArrowheads="1"/>
            </p:cNvSpPr>
            <p:nvPr/>
          </p:nvSpPr>
          <p:spPr bwMode="auto">
            <a:xfrm>
              <a:off x="412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15" name="Rectangle 98"/>
            <p:cNvSpPr>
              <a:spLocks noChangeArrowheads="1"/>
            </p:cNvSpPr>
            <p:nvPr/>
          </p:nvSpPr>
          <p:spPr bwMode="auto">
            <a:xfrm>
              <a:off x="436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16" name="Rectangle 99"/>
            <p:cNvSpPr>
              <a:spLocks noChangeArrowheads="1"/>
            </p:cNvSpPr>
            <p:nvPr/>
          </p:nvSpPr>
          <p:spPr bwMode="auto">
            <a:xfrm>
              <a:off x="460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17" name="Rectangle 100"/>
            <p:cNvSpPr>
              <a:spLocks noChangeArrowheads="1"/>
            </p:cNvSpPr>
            <p:nvPr/>
          </p:nvSpPr>
          <p:spPr bwMode="auto">
            <a:xfrm>
              <a:off x="484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18" name="Rectangle 101"/>
            <p:cNvSpPr>
              <a:spLocks noChangeArrowheads="1"/>
            </p:cNvSpPr>
            <p:nvPr/>
          </p:nvSpPr>
          <p:spPr bwMode="auto">
            <a:xfrm>
              <a:off x="508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19" name="Rectangle 102"/>
            <p:cNvSpPr>
              <a:spLocks noChangeArrowheads="1"/>
            </p:cNvSpPr>
            <p:nvPr/>
          </p:nvSpPr>
          <p:spPr bwMode="auto">
            <a:xfrm>
              <a:off x="532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20" name="Line 103"/>
            <p:cNvSpPr>
              <a:spLocks noChangeShapeType="1"/>
            </p:cNvSpPr>
            <p:nvPr/>
          </p:nvSpPr>
          <p:spPr bwMode="auto">
            <a:xfrm>
              <a:off x="3164" y="3804"/>
              <a:ext cx="24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1" name="Line 104"/>
            <p:cNvSpPr>
              <a:spLocks noChangeShapeType="1"/>
            </p:cNvSpPr>
            <p:nvPr/>
          </p:nvSpPr>
          <p:spPr bwMode="auto">
            <a:xfrm flipV="1">
              <a:off x="3164" y="1404"/>
              <a:ext cx="0" cy="24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2" name="Oval 105"/>
            <p:cNvSpPr>
              <a:spLocks noChangeArrowheads="1"/>
            </p:cNvSpPr>
            <p:nvPr/>
          </p:nvSpPr>
          <p:spPr bwMode="auto">
            <a:xfrm>
              <a:off x="3404" y="2988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23" name="Oval 106"/>
            <p:cNvSpPr>
              <a:spLocks noChangeArrowheads="1"/>
            </p:cNvSpPr>
            <p:nvPr/>
          </p:nvSpPr>
          <p:spPr bwMode="auto">
            <a:xfrm>
              <a:off x="3788" y="3324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24" name="Rectangle 107"/>
            <p:cNvSpPr>
              <a:spLocks noChangeArrowheads="1"/>
            </p:cNvSpPr>
            <p:nvPr/>
          </p:nvSpPr>
          <p:spPr bwMode="auto">
            <a:xfrm>
              <a:off x="5242" y="1708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25" name="Rectangle 108"/>
            <p:cNvSpPr>
              <a:spLocks noChangeArrowheads="1"/>
            </p:cNvSpPr>
            <p:nvPr/>
          </p:nvSpPr>
          <p:spPr bwMode="auto">
            <a:xfrm>
              <a:off x="4673" y="2124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26" name="Rectangle 109"/>
            <p:cNvSpPr>
              <a:spLocks noChangeArrowheads="1"/>
            </p:cNvSpPr>
            <p:nvPr/>
          </p:nvSpPr>
          <p:spPr bwMode="auto">
            <a:xfrm>
              <a:off x="5036" y="1548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27" name="Rectangle 110"/>
            <p:cNvSpPr>
              <a:spLocks noChangeArrowheads="1"/>
            </p:cNvSpPr>
            <p:nvPr/>
          </p:nvSpPr>
          <p:spPr bwMode="auto">
            <a:xfrm>
              <a:off x="5132" y="2172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28" name="Rectangle 111"/>
            <p:cNvSpPr>
              <a:spLocks noChangeArrowheads="1"/>
            </p:cNvSpPr>
            <p:nvPr/>
          </p:nvSpPr>
          <p:spPr bwMode="auto">
            <a:xfrm>
              <a:off x="5465" y="2695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29" name="Oval 112"/>
            <p:cNvSpPr>
              <a:spLocks noChangeArrowheads="1"/>
            </p:cNvSpPr>
            <p:nvPr/>
          </p:nvSpPr>
          <p:spPr bwMode="auto">
            <a:xfrm>
              <a:off x="3507" y="2592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30" name="Oval 113"/>
            <p:cNvSpPr>
              <a:spLocks noChangeArrowheads="1"/>
            </p:cNvSpPr>
            <p:nvPr/>
          </p:nvSpPr>
          <p:spPr bwMode="auto">
            <a:xfrm>
              <a:off x="3260" y="3516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31" name="Oval 114"/>
            <p:cNvSpPr>
              <a:spLocks noChangeArrowheads="1"/>
            </p:cNvSpPr>
            <p:nvPr/>
          </p:nvSpPr>
          <p:spPr bwMode="auto">
            <a:xfrm>
              <a:off x="3308" y="2652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32" name="Oval 115"/>
            <p:cNvSpPr>
              <a:spLocks noChangeArrowheads="1"/>
            </p:cNvSpPr>
            <p:nvPr/>
          </p:nvSpPr>
          <p:spPr bwMode="auto">
            <a:xfrm>
              <a:off x="3692" y="2940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33" name="Oval 116"/>
            <p:cNvSpPr>
              <a:spLocks noChangeArrowheads="1"/>
            </p:cNvSpPr>
            <p:nvPr/>
          </p:nvSpPr>
          <p:spPr bwMode="auto">
            <a:xfrm>
              <a:off x="3452" y="3228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34" name="Oval 117"/>
            <p:cNvSpPr>
              <a:spLocks noChangeArrowheads="1"/>
            </p:cNvSpPr>
            <p:nvPr/>
          </p:nvSpPr>
          <p:spPr bwMode="auto">
            <a:xfrm>
              <a:off x="3548" y="3420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35" name="Oval 118"/>
            <p:cNvSpPr>
              <a:spLocks noChangeArrowheads="1"/>
            </p:cNvSpPr>
            <p:nvPr/>
          </p:nvSpPr>
          <p:spPr bwMode="auto">
            <a:xfrm>
              <a:off x="3836" y="2940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36" name="Oval 119"/>
            <p:cNvSpPr>
              <a:spLocks noChangeArrowheads="1"/>
            </p:cNvSpPr>
            <p:nvPr/>
          </p:nvSpPr>
          <p:spPr bwMode="auto">
            <a:xfrm>
              <a:off x="3356" y="2412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37" name="Oval 120"/>
            <p:cNvSpPr>
              <a:spLocks noChangeArrowheads="1"/>
            </p:cNvSpPr>
            <p:nvPr/>
          </p:nvSpPr>
          <p:spPr bwMode="auto">
            <a:xfrm>
              <a:off x="3636" y="2353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38" name="Oval 121"/>
            <p:cNvSpPr>
              <a:spLocks noChangeArrowheads="1"/>
            </p:cNvSpPr>
            <p:nvPr/>
          </p:nvSpPr>
          <p:spPr bwMode="auto">
            <a:xfrm>
              <a:off x="3452" y="2892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39" name="Oval 122"/>
            <p:cNvSpPr>
              <a:spLocks noChangeArrowheads="1"/>
            </p:cNvSpPr>
            <p:nvPr/>
          </p:nvSpPr>
          <p:spPr bwMode="auto">
            <a:xfrm>
              <a:off x="3644" y="2844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40" name="Oval 123"/>
            <p:cNvSpPr>
              <a:spLocks noChangeArrowheads="1"/>
            </p:cNvSpPr>
            <p:nvPr/>
          </p:nvSpPr>
          <p:spPr bwMode="auto">
            <a:xfrm>
              <a:off x="3260" y="3180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41" name="Oval 124"/>
            <p:cNvSpPr>
              <a:spLocks noChangeArrowheads="1"/>
            </p:cNvSpPr>
            <p:nvPr/>
          </p:nvSpPr>
          <p:spPr bwMode="auto">
            <a:xfrm>
              <a:off x="3596" y="3132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42" name="Oval 125"/>
            <p:cNvSpPr>
              <a:spLocks noChangeArrowheads="1"/>
            </p:cNvSpPr>
            <p:nvPr/>
          </p:nvSpPr>
          <p:spPr bwMode="auto">
            <a:xfrm>
              <a:off x="3260" y="2076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43" name="Oval 126"/>
            <p:cNvSpPr>
              <a:spLocks noChangeArrowheads="1"/>
            </p:cNvSpPr>
            <p:nvPr/>
          </p:nvSpPr>
          <p:spPr bwMode="auto">
            <a:xfrm>
              <a:off x="3500" y="2748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44" name="Oval 127"/>
            <p:cNvSpPr>
              <a:spLocks noChangeArrowheads="1"/>
            </p:cNvSpPr>
            <p:nvPr/>
          </p:nvSpPr>
          <p:spPr bwMode="auto">
            <a:xfrm>
              <a:off x="3788" y="3084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45" name="Rectangle 128"/>
            <p:cNvSpPr>
              <a:spLocks noChangeArrowheads="1"/>
            </p:cNvSpPr>
            <p:nvPr/>
          </p:nvSpPr>
          <p:spPr bwMode="auto">
            <a:xfrm>
              <a:off x="4988" y="2028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46" name="Rectangle 129"/>
            <p:cNvSpPr>
              <a:spLocks noChangeArrowheads="1"/>
            </p:cNvSpPr>
            <p:nvPr/>
          </p:nvSpPr>
          <p:spPr bwMode="auto">
            <a:xfrm>
              <a:off x="4892" y="2220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47" name="Rectangle 130"/>
            <p:cNvSpPr>
              <a:spLocks noChangeArrowheads="1"/>
            </p:cNvSpPr>
            <p:nvPr/>
          </p:nvSpPr>
          <p:spPr bwMode="auto">
            <a:xfrm>
              <a:off x="4748" y="1980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48" name="Rectangle 131"/>
            <p:cNvSpPr>
              <a:spLocks noChangeArrowheads="1"/>
            </p:cNvSpPr>
            <p:nvPr/>
          </p:nvSpPr>
          <p:spPr bwMode="auto">
            <a:xfrm>
              <a:off x="4748" y="2268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49" name="Rectangle 132"/>
            <p:cNvSpPr>
              <a:spLocks noChangeArrowheads="1"/>
            </p:cNvSpPr>
            <p:nvPr/>
          </p:nvSpPr>
          <p:spPr bwMode="auto">
            <a:xfrm>
              <a:off x="5084" y="1884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50" name="Rectangle 133"/>
            <p:cNvSpPr>
              <a:spLocks noChangeArrowheads="1"/>
            </p:cNvSpPr>
            <p:nvPr/>
          </p:nvSpPr>
          <p:spPr bwMode="auto">
            <a:xfrm>
              <a:off x="5180" y="2028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51" name="Rectangle 134"/>
            <p:cNvSpPr>
              <a:spLocks noChangeArrowheads="1"/>
            </p:cNvSpPr>
            <p:nvPr/>
          </p:nvSpPr>
          <p:spPr bwMode="auto">
            <a:xfrm>
              <a:off x="4748" y="1452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52" name="Rectangle 135"/>
            <p:cNvSpPr>
              <a:spLocks noChangeArrowheads="1"/>
            </p:cNvSpPr>
            <p:nvPr/>
          </p:nvSpPr>
          <p:spPr bwMode="auto">
            <a:xfrm>
              <a:off x="5372" y="1404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53" name="Rectangle 136"/>
            <p:cNvSpPr>
              <a:spLocks noChangeArrowheads="1"/>
            </p:cNvSpPr>
            <p:nvPr/>
          </p:nvSpPr>
          <p:spPr bwMode="auto">
            <a:xfrm>
              <a:off x="4769" y="1714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54" name="Rectangle 137"/>
            <p:cNvSpPr>
              <a:spLocks noChangeArrowheads="1"/>
            </p:cNvSpPr>
            <p:nvPr/>
          </p:nvSpPr>
          <p:spPr bwMode="auto">
            <a:xfrm>
              <a:off x="5180" y="2364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55" name="Rectangle 138"/>
            <p:cNvSpPr>
              <a:spLocks noChangeArrowheads="1"/>
            </p:cNvSpPr>
            <p:nvPr/>
          </p:nvSpPr>
          <p:spPr bwMode="auto">
            <a:xfrm>
              <a:off x="5132" y="1740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56" name="Rectangle 139"/>
            <p:cNvSpPr>
              <a:spLocks noChangeArrowheads="1"/>
            </p:cNvSpPr>
            <p:nvPr/>
          </p:nvSpPr>
          <p:spPr bwMode="auto">
            <a:xfrm>
              <a:off x="4844" y="1836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57" name="Rectangle 140"/>
            <p:cNvSpPr>
              <a:spLocks noChangeArrowheads="1"/>
            </p:cNvSpPr>
            <p:nvPr/>
          </p:nvSpPr>
          <p:spPr bwMode="auto">
            <a:xfrm>
              <a:off x="4556" y="1932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58" name="Rectangle 141"/>
            <p:cNvSpPr>
              <a:spLocks noChangeArrowheads="1"/>
            </p:cNvSpPr>
            <p:nvPr/>
          </p:nvSpPr>
          <p:spPr bwMode="auto">
            <a:xfrm>
              <a:off x="5372" y="1884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59" name="Rectangle 142"/>
            <p:cNvSpPr>
              <a:spLocks noChangeArrowheads="1"/>
            </p:cNvSpPr>
            <p:nvPr/>
          </p:nvSpPr>
          <p:spPr bwMode="auto">
            <a:xfrm>
              <a:off x="4940" y="2412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60" name="Rectangle 143"/>
            <p:cNvSpPr>
              <a:spLocks noChangeArrowheads="1"/>
            </p:cNvSpPr>
            <p:nvPr/>
          </p:nvSpPr>
          <p:spPr bwMode="auto">
            <a:xfrm>
              <a:off x="5324" y="2460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61" name="Oval 144"/>
            <p:cNvSpPr>
              <a:spLocks noChangeArrowheads="1"/>
            </p:cNvSpPr>
            <p:nvPr/>
          </p:nvSpPr>
          <p:spPr bwMode="auto">
            <a:xfrm>
              <a:off x="3931" y="2994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62" name="Oval 145"/>
            <p:cNvSpPr>
              <a:spLocks noChangeArrowheads="1"/>
            </p:cNvSpPr>
            <p:nvPr/>
          </p:nvSpPr>
          <p:spPr bwMode="auto">
            <a:xfrm>
              <a:off x="3731" y="2599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63" name="Oval 146"/>
            <p:cNvSpPr>
              <a:spLocks noChangeArrowheads="1"/>
            </p:cNvSpPr>
            <p:nvPr/>
          </p:nvSpPr>
          <p:spPr bwMode="auto">
            <a:xfrm>
              <a:off x="3806" y="2806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64" name="Oval 147"/>
            <p:cNvSpPr>
              <a:spLocks noChangeArrowheads="1"/>
            </p:cNvSpPr>
            <p:nvPr/>
          </p:nvSpPr>
          <p:spPr bwMode="auto">
            <a:xfrm>
              <a:off x="4018" y="2807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65" name="Oval 148"/>
            <p:cNvSpPr>
              <a:spLocks noChangeArrowheads="1"/>
            </p:cNvSpPr>
            <p:nvPr/>
          </p:nvSpPr>
          <p:spPr bwMode="auto">
            <a:xfrm>
              <a:off x="3940" y="3157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66" name="Oval 149"/>
            <p:cNvSpPr>
              <a:spLocks noChangeArrowheads="1"/>
            </p:cNvSpPr>
            <p:nvPr/>
          </p:nvSpPr>
          <p:spPr bwMode="auto">
            <a:xfrm>
              <a:off x="3259" y="2894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67" name="Oval 150"/>
            <p:cNvSpPr>
              <a:spLocks noChangeArrowheads="1"/>
            </p:cNvSpPr>
            <p:nvPr/>
          </p:nvSpPr>
          <p:spPr bwMode="auto">
            <a:xfrm>
              <a:off x="3403" y="3401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68" name="Oval 151"/>
            <p:cNvSpPr>
              <a:spLocks noChangeArrowheads="1"/>
            </p:cNvSpPr>
            <p:nvPr/>
          </p:nvSpPr>
          <p:spPr bwMode="auto">
            <a:xfrm>
              <a:off x="3689" y="2742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69" name="Oval 152"/>
            <p:cNvSpPr>
              <a:spLocks noChangeArrowheads="1"/>
            </p:cNvSpPr>
            <p:nvPr/>
          </p:nvSpPr>
          <p:spPr bwMode="auto">
            <a:xfrm>
              <a:off x="3653" y="3282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70" name="Oval 153"/>
            <p:cNvSpPr>
              <a:spLocks noChangeArrowheads="1"/>
            </p:cNvSpPr>
            <p:nvPr/>
          </p:nvSpPr>
          <p:spPr bwMode="auto">
            <a:xfrm>
              <a:off x="3236" y="3673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71" name="Rectangle 154"/>
            <p:cNvSpPr>
              <a:spLocks noChangeArrowheads="1"/>
            </p:cNvSpPr>
            <p:nvPr/>
          </p:nvSpPr>
          <p:spPr bwMode="auto">
            <a:xfrm>
              <a:off x="5317" y="2294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72" name="Rectangle 155"/>
            <p:cNvSpPr>
              <a:spLocks noChangeArrowheads="1"/>
            </p:cNvSpPr>
            <p:nvPr/>
          </p:nvSpPr>
          <p:spPr bwMode="auto">
            <a:xfrm>
              <a:off x="4943" y="1681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73" name="Rectangle 156"/>
            <p:cNvSpPr>
              <a:spLocks noChangeArrowheads="1"/>
            </p:cNvSpPr>
            <p:nvPr/>
          </p:nvSpPr>
          <p:spPr bwMode="auto">
            <a:xfrm>
              <a:off x="4500" y="2084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74" name="Rectangle 157"/>
            <p:cNvSpPr>
              <a:spLocks noChangeArrowheads="1"/>
            </p:cNvSpPr>
            <p:nvPr/>
          </p:nvSpPr>
          <p:spPr bwMode="auto">
            <a:xfrm>
              <a:off x="5134" y="2566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75" name="Rectangle 158"/>
            <p:cNvSpPr>
              <a:spLocks noChangeArrowheads="1"/>
            </p:cNvSpPr>
            <p:nvPr/>
          </p:nvSpPr>
          <p:spPr bwMode="auto">
            <a:xfrm>
              <a:off x="5336" y="2059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76" name="Oval 159"/>
            <p:cNvSpPr>
              <a:spLocks noChangeArrowheads="1"/>
            </p:cNvSpPr>
            <p:nvPr/>
          </p:nvSpPr>
          <p:spPr bwMode="auto">
            <a:xfrm>
              <a:off x="5032" y="3619"/>
              <a:ext cx="102" cy="10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22883" name="Group 160"/>
          <p:cNvGrpSpPr>
            <a:grpSpLocks/>
          </p:cNvGrpSpPr>
          <p:nvPr/>
        </p:nvGrpSpPr>
        <p:grpSpPr bwMode="auto">
          <a:xfrm>
            <a:off x="4783632" y="2221103"/>
            <a:ext cx="7158038" cy="4445000"/>
            <a:chOff x="596" y="1208"/>
            <a:chExt cx="4509" cy="2800"/>
          </a:xfrm>
        </p:grpSpPr>
        <p:sp>
          <p:nvSpPr>
            <p:cNvPr id="122889" name="Rectangle 161"/>
            <p:cNvSpPr>
              <a:spLocks noChangeArrowheads="1"/>
            </p:cNvSpPr>
            <p:nvPr/>
          </p:nvSpPr>
          <p:spPr bwMode="auto">
            <a:xfrm>
              <a:off x="596" y="1208"/>
              <a:ext cx="4509" cy="278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890" name="Rectangle 162"/>
            <p:cNvSpPr>
              <a:spLocks noChangeArrowheads="1"/>
            </p:cNvSpPr>
            <p:nvPr/>
          </p:nvSpPr>
          <p:spPr bwMode="auto">
            <a:xfrm>
              <a:off x="741" y="3862"/>
              <a:ext cx="145" cy="136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891" name="Rectangle 163"/>
            <p:cNvSpPr>
              <a:spLocks noChangeArrowheads="1"/>
            </p:cNvSpPr>
            <p:nvPr/>
          </p:nvSpPr>
          <p:spPr bwMode="auto">
            <a:xfrm>
              <a:off x="2924" y="3854"/>
              <a:ext cx="145" cy="144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892" name="Rectangle 164"/>
            <p:cNvSpPr>
              <a:spLocks noChangeArrowheads="1"/>
            </p:cNvSpPr>
            <p:nvPr/>
          </p:nvSpPr>
          <p:spPr bwMode="auto">
            <a:xfrm>
              <a:off x="1469" y="3841"/>
              <a:ext cx="145" cy="157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893" name="Freeform 165"/>
            <p:cNvSpPr>
              <a:spLocks/>
            </p:cNvSpPr>
            <p:nvPr/>
          </p:nvSpPr>
          <p:spPr bwMode="auto">
            <a:xfrm>
              <a:off x="814" y="3841"/>
              <a:ext cx="218" cy="157"/>
            </a:xfrm>
            <a:custGeom>
              <a:avLst/>
              <a:gdLst>
                <a:gd name="T0" fmla="*/ 0 w 170"/>
                <a:gd name="T1" fmla="*/ 27 h 122"/>
                <a:gd name="T2" fmla="*/ 0 w 170"/>
                <a:gd name="T3" fmla="*/ 0 h 122"/>
                <a:gd name="T4" fmla="*/ 280 w 170"/>
                <a:gd name="T5" fmla="*/ 0 h 122"/>
                <a:gd name="T6" fmla="*/ 280 w 170"/>
                <a:gd name="T7" fmla="*/ 202 h 1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122"/>
                <a:gd name="T14" fmla="*/ 170 w 170"/>
                <a:gd name="T15" fmla="*/ 122 h 1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122">
                  <a:moveTo>
                    <a:pt x="0" y="16"/>
                  </a:moveTo>
                  <a:lnTo>
                    <a:pt x="0" y="0"/>
                  </a:lnTo>
                  <a:lnTo>
                    <a:pt x="170" y="0"/>
                  </a:lnTo>
                  <a:lnTo>
                    <a:pt x="170" y="1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894" name="Freeform 166"/>
            <p:cNvSpPr>
              <a:spLocks/>
            </p:cNvSpPr>
            <p:nvPr/>
          </p:nvSpPr>
          <p:spPr bwMode="auto">
            <a:xfrm>
              <a:off x="1540" y="3841"/>
              <a:ext cx="220" cy="157"/>
            </a:xfrm>
            <a:custGeom>
              <a:avLst/>
              <a:gdLst>
                <a:gd name="T0" fmla="*/ 0 w 171"/>
                <a:gd name="T1" fmla="*/ 0 h 122"/>
                <a:gd name="T2" fmla="*/ 283 w 171"/>
                <a:gd name="T3" fmla="*/ 0 h 122"/>
                <a:gd name="T4" fmla="*/ 283 w 171"/>
                <a:gd name="T5" fmla="*/ 202 h 122"/>
                <a:gd name="T6" fmla="*/ 0 60000 65536"/>
                <a:gd name="T7" fmla="*/ 0 60000 65536"/>
                <a:gd name="T8" fmla="*/ 0 60000 65536"/>
                <a:gd name="T9" fmla="*/ 0 w 171"/>
                <a:gd name="T10" fmla="*/ 0 h 122"/>
                <a:gd name="T11" fmla="*/ 171 w 171"/>
                <a:gd name="T12" fmla="*/ 122 h 1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1" h="122">
                  <a:moveTo>
                    <a:pt x="0" y="0"/>
                  </a:moveTo>
                  <a:lnTo>
                    <a:pt x="171" y="0"/>
                  </a:lnTo>
                  <a:lnTo>
                    <a:pt x="171" y="1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895" name="Freeform 167"/>
            <p:cNvSpPr>
              <a:spLocks/>
            </p:cNvSpPr>
            <p:nvPr/>
          </p:nvSpPr>
          <p:spPr bwMode="auto">
            <a:xfrm>
              <a:off x="923" y="3841"/>
              <a:ext cx="254" cy="157"/>
            </a:xfrm>
            <a:custGeom>
              <a:avLst/>
              <a:gdLst>
                <a:gd name="T0" fmla="*/ 0 w 198"/>
                <a:gd name="T1" fmla="*/ 0 h 122"/>
                <a:gd name="T2" fmla="*/ 326 w 198"/>
                <a:gd name="T3" fmla="*/ 0 h 122"/>
                <a:gd name="T4" fmla="*/ 326 w 198"/>
                <a:gd name="T5" fmla="*/ 202 h 122"/>
                <a:gd name="T6" fmla="*/ 0 60000 65536"/>
                <a:gd name="T7" fmla="*/ 0 60000 65536"/>
                <a:gd name="T8" fmla="*/ 0 60000 65536"/>
                <a:gd name="T9" fmla="*/ 0 w 198"/>
                <a:gd name="T10" fmla="*/ 0 h 122"/>
                <a:gd name="T11" fmla="*/ 198 w 198"/>
                <a:gd name="T12" fmla="*/ 122 h 1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8" h="122">
                  <a:moveTo>
                    <a:pt x="0" y="0"/>
                  </a:moveTo>
                  <a:lnTo>
                    <a:pt x="198" y="0"/>
                  </a:lnTo>
                  <a:lnTo>
                    <a:pt x="198" y="1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896" name="Rectangle 168"/>
            <p:cNvSpPr>
              <a:spLocks noChangeArrowheads="1"/>
            </p:cNvSpPr>
            <p:nvPr/>
          </p:nvSpPr>
          <p:spPr bwMode="auto">
            <a:xfrm>
              <a:off x="3360" y="3841"/>
              <a:ext cx="145" cy="157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897" name="Rectangle 169"/>
            <p:cNvSpPr>
              <a:spLocks noChangeArrowheads="1"/>
            </p:cNvSpPr>
            <p:nvPr/>
          </p:nvSpPr>
          <p:spPr bwMode="auto">
            <a:xfrm>
              <a:off x="2196" y="3827"/>
              <a:ext cx="145" cy="171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898" name="Rectangle 170"/>
            <p:cNvSpPr>
              <a:spLocks noChangeArrowheads="1"/>
            </p:cNvSpPr>
            <p:nvPr/>
          </p:nvSpPr>
          <p:spPr bwMode="auto">
            <a:xfrm>
              <a:off x="3796" y="3821"/>
              <a:ext cx="145" cy="177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899" name="Freeform 171"/>
            <p:cNvSpPr>
              <a:spLocks/>
            </p:cNvSpPr>
            <p:nvPr/>
          </p:nvSpPr>
          <p:spPr bwMode="auto">
            <a:xfrm>
              <a:off x="3868" y="3821"/>
              <a:ext cx="219" cy="177"/>
            </a:xfrm>
            <a:custGeom>
              <a:avLst/>
              <a:gdLst>
                <a:gd name="T0" fmla="*/ 0 w 171"/>
                <a:gd name="T1" fmla="*/ 0 h 138"/>
                <a:gd name="T2" fmla="*/ 280 w 171"/>
                <a:gd name="T3" fmla="*/ 0 h 138"/>
                <a:gd name="T4" fmla="*/ 280 w 171"/>
                <a:gd name="T5" fmla="*/ 227 h 138"/>
                <a:gd name="T6" fmla="*/ 0 60000 65536"/>
                <a:gd name="T7" fmla="*/ 0 60000 65536"/>
                <a:gd name="T8" fmla="*/ 0 60000 65536"/>
                <a:gd name="T9" fmla="*/ 0 w 171"/>
                <a:gd name="T10" fmla="*/ 0 h 138"/>
                <a:gd name="T11" fmla="*/ 171 w 171"/>
                <a:gd name="T12" fmla="*/ 138 h 1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1" h="138">
                  <a:moveTo>
                    <a:pt x="0" y="0"/>
                  </a:moveTo>
                  <a:lnTo>
                    <a:pt x="171" y="0"/>
                  </a:lnTo>
                  <a:lnTo>
                    <a:pt x="171" y="138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00" name="Freeform 172"/>
            <p:cNvSpPr>
              <a:spLocks/>
            </p:cNvSpPr>
            <p:nvPr/>
          </p:nvSpPr>
          <p:spPr bwMode="auto">
            <a:xfrm>
              <a:off x="3214" y="3813"/>
              <a:ext cx="218" cy="185"/>
            </a:xfrm>
            <a:custGeom>
              <a:avLst/>
              <a:gdLst>
                <a:gd name="T0" fmla="*/ 0 w 170"/>
                <a:gd name="T1" fmla="*/ 238 h 144"/>
                <a:gd name="T2" fmla="*/ 0 w 170"/>
                <a:gd name="T3" fmla="*/ 0 h 144"/>
                <a:gd name="T4" fmla="*/ 280 w 170"/>
                <a:gd name="T5" fmla="*/ 0 h 144"/>
                <a:gd name="T6" fmla="*/ 280 w 170"/>
                <a:gd name="T7" fmla="*/ 36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144"/>
                <a:gd name="T14" fmla="*/ 170 w 170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144">
                  <a:moveTo>
                    <a:pt x="0" y="144"/>
                  </a:moveTo>
                  <a:lnTo>
                    <a:pt x="0" y="0"/>
                  </a:lnTo>
                  <a:lnTo>
                    <a:pt x="170" y="0"/>
                  </a:lnTo>
                  <a:lnTo>
                    <a:pt x="170" y="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01" name="Freeform 173"/>
            <p:cNvSpPr>
              <a:spLocks/>
            </p:cNvSpPr>
            <p:nvPr/>
          </p:nvSpPr>
          <p:spPr bwMode="auto">
            <a:xfrm>
              <a:off x="1046" y="3813"/>
              <a:ext cx="276" cy="185"/>
            </a:xfrm>
            <a:custGeom>
              <a:avLst/>
              <a:gdLst>
                <a:gd name="T0" fmla="*/ 0 w 215"/>
                <a:gd name="T1" fmla="*/ 36 h 144"/>
                <a:gd name="T2" fmla="*/ 0 w 215"/>
                <a:gd name="T3" fmla="*/ 0 h 144"/>
                <a:gd name="T4" fmla="*/ 354 w 215"/>
                <a:gd name="T5" fmla="*/ 0 h 144"/>
                <a:gd name="T6" fmla="*/ 354 w 215"/>
                <a:gd name="T7" fmla="*/ 238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"/>
                <a:gd name="T13" fmla="*/ 0 h 144"/>
                <a:gd name="T14" fmla="*/ 215 w 215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" h="144">
                  <a:moveTo>
                    <a:pt x="0" y="22"/>
                  </a:moveTo>
                  <a:lnTo>
                    <a:pt x="0" y="0"/>
                  </a:lnTo>
                  <a:lnTo>
                    <a:pt x="215" y="0"/>
                  </a:lnTo>
                  <a:lnTo>
                    <a:pt x="215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02" name="Freeform 174"/>
            <p:cNvSpPr>
              <a:spLocks/>
            </p:cNvSpPr>
            <p:nvPr/>
          </p:nvSpPr>
          <p:spPr bwMode="auto">
            <a:xfrm>
              <a:off x="2995" y="3800"/>
              <a:ext cx="328" cy="54"/>
            </a:xfrm>
            <a:custGeom>
              <a:avLst/>
              <a:gdLst>
                <a:gd name="T0" fmla="*/ 0 w 255"/>
                <a:gd name="T1" fmla="*/ 69 h 42"/>
                <a:gd name="T2" fmla="*/ 0 w 255"/>
                <a:gd name="T3" fmla="*/ 0 h 42"/>
                <a:gd name="T4" fmla="*/ 422 w 255"/>
                <a:gd name="T5" fmla="*/ 0 h 42"/>
                <a:gd name="T6" fmla="*/ 422 w 255"/>
                <a:gd name="T7" fmla="*/ 17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5"/>
                <a:gd name="T13" fmla="*/ 0 h 42"/>
                <a:gd name="T14" fmla="*/ 255 w 255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5" h="42">
                  <a:moveTo>
                    <a:pt x="0" y="42"/>
                  </a:moveTo>
                  <a:lnTo>
                    <a:pt x="0" y="0"/>
                  </a:lnTo>
                  <a:lnTo>
                    <a:pt x="255" y="0"/>
                  </a:lnTo>
                  <a:lnTo>
                    <a:pt x="255" y="1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03" name="Freeform 175"/>
            <p:cNvSpPr>
              <a:spLocks/>
            </p:cNvSpPr>
            <p:nvPr/>
          </p:nvSpPr>
          <p:spPr bwMode="auto">
            <a:xfrm>
              <a:off x="1651" y="3792"/>
              <a:ext cx="254" cy="206"/>
            </a:xfrm>
            <a:custGeom>
              <a:avLst/>
              <a:gdLst>
                <a:gd name="T0" fmla="*/ 0 w 198"/>
                <a:gd name="T1" fmla="*/ 63 h 160"/>
                <a:gd name="T2" fmla="*/ 0 w 198"/>
                <a:gd name="T3" fmla="*/ 0 h 160"/>
                <a:gd name="T4" fmla="*/ 326 w 198"/>
                <a:gd name="T5" fmla="*/ 0 h 160"/>
                <a:gd name="T6" fmla="*/ 326 w 198"/>
                <a:gd name="T7" fmla="*/ 265 h 1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160"/>
                <a:gd name="T14" fmla="*/ 198 w 198"/>
                <a:gd name="T15" fmla="*/ 160 h 1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160">
                  <a:moveTo>
                    <a:pt x="0" y="38"/>
                  </a:moveTo>
                  <a:lnTo>
                    <a:pt x="0" y="0"/>
                  </a:lnTo>
                  <a:lnTo>
                    <a:pt x="198" y="0"/>
                  </a:lnTo>
                  <a:lnTo>
                    <a:pt x="198" y="16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04" name="Freeform 176"/>
            <p:cNvSpPr>
              <a:spLocks/>
            </p:cNvSpPr>
            <p:nvPr/>
          </p:nvSpPr>
          <p:spPr bwMode="auto">
            <a:xfrm>
              <a:off x="3978" y="3786"/>
              <a:ext cx="254" cy="212"/>
            </a:xfrm>
            <a:custGeom>
              <a:avLst/>
              <a:gdLst>
                <a:gd name="T0" fmla="*/ 0 w 198"/>
                <a:gd name="T1" fmla="*/ 45 h 165"/>
                <a:gd name="T2" fmla="*/ 0 w 198"/>
                <a:gd name="T3" fmla="*/ 0 h 165"/>
                <a:gd name="T4" fmla="*/ 326 w 198"/>
                <a:gd name="T5" fmla="*/ 0 h 165"/>
                <a:gd name="T6" fmla="*/ 326 w 198"/>
                <a:gd name="T7" fmla="*/ 272 h 1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165"/>
                <a:gd name="T14" fmla="*/ 198 w 198"/>
                <a:gd name="T15" fmla="*/ 165 h 1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165">
                  <a:moveTo>
                    <a:pt x="0" y="27"/>
                  </a:moveTo>
                  <a:lnTo>
                    <a:pt x="0" y="0"/>
                  </a:lnTo>
                  <a:lnTo>
                    <a:pt x="198" y="0"/>
                  </a:lnTo>
                  <a:lnTo>
                    <a:pt x="198" y="16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05" name="Freeform 177"/>
            <p:cNvSpPr>
              <a:spLocks/>
            </p:cNvSpPr>
            <p:nvPr/>
          </p:nvSpPr>
          <p:spPr bwMode="auto">
            <a:xfrm>
              <a:off x="3156" y="3786"/>
              <a:ext cx="494" cy="212"/>
            </a:xfrm>
            <a:custGeom>
              <a:avLst/>
              <a:gdLst>
                <a:gd name="T0" fmla="*/ 0 w 385"/>
                <a:gd name="T1" fmla="*/ 18 h 165"/>
                <a:gd name="T2" fmla="*/ 0 w 385"/>
                <a:gd name="T3" fmla="*/ 0 h 165"/>
                <a:gd name="T4" fmla="*/ 634 w 385"/>
                <a:gd name="T5" fmla="*/ 0 h 165"/>
                <a:gd name="T6" fmla="*/ 634 w 385"/>
                <a:gd name="T7" fmla="*/ 272 h 1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5"/>
                <a:gd name="T13" fmla="*/ 0 h 165"/>
                <a:gd name="T14" fmla="*/ 385 w 385"/>
                <a:gd name="T15" fmla="*/ 165 h 1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5" h="165">
                  <a:moveTo>
                    <a:pt x="0" y="11"/>
                  </a:moveTo>
                  <a:lnTo>
                    <a:pt x="0" y="0"/>
                  </a:lnTo>
                  <a:lnTo>
                    <a:pt x="385" y="0"/>
                  </a:lnTo>
                  <a:lnTo>
                    <a:pt x="385" y="16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06" name="Rectangle 178"/>
            <p:cNvSpPr>
              <a:spLocks noChangeArrowheads="1"/>
            </p:cNvSpPr>
            <p:nvPr/>
          </p:nvSpPr>
          <p:spPr bwMode="auto">
            <a:xfrm>
              <a:off x="3404" y="3773"/>
              <a:ext cx="698" cy="13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07" name="Rectangle 179"/>
            <p:cNvSpPr>
              <a:spLocks noChangeArrowheads="1"/>
            </p:cNvSpPr>
            <p:nvPr/>
          </p:nvSpPr>
          <p:spPr bwMode="auto">
            <a:xfrm>
              <a:off x="4377" y="3773"/>
              <a:ext cx="147" cy="225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08" name="Freeform 180"/>
            <p:cNvSpPr>
              <a:spLocks/>
            </p:cNvSpPr>
            <p:nvPr/>
          </p:nvSpPr>
          <p:spPr bwMode="auto">
            <a:xfrm>
              <a:off x="1185" y="3773"/>
              <a:ext cx="589" cy="40"/>
            </a:xfrm>
            <a:custGeom>
              <a:avLst/>
              <a:gdLst>
                <a:gd name="T0" fmla="*/ 0 w 459"/>
                <a:gd name="T1" fmla="*/ 52 h 31"/>
                <a:gd name="T2" fmla="*/ 0 w 459"/>
                <a:gd name="T3" fmla="*/ 0 h 31"/>
                <a:gd name="T4" fmla="*/ 756 w 459"/>
                <a:gd name="T5" fmla="*/ 0 h 31"/>
                <a:gd name="T6" fmla="*/ 756 w 459"/>
                <a:gd name="T7" fmla="*/ 25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9"/>
                <a:gd name="T13" fmla="*/ 0 h 31"/>
                <a:gd name="T14" fmla="*/ 459 w 459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9" h="31">
                  <a:moveTo>
                    <a:pt x="0" y="31"/>
                  </a:moveTo>
                  <a:lnTo>
                    <a:pt x="0" y="0"/>
                  </a:lnTo>
                  <a:lnTo>
                    <a:pt x="459" y="0"/>
                  </a:lnTo>
                  <a:lnTo>
                    <a:pt x="459" y="1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09" name="Rectangle 181"/>
            <p:cNvSpPr>
              <a:spLocks noChangeArrowheads="1"/>
            </p:cNvSpPr>
            <p:nvPr/>
          </p:nvSpPr>
          <p:spPr bwMode="auto">
            <a:xfrm>
              <a:off x="3753" y="3753"/>
              <a:ext cx="698" cy="2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10" name="Freeform 182"/>
            <p:cNvSpPr>
              <a:spLocks/>
            </p:cNvSpPr>
            <p:nvPr/>
          </p:nvSpPr>
          <p:spPr bwMode="auto">
            <a:xfrm>
              <a:off x="2050" y="3704"/>
              <a:ext cx="218" cy="294"/>
            </a:xfrm>
            <a:custGeom>
              <a:avLst/>
              <a:gdLst>
                <a:gd name="T0" fmla="*/ 0 w 170"/>
                <a:gd name="T1" fmla="*/ 377 h 229"/>
                <a:gd name="T2" fmla="*/ 0 w 170"/>
                <a:gd name="T3" fmla="*/ 0 h 229"/>
                <a:gd name="T4" fmla="*/ 280 w 170"/>
                <a:gd name="T5" fmla="*/ 0 h 229"/>
                <a:gd name="T6" fmla="*/ 280 w 170"/>
                <a:gd name="T7" fmla="*/ 158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229"/>
                <a:gd name="T14" fmla="*/ 170 w 170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229">
                  <a:moveTo>
                    <a:pt x="0" y="229"/>
                  </a:moveTo>
                  <a:lnTo>
                    <a:pt x="0" y="0"/>
                  </a:lnTo>
                  <a:lnTo>
                    <a:pt x="170" y="0"/>
                  </a:lnTo>
                  <a:lnTo>
                    <a:pt x="170" y="9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11" name="Freeform 183"/>
            <p:cNvSpPr>
              <a:spLocks/>
            </p:cNvSpPr>
            <p:nvPr/>
          </p:nvSpPr>
          <p:spPr bwMode="auto">
            <a:xfrm>
              <a:off x="1475" y="3704"/>
              <a:ext cx="684" cy="69"/>
            </a:xfrm>
            <a:custGeom>
              <a:avLst/>
              <a:gdLst>
                <a:gd name="T0" fmla="*/ 0 w 533"/>
                <a:gd name="T1" fmla="*/ 88 h 54"/>
                <a:gd name="T2" fmla="*/ 0 w 533"/>
                <a:gd name="T3" fmla="*/ 0 h 54"/>
                <a:gd name="T4" fmla="*/ 878 w 533"/>
                <a:gd name="T5" fmla="*/ 0 h 54"/>
                <a:gd name="T6" fmla="*/ 0 60000 65536"/>
                <a:gd name="T7" fmla="*/ 0 60000 65536"/>
                <a:gd name="T8" fmla="*/ 0 60000 65536"/>
                <a:gd name="T9" fmla="*/ 0 w 533"/>
                <a:gd name="T10" fmla="*/ 0 h 54"/>
                <a:gd name="T11" fmla="*/ 533 w 533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3" h="54">
                  <a:moveTo>
                    <a:pt x="0" y="54"/>
                  </a:moveTo>
                  <a:lnTo>
                    <a:pt x="0" y="0"/>
                  </a:lnTo>
                  <a:lnTo>
                    <a:pt x="533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12" name="Freeform 184"/>
            <p:cNvSpPr>
              <a:spLocks/>
            </p:cNvSpPr>
            <p:nvPr/>
          </p:nvSpPr>
          <p:spPr bwMode="auto">
            <a:xfrm>
              <a:off x="1818" y="3656"/>
              <a:ext cx="668" cy="342"/>
            </a:xfrm>
            <a:custGeom>
              <a:avLst/>
              <a:gdLst>
                <a:gd name="T0" fmla="*/ 0 w 521"/>
                <a:gd name="T1" fmla="*/ 62 h 266"/>
                <a:gd name="T2" fmla="*/ 0 w 521"/>
                <a:gd name="T3" fmla="*/ 0 h 266"/>
                <a:gd name="T4" fmla="*/ 856 w 521"/>
                <a:gd name="T5" fmla="*/ 0 h 266"/>
                <a:gd name="T6" fmla="*/ 856 w 521"/>
                <a:gd name="T7" fmla="*/ 440 h 2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1"/>
                <a:gd name="T13" fmla="*/ 0 h 266"/>
                <a:gd name="T14" fmla="*/ 521 w 521"/>
                <a:gd name="T15" fmla="*/ 266 h 2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1" h="266">
                  <a:moveTo>
                    <a:pt x="0" y="37"/>
                  </a:moveTo>
                  <a:lnTo>
                    <a:pt x="0" y="0"/>
                  </a:lnTo>
                  <a:lnTo>
                    <a:pt x="521" y="0"/>
                  </a:lnTo>
                  <a:lnTo>
                    <a:pt x="521" y="26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13" name="Freeform 185"/>
            <p:cNvSpPr>
              <a:spLocks/>
            </p:cNvSpPr>
            <p:nvPr/>
          </p:nvSpPr>
          <p:spPr bwMode="auto">
            <a:xfrm>
              <a:off x="4102" y="3582"/>
              <a:ext cx="567" cy="416"/>
            </a:xfrm>
            <a:custGeom>
              <a:avLst/>
              <a:gdLst>
                <a:gd name="T0" fmla="*/ 0 w 442"/>
                <a:gd name="T1" fmla="*/ 220 h 324"/>
                <a:gd name="T2" fmla="*/ 0 w 442"/>
                <a:gd name="T3" fmla="*/ 0 h 324"/>
                <a:gd name="T4" fmla="*/ 727 w 442"/>
                <a:gd name="T5" fmla="*/ 0 h 324"/>
                <a:gd name="T6" fmla="*/ 727 w 442"/>
                <a:gd name="T7" fmla="*/ 534 h 3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2"/>
                <a:gd name="T13" fmla="*/ 0 h 324"/>
                <a:gd name="T14" fmla="*/ 442 w 442"/>
                <a:gd name="T15" fmla="*/ 324 h 3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2" h="324">
                  <a:moveTo>
                    <a:pt x="0" y="133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32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14" name="Freeform 186"/>
            <p:cNvSpPr>
              <a:spLocks/>
            </p:cNvSpPr>
            <p:nvPr/>
          </p:nvSpPr>
          <p:spPr bwMode="auto">
            <a:xfrm>
              <a:off x="2152" y="3506"/>
              <a:ext cx="480" cy="492"/>
            </a:xfrm>
            <a:custGeom>
              <a:avLst/>
              <a:gdLst>
                <a:gd name="T0" fmla="*/ 0 w 374"/>
                <a:gd name="T1" fmla="*/ 193 h 383"/>
                <a:gd name="T2" fmla="*/ 0 w 374"/>
                <a:gd name="T3" fmla="*/ 0 h 383"/>
                <a:gd name="T4" fmla="*/ 616 w 374"/>
                <a:gd name="T5" fmla="*/ 0 h 383"/>
                <a:gd name="T6" fmla="*/ 616 w 374"/>
                <a:gd name="T7" fmla="*/ 632 h 3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4"/>
                <a:gd name="T13" fmla="*/ 0 h 383"/>
                <a:gd name="T14" fmla="*/ 374 w 374"/>
                <a:gd name="T15" fmla="*/ 383 h 3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4" h="383">
                  <a:moveTo>
                    <a:pt x="0" y="117"/>
                  </a:moveTo>
                  <a:lnTo>
                    <a:pt x="0" y="0"/>
                  </a:lnTo>
                  <a:lnTo>
                    <a:pt x="374" y="0"/>
                  </a:lnTo>
                  <a:lnTo>
                    <a:pt x="374" y="383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15" name="Freeform 187"/>
            <p:cNvSpPr>
              <a:spLocks/>
            </p:cNvSpPr>
            <p:nvPr/>
          </p:nvSpPr>
          <p:spPr bwMode="auto">
            <a:xfrm>
              <a:off x="2392" y="3377"/>
              <a:ext cx="385" cy="621"/>
            </a:xfrm>
            <a:custGeom>
              <a:avLst/>
              <a:gdLst>
                <a:gd name="T0" fmla="*/ 0 w 300"/>
                <a:gd name="T1" fmla="*/ 167 h 484"/>
                <a:gd name="T2" fmla="*/ 0 w 300"/>
                <a:gd name="T3" fmla="*/ 0 h 484"/>
                <a:gd name="T4" fmla="*/ 494 w 300"/>
                <a:gd name="T5" fmla="*/ 0 h 484"/>
                <a:gd name="T6" fmla="*/ 494 w 300"/>
                <a:gd name="T7" fmla="*/ 797 h 4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0"/>
                <a:gd name="T13" fmla="*/ 0 h 484"/>
                <a:gd name="T14" fmla="*/ 300 w 300"/>
                <a:gd name="T15" fmla="*/ 484 h 4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0" h="484">
                  <a:moveTo>
                    <a:pt x="0" y="101"/>
                  </a:moveTo>
                  <a:lnTo>
                    <a:pt x="0" y="0"/>
                  </a:lnTo>
                  <a:lnTo>
                    <a:pt x="300" y="0"/>
                  </a:lnTo>
                  <a:lnTo>
                    <a:pt x="300" y="48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16" name="Freeform 188"/>
            <p:cNvSpPr>
              <a:spLocks/>
            </p:cNvSpPr>
            <p:nvPr/>
          </p:nvSpPr>
          <p:spPr bwMode="auto">
            <a:xfrm>
              <a:off x="4385" y="3315"/>
              <a:ext cx="429" cy="683"/>
            </a:xfrm>
            <a:custGeom>
              <a:avLst/>
              <a:gdLst>
                <a:gd name="T0" fmla="*/ 0 w 334"/>
                <a:gd name="T1" fmla="*/ 343 h 532"/>
                <a:gd name="T2" fmla="*/ 0 w 334"/>
                <a:gd name="T3" fmla="*/ 0 h 532"/>
                <a:gd name="T4" fmla="*/ 551 w 334"/>
                <a:gd name="T5" fmla="*/ 0 h 532"/>
                <a:gd name="T6" fmla="*/ 551 w 334"/>
                <a:gd name="T7" fmla="*/ 877 h 5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4"/>
                <a:gd name="T13" fmla="*/ 0 h 532"/>
                <a:gd name="T14" fmla="*/ 334 w 334"/>
                <a:gd name="T15" fmla="*/ 532 h 5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4" h="532">
                  <a:moveTo>
                    <a:pt x="0" y="208"/>
                  </a:moveTo>
                  <a:lnTo>
                    <a:pt x="0" y="0"/>
                  </a:lnTo>
                  <a:lnTo>
                    <a:pt x="334" y="0"/>
                  </a:lnTo>
                  <a:lnTo>
                    <a:pt x="334" y="53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17" name="Freeform 189"/>
            <p:cNvSpPr>
              <a:spLocks/>
            </p:cNvSpPr>
            <p:nvPr/>
          </p:nvSpPr>
          <p:spPr bwMode="auto">
            <a:xfrm>
              <a:off x="2581" y="1809"/>
              <a:ext cx="2015" cy="1568"/>
            </a:xfrm>
            <a:custGeom>
              <a:avLst/>
              <a:gdLst>
                <a:gd name="T0" fmla="*/ 2586 w 1570"/>
                <a:gd name="T1" fmla="*/ 1932 h 1222"/>
                <a:gd name="T2" fmla="*/ 2586 w 1570"/>
                <a:gd name="T3" fmla="*/ 0 h 1222"/>
                <a:gd name="T4" fmla="*/ 0 w 1570"/>
                <a:gd name="T5" fmla="*/ 0 h 1222"/>
                <a:gd name="T6" fmla="*/ 0 w 1570"/>
                <a:gd name="T7" fmla="*/ 2012 h 12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0"/>
                <a:gd name="T13" fmla="*/ 0 h 1222"/>
                <a:gd name="T14" fmla="*/ 1570 w 1570"/>
                <a:gd name="T15" fmla="*/ 1222 h 12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0" h="1222">
                  <a:moveTo>
                    <a:pt x="1570" y="1174"/>
                  </a:moveTo>
                  <a:lnTo>
                    <a:pt x="1570" y="0"/>
                  </a:lnTo>
                  <a:lnTo>
                    <a:pt x="0" y="0"/>
                  </a:lnTo>
                  <a:lnTo>
                    <a:pt x="0" y="12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18" name="Freeform 190"/>
            <p:cNvSpPr>
              <a:spLocks/>
            </p:cNvSpPr>
            <p:nvPr/>
          </p:nvSpPr>
          <p:spPr bwMode="auto">
            <a:xfrm>
              <a:off x="3592" y="1338"/>
              <a:ext cx="1368" cy="2660"/>
            </a:xfrm>
            <a:custGeom>
              <a:avLst/>
              <a:gdLst>
                <a:gd name="T0" fmla="*/ 0 w 1066"/>
                <a:gd name="T1" fmla="*/ 604 h 2073"/>
                <a:gd name="T2" fmla="*/ 0 w 1066"/>
                <a:gd name="T3" fmla="*/ 0 h 2073"/>
                <a:gd name="T4" fmla="*/ 1756 w 1066"/>
                <a:gd name="T5" fmla="*/ 0 h 2073"/>
                <a:gd name="T6" fmla="*/ 1756 w 1066"/>
                <a:gd name="T7" fmla="*/ 3413 h 20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6"/>
                <a:gd name="T13" fmla="*/ 0 h 2073"/>
                <a:gd name="T14" fmla="*/ 1066 w 1066"/>
                <a:gd name="T15" fmla="*/ 2073 h 20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6" h="2073">
                  <a:moveTo>
                    <a:pt x="0" y="367"/>
                  </a:moveTo>
                  <a:lnTo>
                    <a:pt x="0" y="0"/>
                  </a:lnTo>
                  <a:lnTo>
                    <a:pt x="1066" y="0"/>
                  </a:lnTo>
                  <a:lnTo>
                    <a:pt x="1066" y="2073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19" name="Line 191"/>
            <p:cNvSpPr>
              <a:spLocks noChangeShapeType="1"/>
            </p:cNvSpPr>
            <p:nvPr/>
          </p:nvSpPr>
          <p:spPr bwMode="auto">
            <a:xfrm>
              <a:off x="717" y="4008"/>
              <a:ext cx="4288" cy="0"/>
            </a:xfrm>
            <a:prstGeom prst="line">
              <a:avLst/>
            </a:prstGeom>
            <a:noFill/>
            <a:ln w="603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884" name="Text Box 192"/>
          <p:cNvSpPr txBox="1">
            <a:spLocks noChangeArrowheads="1"/>
          </p:cNvSpPr>
          <p:nvPr/>
        </p:nvSpPr>
        <p:spPr bwMode="auto">
          <a:xfrm>
            <a:off x="2268538" y="5318125"/>
            <a:ext cx="1046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Outlier</a:t>
            </a:r>
          </a:p>
        </p:txBody>
      </p:sp>
      <p:sp>
        <p:nvSpPr>
          <p:cNvPr id="122886" name="Text Box 194"/>
          <p:cNvSpPr txBox="1">
            <a:spLocks noChangeArrowheads="1"/>
          </p:cNvSpPr>
          <p:nvPr/>
        </p:nvSpPr>
        <p:spPr bwMode="auto">
          <a:xfrm>
            <a:off x="2124639" y="1343828"/>
            <a:ext cx="60817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 dirty="0"/>
              <a:t>The single isolated branch is suggestive of a data point that is very different to all others</a:t>
            </a:r>
          </a:p>
        </p:txBody>
      </p:sp>
      <p:sp>
        <p:nvSpPr>
          <p:cNvPr id="122887" name="Line 195"/>
          <p:cNvSpPr>
            <a:spLocks noChangeShapeType="1"/>
          </p:cNvSpPr>
          <p:nvPr/>
        </p:nvSpPr>
        <p:spPr bwMode="auto">
          <a:xfrm>
            <a:off x="7620000" y="1790700"/>
            <a:ext cx="685800" cy="609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88" name="Line 196"/>
          <p:cNvSpPr>
            <a:spLocks noChangeShapeType="1"/>
          </p:cNvSpPr>
          <p:nvPr/>
        </p:nvSpPr>
        <p:spPr bwMode="auto">
          <a:xfrm flipV="1">
            <a:off x="3324225" y="5114925"/>
            <a:ext cx="647700" cy="45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" name="Title 1"/>
          <p:cNvSpPr txBox="1">
            <a:spLocks/>
          </p:cNvSpPr>
          <p:nvPr/>
        </p:nvSpPr>
        <p:spPr>
          <a:xfrm>
            <a:off x="250825" y="308182"/>
            <a:ext cx="10160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One potential use of a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dendrogram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is to detect outliers</a:t>
            </a:r>
          </a:p>
        </p:txBody>
      </p:sp>
    </p:spTree>
    <p:extLst>
      <p:ext uri="{BB962C8B-B14F-4D97-AF65-F5344CB8AC3E}">
        <p14:creationId xmlns:p14="http://schemas.microsoft.com/office/powerpoint/2010/main" val="313704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Text Box 24"/>
          <p:cNvSpPr txBox="1">
            <a:spLocks noChangeArrowheads="1"/>
          </p:cNvSpPr>
          <p:nvPr/>
        </p:nvSpPr>
        <p:spPr bwMode="auto">
          <a:xfrm>
            <a:off x="373332" y="2591225"/>
            <a:ext cx="385127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800" dirty="0">
                <a:latin typeface="Times" pitchFamily="18" charset="0"/>
              </a:rPr>
              <a:t>The number of </a:t>
            </a:r>
            <a:r>
              <a:rPr lang="en-US" altLang="en-US" sz="1800" dirty="0" err="1">
                <a:latin typeface="Times" pitchFamily="18" charset="0"/>
              </a:rPr>
              <a:t>dendrograms</a:t>
            </a:r>
            <a:r>
              <a:rPr lang="en-US" altLang="en-US" sz="1800" dirty="0">
                <a:latin typeface="Times" pitchFamily="18" charset="0"/>
              </a:rPr>
              <a:t> with </a:t>
            </a:r>
            <a:r>
              <a:rPr lang="en-US" altLang="en-US" sz="1800" i="1" dirty="0">
                <a:latin typeface="Times" pitchFamily="18" charset="0"/>
              </a:rPr>
              <a:t>n</a:t>
            </a:r>
            <a:r>
              <a:rPr lang="en-US" altLang="en-US" sz="1800" dirty="0">
                <a:latin typeface="Times" pitchFamily="18" charset="0"/>
              </a:rPr>
              <a:t> leafs  = (2</a:t>
            </a:r>
            <a:r>
              <a:rPr lang="en-US" altLang="en-US" sz="1800" i="1" dirty="0">
                <a:latin typeface="Times" pitchFamily="18" charset="0"/>
              </a:rPr>
              <a:t>n</a:t>
            </a:r>
            <a:r>
              <a:rPr lang="en-US" altLang="en-US" sz="1800" dirty="0">
                <a:latin typeface="Times" pitchFamily="18" charset="0"/>
              </a:rPr>
              <a:t> -3)!/[(2</a:t>
            </a:r>
            <a:r>
              <a:rPr lang="en-US" altLang="en-US" sz="1800" baseline="30000" dirty="0">
                <a:latin typeface="Times" pitchFamily="18" charset="0"/>
              </a:rPr>
              <a:t>(</a:t>
            </a:r>
            <a:r>
              <a:rPr lang="en-US" altLang="en-US" sz="1800" i="1" baseline="30000" dirty="0">
                <a:latin typeface="Times" pitchFamily="18" charset="0"/>
              </a:rPr>
              <a:t>n </a:t>
            </a:r>
            <a:r>
              <a:rPr lang="en-US" altLang="en-US" sz="1800" baseline="30000" dirty="0">
                <a:latin typeface="Times" pitchFamily="18" charset="0"/>
              </a:rPr>
              <a:t>-2)</a:t>
            </a:r>
            <a:r>
              <a:rPr lang="en-US" altLang="en-US" sz="1800" dirty="0">
                <a:latin typeface="Times" pitchFamily="18" charset="0"/>
              </a:rPr>
              <a:t>) (</a:t>
            </a:r>
            <a:r>
              <a:rPr lang="en-US" altLang="en-US" sz="1800" i="1" dirty="0">
                <a:latin typeface="Times" pitchFamily="18" charset="0"/>
              </a:rPr>
              <a:t>n </a:t>
            </a:r>
            <a:r>
              <a:rPr lang="en-US" altLang="en-US" sz="1800" dirty="0">
                <a:latin typeface="Times" pitchFamily="18" charset="0"/>
              </a:rPr>
              <a:t>-2)!]</a:t>
            </a:r>
          </a:p>
          <a:p>
            <a:pPr algn="l"/>
            <a:endParaRPr lang="en-US" altLang="en-US" sz="1800" dirty="0">
              <a:latin typeface="Times" pitchFamily="18" charset="0"/>
            </a:endParaRPr>
          </a:p>
          <a:p>
            <a:pPr algn="l"/>
            <a:r>
              <a:rPr lang="en-US" altLang="en-US" sz="1400" dirty="0">
                <a:latin typeface="Times" pitchFamily="18" charset="0"/>
              </a:rPr>
              <a:t>Number 	Number of Possible</a:t>
            </a:r>
          </a:p>
          <a:p>
            <a:pPr algn="l"/>
            <a:r>
              <a:rPr lang="en-US" altLang="en-US" sz="1400" dirty="0">
                <a:latin typeface="Times" pitchFamily="18" charset="0"/>
              </a:rPr>
              <a:t>of Leafs	</a:t>
            </a:r>
            <a:r>
              <a:rPr lang="en-US" altLang="en-US" sz="1400" dirty="0" err="1">
                <a:latin typeface="Times" pitchFamily="18" charset="0"/>
              </a:rPr>
              <a:t>Dendrograms</a:t>
            </a:r>
            <a:r>
              <a:rPr lang="en-US" altLang="en-US" sz="1400" dirty="0">
                <a:latin typeface="Times" pitchFamily="18" charset="0"/>
              </a:rPr>
              <a:t> </a:t>
            </a:r>
          </a:p>
          <a:p>
            <a:pPr algn="l"/>
            <a:r>
              <a:rPr lang="en-US" altLang="en-US" sz="1400" dirty="0">
                <a:latin typeface="Times" pitchFamily="18" charset="0"/>
              </a:rPr>
              <a:t>2		1</a:t>
            </a:r>
          </a:p>
          <a:p>
            <a:pPr algn="l"/>
            <a:r>
              <a:rPr lang="en-US" altLang="en-US" sz="1400" dirty="0">
                <a:latin typeface="Times" pitchFamily="18" charset="0"/>
              </a:rPr>
              <a:t>3		3</a:t>
            </a:r>
          </a:p>
          <a:p>
            <a:pPr algn="l"/>
            <a:r>
              <a:rPr lang="en-US" altLang="en-US" sz="1400" dirty="0">
                <a:latin typeface="Times" pitchFamily="18" charset="0"/>
              </a:rPr>
              <a:t>4		15</a:t>
            </a:r>
          </a:p>
          <a:p>
            <a:pPr algn="l"/>
            <a:r>
              <a:rPr lang="en-US" altLang="en-US" sz="1400" dirty="0">
                <a:latin typeface="Times" pitchFamily="18" charset="0"/>
              </a:rPr>
              <a:t>5		105</a:t>
            </a:r>
          </a:p>
          <a:p>
            <a:pPr algn="l"/>
            <a:r>
              <a:rPr lang="en-US" altLang="en-US" sz="1400" dirty="0">
                <a:latin typeface="Times" pitchFamily="18" charset="0"/>
              </a:rPr>
              <a:t>...		…</a:t>
            </a:r>
          </a:p>
          <a:p>
            <a:pPr algn="l">
              <a:buFontTx/>
              <a:buAutoNum type="arabicPlain" startAt="10"/>
            </a:pPr>
            <a:r>
              <a:rPr lang="en-US" altLang="en-US" sz="1400" dirty="0">
                <a:latin typeface="Times" pitchFamily="18" charset="0"/>
              </a:rPr>
              <a:t> 	34,459,425</a:t>
            </a:r>
          </a:p>
          <a:p>
            <a:pPr algn="l"/>
            <a:endParaRPr lang="en-US" altLang="en-US" sz="1400" dirty="0">
              <a:latin typeface="Times" pitchFamily="18" charset="0"/>
            </a:endParaRPr>
          </a:p>
        </p:txBody>
      </p:sp>
      <p:sp>
        <p:nvSpPr>
          <p:cNvPr id="123909" name="Text Box 25"/>
          <p:cNvSpPr txBox="1">
            <a:spLocks noChangeArrowheads="1"/>
          </p:cNvSpPr>
          <p:nvPr/>
        </p:nvSpPr>
        <p:spPr bwMode="auto">
          <a:xfrm>
            <a:off x="4816698" y="2591225"/>
            <a:ext cx="716065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2000" dirty="0" smtClean="0"/>
              <a:t>Since we cannot test all possible trees we will have to heuristic search of all possible trees. We could do this..</a:t>
            </a:r>
          </a:p>
          <a:p>
            <a:pPr algn="l" eaLnBrk="1" hangingPunct="1"/>
            <a:endParaRPr lang="en-US" altLang="en-US" sz="2000" dirty="0"/>
          </a:p>
          <a:p>
            <a:pPr algn="l" eaLnBrk="1" hangingPunct="1"/>
            <a:r>
              <a:rPr lang="en-US" altLang="en-US" sz="2000" b="1" dirty="0"/>
              <a:t>Bottom-Up (</a:t>
            </a:r>
            <a:r>
              <a:rPr lang="en-US" altLang="zh-CN" sz="2000" b="1" dirty="0">
                <a:ea typeface="SimSun" pitchFamily="2" charset="-122"/>
              </a:rPr>
              <a:t>agglomerative</a:t>
            </a:r>
            <a:r>
              <a:rPr lang="en-US" altLang="en-US" sz="2000" b="1" dirty="0"/>
              <a:t>):</a:t>
            </a:r>
            <a:r>
              <a:rPr lang="en-US" altLang="en-US" sz="2000" dirty="0"/>
              <a:t> Starting with each item in its own cluster, find the best pair to merge into a new cluster. Repeat until all clusters are fused together. </a:t>
            </a:r>
          </a:p>
          <a:p>
            <a:pPr algn="l" eaLnBrk="1" hangingPunct="1"/>
            <a:endParaRPr lang="en-US" altLang="en-US" sz="2000" b="1" dirty="0"/>
          </a:p>
          <a:p>
            <a:pPr algn="l" eaLnBrk="1" hangingPunct="1"/>
            <a:r>
              <a:rPr lang="en-US" altLang="en-US" sz="2000" b="1" dirty="0"/>
              <a:t>Top-Down (</a:t>
            </a:r>
            <a:r>
              <a:rPr lang="en-US" altLang="zh-CN" sz="2000" b="1" dirty="0">
                <a:ea typeface="SimSun" pitchFamily="2" charset="-122"/>
              </a:rPr>
              <a:t>divisive</a:t>
            </a:r>
            <a:r>
              <a:rPr lang="en-US" altLang="en-US" sz="2000" b="1" dirty="0"/>
              <a:t>):</a:t>
            </a:r>
            <a:r>
              <a:rPr lang="en-US" altLang="en-US" sz="2000" dirty="0"/>
              <a:t> Starting with all the data in a single cluster, consider every possible way to divide the cluster into two. Choose the best division and recursively operate on both sides.</a:t>
            </a:r>
          </a:p>
          <a:p>
            <a:pPr algn="l" eaLnBrk="1" hangingPunct="1"/>
            <a:endParaRPr lang="en-US" altLang="en-US" sz="2000" dirty="0"/>
          </a:p>
          <a:p>
            <a:pPr algn="l" eaLnBrk="1" hangingPunct="1"/>
            <a:endParaRPr lang="en-US" altLang="en-US" sz="2000" dirty="0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615324" y="721052"/>
            <a:ext cx="10160000" cy="95703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/>
              </a:rPr>
              <a:t>(How-to) 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121309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37" name="Group 5"/>
          <p:cNvGrpSpPr>
            <a:grpSpLocks/>
          </p:cNvGrpSpPr>
          <p:nvPr/>
        </p:nvGrpSpPr>
        <p:grpSpPr bwMode="auto">
          <a:xfrm>
            <a:off x="6781800" y="3200401"/>
            <a:ext cx="3429000" cy="3429000"/>
            <a:chOff x="1632" y="1248"/>
            <a:chExt cx="2160" cy="2160"/>
          </a:xfrm>
        </p:grpSpPr>
        <p:grpSp>
          <p:nvGrpSpPr>
            <p:cNvPr id="124948" name="Group 6"/>
            <p:cNvGrpSpPr>
              <a:grpSpLocks/>
            </p:cNvGrpSpPr>
            <p:nvPr/>
          </p:nvGrpSpPr>
          <p:grpSpPr bwMode="auto">
            <a:xfrm>
              <a:off x="1632" y="1248"/>
              <a:ext cx="432" cy="432"/>
              <a:chOff x="1776" y="1920"/>
              <a:chExt cx="432" cy="432"/>
            </a:xfrm>
          </p:grpSpPr>
          <p:sp>
            <p:nvSpPr>
              <p:cNvPr id="125021" name="Rectangle 7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5022" name="Text Box 8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0</a:t>
                </a:r>
              </a:p>
            </p:txBody>
          </p:sp>
        </p:grpSp>
        <p:grpSp>
          <p:nvGrpSpPr>
            <p:cNvPr id="124949" name="Group 9"/>
            <p:cNvGrpSpPr>
              <a:grpSpLocks/>
            </p:cNvGrpSpPr>
            <p:nvPr/>
          </p:nvGrpSpPr>
          <p:grpSpPr bwMode="auto">
            <a:xfrm>
              <a:off x="2064" y="1248"/>
              <a:ext cx="432" cy="432"/>
              <a:chOff x="1776" y="1920"/>
              <a:chExt cx="432" cy="432"/>
            </a:xfrm>
          </p:grpSpPr>
          <p:sp>
            <p:nvSpPr>
              <p:cNvPr id="125019" name="Rectangle 10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5020" name="Text Box 11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8</a:t>
                </a:r>
              </a:p>
            </p:txBody>
          </p:sp>
        </p:grpSp>
        <p:grpSp>
          <p:nvGrpSpPr>
            <p:cNvPr id="124950" name="Group 12"/>
            <p:cNvGrpSpPr>
              <a:grpSpLocks/>
            </p:cNvGrpSpPr>
            <p:nvPr/>
          </p:nvGrpSpPr>
          <p:grpSpPr bwMode="auto">
            <a:xfrm>
              <a:off x="2496" y="1248"/>
              <a:ext cx="432" cy="432"/>
              <a:chOff x="1776" y="1920"/>
              <a:chExt cx="432" cy="432"/>
            </a:xfrm>
          </p:grpSpPr>
          <p:sp>
            <p:nvSpPr>
              <p:cNvPr id="125017" name="Rectangle 13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5018" name="Text Box 14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8</a:t>
                </a:r>
              </a:p>
            </p:txBody>
          </p:sp>
        </p:grpSp>
        <p:grpSp>
          <p:nvGrpSpPr>
            <p:cNvPr id="124951" name="Group 15"/>
            <p:cNvGrpSpPr>
              <a:grpSpLocks/>
            </p:cNvGrpSpPr>
            <p:nvPr/>
          </p:nvGrpSpPr>
          <p:grpSpPr bwMode="auto">
            <a:xfrm>
              <a:off x="2928" y="1248"/>
              <a:ext cx="432" cy="432"/>
              <a:chOff x="1776" y="1920"/>
              <a:chExt cx="432" cy="432"/>
            </a:xfrm>
          </p:grpSpPr>
          <p:sp>
            <p:nvSpPr>
              <p:cNvPr id="125015" name="Rectangle 16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5016" name="Text Box 17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7</a:t>
                </a:r>
              </a:p>
            </p:txBody>
          </p:sp>
        </p:grpSp>
        <p:grpSp>
          <p:nvGrpSpPr>
            <p:cNvPr id="124952" name="Group 18"/>
            <p:cNvGrpSpPr>
              <a:grpSpLocks/>
            </p:cNvGrpSpPr>
            <p:nvPr/>
          </p:nvGrpSpPr>
          <p:grpSpPr bwMode="auto">
            <a:xfrm>
              <a:off x="3360" y="1248"/>
              <a:ext cx="432" cy="432"/>
              <a:chOff x="1776" y="1920"/>
              <a:chExt cx="432" cy="432"/>
            </a:xfrm>
          </p:grpSpPr>
          <p:sp>
            <p:nvSpPr>
              <p:cNvPr id="125013" name="Rectangle 19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5014" name="Text Box 20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7</a:t>
                </a:r>
              </a:p>
            </p:txBody>
          </p:sp>
        </p:grpSp>
        <p:grpSp>
          <p:nvGrpSpPr>
            <p:cNvPr id="124953" name="Group 21"/>
            <p:cNvGrpSpPr>
              <a:grpSpLocks/>
            </p:cNvGrpSpPr>
            <p:nvPr/>
          </p:nvGrpSpPr>
          <p:grpSpPr bwMode="auto">
            <a:xfrm>
              <a:off x="1632" y="1680"/>
              <a:ext cx="432" cy="432"/>
              <a:chOff x="1776" y="1920"/>
              <a:chExt cx="432" cy="432"/>
            </a:xfrm>
          </p:grpSpPr>
          <p:sp>
            <p:nvSpPr>
              <p:cNvPr id="125011" name="Rectangle 22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5012" name="Text Box 23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124954" name="Group 24"/>
            <p:cNvGrpSpPr>
              <a:grpSpLocks/>
            </p:cNvGrpSpPr>
            <p:nvPr/>
          </p:nvGrpSpPr>
          <p:grpSpPr bwMode="auto">
            <a:xfrm>
              <a:off x="2064" y="1680"/>
              <a:ext cx="432" cy="432"/>
              <a:chOff x="1776" y="1920"/>
              <a:chExt cx="432" cy="432"/>
            </a:xfrm>
          </p:grpSpPr>
          <p:sp>
            <p:nvSpPr>
              <p:cNvPr id="125009" name="Rectangle 25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5010" name="Text Box 26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0</a:t>
                </a:r>
              </a:p>
            </p:txBody>
          </p:sp>
        </p:grpSp>
        <p:grpSp>
          <p:nvGrpSpPr>
            <p:cNvPr id="124955" name="Group 27"/>
            <p:cNvGrpSpPr>
              <a:grpSpLocks/>
            </p:cNvGrpSpPr>
            <p:nvPr/>
          </p:nvGrpSpPr>
          <p:grpSpPr bwMode="auto">
            <a:xfrm>
              <a:off x="2496" y="1680"/>
              <a:ext cx="432" cy="432"/>
              <a:chOff x="1776" y="1920"/>
              <a:chExt cx="432" cy="432"/>
            </a:xfrm>
          </p:grpSpPr>
          <p:sp>
            <p:nvSpPr>
              <p:cNvPr id="125007" name="Rectangle 28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5008" name="Text Box 29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2</a:t>
                </a:r>
              </a:p>
            </p:txBody>
          </p:sp>
        </p:grpSp>
        <p:grpSp>
          <p:nvGrpSpPr>
            <p:cNvPr id="124956" name="Group 30"/>
            <p:cNvGrpSpPr>
              <a:grpSpLocks/>
            </p:cNvGrpSpPr>
            <p:nvPr/>
          </p:nvGrpSpPr>
          <p:grpSpPr bwMode="auto">
            <a:xfrm>
              <a:off x="2928" y="1680"/>
              <a:ext cx="432" cy="432"/>
              <a:chOff x="1776" y="1920"/>
              <a:chExt cx="432" cy="432"/>
            </a:xfrm>
          </p:grpSpPr>
          <p:sp>
            <p:nvSpPr>
              <p:cNvPr id="125005" name="Rectangle 31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5006" name="Text Box 32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4</a:t>
                </a:r>
              </a:p>
            </p:txBody>
          </p:sp>
        </p:grpSp>
        <p:grpSp>
          <p:nvGrpSpPr>
            <p:cNvPr id="124957" name="Group 33"/>
            <p:cNvGrpSpPr>
              <a:grpSpLocks/>
            </p:cNvGrpSpPr>
            <p:nvPr/>
          </p:nvGrpSpPr>
          <p:grpSpPr bwMode="auto">
            <a:xfrm>
              <a:off x="3360" y="1680"/>
              <a:ext cx="432" cy="432"/>
              <a:chOff x="1776" y="1920"/>
              <a:chExt cx="432" cy="432"/>
            </a:xfrm>
          </p:grpSpPr>
          <p:sp>
            <p:nvSpPr>
              <p:cNvPr id="125003" name="Rectangle 34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5004" name="Text Box 35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4</a:t>
                </a:r>
              </a:p>
            </p:txBody>
          </p:sp>
        </p:grpSp>
        <p:grpSp>
          <p:nvGrpSpPr>
            <p:cNvPr id="124958" name="Group 36"/>
            <p:cNvGrpSpPr>
              <a:grpSpLocks/>
            </p:cNvGrpSpPr>
            <p:nvPr/>
          </p:nvGrpSpPr>
          <p:grpSpPr bwMode="auto">
            <a:xfrm>
              <a:off x="1632" y="2112"/>
              <a:ext cx="432" cy="432"/>
              <a:chOff x="1776" y="1920"/>
              <a:chExt cx="432" cy="432"/>
            </a:xfrm>
          </p:grpSpPr>
          <p:sp>
            <p:nvSpPr>
              <p:cNvPr id="125001" name="Rectangle 37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5002" name="Text Box 38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124959" name="Group 39"/>
            <p:cNvGrpSpPr>
              <a:grpSpLocks/>
            </p:cNvGrpSpPr>
            <p:nvPr/>
          </p:nvGrpSpPr>
          <p:grpSpPr bwMode="auto">
            <a:xfrm>
              <a:off x="2064" y="2112"/>
              <a:ext cx="432" cy="432"/>
              <a:chOff x="1776" y="1920"/>
              <a:chExt cx="432" cy="432"/>
            </a:xfrm>
          </p:grpSpPr>
          <p:sp>
            <p:nvSpPr>
              <p:cNvPr id="124999" name="Rectangle 40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5000" name="Text Box 41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124960" name="Group 42"/>
            <p:cNvGrpSpPr>
              <a:grpSpLocks/>
            </p:cNvGrpSpPr>
            <p:nvPr/>
          </p:nvGrpSpPr>
          <p:grpSpPr bwMode="auto">
            <a:xfrm>
              <a:off x="2496" y="2112"/>
              <a:ext cx="432" cy="432"/>
              <a:chOff x="1776" y="1920"/>
              <a:chExt cx="432" cy="432"/>
            </a:xfrm>
          </p:grpSpPr>
          <p:sp>
            <p:nvSpPr>
              <p:cNvPr id="124997" name="Rectangle 43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4998" name="Text Box 44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0</a:t>
                </a:r>
              </a:p>
            </p:txBody>
          </p:sp>
        </p:grpSp>
        <p:grpSp>
          <p:nvGrpSpPr>
            <p:cNvPr id="124961" name="Group 45"/>
            <p:cNvGrpSpPr>
              <a:grpSpLocks/>
            </p:cNvGrpSpPr>
            <p:nvPr/>
          </p:nvGrpSpPr>
          <p:grpSpPr bwMode="auto">
            <a:xfrm>
              <a:off x="2928" y="2112"/>
              <a:ext cx="432" cy="432"/>
              <a:chOff x="1776" y="1920"/>
              <a:chExt cx="432" cy="432"/>
            </a:xfrm>
          </p:grpSpPr>
          <p:sp>
            <p:nvSpPr>
              <p:cNvPr id="124995" name="Rectangle 46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4996" name="Text Box 47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3</a:t>
                </a:r>
              </a:p>
            </p:txBody>
          </p:sp>
        </p:grpSp>
        <p:grpSp>
          <p:nvGrpSpPr>
            <p:cNvPr id="124962" name="Group 48"/>
            <p:cNvGrpSpPr>
              <a:grpSpLocks/>
            </p:cNvGrpSpPr>
            <p:nvPr/>
          </p:nvGrpSpPr>
          <p:grpSpPr bwMode="auto">
            <a:xfrm>
              <a:off x="3360" y="2112"/>
              <a:ext cx="432" cy="432"/>
              <a:chOff x="1776" y="1920"/>
              <a:chExt cx="432" cy="432"/>
            </a:xfrm>
          </p:grpSpPr>
          <p:sp>
            <p:nvSpPr>
              <p:cNvPr id="124993" name="Rectangle 49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4994" name="Text Box 50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3</a:t>
                </a:r>
              </a:p>
            </p:txBody>
          </p:sp>
        </p:grpSp>
        <p:grpSp>
          <p:nvGrpSpPr>
            <p:cNvPr id="124963" name="Group 51"/>
            <p:cNvGrpSpPr>
              <a:grpSpLocks/>
            </p:cNvGrpSpPr>
            <p:nvPr/>
          </p:nvGrpSpPr>
          <p:grpSpPr bwMode="auto">
            <a:xfrm>
              <a:off x="1632" y="2544"/>
              <a:ext cx="432" cy="432"/>
              <a:chOff x="1776" y="1920"/>
              <a:chExt cx="432" cy="432"/>
            </a:xfrm>
          </p:grpSpPr>
          <p:sp>
            <p:nvSpPr>
              <p:cNvPr id="124991" name="Rectangle 52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4992" name="Text Box 53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124964" name="Group 54"/>
            <p:cNvGrpSpPr>
              <a:grpSpLocks/>
            </p:cNvGrpSpPr>
            <p:nvPr/>
          </p:nvGrpSpPr>
          <p:grpSpPr bwMode="auto">
            <a:xfrm>
              <a:off x="2064" y="2544"/>
              <a:ext cx="432" cy="432"/>
              <a:chOff x="1776" y="1920"/>
              <a:chExt cx="432" cy="432"/>
            </a:xfrm>
          </p:grpSpPr>
          <p:sp>
            <p:nvSpPr>
              <p:cNvPr id="124989" name="Rectangle 55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4990" name="Text Box 56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124965" name="Group 57"/>
            <p:cNvGrpSpPr>
              <a:grpSpLocks/>
            </p:cNvGrpSpPr>
            <p:nvPr/>
          </p:nvGrpSpPr>
          <p:grpSpPr bwMode="auto">
            <a:xfrm>
              <a:off x="2496" y="2544"/>
              <a:ext cx="432" cy="432"/>
              <a:chOff x="1776" y="1920"/>
              <a:chExt cx="432" cy="432"/>
            </a:xfrm>
          </p:grpSpPr>
          <p:sp>
            <p:nvSpPr>
              <p:cNvPr id="124987" name="Rectangle 58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4988" name="Text Box 59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124966" name="Group 60"/>
            <p:cNvGrpSpPr>
              <a:grpSpLocks/>
            </p:cNvGrpSpPr>
            <p:nvPr/>
          </p:nvGrpSpPr>
          <p:grpSpPr bwMode="auto">
            <a:xfrm>
              <a:off x="2928" y="2544"/>
              <a:ext cx="432" cy="432"/>
              <a:chOff x="1776" y="1920"/>
              <a:chExt cx="432" cy="432"/>
            </a:xfrm>
          </p:grpSpPr>
          <p:sp>
            <p:nvSpPr>
              <p:cNvPr id="124985" name="Rectangle 61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4986" name="Text Box 62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0</a:t>
                </a:r>
              </a:p>
            </p:txBody>
          </p:sp>
        </p:grpSp>
        <p:grpSp>
          <p:nvGrpSpPr>
            <p:cNvPr id="124967" name="Group 63"/>
            <p:cNvGrpSpPr>
              <a:grpSpLocks/>
            </p:cNvGrpSpPr>
            <p:nvPr/>
          </p:nvGrpSpPr>
          <p:grpSpPr bwMode="auto">
            <a:xfrm>
              <a:off x="3360" y="2544"/>
              <a:ext cx="432" cy="432"/>
              <a:chOff x="1776" y="1920"/>
              <a:chExt cx="432" cy="432"/>
            </a:xfrm>
          </p:grpSpPr>
          <p:sp>
            <p:nvSpPr>
              <p:cNvPr id="124983" name="Rectangle 64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4984" name="Text Box 65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1</a:t>
                </a:r>
              </a:p>
            </p:txBody>
          </p:sp>
        </p:grpSp>
        <p:grpSp>
          <p:nvGrpSpPr>
            <p:cNvPr id="124968" name="Group 66"/>
            <p:cNvGrpSpPr>
              <a:grpSpLocks/>
            </p:cNvGrpSpPr>
            <p:nvPr/>
          </p:nvGrpSpPr>
          <p:grpSpPr bwMode="auto">
            <a:xfrm>
              <a:off x="1632" y="2976"/>
              <a:ext cx="432" cy="432"/>
              <a:chOff x="1776" y="1920"/>
              <a:chExt cx="432" cy="432"/>
            </a:xfrm>
          </p:grpSpPr>
          <p:sp>
            <p:nvSpPr>
              <p:cNvPr id="124981" name="Rectangle 67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4982" name="Text Box 68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124969" name="Group 69"/>
            <p:cNvGrpSpPr>
              <a:grpSpLocks/>
            </p:cNvGrpSpPr>
            <p:nvPr/>
          </p:nvGrpSpPr>
          <p:grpSpPr bwMode="auto">
            <a:xfrm>
              <a:off x="2064" y="2976"/>
              <a:ext cx="432" cy="432"/>
              <a:chOff x="1776" y="1920"/>
              <a:chExt cx="432" cy="432"/>
            </a:xfrm>
          </p:grpSpPr>
          <p:sp>
            <p:nvSpPr>
              <p:cNvPr id="124979" name="Rectangle 70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4980" name="Text Box 71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124970" name="Group 72"/>
            <p:cNvGrpSpPr>
              <a:grpSpLocks/>
            </p:cNvGrpSpPr>
            <p:nvPr/>
          </p:nvGrpSpPr>
          <p:grpSpPr bwMode="auto">
            <a:xfrm>
              <a:off x="2496" y="2976"/>
              <a:ext cx="432" cy="432"/>
              <a:chOff x="1776" y="1920"/>
              <a:chExt cx="432" cy="432"/>
            </a:xfrm>
          </p:grpSpPr>
          <p:sp>
            <p:nvSpPr>
              <p:cNvPr id="124977" name="Rectangle 73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4978" name="Text Box 74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124971" name="Group 75"/>
            <p:cNvGrpSpPr>
              <a:grpSpLocks/>
            </p:cNvGrpSpPr>
            <p:nvPr/>
          </p:nvGrpSpPr>
          <p:grpSpPr bwMode="auto">
            <a:xfrm>
              <a:off x="2928" y="2976"/>
              <a:ext cx="432" cy="432"/>
              <a:chOff x="1776" y="1920"/>
              <a:chExt cx="432" cy="432"/>
            </a:xfrm>
          </p:grpSpPr>
          <p:sp>
            <p:nvSpPr>
              <p:cNvPr id="124975" name="Rectangle 76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4976" name="Text Box 77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124972" name="Group 78"/>
            <p:cNvGrpSpPr>
              <a:grpSpLocks/>
            </p:cNvGrpSpPr>
            <p:nvPr/>
          </p:nvGrpSpPr>
          <p:grpSpPr bwMode="auto">
            <a:xfrm>
              <a:off x="3360" y="2976"/>
              <a:ext cx="432" cy="432"/>
              <a:chOff x="1776" y="1920"/>
              <a:chExt cx="432" cy="432"/>
            </a:xfrm>
          </p:grpSpPr>
          <p:sp>
            <p:nvSpPr>
              <p:cNvPr id="124973" name="Rectangle 79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4974" name="Text Box 80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0</a:t>
                </a:r>
              </a:p>
            </p:txBody>
          </p:sp>
        </p:grpSp>
      </p:grpSp>
      <p:sp>
        <p:nvSpPr>
          <p:cNvPr id="124933" name="Text Box 91"/>
          <p:cNvSpPr txBox="1">
            <a:spLocks noChangeArrowheads="1"/>
          </p:cNvSpPr>
          <p:nvPr/>
        </p:nvSpPr>
        <p:spPr bwMode="auto">
          <a:xfrm>
            <a:off x="1828800" y="4648200"/>
            <a:ext cx="4095993" cy="196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5400" dirty="0" smtClean="0"/>
              <a:t>D(D1,D2) </a:t>
            </a:r>
            <a:r>
              <a:rPr lang="en-US" altLang="en-US" sz="5400" dirty="0"/>
              <a:t>= 8</a:t>
            </a:r>
          </a:p>
          <a:p>
            <a:pPr algn="l" eaLnBrk="1" hangingPunct="1">
              <a:spcBef>
                <a:spcPct val="25000"/>
              </a:spcBef>
            </a:pPr>
            <a:r>
              <a:rPr lang="en-US" altLang="en-US" sz="5400" dirty="0" smtClean="0"/>
              <a:t>D(D4,D5) </a:t>
            </a:r>
            <a:r>
              <a:rPr lang="en-US" altLang="en-US" sz="5400" dirty="0"/>
              <a:t>= 1</a:t>
            </a:r>
          </a:p>
        </p:txBody>
      </p:sp>
      <p:sp>
        <p:nvSpPr>
          <p:cNvPr id="124936" name="Text Box 94"/>
          <p:cNvSpPr txBox="1">
            <a:spLocks noChangeArrowheads="1"/>
          </p:cNvSpPr>
          <p:nvPr/>
        </p:nvSpPr>
        <p:spPr bwMode="auto">
          <a:xfrm>
            <a:off x="1889126" y="346075"/>
            <a:ext cx="39782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/>
              <a:t>We begin with a distance matrix which contains the distances between every pair of objects in our database.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0657" y="2831069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D1        D2       D3     D4      D5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05609" y="3276601"/>
            <a:ext cx="44755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D1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D2</a:t>
            </a:r>
          </a:p>
          <a:p>
            <a:endParaRPr lang="en-US" dirty="0"/>
          </a:p>
          <a:p>
            <a:r>
              <a:rPr lang="en-US" dirty="0" smtClean="0"/>
              <a:t>D3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D4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6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893763" y="2345532"/>
            <a:ext cx="938357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kumimoji="1"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Bottom-Up (</a:t>
            </a:r>
            <a:r>
              <a:rPr kumimoji="1"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SimSun" pitchFamily="2" charset="-122"/>
              </a:rPr>
              <a:t>agglomerative</a:t>
            </a:r>
            <a:r>
              <a:rPr kumimoji="1"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):</a:t>
            </a:r>
            <a:r>
              <a:rPr lang="en-US" sz="2000" dirty="0"/>
              <a:t> Starting with each item in its own cluster, find the best pair to merge into a new cluster. Repeat until all clusters are fused together. </a:t>
            </a:r>
          </a:p>
        </p:txBody>
      </p:sp>
      <p:grpSp>
        <p:nvGrpSpPr>
          <p:cNvPr id="125983" name="Group 14"/>
          <p:cNvGrpSpPr>
            <a:grpSpLocks/>
          </p:cNvGrpSpPr>
          <p:nvPr/>
        </p:nvGrpSpPr>
        <p:grpSpPr bwMode="auto">
          <a:xfrm>
            <a:off x="3959226" y="5770545"/>
            <a:ext cx="498475" cy="131762"/>
            <a:chOff x="1324" y="3566"/>
            <a:chExt cx="314" cy="83"/>
          </a:xfrm>
        </p:grpSpPr>
        <p:sp>
          <p:nvSpPr>
            <p:cNvPr id="125984" name="Line 15"/>
            <p:cNvSpPr>
              <a:spLocks noChangeShapeType="1"/>
            </p:cNvSpPr>
            <p:nvPr/>
          </p:nvSpPr>
          <p:spPr bwMode="auto">
            <a:xfrm flipH="1" flipV="1">
              <a:off x="1636" y="3566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85" name="Line 16"/>
            <p:cNvSpPr>
              <a:spLocks noChangeShapeType="1"/>
            </p:cNvSpPr>
            <p:nvPr/>
          </p:nvSpPr>
          <p:spPr bwMode="auto">
            <a:xfrm flipH="1" flipV="1">
              <a:off x="1327" y="3566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86" name="Line 17"/>
            <p:cNvSpPr>
              <a:spLocks noChangeShapeType="1"/>
            </p:cNvSpPr>
            <p:nvPr/>
          </p:nvSpPr>
          <p:spPr bwMode="auto">
            <a:xfrm flipH="1">
              <a:off x="1324" y="3566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5978" name="Group 21"/>
          <p:cNvGrpSpPr>
            <a:grpSpLocks/>
          </p:cNvGrpSpPr>
          <p:nvPr/>
        </p:nvGrpSpPr>
        <p:grpSpPr bwMode="auto">
          <a:xfrm>
            <a:off x="4973640" y="5527685"/>
            <a:ext cx="498475" cy="280505"/>
            <a:chOff x="2170" y="3380"/>
            <a:chExt cx="314" cy="185"/>
          </a:xfrm>
        </p:grpSpPr>
        <p:sp>
          <p:nvSpPr>
            <p:cNvPr id="125979" name="Line 22"/>
            <p:cNvSpPr>
              <a:spLocks noChangeShapeType="1"/>
            </p:cNvSpPr>
            <p:nvPr/>
          </p:nvSpPr>
          <p:spPr bwMode="auto">
            <a:xfrm flipH="1" flipV="1">
              <a:off x="2482" y="3386"/>
              <a:ext cx="0" cy="17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80" name="Line 23"/>
            <p:cNvSpPr>
              <a:spLocks noChangeShapeType="1"/>
            </p:cNvSpPr>
            <p:nvPr/>
          </p:nvSpPr>
          <p:spPr bwMode="auto">
            <a:xfrm flipH="1" flipV="1">
              <a:off x="2173" y="3380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81" name="Line 24"/>
            <p:cNvSpPr>
              <a:spLocks noChangeShapeType="1"/>
            </p:cNvSpPr>
            <p:nvPr/>
          </p:nvSpPr>
          <p:spPr bwMode="auto">
            <a:xfrm flipH="1">
              <a:off x="2170" y="3380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5961" name="Text Box 40"/>
          <p:cNvSpPr txBox="1">
            <a:spLocks noChangeArrowheads="1"/>
          </p:cNvSpPr>
          <p:nvPr/>
        </p:nvSpPr>
        <p:spPr bwMode="auto">
          <a:xfrm>
            <a:off x="1524001" y="5661025"/>
            <a:ext cx="14906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1800"/>
              <a:t>Consider all possible merges…</a:t>
            </a:r>
          </a:p>
        </p:txBody>
      </p:sp>
      <p:sp>
        <p:nvSpPr>
          <p:cNvPr id="125963" name="Rectangle 42"/>
          <p:cNvSpPr>
            <a:spLocks noChangeArrowheads="1"/>
          </p:cNvSpPr>
          <p:nvPr/>
        </p:nvSpPr>
        <p:spPr bwMode="auto">
          <a:xfrm>
            <a:off x="1524000" y="5257801"/>
            <a:ext cx="9144000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039387" y="5990709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D1       D2   D3    D4    D5</a:t>
            </a:r>
            <a:endParaRPr lang="en-US" dirty="0"/>
          </a:p>
        </p:txBody>
      </p: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8562840" y="3361195"/>
            <a:ext cx="3429000" cy="3429000"/>
            <a:chOff x="1632" y="1248"/>
            <a:chExt cx="2160" cy="2160"/>
          </a:xfrm>
        </p:grpSpPr>
        <p:grpSp>
          <p:nvGrpSpPr>
            <p:cNvPr id="15" name="Group 6"/>
            <p:cNvGrpSpPr>
              <a:grpSpLocks/>
            </p:cNvGrpSpPr>
            <p:nvPr/>
          </p:nvGrpSpPr>
          <p:grpSpPr bwMode="auto">
            <a:xfrm>
              <a:off x="1632" y="1248"/>
              <a:ext cx="432" cy="432"/>
              <a:chOff x="1776" y="1920"/>
              <a:chExt cx="432" cy="432"/>
            </a:xfrm>
          </p:grpSpPr>
          <p:sp>
            <p:nvSpPr>
              <p:cNvPr id="88" name="Rectangle 7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9" name="Text Box 8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0</a:t>
                </a:r>
              </a:p>
            </p:txBody>
          </p:sp>
        </p:grpSp>
        <p:grpSp>
          <p:nvGrpSpPr>
            <p:cNvPr id="16" name="Group 9"/>
            <p:cNvGrpSpPr>
              <a:grpSpLocks/>
            </p:cNvGrpSpPr>
            <p:nvPr/>
          </p:nvGrpSpPr>
          <p:grpSpPr bwMode="auto">
            <a:xfrm>
              <a:off x="2064" y="1248"/>
              <a:ext cx="432" cy="432"/>
              <a:chOff x="1776" y="1920"/>
              <a:chExt cx="432" cy="432"/>
            </a:xfrm>
          </p:grpSpPr>
          <p:sp>
            <p:nvSpPr>
              <p:cNvPr id="86" name="Rectangle 10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7" name="Text Box 11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8</a:t>
                </a:r>
              </a:p>
            </p:txBody>
          </p:sp>
        </p:grpSp>
        <p:grpSp>
          <p:nvGrpSpPr>
            <p:cNvPr id="17" name="Group 12"/>
            <p:cNvGrpSpPr>
              <a:grpSpLocks/>
            </p:cNvGrpSpPr>
            <p:nvPr/>
          </p:nvGrpSpPr>
          <p:grpSpPr bwMode="auto">
            <a:xfrm>
              <a:off x="2496" y="1248"/>
              <a:ext cx="432" cy="432"/>
              <a:chOff x="1776" y="1920"/>
              <a:chExt cx="432" cy="432"/>
            </a:xfrm>
          </p:grpSpPr>
          <p:sp>
            <p:nvSpPr>
              <p:cNvPr id="84" name="Rectangle 13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5" name="Text Box 14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8</a:t>
                </a:r>
              </a:p>
            </p:txBody>
          </p:sp>
        </p:grpSp>
        <p:grpSp>
          <p:nvGrpSpPr>
            <p:cNvPr id="18" name="Group 15"/>
            <p:cNvGrpSpPr>
              <a:grpSpLocks/>
            </p:cNvGrpSpPr>
            <p:nvPr/>
          </p:nvGrpSpPr>
          <p:grpSpPr bwMode="auto">
            <a:xfrm>
              <a:off x="2928" y="1248"/>
              <a:ext cx="432" cy="432"/>
              <a:chOff x="1776" y="1920"/>
              <a:chExt cx="432" cy="432"/>
            </a:xfrm>
          </p:grpSpPr>
          <p:sp>
            <p:nvSpPr>
              <p:cNvPr id="82" name="Rectangle 16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" name="Text Box 17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7</a:t>
                </a:r>
              </a:p>
            </p:txBody>
          </p:sp>
        </p:grp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3360" y="1248"/>
              <a:ext cx="432" cy="432"/>
              <a:chOff x="1776" y="1920"/>
              <a:chExt cx="432" cy="432"/>
            </a:xfrm>
          </p:grpSpPr>
          <p:sp>
            <p:nvSpPr>
              <p:cNvPr id="80" name="Rectangle 19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1" name="Text Box 20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7</a:t>
                </a:r>
              </a:p>
            </p:txBody>
          </p:sp>
        </p:grpSp>
        <p:grpSp>
          <p:nvGrpSpPr>
            <p:cNvPr id="20" name="Group 21"/>
            <p:cNvGrpSpPr>
              <a:grpSpLocks/>
            </p:cNvGrpSpPr>
            <p:nvPr/>
          </p:nvGrpSpPr>
          <p:grpSpPr bwMode="auto">
            <a:xfrm>
              <a:off x="1632" y="1680"/>
              <a:ext cx="432" cy="432"/>
              <a:chOff x="1776" y="1920"/>
              <a:chExt cx="432" cy="432"/>
            </a:xfrm>
          </p:grpSpPr>
          <p:sp>
            <p:nvSpPr>
              <p:cNvPr id="78" name="Rectangle 22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9" name="Text Box 23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21" name="Group 24"/>
            <p:cNvGrpSpPr>
              <a:grpSpLocks/>
            </p:cNvGrpSpPr>
            <p:nvPr/>
          </p:nvGrpSpPr>
          <p:grpSpPr bwMode="auto">
            <a:xfrm>
              <a:off x="2064" y="1680"/>
              <a:ext cx="432" cy="432"/>
              <a:chOff x="1776" y="1920"/>
              <a:chExt cx="432" cy="432"/>
            </a:xfrm>
          </p:grpSpPr>
          <p:sp>
            <p:nvSpPr>
              <p:cNvPr id="76" name="Rectangle 25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7" name="Text Box 26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0</a:t>
                </a:r>
              </a:p>
            </p:txBody>
          </p:sp>
        </p:grpSp>
        <p:grpSp>
          <p:nvGrpSpPr>
            <p:cNvPr id="22" name="Group 27"/>
            <p:cNvGrpSpPr>
              <a:grpSpLocks/>
            </p:cNvGrpSpPr>
            <p:nvPr/>
          </p:nvGrpSpPr>
          <p:grpSpPr bwMode="auto">
            <a:xfrm>
              <a:off x="2496" y="1680"/>
              <a:ext cx="432" cy="432"/>
              <a:chOff x="1776" y="1920"/>
              <a:chExt cx="432" cy="432"/>
            </a:xfrm>
          </p:grpSpPr>
          <p:sp>
            <p:nvSpPr>
              <p:cNvPr id="74" name="Rectangle 28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5" name="Text Box 29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2</a:t>
                </a:r>
              </a:p>
            </p:txBody>
          </p:sp>
        </p:grpSp>
        <p:grpSp>
          <p:nvGrpSpPr>
            <p:cNvPr id="23" name="Group 30"/>
            <p:cNvGrpSpPr>
              <a:grpSpLocks/>
            </p:cNvGrpSpPr>
            <p:nvPr/>
          </p:nvGrpSpPr>
          <p:grpSpPr bwMode="auto">
            <a:xfrm>
              <a:off x="2928" y="1680"/>
              <a:ext cx="432" cy="432"/>
              <a:chOff x="1776" y="1920"/>
              <a:chExt cx="432" cy="432"/>
            </a:xfrm>
          </p:grpSpPr>
          <p:sp>
            <p:nvSpPr>
              <p:cNvPr id="72" name="Rectangle 31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3" name="Text Box 32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4</a:t>
                </a:r>
              </a:p>
            </p:txBody>
          </p:sp>
        </p:grpSp>
        <p:grpSp>
          <p:nvGrpSpPr>
            <p:cNvPr id="24" name="Group 33"/>
            <p:cNvGrpSpPr>
              <a:grpSpLocks/>
            </p:cNvGrpSpPr>
            <p:nvPr/>
          </p:nvGrpSpPr>
          <p:grpSpPr bwMode="auto">
            <a:xfrm>
              <a:off x="3360" y="1680"/>
              <a:ext cx="432" cy="432"/>
              <a:chOff x="1776" y="1920"/>
              <a:chExt cx="432" cy="432"/>
            </a:xfrm>
          </p:grpSpPr>
          <p:sp>
            <p:nvSpPr>
              <p:cNvPr id="70" name="Rectangle 34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1" name="Text Box 35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4</a:t>
                </a:r>
              </a:p>
            </p:txBody>
          </p:sp>
        </p:grpSp>
        <p:grpSp>
          <p:nvGrpSpPr>
            <p:cNvPr id="25" name="Group 36"/>
            <p:cNvGrpSpPr>
              <a:grpSpLocks/>
            </p:cNvGrpSpPr>
            <p:nvPr/>
          </p:nvGrpSpPr>
          <p:grpSpPr bwMode="auto">
            <a:xfrm>
              <a:off x="1632" y="2112"/>
              <a:ext cx="432" cy="432"/>
              <a:chOff x="1776" y="1920"/>
              <a:chExt cx="432" cy="432"/>
            </a:xfrm>
          </p:grpSpPr>
          <p:sp>
            <p:nvSpPr>
              <p:cNvPr id="68" name="Rectangle 37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9" name="Text Box 38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26" name="Group 39"/>
            <p:cNvGrpSpPr>
              <a:grpSpLocks/>
            </p:cNvGrpSpPr>
            <p:nvPr/>
          </p:nvGrpSpPr>
          <p:grpSpPr bwMode="auto">
            <a:xfrm>
              <a:off x="2064" y="2112"/>
              <a:ext cx="432" cy="432"/>
              <a:chOff x="1776" y="1920"/>
              <a:chExt cx="432" cy="432"/>
            </a:xfrm>
          </p:grpSpPr>
          <p:sp>
            <p:nvSpPr>
              <p:cNvPr id="66" name="Rectangle 40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7" name="Text Box 41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27" name="Group 42"/>
            <p:cNvGrpSpPr>
              <a:grpSpLocks/>
            </p:cNvGrpSpPr>
            <p:nvPr/>
          </p:nvGrpSpPr>
          <p:grpSpPr bwMode="auto">
            <a:xfrm>
              <a:off x="2496" y="2112"/>
              <a:ext cx="432" cy="432"/>
              <a:chOff x="1776" y="1920"/>
              <a:chExt cx="432" cy="432"/>
            </a:xfrm>
          </p:grpSpPr>
          <p:sp>
            <p:nvSpPr>
              <p:cNvPr id="64" name="Rectangle 43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5" name="Text Box 44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0</a:t>
                </a:r>
              </a:p>
            </p:txBody>
          </p:sp>
        </p:grpSp>
        <p:grpSp>
          <p:nvGrpSpPr>
            <p:cNvPr id="28" name="Group 45"/>
            <p:cNvGrpSpPr>
              <a:grpSpLocks/>
            </p:cNvGrpSpPr>
            <p:nvPr/>
          </p:nvGrpSpPr>
          <p:grpSpPr bwMode="auto">
            <a:xfrm>
              <a:off x="2928" y="2112"/>
              <a:ext cx="432" cy="432"/>
              <a:chOff x="1776" y="1920"/>
              <a:chExt cx="432" cy="432"/>
            </a:xfrm>
          </p:grpSpPr>
          <p:sp>
            <p:nvSpPr>
              <p:cNvPr id="62" name="Rectangle 46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3" name="Text Box 47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3</a:t>
                </a:r>
              </a:p>
            </p:txBody>
          </p:sp>
        </p:grpSp>
        <p:grpSp>
          <p:nvGrpSpPr>
            <p:cNvPr id="29" name="Group 48"/>
            <p:cNvGrpSpPr>
              <a:grpSpLocks/>
            </p:cNvGrpSpPr>
            <p:nvPr/>
          </p:nvGrpSpPr>
          <p:grpSpPr bwMode="auto">
            <a:xfrm>
              <a:off x="3360" y="2112"/>
              <a:ext cx="432" cy="432"/>
              <a:chOff x="1776" y="1920"/>
              <a:chExt cx="432" cy="432"/>
            </a:xfrm>
          </p:grpSpPr>
          <p:sp>
            <p:nvSpPr>
              <p:cNvPr id="60" name="Rectangle 49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" name="Text Box 50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3</a:t>
                </a:r>
              </a:p>
            </p:txBody>
          </p:sp>
        </p:grpSp>
        <p:grpSp>
          <p:nvGrpSpPr>
            <p:cNvPr id="30" name="Group 51"/>
            <p:cNvGrpSpPr>
              <a:grpSpLocks/>
            </p:cNvGrpSpPr>
            <p:nvPr/>
          </p:nvGrpSpPr>
          <p:grpSpPr bwMode="auto">
            <a:xfrm>
              <a:off x="1632" y="2544"/>
              <a:ext cx="432" cy="432"/>
              <a:chOff x="1776" y="1920"/>
              <a:chExt cx="432" cy="432"/>
            </a:xfrm>
          </p:grpSpPr>
          <p:sp>
            <p:nvSpPr>
              <p:cNvPr id="58" name="Rectangle 52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9" name="Text Box 53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31" name="Group 54"/>
            <p:cNvGrpSpPr>
              <a:grpSpLocks/>
            </p:cNvGrpSpPr>
            <p:nvPr/>
          </p:nvGrpSpPr>
          <p:grpSpPr bwMode="auto">
            <a:xfrm>
              <a:off x="2064" y="2544"/>
              <a:ext cx="432" cy="432"/>
              <a:chOff x="1776" y="1920"/>
              <a:chExt cx="432" cy="432"/>
            </a:xfrm>
          </p:grpSpPr>
          <p:sp>
            <p:nvSpPr>
              <p:cNvPr id="56" name="Rectangle 55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7" name="Text Box 56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32" name="Group 57"/>
            <p:cNvGrpSpPr>
              <a:grpSpLocks/>
            </p:cNvGrpSpPr>
            <p:nvPr/>
          </p:nvGrpSpPr>
          <p:grpSpPr bwMode="auto">
            <a:xfrm>
              <a:off x="2496" y="2544"/>
              <a:ext cx="432" cy="432"/>
              <a:chOff x="1776" y="1920"/>
              <a:chExt cx="432" cy="432"/>
            </a:xfrm>
          </p:grpSpPr>
          <p:sp>
            <p:nvSpPr>
              <p:cNvPr id="54" name="Rectangle 58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" name="Text Box 59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33" name="Group 60"/>
            <p:cNvGrpSpPr>
              <a:grpSpLocks/>
            </p:cNvGrpSpPr>
            <p:nvPr/>
          </p:nvGrpSpPr>
          <p:grpSpPr bwMode="auto">
            <a:xfrm>
              <a:off x="2928" y="2544"/>
              <a:ext cx="432" cy="432"/>
              <a:chOff x="1776" y="1920"/>
              <a:chExt cx="432" cy="432"/>
            </a:xfrm>
          </p:grpSpPr>
          <p:sp>
            <p:nvSpPr>
              <p:cNvPr id="52" name="Rectangle 61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" name="Text Box 62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0</a:t>
                </a:r>
              </a:p>
            </p:txBody>
          </p:sp>
        </p:grpSp>
        <p:grpSp>
          <p:nvGrpSpPr>
            <p:cNvPr id="34" name="Group 63"/>
            <p:cNvGrpSpPr>
              <a:grpSpLocks/>
            </p:cNvGrpSpPr>
            <p:nvPr/>
          </p:nvGrpSpPr>
          <p:grpSpPr bwMode="auto">
            <a:xfrm>
              <a:off x="3360" y="2544"/>
              <a:ext cx="432" cy="432"/>
              <a:chOff x="1776" y="1920"/>
              <a:chExt cx="432" cy="432"/>
            </a:xfrm>
          </p:grpSpPr>
          <p:sp>
            <p:nvSpPr>
              <p:cNvPr id="50" name="Rectangle 64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" name="Text Box 65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1</a:t>
                </a:r>
              </a:p>
            </p:txBody>
          </p:sp>
        </p:grpSp>
        <p:grpSp>
          <p:nvGrpSpPr>
            <p:cNvPr id="35" name="Group 66"/>
            <p:cNvGrpSpPr>
              <a:grpSpLocks/>
            </p:cNvGrpSpPr>
            <p:nvPr/>
          </p:nvGrpSpPr>
          <p:grpSpPr bwMode="auto">
            <a:xfrm>
              <a:off x="1632" y="2976"/>
              <a:ext cx="432" cy="432"/>
              <a:chOff x="1776" y="1920"/>
              <a:chExt cx="432" cy="432"/>
            </a:xfrm>
          </p:grpSpPr>
          <p:sp>
            <p:nvSpPr>
              <p:cNvPr id="48" name="Rectangle 67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9" name="Text Box 68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36" name="Group 69"/>
            <p:cNvGrpSpPr>
              <a:grpSpLocks/>
            </p:cNvGrpSpPr>
            <p:nvPr/>
          </p:nvGrpSpPr>
          <p:grpSpPr bwMode="auto">
            <a:xfrm>
              <a:off x="2064" y="2976"/>
              <a:ext cx="432" cy="432"/>
              <a:chOff x="1776" y="1920"/>
              <a:chExt cx="432" cy="432"/>
            </a:xfrm>
          </p:grpSpPr>
          <p:sp>
            <p:nvSpPr>
              <p:cNvPr id="46" name="Rectangle 70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" name="Text Box 71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37" name="Group 72"/>
            <p:cNvGrpSpPr>
              <a:grpSpLocks/>
            </p:cNvGrpSpPr>
            <p:nvPr/>
          </p:nvGrpSpPr>
          <p:grpSpPr bwMode="auto">
            <a:xfrm>
              <a:off x="2496" y="2976"/>
              <a:ext cx="432" cy="432"/>
              <a:chOff x="1776" y="1920"/>
              <a:chExt cx="432" cy="432"/>
            </a:xfrm>
          </p:grpSpPr>
          <p:sp>
            <p:nvSpPr>
              <p:cNvPr id="44" name="Rectangle 73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5" name="Text Box 74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38" name="Group 75"/>
            <p:cNvGrpSpPr>
              <a:grpSpLocks/>
            </p:cNvGrpSpPr>
            <p:nvPr/>
          </p:nvGrpSpPr>
          <p:grpSpPr bwMode="auto">
            <a:xfrm>
              <a:off x="2928" y="2976"/>
              <a:ext cx="432" cy="432"/>
              <a:chOff x="1776" y="1920"/>
              <a:chExt cx="432" cy="432"/>
            </a:xfrm>
          </p:grpSpPr>
          <p:sp>
            <p:nvSpPr>
              <p:cNvPr id="42" name="Rectangle 76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3" name="Text Box 77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39" name="Group 78"/>
            <p:cNvGrpSpPr>
              <a:grpSpLocks/>
            </p:cNvGrpSpPr>
            <p:nvPr/>
          </p:nvGrpSpPr>
          <p:grpSpPr bwMode="auto">
            <a:xfrm>
              <a:off x="3360" y="2976"/>
              <a:ext cx="432" cy="432"/>
              <a:chOff x="1776" y="1920"/>
              <a:chExt cx="432" cy="432"/>
            </a:xfrm>
          </p:grpSpPr>
          <p:sp>
            <p:nvSpPr>
              <p:cNvPr id="40" name="Rectangle 79"/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4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" name="Text Box 80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0</a:t>
                </a:r>
              </a:p>
            </p:txBody>
          </p:sp>
        </p:grpSp>
      </p:grpSp>
      <p:sp>
        <p:nvSpPr>
          <p:cNvPr id="90" name="TextBox 89"/>
          <p:cNvSpPr txBox="1"/>
          <p:nvPr/>
        </p:nvSpPr>
        <p:spPr>
          <a:xfrm>
            <a:off x="8631697" y="2991863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D1        D2       D3     D4      D5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8086649" y="3437395"/>
            <a:ext cx="44755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D1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D2</a:t>
            </a:r>
          </a:p>
          <a:p>
            <a:endParaRPr lang="en-US" dirty="0"/>
          </a:p>
          <a:p>
            <a:r>
              <a:rPr lang="en-US" dirty="0" smtClean="0"/>
              <a:t>D3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D4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7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1088</Words>
  <Application>Microsoft Office PowerPoint</Application>
  <PresentationFormat>Widescreen</PresentationFormat>
  <Paragraphs>285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SimSun</vt:lpstr>
      <vt:lpstr>Arial</vt:lpstr>
      <vt:lpstr>Century Gothic</vt:lpstr>
      <vt:lpstr>Helvetica</vt:lpstr>
      <vt:lpstr>Times</vt:lpstr>
      <vt:lpstr>Times New Roman</vt:lpstr>
      <vt:lpstr>Trebuchet MS</vt:lpstr>
      <vt:lpstr>Berlin</vt:lpstr>
      <vt:lpstr>Chart</vt:lpstr>
      <vt:lpstr>Natural Language Processing (NLP)</vt:lpstr>
      <vt:lpstr>Clustering</vt:lpstr>
      <vt:lpstr>Two Types of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K-means Clustering: Step 1</vt:lpstr>
      <vt:lpstr>K-means Clustering: Step 2</vt:lpstr>
      <vt:lpstr>K-means Clustering: Step 3</vt:lpstr>
      <vt:lpstr>K-means Clustering: Step 4</vt:lpstr>
      <vt:lpstr>K-means Clustering: Step 5</vt:lpstr>
      <vt:lpstr>Comments on the K-Means Method</vt:lpstr>
      <vt:lpstr>Other Clustering approaches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(NLP)</dc:title>
  <dc:creator>taimoorkhan003@outlook.com</dc:creator>
  <cp:lastModifiedBy>Taimoor</cp:lastModifiedBy>
  <cp:revision>12</cp:revision>
  <dcterms:created xsi:type="dcterms:W3CDTF">2019-02-12T11:34:12Z</dcterms:created>
  <dcterms:modified xsi:type="dcterms:W3CDTF">2019-04-16T08:57:29Z</dcterms:modified>
</cp:coreProperties>
</file>