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1" r:id="rId6"/>
    <p:sldId id="259"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5"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3864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31298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55408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17010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5118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26781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27919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91568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626F9F7-4DD6-4213-B84F-CBB58D1A346C}" type="datetimeFigureOut">
              <a:rPr lang="en-US" smtClean="0"/>
              <a:t>9/12/2019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34B127E-AB31-414D-BC22-5DB850F98D8A}" type="slidenum">
              <a:rPr lang="en-US" smtClean="0"/>
              <a:t>‹#›</a:t>
            </a:fld>
            <a:endParaRPr lang="en-US"/>
          </a:p>
        </p:txBody>
      </p:sp>
    </p:spTree>
    <p:extLst>
      <p:ext uri="{BB962C8B-B14F-4D97-AF65-F5344CB8AC3E}">
        <p14:creationId xmlns:p14="http://schemas.microsoft.com/office/powerpoint/2010/main" val="186576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57183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6F9F7-4DD6-4213-B84F-CBB58D1A346C}"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36495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10745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26F9F7-4DD6-4213-B84F-CBB58D1A346C}"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292353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26F9F7-4DD6-4213-B84F-CBB58D1A346C}"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62367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626F9F7-4DD6-4213-B84F-CBB58D1A346C}"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88407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16976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B127E-AB31-414D-BC22-5DB850F98D8A}" type="slidenum">
              <a:rPr lang="en-US" smtClean="0"/>
              <a:t>‹#›</a:t>
            </a:fld>
            <a:endParaRPr lang="en-US"/>
          </a:p>
        </p:txBody>
      </p:sp>
    </p:spTree>
    <p:extLst>
      <p:ext uri="{BB962C8B-B14F-4D97-AF65-F5344CB8AC3E}">
        <p14:creationId xmlns:p14="http://schemas.microsoft.com/office/powerpoint/2010/main" val="36224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6F9F7-4DD6-4213-B84F-CBB58D1A346C}" type="datetimeFigureOut">
              <a:rPr lang="en-US" smtClean="0"/>
              <a:t>9/12/2019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34B127E-AB31-414D-BC22-5DB850F98D8A}" type="slidenum">
              <a:rPr lang="en-US" smtClean="0"/>
              <a:t>‹#›</a:t>
            </a:fld>
            <a:endParaRPr lang="en-US"/>
          </a:p>
        </p:txBody>
      </p:sp>
    </p:spTree>
    <p:extLst>
      <p:ext uri="{BB962C8B-B14F-4D97-AF65-F5344CB8AC3E}">
        <p14:creationId xmlns:p14="http://schemas.microsoft.com/office/powerpoint/2010/main" val="32818448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Lecture 3: Regex</a:t>
            </a:r>
          </a:p>
          <a:p>
            <a:r>
              <a:rPr lang="en-US" dirty="0" smtClean="0"/>
              <a:t>Dr. M. </a:t>
            </a:r>
            <a:r>
              <a:rPr lang="en-US" dirty="0" err="1" smtClean="0"/>
              <a:t>Taimoor</a:t>
            </a:r>
            <a:r>
              <a:rPr lang="en-US" dirty="0" smtClean="0"/>
              <a:t> Khan</a:t>
            </a:r>
            <a:endParaRPr lang="en-US" dirty="0"/>
          </a:p>
        </p:txBody>
      </p:sp>
    </p:spTree>
    <p:extLst>
      <p:ext uri="{BB962C8B-B14F-4D97-AF65-F5344CB8AC3E}">
        <p14:creationId xmlns:p14="http://schemas.microsoft.com/office/powerpoint/2010/main" val="223995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a:t>
            </a:r>
          </a:p>
          <a:p>
            <a:pPr lvl="1"/>
            <a:r>
              <a:rPr lang="en-US" b="1" dirty="0" smtClean="0"/>
              <a:t>Pakistan</a:t>
            </a:r>
          </a:p>
          <a:p>
            <a:pPr lvl="1"/>
            <a:r>
              <a:rPr lang="en-US" b="1" dirty="0" err="1" smtClean="0"/>
              <a:t>baaaaaaaa</a:t>
            </a:r>
            <a:endParaRPr lang="en-US" b="1" dirty="0" smtClean="0"/>
          </a:p>
          <a:p>
            <a:pPr lvl="1"/>
            <a:r>
              <a:rPr lang="en-US" b="1" dirty="0" smtClean="0"/>
              <a:t>Cricket</a:t>
            </a:r>
          </a:p>
          <a:p>
            <a:endParaRPr lang="en-US" dirty="0"/>
          </a:p>
          <a:p>
            <a:r>
              <a:rPr lang="en-US" b="1" dirty="0" smtClean="0"/>
              <a:t>[ab]*:</a:t>
            </a:r>
          </a:p>
          <a:p>
            <a:pPr lvl="1"/>
            <a:r>
              <a:rPr lang="en-US" dirty="0" smtClean="0"/>
              <a:t>We may need to repeat complex combinations</a:t>
            </a:r>
          </a:p>
          <a:p>
            <a:pPr lvl="1"/>
            <a:r>
              <a:rPr lang="en-US" dirty="0" smtClean="0"/>
              <a:t>E.g., </a:t>
            </a:r>
            <a:r>
              <a:rPr lang="en-US" dirty="0" err="1" smtClean="0"/>
              <a:t>ababab</a:t>
            </a:r>
            <a:r>
              <a:rPr lang="en-US" dirty="0" smtClean="0"/>
              <a:t> or </a:t>
            </a:r>
            <a:r>
              <a:rPr lang="en-US" dirty="0" err="1" smtClean="0"/>
              <a:t>abbbbb</a:t>
            </a:r>
            <a:r>
              <a:rPr lang="en-US" dirty="0" smtClean="0"/>
              <a:t> or </a:t>
            </a:r>
            <a:r>
              <a:rPr lang="en-US" dirty="0" err="1" smtClean="0"/>
              <a:t>bbbbbb</a:t>
            </a:r>
            <a:r>
              <a:rPr lang="en-US" dirty="0" smtClean="0"/>
              <a:t> or </a:t>
            </a:r>
            <a:r>
              <a:rPr lang="en-US" dirty="0" err="1" smtClean="0"/>
              <a:t>aaaaa</a:t>
            </a:r>
            <a:r>
              <a:rPr lang="en-US" dirty="0" smtClean="0"/>
              <a:t> etc.</a:t>
            </a:r>
          </a:p>
          <a:p>
            <a:pPr lvl="1"/>
            <a:r>
              <a:rPr lang="en-US" dirty="0" smtClean="0"/>
              <a:t>[1-9][0-9]* i.e., price for something that may be 1 or more</a:t>
            </a:r>
            <a:endParaRPr lang="en-US" dirty="0"/>
          </a:p>
        </p:txBody>
      </p:sp>
    </p:spTree>
    <p:extLst>
      <p:ext uri="{BB962C8B-B14F-4D97-AF65-F5344CB8AC3E}">
        <p14:creationId xmlns:p14="http://schemas.microsoft.com/office/powerpoint/2010/main" val="155863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Kleene</a:t>
            </a:r>
            <a:r>
              <a:rPr lang="en-US" b="1" dirty="0" smtClean="0"/>
              <a:t> +:</a:t>
            </a:r>
          </a:p>
          <a:p>
            <a:pPr lvl="1"/>
            <a:r>
              <a:rPr lang="en-US" dirty="0" smtClean="0"/>
              <a:t>Any number of characters but </a:t>
            </a:r>
            <a:r>
              <a:rPr lang="en-US" dirty="0" err="1" smtClean="0"/>
              <a:t>atleast</a:t>
            </a:r>
            <a:r>
              <a:rPr lang="en-US" dirty="0" smtClean="0"/>
              <a:t> 1 e.g., price [1-9]+</a:t>
            </a:r>
          </a:p>
          <a:p>
            <a:endParaRPr lang="en-US" dirty="0" smtClean="0"/>
          </a:p>
          <a:p>
            <a:r>
              <a:rPr lang="en-US" b="1" dirty="0" smtClean="0"/>
              <a:t>Wildcard (.):</a:t>
            </a:r>
          </a:p>
          <a:p>
            <a:pPr lvl="1"/>
            <a:r>
              <a:rPr lang="en-US" dirty="0" err="1" smtClean="0"/>
              <a:t>beg.n</a:t>
            </a:r>
            <a:r>
              <a:rPr lang="en-US" dirty="0" smtClean="0"/>
              <a:t> i.e., having any single character after g and before n</a:t>
            </a:r>
          </a:p>
          <a:p>
            <a:endParaRPr lang="en-US" b="1" dirty="0" smtClean="0"/>
          </a:p>
          <a:p>
            <a:r>
              <a:rPr lang="en-US" b="1" dirty="0"/>
              <a:t>aardvark.*</a:t>
            </a:r>
            <a:r>
              <a:rPr lang="en-US" b="1" dirty="0" smtClean="0"/>
              <a:t>aardvark:</a:t>
            </a:r>
          </a:p>
          <a:p>
            <a:pPr lvl="1"/>
            <a:r>
              <a:rPr lang="en-US" b="1" dirty="0" smtClean="0"/>
              <a:t>Looking for two occurrences of the same word (aardvark)</a:t>
            </a:r>
            <a:r>
              <a:rPr lang="en-US" dirty="0"/>
              <a:t/>
            </a:r>
            <a:br>
              <a:rPr lang="en-US" dirty="0"/>
            </a:br>
            <a:endParaRPr lang="en-US" b="1" dirty="0" smtClean="0"/>
          </a:p>
          <a:p>
            <a:endParaRPr lang="en-US" dirty="0" smtClean="0"/>
          </a:p>
          <a:p>
            <a:endParaRPr lang="en-US" dirty="0"/>
          </a:p>
        </p:txBody>
      </p:sp>
    </p:spTree>
    <p:extLst>
      <p:ext uri="{BB962C8B-B14F-4D97-AF65-F5344CB8AC3E}">
        <p14:creationId xmlns:p14="http://schemas.microsoft.com/office/powerpoint/2010/main" val="149434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Anchors:</a:t>
            </a:r>
          </a:p>
          <a:p>
            <a:pPr lvl="1"/>
            <a:r>
              <a:rPr lang="en-US" dirty="0" smtClean="0"/>
              <a:t>They anchor regular expressions to a particular places in a string</a:t>
            </a:r>
          </a:p>
          <a:p>
            <a:pPr lvl="1"/>
            <a:r>
              <a:rPr lang="en-US" dirty="0" smtClean="0"/>
              <a:t>Caret (^) suggests the start of a line e.g., ^The indicates words starting with The</a:t>
            </a:r>
          </a:p>
          <a:p>
            <a:pPr lvl="1"/>
            <a:r>
              <a:rPr lang="en-US" dirty="0" smtClean="0"/>
              <a:t>Dollar ($) suggest the end of a line e.g., The dog\.$ indicates the line ending with period</a:t>
            </a:r>
          </a:p>
          <a:p>
            <a:pPr lvl="1"/>
            <a:r>
              <a:rPr lang="en-US" dirty="0" smtClean="0"/>
              <a:t>Boundary (b) limits the before or after characters e.g., \</a:t>
            </a:r>
            <a:r>
              <a:rPr lang="en-US" dirty="0" err="1" smtClean="0"/>
              <a:t>bther</a:t>
            </a:r>
            <a:r>
              <a:rPr lang="en-US" dirty="0" smtClean="0"/>
              <a:t>\b means the and not other or their etc.</a:t>
            </a:r>
          </a:p>
          <a:p>
            <a:pPr lvl="1"/>
            <a:endParaRPr lang="en-US" dirty="0" smtClean="0"/>
          </a:p>
          <a:p>
            <a:pPr marL="0" indent="0">
              <a:buNone/>
            </a:pPr>
            <a:r>
              <a:rPr lang="en-US" sz="2000" dirty="0" smtClean="0"/>
              <a:t>It helps you define your language with a set of rules for example \b99\b means that 99 is a word but not 299!</a:t>
            </a:r>
            <a:endParaRPr lang="en-US" sz="2000" dirty="0"/>
          </a:p>
        </p:txBody>
      </p:sp>
    </p:spTree>
    <p:extLst>
      <p:ext uri="{BB962C8B-B14F-4D97-AF65-F5344CB8AC3E}">
        <p14:creationId xmlns:p14="http://schemas.microsoft.com/office/powerpoint/2010/main" val="34452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Disjunction |:</a:t>
            </a:r>
          </a:p>
          <a:p>
            <a:pPr lvl="1"/>
            <a:r>
              <a:rPr lang="en-US" dirty="0" smtClean="0"/>
              <a:t>Sometimes we would want one piece of string or another, and is specified as cat | dog i.e., having cat or dog</a:t>
            </a:r>
          </a:p>
          <a:p>
            <a:endParaRPr lang="en-US" dirty="0" smtClean="0"/>
          </a:p>
          <a:p>
            <a:r>
              <a:rPr lang="en-US" dirty="0" smtClean="0"/>
              <a:t>Grouping and precedence:</a:t>
            </a:r>
          </a:p>
          <a:p>
            <a:pPr lvl="1"/>
            <a:r>
              <a:rPr lang="en-US" dirty="0"/>
              <a:t>Using disjunction along with other strings we may want one or other form of it. It can be grouped with different character sequences using () e.g., if we want either guppy or guppies we can write </a:t>
            </a:r>
            <a:r>
              <a:rPr lang="en-US" dirty="0" err="1"/>
              <a:t>gupp</a:t>
            </a:r>
            <a:r>
              <a:rPr lang="en-US" dirty="0"/>
              <a:t>(y | </a:t>
            </a:r>
            <a:r>
              <a:rPr lang="en-US" dirty="0" err="1"/>
              <a:t>ies</a:t>
            </a:r>
            <a:r>
              <a:rPr lang="en-US" dirty="0" smtClean="0"/>
              <a:t>)</a:t>
            </a:r>
          </a:p>
          <a:p>
            <a:pPr lvl="1"/>
            <a:endParaRPr lang="en-US" dirty="0"/>
          </a:p>
        </p:txBody>
      </p:sp>
    </p:spTree>
    <p:extLst>
      <p:ext uri="{BB962C8B-B14F-4D97-AF65-F5344CB8AC3E}">
        <p14:creationId xmlns:p14="http://schemas.microsoft.com/office/powerpoint/2010/main" val="232281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Referring to an earlier occurrence of instance</a:t>
            </a:r>
          </a:p>
          <a:p>
            <a:pPr lvl="1"/>
            <a:r>
              <a:rPr lang="en-US" dirty="0"/>
              <a:t>the (.*)</a:t>
            </a:r>
            <a:r>
              <a:rPr lang="en-US" dirty="0" err="1"/>
              <a:t>er</a:t>
            </a:r>
            <a:r>
              <a:rPr lang="en-US" dirty="0"/>
              <a:t> they were, the \1er they will be</a:t>
            </a:r>
          </a:p>
          <a:p>
            <a:pPr lvl="1"/>
            <a:r>
              <a:rPr lang="en-US" dirty="0"/>
              <a:t>\1 referring to what is used in the </a:t>
            </a:r>
            <a:r>
              <a:rPr lang="en-US" dirty="0" err="1" smtClean="0"/>
              <a:t>paranthesis</a:t>
            </a:r>
            <a:endParaRPr lang="en-US" dirty="0" smtClean="0"/>
          </a:p>
          <a:p>
            <a:endParaRPr lang="en-US" dirty="0" smtClean="0"/>
          </a:p>
          <a:p>
            <a:r>
              <a:rPr lang="en-US" dirty="0" smtClean="0"/>
              <a:t>Multiple capture groups</a:t>
            </a:r>
          </a:p>
          <a:p>
            <a:pPr lvl="1"/>
            <a:r>
              <a:rPr lang="en-US" dirty="0"/>
              <a:t>/the (.*)</a:t>
            </a:r>
            <a:r>
              <a:rPr lang="en-US" dirty="0" err="1"/>
              <a:t>er</a:t>
            </a:r>
            <a:r>
              <a:rPr lang="en-US" dirty="0"/>
              <a:t> they (.*), the \1er we \2</a:t>
            </a:r>
            <a:r>
              <a:rPr lang="en-US" dirty="0" smtClean="0"/>
              <a:t>/</a:t>
            </a:r>
          </a:p>
          <a:p>
            <a:pPr lvl="1"/>
            <a:r>
              <a:rPr lang="en-US" dirty="0" smtClean="0"/>
              <a:t>\1 refers to what has occurred in the first group, while \2 refers to what has occurred in the second group</a:t>
            </a:r>
            <a:r>
              <a:rPr lang="en-US" dirty="0"/>
              <a:t/>
            </a:r>
            <a:br>
              <a:rPr lang="en-US" dirty="0"/>
            </a:br>
            <a:endParaRPr lang="en-US" dirty="0"/>
          </a:p>
        </p:txBody>
      </p:sp>
    </p:spTree>
    <p:extLst>
      <p:ext uri="{BB962C8B-B14F-4D97-AF65-F5344CB8AC3E}">
        <p14:creationId xmlns:p14="http://schemas.microsoft.com/office/powerpoint/2010/main" val="28313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It certainly was </a:t>
            </a:r>
            <a:r>
              <a:rPr lang="en-US" b="1" dirty="0" smtClean="0">
                <a:solidFill>
                  <a:schemeClr val="bg1">
                    <a:lumMod val="95000"/>
                    <a:lumOff val="5000"/>
                  </a:schemeClr>
                </a:solidFill>
              </a:rPr>
              <a:t>the</a:t>
            </a:r>
            <a:r>
              <a:rPr lang="en-US" dirty="0" smtClean="0"/>
              <a:t> thing I was looking for. It has aes</a:t>
            </a:r>
            <a:r>
              <a:rPr lang="en-US" b="1" dirty="0">
                <a:solidFill>
                  <a:schemeClr val="bg1">
                    <a:lumMod val="95000"/>
                    <a:lumOff val="5000"/>
                  </a:schemeClr>
                </a:solidFill>
              </a:rPr>
              <a:t>the</a:t>
            </a:r>
            <a:r>
              <a:rPr lang="en-US" dirty="0" smtClean="0"/>
              <a:t>tic appearance and is very subtle at controlling different channels. The o</a:t>
            </a:r>
            <a:r>
              <a:rPr lang="en-US" b="1" dirty="0">
                <a:solidFill>
                  <a:schemeClr val="bg1">
                    <a:lumMod val="95000"/>
                    <a:lumOff val="5000"/>
                  </a:schemeClr>
                </a:solidFill>
              </a:rPr>
              <a:t>the</a:t>
            </a:r>
            <a:r>
              <a:rPr lang="en-US" dirty="0" smtClean="0"/>
              <a:t>r thing I appreciate about it is its </a:t>
            </a:r>
            <a:r>
              <a:rPr lang="en-US" b="1" dirty="0" smtClean="0">
                <a:solidFill>
                  <a:schemeClr val="bg1">
                    <a:lumMod val="95000"/>
                    <a:lumOff val="5000"/>
                  </a:schemeClr>
                </a:solidFill>
              </a:rPr>
              <a:t>the</a:t>
            </a:r>
            <a:r>
              <a:rPr lang="en-US" dirty="0" smtClean="0"/>
              <a:t>mes </a:t>
            </a:r>
            <a:r>
              <a:rPr lang="en-US" b="1" dirty="0" err="1">
                <a:solidFill>
                  <a:schemeClr val="bg1">
                    <a:lumMod val="95000"/>
                    <a:lumOff val="5000"/>
                  </a:schemeClr>
                </a:solidFill>
              </a:rPr>
              <a:t>the</a:t>
            </a:r>
            <a:r>
              <a:rPr lang="en-US" dirty="0" err="1" smtClean="0"/>
              <a:t>_app</a:t>
            </a:r>
            <a:r>
              <a:rPr lang="en-US" dirty="0" smtClean="0"/>
              <a:t> and </a:t>
            </a:r>
            <a:r>
              <a:rPr lang="en-US" b="1" dirty="0" smtClean="0">
                <a:solidFill>
                  <a:schemeClr val="bg1">
                    <a:lumMod val="95000"/>
                    <a:lumOff val="5000"/>
                  </a:schemeClr>
                </a:solidFill>
              </a:rPr>
              <a:t>the</a:t>
            </a:r>
            <a:r>
              <a:rPr lang="en-US" dirty="0" smtClean="0"/>
              <a:t>255. </a:t>
            </a:r>
          </a:p>
          <a:p>
            <a:endParaRPr lang="en-US" dirty="0" smtClean="0"/>
          </a:p>
          <a:p>
            <a:r>
              <a:rPr lang="en-US" dirty="0" smtClean="0"/>
              <a:t>the</a:t>
            </a:r>
          </a:p>
          <a:p>
            <a:r>
              <a:rPr lang="en-US" dirty="0" smtClean="0"/>
              <a:t>[</a:t>
            </a:r>
            <a:r>
              <a:rPr lang="en-US" dirty="0" err="1" smtClean="0"/>
              <a:t>tT</a:t>
            </a:r>
            <a:r>
              <a:rPr lang="en-US" dirty="0" smtClean="0"/>
              <a:t>]he</a:t>
            </a:r>
          </a:p>
          <a:p>
            <a:r>
              <a:rPr lang="en-US" dirty="0" smtClean="0"/>
              <a:t>\b[</a:t>
            </a:r>
            <a:r>
              <a:rPr lang="en-US" dirty="0" err="1" smtClean="0"/>
              <a:t>tT</a:t>
            </a:r>
            <a:r>
              <a:rPr lang="en-US" dirty="0" smtClean="0"/>
              <a:t>]he\b</a:t>
            </a:r>
          </a:p>
          <a:p>
            <a:r>
              <a:rPr lang="en-US" dirty="0" smtClean="0"/>
              <a:t>[</a:t>
            </a:r>
            <a:r>
              <a:rPr lang="en-US" dirty="0"/>
              <a:t>ˆa-</a:t>
            </a:r>
            <a:r>
              <a:rPr lang="en-US" dirty="0" err="1"/>
              <a:t>zA</a:t>
            </a:r>
            <a:r>
              <a:rPr lang="en-US" dirty="0"/>
              <a:t>-Z][</a:t>
            </a:r>
            <a:r>
              <a:rPr lang="en-US" dirty="0" err="1"/>
              <a:t>tT</a:t>
            </a:r>
            <a:r>
              <a:rPr lang="en-US" dirty="0"/>
              <a:t>]he[ˆa-</a:t>
            </a:r>
            <a:r>
              <a:rPr lang="en-US" dirty="0" err="1"/>
              <a:t>zA</a:t>
            </a:r>
            <a:r>
              <a:rPr lang="en-US" dirty="0"/>
              <a:t>-Z</a:t>
            </a:r>
            <a:r>
              <a:rPr lang="en-US" dirty="0" smtClean="0"/>
              <a:t>]</a:t>
            </a:r>
          </a:p>
          <a:p>
            <a:r>
              <a:rPr lang="en-US" dirty="0"/>
              <a:t>(ˆ|[ˆa-</a:t>
            </a:r>
            <a:r>
              <a:rPr lang="en-US" dirty="0" err="1"/>
              <a:t>zA</a:t>
            </a:r>
            <a:r>
              <a:rPr lang="en-US" dirty="0"/>
              <a:t>-Z])[</a:t>
            </a:r>
            <a:r>
              <a:rPr lang="en-US" dirty="0" err="1"/>
              <a:t>tT</a:t>
            </a:r>
            <a:r>
              <a:rPr lang="en-US" dirty="0"/>
              <a:t>]he([ˆa-</a:t>
            </a:r>
            <a:r>
              <a:rPr lang="en-US" dirty="0" err="1"/>
              <a:t>zA</a:t>
            </a:r>
            <a:r>
              <a:rPr lang="en-US" dirty="0"/>
              <a:t>-Z]|$)</a:t>
            </a:r>
            <a:endParaRPr lang="en-US" dirty="0" smtClean="0"/>
          </a:p>
          <a:p>
            <a:endParaRPr lang="en-US" dirty="0"/>
          </a:p>
        </p:txBody>
      </p:sp>
    </p:spTree>
    <p:extLst>
      <p:ext uri="{BB962C8B-B14F-4D97-AF65-F5344CB8AC3E}">
        <p14:creationId xmlns:p14="http://schemas.microsoft.com/office/powerpoint/2010/main" val="365944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Exercise (price)</a:t>
            </a:r>
            <a:endParaRPr lang="en-US" dirty="0"/>
          </a:p>
        </p:txBody>
      </p:sp>
      <p:sp>
        <p:nvSpPr>
          <p:cNvPr id="3" name="Content Placeholder 2"/>
          <p:cNvSpPr>
            <a:spLocks noGrp="1"/>
          </p:cNvSpPr>
          <p:nvPr>
            <p:ph idx="1"/>
          </p:nvPr>
        </p:nvSpPr>
        <p:spPr/>
        <p:txBody>
          <a:bodyPr>
            <a:normAutofit/>
          </a:bodyPr>
          <a:lstStyle/>
          <a:p>
            <a:r>
              <a:rPr lang="en-US" sz="2000" dirty="0"/>
              <a:t>$[0-9</a:t>
            </a:r>
            <a:r>
              <a:rPr lang="en-US" sz="2000" dirty="0" smtClean="0"/>
              <a:t>]+</a:t>
            </a:r>
          </a:p>
          <a:p>
            <a:r>
              <a:rPr lang="en-US" sz="2000" dirty="0"/>
              <a:t>$[0-9]+\.[0-9][0-9</a:t>
            </a:r>
            <a:r>
              <a:rPr lang="en-US" sz="2000" dirty="0" smtClean="0"/>
              <a:t>]</a:t>
            </a:r>
          </a:p>
          <a:p>
            <a:r>
              <a:rPr lang="pl-PL" sz="2000" dirty="0"/>
              <a:t>(ˆ|\W)$[0-9]+(\.[0-9][0-9])?\</a:t>
            </a:r>
            <a:r>
              <a:rPr lang="pl-PL" sz="2000" dirty="0" smtClean="0"/>
              <a:t>b</a:t>
            </a:r>
            <a:endParaRPr lang="en-US" sz="2000" dirty="0" smtClean="0"/>
          </a:p>
          <a:p>
            <a:r>
              <a:rPr lang="pl-PL" sz="2000" dirty="0"/>
              <a:t>(ˆ|\W)$[0-9]{0,3}(\.[0-9][0-9])?\</a:t>
            </a:r>
            <a:r>
              <a:rPr lang="pl-PL" sz="2000" dirty="0" smtClean="0"/>
              <a:t>b</a:t>
            </a:r>
            <a:endParaRPr lang="en-US" sz="2000" dirty="0" smtClean="0"/>
          </a:p>
          <a:p>
            <a:r>
              <a:rPr lang="en-US" sz="2000" dirty="0"/>
              <a:t>\b[6-9]+ *(GHz|[</a:t>
            </a:r>
            <a:r>
              <a:rPr lang="en-US" sz="2000" dirty="0" err="1"/>
              <a:t>Gg</a:t>
            </a:r>
            <a:r>
              <a:rPr lang="en-US" sz="2000" dirty="0"/>
              <a:t>]</a:t>
            </a:r>
            <a:r>
              <a:rPr lang="en-US" sz="2000" dirty="0" err="1"/>
              <a:t>igahertz</a:t>
            </a:r>
            <a:r>
              <a:rPr lang="en-US" sz="2000" dirty="0"/>
              <a:t>)\</a:t>
            </a:r>
            <a:r>
              <a:rPr lang="en-US" sz="2000" dirty="0" smtClean="0"/>
              <a:t>b</a:t>
            </a:r>
          </a:p>
          <a:p>
            <a:r>
              <a:rPr lang="en-US" sz="2000" dirty="0"/>
              <a:t>\b[0-9]+(\.[0-9]+)? *(GB|[</a:t>
            </a:r>
            <a:r>
              <a:rPr lang="en-US" sz="2000" dirty="0" err="1"/>
              <a:t>Gg</a:t>
            </a:r>
            <a:r>
              <a:rPr lang="en-US" sz="2000" dirty="0"/>
              <a:t>]</a:t>
            </a:r>
            <a:r>
              <a:rPr lang="en-US" sz="2000" dirty="0" err="1"/>
              <a:t>igabytes</a:t>
            </a:r>
            <a:r>
              <a:rPr lang="en-US" sz="2000" dirty="0"/>
              <a:t>?)\b</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251967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pic>
        <p:nvPicPr>
          <p:cNvPr id="4" name="Content Placeholder 3"/>
          <p:cNvPicPr>
            <a:picLocks noGrp="1" noChangeAspect="1"/>
          </p:cNvPicPr>
          <p:nvPr>
            <p:ph idx="1"/>
          </p:nvPr>
        </p:nvPicPr>
        <p:blipFill>
          <a:blip r:embed="rId2"/>
          <a:stretch>
            <a:fillRect/>
          </a:stretch>
        </p:blipFill>
        <p:spPr>
          <a:xfrm>
            <a:off x="2419800" y="4465916"/>
            <a:ext cx="6999674" cy="2085009"/>
          </a:xfrm>
          <a:prstGeom prst="rect">
            <a:avLst/>
          </a:prstGeom>
        </p:spPr>
      </p:pic>
      <p:pic>
        <p:nvPicPr>
          <p:cNvPr id="5" name="Picture 4"/>
          <p:cNvPicPr>
            <a:picLocks noChangeAspect="1"/>
          </p:cNvPicPr>
          <p:nvPr/>
        </p:nvPicPr>
        <p:blipFill>
          <a:blip r:embed="rId3"/>
          <a:stretch>
            <a:fillRect/>
          </a:stretch>
        </p:blipFill>
        <p:spPr>
          <a:xfrm>
            <a:off x="2419799" y="2429262"/>
            <a:ext cx="6999674" cy="1815191"/>
          </a:xfrm>
          <a:prstGeom prst="rect">
            <a:avLst/>
          </a:prstGeom>
        </p:spPr>
      </p:pic>
    </p:spTree>
    <p:extLst>
      <p:ext uri="{BB962C8B-B14F-4D97-AF65-F5344CB8AC3E}">
        <p14:creationId xmlns:p14="http://schemas.microsoft.com/office/powerpoint/2010/main" val="120146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95076" y="2380218"/>
            <a:ext cx="9708905" cy="2191781"/>
          </a:xfrm>
          <a:prstGeom prst="rect">
            <a:avLst/>
          </a:prstGeom>
        </p:spPr>
      </p:pic>
    </p:spTree>
    <p:extLst>
      <p:ext uri="{BB962C8B-B14F-4D97-AF65-F5344CB8AC3E}">
        <p14:creationId xmlns:p14="http://schemas.microsoft.com/office/powerpoint/2010/main" val="337285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Queries</a:t>
            </a:r>
            <a:endParaRPr lang="en-US" dirty="0"/>
          </a:p>
        </p:txBody>
      </p:sp>
      <p:sp>
        <p:nvSpPr>
          <p:cNvPr id="3" name="Content Placeholder 2"/>
          <p:cNvSpPr>
            <a:spLocks noGrp="1"/>
          </p:cNvSpPr>
          <p:nvPr>
            <p:ph idx="1"/>
          </p:nvPr>
        </p:nvSpPr>
        <p:spPr/>
        <p:txBody>
          <a:bodyPr/>
          <a:lstStyle/>
          <a:p>
            <a:r>
              <a:rPr lang="en-US" dirty="0" smtClean="0"/>
              <a:t>Python has the substitution operator s/regex/pattern</a:t>
            </a:r>
          </a:p>
          <a:p>
            <a:pPr lvl="1"/>
            <a:r>
              <a:rPr lang="en-US" dirty="0" smtClean="0"/>
              <a:t>For example, s/</a:t>
            </a:r>
            <a:r>
              <a:rPr lang="en-US" dirty="0" err="1" smtClean="0"/>
              <a:t>colour</a:t>
            </a:r>
            <a:r>
              <a:rPr lang="en-US" dirty="0" smtClean="0"/>
              <a:t>/color</a:t>
            </a:r>
          </a:p>
          <a:p>
            <a:pPr lvl="1"/>
            <a:r>
              <a:rPr lang="en-US" dirty="0" smtClean="0"/>
              <a:t>Change all instances of </a:t>
            </a:r>
            <a:r>
              <a:rPr lang="en-US" dirty="0" err="1" smtClean="0"/>
              <a:t>colour</a:t>
            </a:r>
            <a:r>
              <a:rPr lang="en-US" dirty="0" smtClean="0"/>
              <a:t> to color</a:t>
            </a:r>
          </a:p>
          <a:p>
            <a:endParaRPr lang="en-US" dirty="0" smtClean="0"/>
          </a:p>
          <a:p>
            <a:r>
              <a:rPr lang="en-US" dirty="0" smtClean="0"/>
              <a:t>Find all numbers in the file and enclose them in angular brackets</a:t>
            </a:r>
          </a:p>
          <a:p>
            <a:pPr lvl="1"/>
            <a:r>
              <a:rPr lang="en-US" dirty="0"/>
              <a:t>s/([0-9]+)/&lt;\1</a:t>
            </a:r>
            <a:r>
              <a:rPr lang="en-US" dirty="0" smtClean="0"/>
              <a:t>&gt;/</a:t>
            </a:r>
          </a:p>
          <a:p>
            <a:pPr lvl="1"/>
            <a:r>
              <a:rPr lang="en-US" dirty="0" smtClean="0"/>
              <a:t>\1 refers to the instance of the brackets</a:t>
            </a:r>
          </a:p>
          <a:p>
            <a:endParaRPr lang="en-US" dirty="0"/>
          </a:p>
        </p:txBody>
      </p:sp>
    </p:spTree>
    <p:extLst>
      <p:ext uri="{BB962C8B-B14F-4D97-AF65-F5344CB8AC3E}">
        <p14:creationId xmlns:p14="http://schemas.microsoft.com/office/powerpoint/2010/main" val="159733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ELIZA (The psychologist)</a:t>
            </a:r>
            <a:endParaRPr lang="en-US" dirty="0"/>
          </a:p>
        </p:txBody>
      </p:sp>
      <p:pic>
        <p:nvPicPr>
          <p:cNvPr id="4" name="Content Placeholder 3"/>
          <p:cNvPicPr>
            <a:picLocks noGrp="1" noChangeAspect="1"/>
          </p:cNvPicPr>
          <p:nvPr>
            <p:ph idx="1"/>
          </p:nvPr>
        </p:nvPicPr>
        <p:blipFill>
          <a:blip r:embed="rId2"/>
          <a:stretch>
            <a:fillRect/>
          </a:stretch>
        </p:blipFill>
        <p:spPr>
          <a:xfrm>
            <a:off x="680321" y="2407728"/>
            <a:ext cx="9743440" cy="3365275"/>
          </a:xfrm>
          <a:prstGeom prst="rect">
            <a:avLst/>
          </a:prstGeom>
        </p:spPr>
      </p:pic>
    </p:spTree>
    <p:extLst>
      <p:ext uri="{BB962C8B-B14F-4D97-AF65-F5344CB8AC3E}">
        <p14:creationId xmlns:p14="http://schemas.microsoft.com/office/powerpoint/2010/main" val="91085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and Capture</a:t>
            </a:r>
            <a:endParaRPr lang="en-US" dirty="0"/>
          </a:p>
        </p:txBody>
      </p:sp>
      <p:sp>
        <p:nvSpPr>
          <p:cNvPr id="3" name="Content Placeholder 2"/>
          <p:cNvSpPr>
            <a:spLocks noGrp="1"/>
          </p:cNvSpPr>
          <p:nvPr>
            <p:ph idx="1"/>
          </p:nvPr>
        </p:nvSpPr>
        <p:spPr/>
        <p:txBody>
          <a:bodyPr/>
          <a:lstStyle/>
          <a:p>
            <a:r>
              <a:rPr lang="en-US" dirty="0" smtClean="0"/>
              <a:t>Helps to build simple </a:t>
            </a:r>
            <a:r>
              <a:rPr lang="en-US" dirty="0" err="1" smtClean="0"/>
              <a:t>chatbots</a:t>
            </a:r>
            <a:endParaRPr lang="en-US" dirty="0" smtClean="0"/>
          </a:p>
          <a:p>
            <a:r>
              <a:rPr lang="en-US" dirty="0" smtClean="0"/>
              <a:t>It can be clearly seen that some of the sentences are parsed and their pronouns are substituted </a:t>
            </a:r>
            <a:endParaRPr lang="en-US" dirty="0"/>
          </a:p>
        </p:txBody>
      </p:sp>
      <p:pic>
        <p:nvPicPr>
          <p:cNvPr id="5" name="Picture 4"/>
          <p:cNvPicPr>
            <a:picLocks noChangeAspect="1"/>
          </p:cNvPicPr>
          <p:nvPr/>
        </p:nvPicPr>
        <p:blipFill>
          <a:blip r:embed="rId2"/>
          <a:stretch>
            <a:fillRect/>
          </a:stretch>
        </p:blipFill>
        <p:spPr>
          <a:xfrm>
            <a:off x="496152" y="3591748"/>
            <a:ext cx="5767602" cy="2158315"/>
          </a:xfrm>
          <a:prstGeom prst="rect">
            <a:avLst/>
          </a:prstGeom>
        </p:spPr>
      </p:pic>
      <p:pic>
        <p:nvPicPr>
          <p:cNvPr id="6" name="Picture 5"/>
          <p:cNvPicPr>
            <a:picLocks noChangeAspect="1"/>
          </p:cNvPicPr>
          <p:nvPr/>
        </p:nvPicPr>
        <p:blipFill>
          <a:blip r:embed="rId3"/>
          <a:stretch>
            <a:fillRect/>
          </a:stretch>
        </p:blipFill>
        <p:spPr>
          <a:xfrm>
            <a:off x="5487251" y="5750062"/>
            <a:ext cx="6750686" cy="1107937"/>
          </a:xfrm>
          <a:prstGeom prst="rect">
            <a:avLst/>
          </a:prstGeom>
        </p:spPr>
      </p:pic>
    </p:spTree>
    <p:extLst>
      <p:ext uri="{BB962C8B-B14F-4D97-AF65-F5344CB8AC3E}">
        <p14:creationId xmlns:p14="http://schemas.microsoft.com/office/powerpoint/2010/main" val="194975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Regex</a:t>
            </a:r>
            <a:endParaRPr lang="en-US" dirty="0"/>
          </a:p>
        </p:txBody>
      </p:sp>
      <p:sp>
        <p:nvSpPr>
          <p:cNvPr id="3" name="Content Placeholder 2"/>
          <p:cNvSpPr>
            <a:spLocks noGrp="1"/>
          </p:cNvSpPr>
          <p:nvPr>
            <p:ph idx="1"/>
          </p:nvPr>
        </p:nvSpPr>
        <p:spPr/>
        <p:txBody>
          <a:bodyPr/>
          <a:lstStyle/>
          <a:p>
            <a:r>
              <a:rPr lang="en-US" dirty="0"/>
              <a:t>Import the re </a:t>
            </a:r>
            <a:r>
              <a:rPr lang="en-US" dirty="0" smtClean="0"/>
              <a:t>module</a:t>
            </a:r>
          </a:p>
          <a:p>
            <a:r>
              <a:rPr lang="en-US" dirty="0" smtClean="0"/>
              <a:t>re functions</a:t>
            </a:r>
          </a:p>
          <a:p>
            <a:pPr marL="0" indent="0">
              <a:buNone/>
            </a:pP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05024855"/>
              </p:ext>
            </p:extLst>
          </p:nvPr>
        </p:nvGraphicFramePr>
        <p:xfrm>
          <a:off x="245660" y="3502338"/>
          <a:ext cx="11354939" cy="2133600"/>
        </p:xfrm>
        <a:graphic>
          <a:graphicData uri="http://schemas.openxmlformats.org/drawingml/2006/table">
            <a:tbl>
              <a:tblPr/>
              <a:tblGrid>
                <a:gridCol w="1500653"/>
                <a:gridCol w="2839335"/>
                <a:gridCol w="7014951"/>
              </a:tblGrid>
              <a:tr h="0">
                <a:tc>
                  <a:txBody>
                    <a:bodyPr/>
                    <a:lstStyle/>
                    <a:p>
                      <a:pPr algn="l" fontAlgn="t"/>
                      <a:r>
                        <a:rPr lang="en-US" dirty="0">
                          <a:solidFill>
                            <a:schemeClr val="bg1"/>
                          </a:solidFill>
                          <a:effectLst/>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dirty="0" err="1" smtClean="0">
                          <a:solidFill>
                            <a:schemeClr val="bg1"/>
                          </a:solidFill>
                          <a:effectLst/>
                        </a:rPr>
                        <a:t>findall</a:t>
                      </a:r>
                      <a:endParaRPr lang="en-US" dirty="0">
                        <a:solidFill>
                          <a:schemeClr val="bg1"/>
                        </a:solidFil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solidFill>
                            <a:schemeClr val="bg1"/>
                          </a:solidFill>
                          <a:effectLst/>
                        </a:rPr>
                        <a:t>(pattern</a:t>
                      </a:r>
                      <a:r>
                        <a:rPr lang="en-US" smtClean="0">
                          <a:solidFill>
                            <a:schemeClr val="bg1"/>
                          </a:solidFill>
                          <a:effectLst/>
                        </a:rPr>
                        <a:t>, string, flag=0)</a:t>
                      </a:r>
                      <a:endParaRPr lang="en-US"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solidFill>
                            <a:schemeClr val="bg1"/>
                          </a:solidFill>
                          <a:effectLst/>
                        </a:rPr>
                        <a:t>Returns a list containing all matches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dirty="0">
                          <a:solidFill>
                            <a:schemeClr val="bg1"/>
                          </a:solidFill>
                          <a:effectLst/>
                        </a:rPr>
                        <a:t>search</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smtClean="0">
                          <a:solidFill>
                            <a:schemeClr val="bg1"/>
                          </a:solidFill>
                          <a:effectLst/>
                        </a:rPr>
                        <a:t>(pattern, string, flag=0)</a:t>
                      </a:r>
                      <a:endParaRPr lang="en-US"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Returns a Match object if there is a match anywhere in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dirty="0">
                          <a:solidFill>
                            <a:schemeClr val="bg1"/>
                          </a:solidFill>
                          <a:effectLst/>
                        </a:rPr>
                        <a:t>split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solidFill>
                            <a:schemeClr val="bg1"/>
                          </a:solidFill>
                          <a:effectLst/>
                        </a:rPr>
                        <a:t>(pattern, string,</a:t>
                      </a:r>
                      <a:r>
                        <a:rPr lang="en-US" baseline="0" dirty="0" smtClean="0">
                          <a:solidFill>
                            <a:schemeClr val="bg1"/>
                          </a:solidFill>
                          <a:effectLst/>
                        </a:rPr>
                        <a:t> flag=0)</a:t>
                      </a:r>
                      <a:endParaRPr lang="en-US"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solidFill>
                            <a:schemeClr val="bg1"/>
                          </a:solidFill>
                          <a:effectLst/>
                        </a:rPr>
                        <a:t>Returns a list where the string has been split at each match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dirty="0">
                          <a:solidFill>
                            <a:schemeClr val="bg1"/>
                          </a:solidFill>
                          <a:effectLst/>
                        </a:rPr>
                        <a:t>sub</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smtClean="0">
                          <a:solidFill>
                            <a:schemeClr val="bg1"/>
                          </a:solidFill>
                          <a:effectLst/>
                        </a:rPr>
                        <a:t>(pattern, string, flag=0)</a:t>
                      </a:r>
                      <a:endParaRPr lang="en-US"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Replaces one or many matches with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130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 Placeholder 3"/>
          <p:cNvSpPr>
            <a:spLocks noGrp="1"/>
          </p:cNvSpPr>
          <p:nvPr>
            <p:ph type="body" idx="1"/>
          </p:nvPr>
        </p:nvSpPr>
        <p:spPr/>
        <p:txBody>
          <a:bodyPr/>
          <a:lstStyle/>
          <a:p>
            <a:r>
              <a:rPr lang="en-US" dirty="0" smtClean="0"/>
              <a:t>Search </a:t>
            </a:r>
            <a:endParaRPr lang="en-US" dirty="0"/>
          </a:p>
        </p:txBody>
      </p:sp>
      <p:sp>
        <p:nvSpPr>
          <p:cNvPr id="3" name="Content Placeholder 2"/>
          <p:cNvSpPr>
            <a:spLocks noGrp="1"/>
          </p:cNvSpPr>
          <p:nvPr>
            <p:ph sz="half" idx="2"/>
          </p:nvPr>
        </p:nvSpPr>
        <p:spPr/>
        <p:txBody>
          <a:bodyPr/>
          <a:lstStyle/>
          <a:p>
            <a:pPr marL="0" indent="0">
              <a:buNone/>
            </a:pPr>
            <a:r>
              <a:rPr lang="en-US" dirty="0"/>
              <a:t>import re</a:t>
            </a:r>
            <a:br>
              <a:rPr lang="en-US" dirty="0"/>
            </a:br>
            <a:r>
              <a:rPr lang="en-US" dirty="0"/>
              <a:t/>
            </a:r>
            <a:br>
              <a:rPr lang="en-US" dirty="0"/>
            </a:br>
            <a:r>
              <a:rPr lang="en-US" dirty="0"/>
              <a:t>txt = "The rain in Spain"</a:t>
            </a:r>
            <a:br>
              <a:rPr lang="en-US" dirty="0"/>
            </a:br>
            <a:r>
              <a:rPr lang="en-US" dirty="0"/>
              <a:t>x = </a:t>
            </a:r>
            <a:r>
              <a:rPr lang="en-US" dirty="0" err="1"/>
              <a:t>re.search</a:t>
            </a:r>
            <a:r>
              <a:rPr lang="en-US" dirty="0"/>
              <a:t>("^The.*Spain$", txt</a:t>
            </a:r>
            <a:r>
              <a:rPr lang="en-US" dirty="0" smtClean="0"/>
              <a:t>)</a:t>
            </a:r>
          </a:p>
          <a:p>
            <a:pPr marL="0" indent="0">
              <a:buNone/>
            </a:pPr>
            <a:r>
              <a:rPr lang="en-US" dirty="0" smtClean="0"/>
              <a:t>print(x)</a:t>
            </a:r>
            <a:endParaRPr lang="en-US" dirty="0"/>
          </a:p>
        </p:txBody>
      </p:sp>
      <p:sp>
        <p:nvSpPr>
          <p:cNvPr id="5" name="Text Placeholder 4"/>
          <p:cNvSpPr>
            <a:spLocks noGrp="1"/>
          </p:cNvSpPr>
          <p:nvPr>
            <p:ph type="body" sz="quarter" idx="3"/>
          </p:nvPr>
        </p:nvSpPr>
        <p:spPr/>
        <p:txBody>
          <a:bodyPr/>
          <a:lstStyle/>
          <a:p>
            <a:r>
              <a:rPr lang="en-US" smtClean="0"/>
              <a:t>Findall</a:t>
            </a:r>
            <a:endParaRPr lang="en-US" dirty="0"/>
          </a:p>
        </p:txBody>
      </p:sp>
      <p:sp>
        <p:nvSpPr>
          <p:cNvPr id="6" name="Content Placeholder 5"/>
          <p:cNvSpPr>
            <a:spLocks noGrp="1"/>
          </p:cNvSpPr>
          <p:nvPr>
            <p:ph sz="quarter" idx="4"/>
          </p:nvPr>
        </p:nvSpPr>
        <p:spPr/>
        <p:txBody>
          <a:bodyPr/>
          <a:lstStyle/>
          <a:p>
            <a:pPr marL="0" indent="0">
              <a:buNone/>
            </a:pPr>
            <a:r>
              <a:rPr lang="en-US" dirty="0"/>
              <a:t>import re</a:t>
            </a:r>
            <a:br>
              <a:rPr lang="en-US" dirty="0"/>
            </a:br>
            <a:r>
              <a:rPr lang="en-US" dirty="0"/>
              <a:t/>
            </a:r>
            <a:br>
              <a:rPr lang="en-US" dirty="0"/>
            </a:br>
            <a:r>
              <a:rPr lang="en-US" dirty="0" err="1"/>
              <a:t>str</a:t>
            </a:r>
            <a:r>
              <a:rPr lang="en-US" dirty="0"/>
              <a:t> = "The rain in Spain"</a:t>
            </a:r>
            <a:br>
              <a:rPr lang="en-US" dirty="0"/>
            </a:br>
            <a:r>
              <a:rPr lang="en-US" dirty="0"/>
              <a:t>x = </a:t>
            </a:r>
            <a:r>
              <a:rPr lang="en-US" dirty="0" err="1"/>
              <a:t>re.findall</a:t>
            </a:r>
            <a:r>
              <a:rPr lang="en-US" dirty="0"/>
              <a:t>("</a:t>
            </a:r>
            <a:r>
              <a:rPr lang="en-US" dirty="0" err="1"/>
              <a:t>ai</a:t>
            </a:r>
            <a:r>
              <a:rPr lang="en-US" dirty="0"/>
              <a:t>", </a:t>
            </a:r>
            <a:r>
              <a:rPr lang="en-US" dirty="0" err="1"/>
              <a:t>str</a:t>
            </a:r>
            <a:r>
              <a:rPr lang="en-US" dirty="0"/>
              <a:t>)</a:t>
            </a:r>
            <a:br>
              <a:rPr lang="en-US" dirty="0"/>
            </a:br>
            <a:r>
              <a:rPr lang="en-US" dirty="0"/>
              <a:t>print(x)</a:t>
            </a:r>
          </a:p>
        </p:txBody>
      </p:sp>
    </p:spTree>
    <p:extLst>
      <p:ext uri="{BB962C8B-B14F-4D97-AF65-F5344CB8AC3E}">
        <p14:creationId xmlns:p14="http://schemas.microsoft.com/office/powerpoint/2010/main" val="74228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Split</a:t>
            </a:r>
            <a:endParaRPr lang="en-US" dirty="0"/>
          </a:p>
        </p:txBody>
      </p:sp>
      <p:sp>
        <p:nvSpPr>
          <p:cNvPr id="4" name="Content Placeholder 3"/>
          <p:cNvSpPr>
            <a:spLocks noGrp="1"/>
          </p:cNvSpPr>
          <p:nvPr>
            <p:ph sz="half" idx="2"/>
          </p:nvPr>
        </p:nvSpPr>
        <p:spPr/>
        <p:txBody>
          <a:bodyPr/>
          <a:lstStyle/>
          <a:p>
            <a:pPr marL="0" indent="0">
              <a:buNone/>
            </a:pPr>
            <a:r>
              <a:rPr lang="en-US" dirty="0"/>
              <a:t>import re</a:t>
            </a:r>
            <a:br>
              <a:rPr lang="en-US" dirty="0"/>
            </a:br>
            <a:r>
              <a:rPr lang="en-US" dirty="0"/>
              <a:t/>
            </a:r>
            <a:br>
              <a:rPr lang="en-US" dirty="0"/>
            </a:br>
            <a:r>
              <a:rPr lang="en-US" dirty="0" err="1"/>
              <a:t>str</a:t>
            </a:r>
            <a:r>
              <a:rPr lang="en-US" dirty="0"/>
              <a:t> = "The rain in Spain"</a:t>
            </a:r>
            <a:br>
              <a:rPr lang="en-US" dirty="0"/>
            </a:br>
            <a:r>
              <a:rPr lang="en-US" dirty="0"/>
              <a:t>x = </a:t>
            </a:r>
            <a:r>
              <a:rPr lang="en-US" dirty="0" err="1"/>
              <a:t>re.split</a:t>
            </a:r>
            <a:r>
              <a:rPr lang="en-US" dirty="0"/>
              <a:t>("\s", </a:t>
            </a:r>
            <a:r>
              <a:rPr lang="en-US" dirty="0" err="1"/>
              <a:t>str</a:t>
            </a:r>
            <a:r>
              <a:rPr lang="en-US" dirty="0"/>
              <a:t>)</a:t>
            </a:r>
            <a:br>
              <a:rPr lang="en-US" dirty="0"/>
            </a:br>
            <a:r>
              <a:rPr lang="en-US" dirty="0"/>
              <a:t>print(x)</a:t>
            </a:r>
          </a:p>
        </p:txBody>
      </p:sp>
      <p:sp>
        <p:nvSpPr>
          <p:cNvPr id="5" name="Text Placeholder 4"/>
          <p:cNvSpPr>
            <a:spLocks noGrp="1"/>
          </p:cNvSpPr>
          <p:nvPr>
            <p:ph type="body" sz="quarter" idx="3"/>
          </p:nvPr>
        </p:nvSpPr>
        <p:spPr/>
        <p:txBody>
          <a:bodyPr/>
          <a:lstStyle/>
          <a:p>
            <a:r>
              <a:rPr lang="en-US" dirty="0" smtClean="0"/>
              <a:t>Sub</a:t>
            </a:r>
            <a:endParaRPr lang="en-US" dirty="0"/>
          </a:p>
        </p:txBody>
      </p:sp>
      <p:sp>
        <p:nvSpPr>
          <p:cNvPr id="6" name="Content Placeholder 5"/>
          <p:cNvSpPr>
            <a:spLocks noGrp="1"/>
          </p:cNvSpPr>
          <p:nvPr>
            <p:ph sz="quarter" idx="4"/>
          </p:nvPr>
        </p:nvSpPr>
        <p:spPr/>
        <p:txBody>
          <a:bodyPr/>
          <a:lstStyle/>
          <a:p>
            <a:pPr marL="0" indent="0">
              <a:buNone/>
            </a:pPr>
            <a:r>
              <a:rPr lang="en-US" dirty="0"/>
              <a:t>import re</a:t>
            </a:r>
            <a:br>
              <a:rPr lang="en-US" dirty="0"/>
            </a:br>
            <a:r>
              <a:rPr lang="en-US" dirty="0"/>
              <a:t/>
            </a:r>
            <a:br>
              <a:rPr lang="en-US" dirty="0"/>
            </a:br>
            <a:r>
              <a:rPr lang="en-US" dirty="0" err="1"/>
              <a:t>str</a:t>
            </a:r>
            <a:r>
              <a:rPr lang="en-US" dirty="0"/>
              <a:t> = "The rain in Spain"</a:t>
            </a:r>
            <a:br>
              <a:rPr lang="en-US" dirty="0"/>
            </a:br>
            <a:r>
              <a:rPr lang="en-US" dirty="0"/>
              <a:t>x = </a:t>
            </a:r>
            <a:r>
              <a:rPr lang="en-US" dirty="0" err="1"/>
              <a:t>re.sub</a:t>
            </a:r>
            <a:r>
              <a:rPr lang="en-US" dirty="0"/>
              <a:t>("\s", "9", </a:t>
            </a:r>
            <a:r>
              <a:rPr lang="en-US" dirty="0" err="1"/>
              <a:t>str</a:t>
            </a:r>
            <a:r>
              <a:rPr lang="en-US" dirty="0"/>
              <a:t>)</a:t>
            </a:r>
            <a:br>
              <a:rPr lang="en-US" dirty="0"/>
            </a:br>
            <a:r>
              <a:rPr lang="en-US" dirty="0"/>
              <a:t>print(x)</a:t>
            </a:r>
          </a:p>
        </p:txBody>
      </p:sp>
    </p:spTree>
    <p:extLst>
      <p:ext uri="{BB962C8B-B14F-4D97-AF65-F5344CB8AC3E}">
        <p14:creationId xmlns:p14="http://schemas.microsoft.com/office/powerpoint/2010/main" val="148258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a:t>
            </a:r>
            <a:endParaRPr lang="en-US" dirty="0"/>
          </a:p>
        </p:txBody>
      </p:sp>
      <p:sp>
        <p:nvSpPr>
          <p:cNvPr id="3" name="Content Placeholder 2"/>
          <p:cNvSpPr>
            <a:spLocks noGrp="1"/>
          </p:cNvSpPr>
          <p:nvPr>
            <p:ph idx="1"/>
          </p:nvPr>
        </p:nvSpPr>
        <p:spPr/>
        <p:txBody>
          <a:bodyPr/>
          <a:lstStyle/>
          <a:p>
            <a:r>
              <a:rPr lang="en-US" dirty="0" smtClean="0"/>
              <a:t>Regular expressions are used to search and modify strings from documents. For example transforming,</a:t>
            </a:r>
          </a:p>
          <a:p>
            <a:pPr marL="0" indent="0" algn="ctr">
              <a:buNone/>
            </a:pPr>
            <a:r>
              <a:rPr lang="en-US" dirty="0" smtClean="0"/>
              <a:t>“I am X” to “Why you think I am X”</a:t>
            </a:r>
          </a:p>
          <a:p>
            <a:endParaRPr lang="en-US" dirty="0" smtClean="0"/>
          </a:p>
          <a:p>
            <a:r>
              <a:rPr lang="en-US" dirty="0" smtClean="0"/>
              <a:t>Regular expressions helps to represent finite rules of a language from which infinite sentences can be created.</a:t>
            </a:r>
            <a:endParaRPr lang="en-US" dirty="0"/>
          </a:p>
        </p:txBody>
      </p:sp>
    </p:spTree>
    <p:extLst>
      <p:ext uri="{BB962C8B-B14F-4D97-AF65-F5344CB8AC3E}">
        <p14:creationId xmlns:p14="http://schemas.microsoft.com/office/powerpoint/2010/main" val="23339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(Applications)</a:t>
            </a:r>
            <a:endParaRPr lang="en-US" dirty="0"/>
          </a:p>
        </p:txBody>
      </p:sp>
      <p:sp>
        <p:nvSpPr>
          <p:cNvPr id="3" name="Content Placeholder 2"/>
          <p:cNvSpPr>
            <a:spLocks noGrp="1"/>
          </p:cNvSpPr>
          <p:nvPr>
            <p:ph idx="1"/>
          </p:nvPr>
        </p:nvSpPr>
        <p:spPr/>
        <p:txBody>
          <a:bodyPr/>
          <a:lstStyle/>
          <a:p>
            <a:r>
              <a:rPr lang="en-US" dirty="0" err="1" smtClean="0"/>
              <a:t>Chatbots</a:t>
            </a:r>
            <a:endParaRPr lang="en-US" dirty="0" smtClean="0"/>
          </a:p>
          <a:p>
            <a:r>
              <a:rPr lang="en-US" dirty="0" smtClean="0"/>
              <a:t>Text normalization</a:t>
            </a:r>
          </a:p>
          <a:p>
            <a:pPr lvl="1"/>
            <a:r>
              <a:rPr lang="en-US" dirty="0" smtClean="0"/>
              <a:t>Tokenization</a:t>
            </a:r>
          </a:p>
          <a:p>
            <a:pPr lvl="1"/>
            <a:r>
              <a:rPr lang="en-US" dirty="0" smtClean="0"/>
              <a:t>Lemmatization</a:t>
            </a:r>
          </a:p>
          <a:p>
            <a:pPr lvl="1"/>
            <a:r>
              <a:rPr lang="en-US" dirty="0" smtClean="0"/>
              <a:t>Stemming</a:t>
            </a:r>
          </a:p>
          <a:p>
            <a:pPr lvl="1"/>
            <a:r>
              <a:rPr lang="en-US" dirty="0" smtClean="0"/>
              <a:t>Segmentation</a:t>
            </a:r>
          </a:p>
          <a:p>
            <a:r>
              <a:rPr lang="en-US" dirty="0" smtClean="0"/>
              <a:t>Grammar correction</a:t>
            </a:r>
          </a:p>
          <a:p>
            <a:r>
              <a:rPr lang="en-US" dirty="0" smtClean="0"/>
              <a:t>Sentences generation</a:t>
            </a:r>
          </a:p>
          <a:p>
            <a:r>
              <a:rPr lang="en-US" dirty="0" smtClean="0"/>
              <a:t>…</a:t>
            </a:r>
            <a:endParaRPr lang="en-US" dirty="0"/>
          </a:p>
        </p:txBody>
      </p:sp>
    </p:spTree>
    <p:extLst>
      <p:ext uri="{BB962C8B-B14F-4D97-AF65-F5344CB8AC3E}">
        <p14:creationId xmlns:p14="http://schemas.microsoft.com/office/powerpoint/2010/main" val="423453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Tokenization:</a:t>
            </a:r>
            <a:r>
              <a:rPr lang="en-US" dirty="0" smtClean="0"/>
              <a:t> </a:t>
            </a:r>
          </a:p>
          <a:p>
            <a:pPr lvl="1"/>
            <a:r>
              <a:rPr lang="en-US" dirty="0" smtClean="0"/>
              <a:t>Identifying the language units (words)</a:t>
            </a:r>
          </a:p>
          <a:p>
            <a:pPr lvl="1"/>
            <a:r>
              <a:rPr lang="en-US" dirty="0" smtClean="0"/>
              <a:t>E.g., White spaces </a:t>
            </a:r>
            <a:endParaRPr lang="en-US" dirty="0"/>
          </a:p>
          <a:p>
            <a:r>
              <a:rPr lang="en-US" b="1" dirty="0" smtClean="0"/>
              <a:t>Lemmatization:</a:t>
            </a:r>
            <a:r>
              <a:rPr lang="en-US" dirty="0" smtClean="0"/>
              <a:t> </a:t>
            </a:r>
          </a:p>
          <a:p>
            <a:pPr lvl="1"/>
            <a:r>
              <a:rPr lang="en-US" dirty="0" smtClean="0"/>
              <a:t>Determining that the two words are having the same root, despite their surface differences</a:t>
            </a:r>
          </a:p>
          <a:p>
            <a:pPr lvl="1"/>
            <a:r>
              <a:rPr lang="en-US" dirty="0" smtClean="0"/>
              <a:t>E.g., song, sung, sang etc.</a:t>
            </a:r>
          </a:p>
          <a:p>
            <a:r>
              <a:rPr lang="en-US" b="1" dirty="0" smtClean="0"/>
              <a:t>Stemming:</a:t>
            </a:r>
          </a:p>
          <a:p>
            <a:pPr lvl="1"/>
            <a:r>
              <a:rPr lang="en-US" b="1" dirty="0"/>
              <a:t>Striping suffixes from the end of a word e.g., identify, identification, identifiable, identifying</a:t>
            </a:r>
            <a:endParaRPr lang="en-US" b="1" dirty="0" smtClean="0"/>
          </a:p>
          <a:p>
            <a:r>
              <a:rPr lang="en-US" b="1" dirty="0" smtClean="0"/>
              <a:t>Segmentation:</a:t>
            </a:r>
          </a:p>
          <a:p>
            <a:pPr lvl="1"/>
            <a:r>
              <a:rPr lang="en-US" b="1" dirty="0" smtClean="0"/>
              <a:t>Separation of units into groups e.g., sentence or paragraph</a:t>
            </a:r>
          </a:p>
          <a:p>
            <a:pPr lvl="1"/>
            <a:endParaRPr lang="en-US" b="1" dirty="0" smtClean="0"/>
          </a:p>
        </p:txBody>
      </p:sp>
    </p:spTree>
    <p:extLst>
      <p:ext uri="{BB962C8B-B14F-4D97-AF65-F5344CB8AC3E}">
        <p14:creationId xmlns:p14="http://schemas.microsoft.com/office/powerpoint/2010/main" val="186748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a:bodyPr>
          <a:lstStyle/>
          <a:p>
            <a:r>
              <a:rPr lang="en-US" dirty="0" smtClean="0"/>
              <a:t>A very important tool in NLP.</a:t>
            </a:r>
          </a:p>
          <a:p>
            <a:r>
              <a:rPr lang="en-US" dirty="0" smtClean="0"/>
              <a:t>An algebraic expression (notation) for characterizing a set of strings.</a:t>
            </a:r>
          </a:p>
          <a:p>
            <a:r>
              <a:rPr lang="en-US" dirty="0" smtClean="0"/>
              <a:t>Particularly helpful in searching text patterns in a corpus.</a:t>
            </a:r>
          </a:p>
          <a:p>
            <a:r>
              <a:rPr lang="en-US" dirty="0" smtClean="0"/>
              <a:t>The search may be defined differently e.g., return all matches, first match, last match etc.</a:t>
            </a:r>
          </a:p>
          <a:p>
            <a:endParaRPr lang="en-US" dirty="0"/>
          </a:p>
          <a:p>
            <a:pPr marL="0" indent="0">
              <a:buNone/>
            </a:pPr>
            <a:r>
              <a:rPr lang="en-US" sz="2000" dirty="0" smtClean="0"/>
              <a:t>The mathematical structure of regex is almost the same, however, differently supported in various languages</a:t>
            </a:r>
            <a:endParaRPr lang="en-US" sz="2000" dirty="0"/>
          </a:p>
        </p:txBody>
      </p:sp>
    </p:spTree>
    <p:extLst>
      <p:ext uri="{BB962C8B-B14F-4D97-AF65-F5344CB8AC3E}">
        <p14:creationId xmlns:p14="http://schemas.microsoft.com/office/powerpoint/2010/main" val="366698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Regex Patterns</a:t>
            </a:r>
            <a:endParaRPr lang="en-US" dirty="0"/>
          </a:p>
        </p:txBody>
      </p:sp>
      <p:sp>
        <p:nvSpPr>
          <p:cNvPr id="3" name="Content Placeholder 2"/>
          <p:cNvSpPr>
            <a:spLocks noGrp="1"/>
          </p:cNvSpPr>
          <p:nvPr>
            <p:ph idx="1"/>
          </p:nvPr>
        </p:nvSpPr>
        <p:spPr/>
        <p:txBody>
          <a:bodyPr/>
          <a:lstStyle/>
          <a:p>
            <a:r>
              <a:rPr lang="en-US" b="1" dirty="0" smtClean="0"/>
              <a:t>‘cake’</a:t>
            </a:r>
            <a:r>
              <a:rPr lang="en-US" dirty="0" smtClean="0"/>
              <a:t>:</a:t>
            </a:r>
          </a:p>
          <a:p>
            <a:pPr lvl="1"/>
            <a:r>
              <a:rPr lang="en-US" dirty="0" smtClean="0"/>
              <a:t>May consist of a character or a character sequence</a:t>
            </a:r>
          </a:p>
          <a:p>
            <a:pPr lvl="1"/>
            <a:r>
              <a:rPr lang="en-US" sz="2800" dirty="0" smtClean="0"/>
              <a:t>Regular expressions are case sensitive</a:t>
            </a:r>
            <a:endParaRPr lang="en-US" dirty="0" smtClean="0"/>
          </a:p>
          <a:p>
            <a:endParaRPr lang="en-US" dirty="0" smtClean="0"/>
          </a:p>
          <a:p>
            <a:r>
              <a:rPr lang="en-US" dirty="0" smtClean="0"/>
              <a:t>Anyone from list []:</a:t>
            </a:r>
          </a:p>
          <a:p>
            <a:pPr lvl="1"/>
            <a:r>
              <a:rPr lang="en-US" dirty="0" smtClean="0"/>
              <a:t>At least one character from the list given in []</a:t>
            </a:r>
          </a:p>
          <a:p>
            <a:pPr lvl="1"/>
            <a:r>
              <a:rPr lang="en-US" dirty="0" smtClean="0"/>
              <a:t>E.g., </a:t>
            </a:r>
            <a:r>
              <a:rPr lang="en-US" b="1" dirty="0" smtClean="0"/>
              <a:t>‘[</a:t>
            </a:r>
            <a:r>
              <a:rPr lang="en-US" b="1" dirty="0" err="1" smtClean="0"/>
              <a:t>cC</a:t>
            </a:r>
            <a:r>
              <a:rPr lang="en-US" b="1" dirty="0" smtClean="0"/>
              <a:t>]</a:t>
            </a:r>
            <a:r>
              <a:rPr lang="en-US" b="1" dirty="0" err="1" smtClean="0"/>
              <a:t>ake</a:t>
            </a:r>
            <a:r>
              <a:rPr lang="en-US" b="1" dirty="0" smtClean="0"/>
              <a:t>’</a:t>
            </a:r>
          </a:p>
          <a:p>
            <a:pPr lvl="1"/>
            <a:r>
              <a:rPr lang="en-US" dirty="0" smtClean="0"/>
              <a:t>Or </a:t>
            </a:r>
            <a:r>
              <a:rPr lang="en-US" b="1" dirty="0" smtClean="0"/>
              <a:t>‘[</a:t>
            </a:r>
            <a:r>
              <a:rPr lang="en-US" b="1" dirty="0" err="1" smtClean="0"/>
              <a:t>abc</a:t>
            </a:r>
            <a:r>
              <a:rPr lang="en-US" b="1" dirty="0" smtClean="0"/>
              <a:t>]d’</a:t>
            </a:r>
            <a:r>
              <a:rPr lang="en-US" dirty="0" smtClean="0"/>
              <a:t> – any character from ‘</a:t>
            </a:r>
            <a:r>
              <a:rPr lang="en-US" dirty="0" err="1" smtClean="0"/>
              <a:t>abc</a:t>
            </a:r>
            <a:r>
              <a:rPr lang="en-US" dirty="0" smtClean="0"/>
              <a:t>’ and then d</a:t>
            </a:r>
          </a:p>
          <a:p>
            <a:pPr lvl="1"/>
            <a:r>
              <a:rPr lang="en-US" b="1" dirty="0" smtClean="0"/>
              <a:t>‘[0123456789].00’</a:t>
            </a:r>
            <a:r>
              <a:rPr lang="en-US" dirty="0" smtClean="0"/>
              <a:t> – any digit and then .00</a:t>
            </a:r>
          </a:p>
          <a:p>
            <a:endParaRPr lang="en-US" dirty="0"/>
          </a:p>
        </p:txBody>
      </p:sp>
    </p:spTree>
    <p:extLst>
      <p:ext uri="{BB962C8B-B14F-4D97-AF65-F5344CB8AC3E}">
        <p14:creationId xmlns:p14="http://schemas.microsoft.com/office/powerpoint/2010/main" val="259336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
        <p:nvSpPr>
          <p:cNvPr id="3" name="Content Placeholder 2"/>
          <p:cNvSpPr>
            <a:spLocks noGrp="1"/>
          </p:cNvSpPr>
          <p:nvPr>
            <p:ph idx="1"/>
          </p:nvPr>
        </p:nvSpPr>
        <p:spPr/>
        <p:txBody>
          <a:bodyPr>
            <a:normAutofit lnSpcReduction="10000"/>
          </a:bodyPr>
          <a:lstStyle/>
          <a:p>
            <a:r>
              <a:rPr lang="en-US" b="1" dirty="0" smtClean="0"/>
              <a:t>Shortened Sequence (-):</a:t>
            </a:r>
          </a:p>
          <a:p>
            <a:pPr marL="685800" lvl="2">
              <a:spcBef>
                <a:spcPts val="1000"/>
              </a:spcBef>
            </a:pPr>
            <a:r>
              <a:rPr lang="en-US" dirty="0"/>
              <a:t>When all the characters are in a sequence use -, as </a:t>
            </a:r>
            <a:r>
              <a:rPr lang="en-US" b="1" dirty="0"/>
              <a:t>[a-z], [A-Z],[0-9]</a:t>
            </a:r>
          </a:p>
          <a:p>
            <a:pPr marL="0" indent="0">
              <a:buNone/>
            </a:pPr>
            <a:endParaRPr lang="en-US" dirty="0" smtClean="0"/>
          </a:p>
          <a:p>
            <a:r>
              <a:rPr lang="en-US" b="1" dirty="0" smtClean="0"/>
              <a:t>Caret (^):</a:t>
            </a:r>
          </a:p>
          <a:p>
            <a:pPr lvl="1"/>
            <a:r>
              <a:rPr lang="en-US" dirty="0" smtClean="0"/>
              <a:t>[^apt] i.e., any character other than a, p or t</a:t>
            </a:r>
          </a:p>
          <a:p>
            <a:pPr lvl="1"/>
            <a:r>
              <a:rPr lang="en-US" dirty="0" smtClean="0"/>
              <a:t>[^a-z]  i.e., any character other than small case character</a:t>
            </a:r>
          </a:p>
          <a:p>
            <a:pPr lvl="1"/>
            <a:endParaRPr lang="en-US" dirty="0" smtClean="0"/>
          </a:p>
          <a:p>
            <a:r>
              <a:rPr lang="en-US" dirty="0" smtClean="0"/>
              <a:t>Has to be the first character otherwise taken as caret</a:t>
            </a:r>
          </a:p>
          <a:p>
            <a:pPr lvl="1"/>
            <a:r>
              <a:rPr lang="en-US" dirty="0" smtClean="0"/>
              <a:t>[e^] i.e., either e or ^</a:t>
            </a:r>
          </a:p>
          <a:p>
            <a:pPr lvl="1"/>
            <a:r>
              <a:rPr lang="en-US" dirty="0" err="1" smtClean="0"/>
              <a:t>a^b</a:t>
            </a:r>
            <a:r>
              <a:rPr lang="en-US" dirty="0" smtClean="0"/>
              <a:t> i.e., sequence </a:t>
            </a:r>
            <a:r>
              <a:rPr lang="en-US" dirty="0" err="1" smtClean="0"/>
              <a:t>a^b</a:t>
            </a:r>
            <a:endParaRPr lang="en-US" dirty="0" smtClean="0"/>
          </a:p>
          <a:p>
            <a:pPr marL="457200" lvl="1" indent="0">
              <a:buNone/>
            </a:pPr>
            <a:endParaRPr lang="en-US" b="1" dirty="0"/>
          </a:p>
        </p:txBody>
      </p:sp>
    </p:spTree>
    <p:extLst>
      <p:ext uri="{BB962C8B-B14F-4D97-AF65-F5344CB8AC3E}">
        <p14:creationId xmlns:p14="http://schemas.microsoft.com/office/powerpoint/2010/main" val="283588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Optional characters (?):</a:t>
            </a:r>
          </a:p>
          <a:p>
            <a:pPr lvl="1"/>
            <a:r>
              <a:rPr lang="en-US" dirty="0" err="1" smtClean="0"/>
              <a:t>colou?r</a:t>
            </a:r>
            <a:r>
              <a:rPr lang="en-US" dirty="0" smtClean="0"/>
              <a:t> i.e., color with or without u</a:t>
            </a:r>
          </a:p>
          <a:p>
            <a:pPr lvl="1"/>
            <a:r>
              <a:rPr lang="en-US" dirty="0" smtClean="0"/>
              <a:t>Books? i.e., book or books</a:t>
            </a:r>
          </a:p>
          <a:p>
            <a:endParaRPr lang="en-US" dirty="0" smtClean="0"/>
          </a:p>
          <a:p>
            <a:r>
              <a:rPr lang="en-US" b="1" dirty="0" err="1" smtClean="0"/>
              <a:t>Kleene</a:t>
            </a:r>
            <a:r>
              <a:rPr lang="en-US" b="1" dirty="0" smtClean="0"/>
              <a:t> *:</a:t>
            </a:r>
          </a:p>
          <a:p>
            <a:pPr lvl="1"/>
            <a:r>
              <a:rPr lang="en-US" dirty="0" smtClean="0"/>
              <a:t>We may generally need more than one character of a character</a:t>
            </a:r>
          </a:p>
          <a:p>
            <a:pPr lvl="1"/>
            <a:r>
              <a:rPr lang="en-US" dirty="0" smtClean="0"/>
              <a:t>Means zero or one or many number of the immediately previous character</a:t>
            </a:r>
          </a:p>
          <a:p>
            <a:pPr lvl="1"/>
            <a:r>
              <a:rPr lang="en-US" dirty="0" smtClean="0"/>
              <a:t>E.g., baa* i.e., can have any number of a’s at the end </a:t>
            </a:r>
          </a:p>
          <a:p>
            <a:endParaRPr lang="en-US" dirty="0"/>
          </a:p>
        </p:txBody>
      </p:sp>
    </p:spTree>
    <p:extLst>
      <p:ext uri="{BB962C8B-B14F-4D97-AF65-F5344CB8AC3E}">
        <p14:creationId xmlns:p14="http://schemas.microsoft.com/office/powerpoint/2010/main" val="8714341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1515</TotalTime>
  <Words>1022</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Trebuchet MS</vt:lpstr>
      <vt:lpstr>Berlin</vt:lpstr>
      <vt:lpstr>Natural Language Processing</vt:lpstr>
      <vt:lpstr>ELIZA (The psychologist)</vt:lpstr>
      <vt:lpstr>Regex</vt:lpstr>
      <vt:lpstr>Regular Expressions (Applications)</vt:lpstr>
      <vt:lpstr>PowerPoint Presentation</vt:lpstr>
      <vt:lpstr>Regular Expression</vt:lpstr>
      <vt:lpstr>Basic Regex Patterns</vt:lpstr>
      <vt:lpstr>Search Queries</vt:lpstr>
      <vt:lpstr>PowerPoint Presentation</vt:lpstr>
      <vt:lpstr>PowerPoint Presentation</vt:lpstr>
      <vt:lpstr>PowerPoint Presentation</vt:lpstr>
      <vt:lpstr>PowerPoint Presentation</vt:lpstr>
      <vt:lpstr>PowerPoint Presentation</vt:lpstr>
      <vt:lpstr>PowerPoint Presentation</vt:lpstr>
      <vt:lpstr>Exercise</vt:lpstr>
      <vt:lpstr>Another Exercise (price)</vt:lpstr>
      <vt:lpstr>Other operators</vt:lpstr>
      <vt:lpstr>PowerPoint Presentation</vt:lpstr>
      <vt:lpstr>Substitution Queries</vt:lpstr>
      <vt:lpstr>Substitution and Capture</vt:lpstr>
      <vt:lpstr>Python Regex</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taimoorkhan003@outlook.com</dc:creator>
  <cp:lastModifiedBy>Taimoor</cp:lastModifiedBy>
  <cp:revision>61</cp:revision>
  <dcterms:created xsi:type="dcterms:W3CDTF">2019-01-28T10:34:50Z</dcterms:created>
  <dcterms:modified xsi:type="dcterms:W3CDTF">2019-09-12T07:40:05Z</dcterms:modified>
</cp:coreProperties>
</file>