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7010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8948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073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7200" dirty="0">
                <a:solidFill>
                  <a:prstClr val="white"/>
                </a:solidFill>
                <a:effectLst/>
              </a:rPr>
              <a:t>”</a:t>
            </a:r>
          </a:p>
        </p:txBody>
      </p:sp>
    </p:spTree>
    <p:extLst>
      <p:ext uri="{BB962C8B-B14F-4D97-AF65-F5344CB8AC3E}">
        <p14:creationId xmlns:p14="http://schemas.microsoft.com/office/powerpoint/2010/main" val="3097731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41591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05879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9595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29345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9405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0001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6909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787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1447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9685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9666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4683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2554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6A724E-56C3-4C6F-9E5B-424012688EBD}" type="datetimeFigureOut">
              <a:rPr lang="en-US" smtClean="0">
                <a:solidFill>
                  <a:prstClr val="white">
                    <a:tint val="75000"/>
                  </a:prstClr>
                </a:solidFill>
              </a:rPr>
              <a:pPr/>
              <a:t>2/12/2019</a:t>
            </a:fld>
            <a:endParaRPr lang="en-US">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DBCB525-F628-47C3-A3D1-0608EC831F13}"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243591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(NLP)</a:t>
            </a:r>
            <a:endParaRPr lang="en-US" dirty="0"/>
          </a:p>
        </p:txBody>
      </p:sp>
      <p:sp>
        <p:nvSpPr>
          <p:cNvPr id="3" name="Subtitle 2"/>
          <p:cNvSpPr>
            <a:spLocks noGrp="1"/>
          </p:cNvSpPr>
          <p:nvPr>
            <p:ph type="subTitle" idx="1"/>
          </p:nvPr>
        </p:nvSpPr>
        <p:spPr/>
        <p:txBody>
          <a:bodyPr/>
          <a:lstStyle/>
          <a:p>
            <a:r>
              <a:rPr lang="en-US" dirty="0" smtClean="0"/>
              <a:t>Lecture 5: Porter Stemmer</a:t>
            </a:r>
          </a:p>
          <a:p>
            <a:r>
              <a:rPr lang="en-US" dirty="0" smtClean="0"/>
              <a:t>Dr. Muhammad </a:t>
            </a:r>
            <a:r>
              <a:rPr lang="en-US" dirty="0" err="1" smtClean="0"/>
              <a:t>Taimoor</a:t>
            </a:r>
            <a:r>
              <a:rPr lang="en-US" dirty="0" smtClean="0"/>
              <a:t> Khan</a:t>
            </a:r>
          </a:p>
          <a:p>
            <a:endParaRPr lang="en-US" dirty="0"/>
          </a:p>
        </p:txBody>
      </p:sp>
    </p:spTree>
    <p:extLst>
      <p:ext uri="{BB962C8B-B14F-4D97-AF65-F5344CB8AC3E}">
        <p14:creationId xmlns:p14="http://schemas.microsoft.com/office/powerpoint/2010/main" val="277710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1(b)</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b="1" dirty="0" smtClean="0"/>
          </a:p>
          <a:p>
            <a:endParaRPr lang="en-US" b="1" dirty="0"/>
          </a:p>
          <a:p>
            <a:pPr marL="0" indent="0">
              <a:buNone/>
            </a:pPr>
            <a:r>
              <a:rPr lang="en-US" dirty="0" smtClean="0"/>
              <a:t>	(</a:t>
            </a:r>
            <a:r>
              <a:rPr lang="en-US" dirty="0"/>
              <a:t>m&gt;0) EED -&gt; EE                    feed      -&gt;  feed</a:t>
            </a:r>
          </a:p>
          <a:p>
            <a:pPr marL="0" indent="0">
              <a:buNone/>
            </a:pPr>
            <a:r>
              <a:rPr lang="en-US" dirty="0" smtClean="0"/>
              <a:t>		                                 </a:t>
            </a:r>
            <a:r>
              <a:rPr lang="en-US" dirty="0"/>
              <a:t>agreed    -&gt;  agree</a:t>
            </a:r>
          </a:p>
          <a:p>
            <a:pPr marL="0" indent="0">
              <a:buNone/>
            </a:pPr>
            <a:r>
              <a:rPr lang="en-US" dirty="0" smtClean="0"/>
              <a:t>	(*</a:t>
            </a:r>
            <a:r>
              <a:rPr lang="en-US" dirty="0"/>
              <a:t>v*) ED  -&gt; </a:t>
            </a:r>
            <a:r>
              <a:rPr lang="en-US" dirty="0" smtClean="0"/>
              <a:t>                         </a:t>
            </a:r>
            <a:r>
              <a:rPr lang="en-US" dirty="0"/>
              <a:t>plastered -&gt;  plaster</a:t>
            </a:r>
          </a:p>
          <a:p>
            <a:pPr marL="0" indent="0">
              <a:buNone/>
            </a:pPr>
            <a:r>
              <a:rPr lang="en-US" dirty="0" smtClean="0"/>
              <a:t>				            </a:t>
            </a:r>
            <a:r>
              <a:rPr lang="en-US" dirty="0"/>
              <a:t>bled      -&gt;  bled</a:t>
            </a:r>
          </a:p>
          <a:p>
            <a:pPr marL="0" indent="0">
              <a:buNone/>
            </a:pPr>
            <a:r>
              <a:rPr lang="en-US" dirty="0" smtClean="0"/>
              <a:t>	(*</a:t>
            </a:r>
            <a:r>
              <a:rPr lang="en-US" dirty="0"/>
              <a:t>v*) ING -&gt;    </a:t>
            </a:r>
            <a:r>
              <a:rPr lang="en-US" dirty="0" smtClean="0"/>
              <a:t>                     </a:t>
            </a:r>
            <a:r>
              <a:rPr lang="en-US" dirty="0"/>
              <a:t>motoring  -&gt;  motor</a:t>
            </a:r>
          </a:p>
          <a:p>
            <a:pPr marL="0" indent="0">
              <a:buNone/>
            </a:pPr>
            <a:r>
              <a:rPr lang="en-US" dirty="0" smtClean="0"/>
              <a:t>				            </a:t>
            </a:r>
            <a:r>
              <a:rPr lang="en-US" dirty="0"/>
              <a:t>sing      -&gt;  sing</a:t>
            </a:r>
          </a:p>
        </p:txBody>
      </p:sp>
    </p:spTree>
    <p:extLst>
      <p:ext uri="{BB962C8B-B14F-4D97-AF65-F5344CB8AC3E}">
        <p14:creationId xmlns:p14="http://schemas.microsoft.com/office/powerpoint/2010/main" val="160790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 1(b) Clean up</a:t>
            </a:r>
            <a:endParaRPr lang="en-US" dirty="0"/>
          </a:p>
        </p:txBody>
      </p:sp>
      <p:sp>
        <p:nvSpPr>
          <p:cNvPr id="3" name="Content Placeholder 2"/>
          <p:cNvSpPr>
            <a:spLocks noGrp="1"/>
          </p:cNvSpPr>
          <p:nvPr>
            <p:ph idx="1"/>
          </p:nvPr>
        </p:nvSpPr>
        <p:spPr/>
        <p:txBody>
          <a:bodyPr>
            <a:normAutofit fontScale="55000" lnSpcReduction="20000"/>
          </a:bodyPr>
          <a:lstStyle/>
          <a:p>
            <a:r>
              <a:rPr lang="en-US" dirty="0"/>
              <a:t>If the second or third of the rules in Step 1b is successful, the following is done:</a:t>
            </a:r>
          </a:p>
          <a:p>
            <a:pPr marL="0" indent="0">
              <a:buNone/>
            </a:pPr>
            <a:r>
              <a:rPr lang="en-US" dirty="0"/>
              <a:t>    AT -&gt; ATE                       </a:t>
            </a:r>
            <a:r>
              <a:rPr lang="en-US" dirty="0" err="1"/>
              <a:t>conflat</a:t>
            </a:r>
            <a:r>
              <a:rPr lang="en-US" dirty="0"/>
              <a:t>(</a:t>
            </a:r>
            <a:r>
              <a:rPr lang="en-US" dirty="0" err="1"/>
              <a:t>ed</a:t>
            </a:r>
            <a:r>
              <a:rPr lang="en-US" dirty="0"/>
              <a:t>)  -&gt;  conflate</a:t>
            </a:r>
          </a:p>
          <a:p>
            <a:pPr marL="0" indent="0">
              <a:buNone/>
            </a:pPr>
            <a:r>
              <a:rPr lang="en-US" dirty="0"/>
              <a:t>    BL -&gt; BLE                       </a:t>
            </a:r>
            <a:r>
              <a:rPr lang="en-US" dirty="0" err="1"/>
              <a:t>troubl</a:t>
            </a:r>
            <a:r>
              <a:rPr lang="en-US" dirty="0"/>
              <a:t>(</a:t>
            </a:r>
            <a:r>
              <a:rPr lang="en-US" dirty="0" err="1"/>
              <a:t>ed</a:t>
            </a:r>
            <a:r>
              <a:rPr lang="en-US" dirty="0"/>
              <a:t>)   -&gt;  trouble</a:t>
            </a:r>
          </a:p>
          <a:p>
            <a:pPr marL="0" indent="0">
              <a:buNone/>
            </a:pPr>
            <a:r>
              <a:rPr lang="en-US" dirty="0"/>
              <a:t>    IZ -&gt; IZE                       </a:t>
            </a:r>
            <a:r>
              <a:rPr lang="en-US" dirty="0" err="1"/>
              <a:t>siz</a:t>
            </a:r>
            <a:r>
              <a:rPr lang="en-US" dirty="0"/>
              <a:t>(</a:t>
            </a:r>
            <a:r>
              <a:rPr lang="en-US" dirty="0" err="1"/>
              <a:t>ed</a:t>
            </a:r>
            <a:r>
              <a:rPr lang="en-US" dirty="0"/>
              <a:t>)      -&gt;  </a:t>
            </a:r>
            <a:r>
              <a:rPr lang="en-US" dirty="0" smtClean="0"/>
              <a:t>size</a:t>
            </a:r>
            <a:r>
              <a:rPr lang="en-US" dirty="0"/>
              <a:t> </a:t>
            </a:r>
            <a:endParaRPr lang="en-US" dirty="0" smtClean="0"/>
          </a:p>
          <a:p>
            <a:pPr marL="0" indent="0">
              <a:buNone/>
            </a:pPr>
            <a:endParaRPr lang="en-US" dirty="0" smtClean="0"/>
          </a:p>
          <a:p>
            <a:pPr marL="0" indent="0">
              <a:buNone/>
            </a:pPr>
            <a:r>
              <a:rPr lang="en-US" dirty="0" smtClean="0"/>
              <a:t>(*</a:t>
            </a:r>
            <a:r>
              <a:rPr lang="en-US" dirty="0"/>
              <a:t>d and not (*L or *S or *Z</a:t>
            </a:r>
            <a:r>
              <a:rPr lang="en-US" dirty="0" smtClean="0"/>
              <a:t>))        </a:t>
            </a:r>
            <a:r>
              <a:rPr lang="en-US" dirty="0"/>
              <a:t>-&gt; single letter</a:t>
            </a:r>
          </a:p>
          <a:p>
            <a:pPr marL="0" indent="0">
              <a:buNone/>
            </a:pPr>
            <a:r>
              <a:rPr lang="en-US" dirty="0"/>
              <a:t>                                    </a:t>
            </a:r>
            <a:r>
              <a:rPr lang="en-US" dirty="0" err="1"/>
              <a:t>hopp</a:t>
            </a:r>
            <a:r>
              <a:rPr lang="en-US" dirty="0"/>
              <a:t>(</a:t>
            </a:r>
            <a:r>
              <a:rPr lang="en-US" dirty="0" err="1"/>
              <a:t>ing</a:t>
            </a:r>
            <a:r>
              <a:rPr lang="en-US" dirty="0"/>
              <a:t>)    -&gt;  hop</a:t>
            </a:r>
          </a:p>
          <a:p>
            <a:pPr marL="0" indent="0">
              <a:buNone/>
            </a:pPr>
            <a:r>
              <a:rPr lang="en-US" dirty="0"/>
              <a:t>                                    </a:t>
            </a:r>
            <a:r>
              <a:rPr lang="en-US" dirty="0" err="1"/>
              <a:t>tann</a:t>
            </a:r>
            <a:r>
              <a:rPr lang="en-US" dirty="0"/>
              <a:t>(</a:t>
            </a:r>
            <a:r>
              <a:rPr lang="en-US" dirty="0" err="1"/>
              <a:t>ed</a:t>
            </a:r>
            <a:r>
              <a:rPr lang="en-US" dirty="0"/>
              <a:t>)     -&gt;  tan</a:t>
            </a:r>
          </a:p>
          <a:p>
            <a:pPr marL="0" indent="0">
              <a:buNone/>
            </a:pPr>
            <a:r>
              <a:rPr lang="en-US" dirty="0"/>
              <a:t>                                    fall(</a:t>
            </a:r>
            <a:r>
              <a:rPr lang="en-US" dirty="0" err="1"/>
              <a:t>ing</a:t>
            </a:r>
            <a:r>
              <a:rPr lang="en-US" dirty="0"/>
              <a:t>)    -&gt;  fall</a:t>
            </a:r>
          </a:p>
          <a:p>
            <a:pPr marL="0" indent="0">
              <a:buNone/>
            </a:pPr>
            <a:r>
              <a:rPr lang="en-US" dirty="0"/>
              <a:t>                                    hiss(</a:t>
            </a:r>
            <a:r>
              <a:rPr lang="en-US" dirty="0" err="1"/>
              <a:t>ing</a:t>
            </a:r>
            <a:r>
              <a:rPr lang="en-US" dirty="0"/>
              <a:t>)    -&gt;  hiss</a:t>
            </a:r>
          </a:p>
          <a:p>
            <a:pPr marL="0" indent="0">
              <a:buNone/>
            </a:pPr>
            <a:r>
              <a:rPr lang="en-US" dirty="0"/>
              <a:t>                                    fizz(</a:t>
            </a:r>
            <a:r>
              <a:rPr lang="en-US" dirty="0" err="1"/>
              <a:t>ed</a:t>
            </a:r>
            <a:r>
              <a:rPr lang="en-US" dirty="0"/>
              <a:t>)     -&gt;  fizz</a:t>
            </a:r>
          </a:p>
          <a:p>
            <a:pPr marL="0" indent="0">
              <a:buNone/>
            </a:pPr>
            <a:r>
              <a:rPr lang="en-US" dirty="0"/>
              <a:t>    (m=1 and *o) -&gt; E               fail(</a:t>
            </a:r>
            <a:r>
              <a:rPr lang="en-US" dirty="0" err="1"/>
              <a:t>ing</a:t>
            </a:r>
            <a:r>
              <a:rPr lang="en-US" dirty="0"/>
              <a:t>)    -&gt;  fail</a:t>
            </a:r>
          </a:p>
          <a:p>
            <a:pPr marL="0" indent="0">
              <a:buNone/>
            </a:pPr>
            <a:r>
              <a:rPr lang="en-US" dirty="0"/>
              <a:t>                                    fil(</a:t>
            </a:r>
            <a:r>
              <a:rPr lang="en-US" dirty="0" err="1"/>
              <a:t>ing</a:t>
            </a:r>
            <a:r>
              <a:rPr lang="en-US" dirty="0"/>
              <a:t>)     -&gt;  file</a:t>
            </a:r>
          </a:p>
          <a:p>
            <a:pPr marL="0" indent="0">
              <a:buNone/>
            </a:pPr>
            <a:endParaRPr lang="en-US" dirty="0"/>
          </a:p>
        </p:txBody>
      </p:sp>
    </p:spTree>
    <p:extLst>
      <p:ext uri="{BB962C8B-B14F-4D97-AF65-F5344CB8AC3E}">
        <p14:creationId xmlns:p14="http://schemas.microsoft.com/office/powerpoint/2010/main" val="281754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1(c)</a:t>
            </a:r>
            <a:endParaRPr lang="en-US" dirty="0"/>
          </a:p>
        </p:txBody>
      </p:sp>
      <p:sp>
        <p:nvSpPr>
          <p:cNvPr id="3" name="Content Placeholder 2"/>
          <p:cNvSpPr>
            <a:spLocks noGrp="1"/>
          </p:cNvSpPr>
          <p:nvPr>
            <p:ph idx="1"/>
          </p:nvPr>
        </p:nvSpPr>
        <p:spPr/>
        <p:txBody>
          <a:bodyPr/>
          <a:lstStyle/>
          <a:p>
            <a:pPr marL="0" indent="0">
              <a:buNone/>
            </a:pPr>
            <a:r>
              <a:rPr lang="en-US" dirty="0"/>
              <a:t>(*v*) Y -&gt; I                    happy        -&gt;  </a:t>
            </a:r>
            <a:r>
              <a:rPr lang="en-US" dirty="0" err="1"/>
              <a:t>happi</a:t>
            </a:r>
            <a:endParaRPr lang="en-US" dirty="0"/>
          </a:p>
          <a:p>
            <a:pPr marL="0" indent="0">
              <a:buNone/>
            </a:pPr>
            <a:r>
              <a:rPr lang="en-US" dirty="0"/>
              <a:t>                                    sky          -&gt;  sky</a:t>
            </a:r>
          </a:p>
        </p:txBody>
      </p:sp>
    </p:spTree>
    <p:extLst>
      <p:ext uri="{BB962C8B-B14F-4D97-AF65-F5344CB8AC3E}">
        <p14:creationId xmlns:p14="http://schemas.microsoft.com/office/powerpoint/2010/main" val="391023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sz="half" idx="1"/>
          </p:nvPr>
        </p:nvSpPr>
        <p:spPr>
          <a:xfrm>
            <a:off x="772732" y="2349752"/>
            <a:ext cx="4945488" cy="3599316"/>
          </a:xfrm>
        </p:spPr>
        <p:txBody>
          <a:bodyPr>
            <a:normAutofit fontScale="55000" lnSpcReduction="20000"/>
          </a:bodyPr>
          <a:lstStyle/>
          <a:p>
            <a:pPr marL="0" indent="0">
              <a:buNone/>
            </a:pPr>
            <a:r>
              <a:rPr lang="en-US" dirty="0"/>
              <a:t>(m&gt;0) ATIONAL -&gt;  ATE           relational     -&gt;  relate</a:t>
            </a:r>
          </a:p>
          <a:p>
            <a:pPr marL="0" indent="0">
              <a:buNone/>
            </a:pPr>
            <a:r>
              <a:rPr lang="en-US" dirty="0"/>
              <a:t>    (m&gt;0) TIONAL  -&gt;  TION          conditional    -&gt;  condition</a:t>
            </a:r>
          </a:p>
          <a:p>
            <a:pPr marL="0" indent="0">
              <a:buNone/>
            </a:pPr>
            <a:r>
              <a:rPr lang="en-US" dirty="0"/>
              <a:t>                                    rational       -&gt;  rational</a:t>
            </a:r>
          </a:p>
          <a:p>
            <a:pPr marL="0" indent="0">
              <a:buNone/>
            </a:pPr>
            <a:r>
              <a:rPr lang="en-US" dirty="0"/>
              <a:t>    (m&gt;0) ENCI    -&gt;  ENCE          </a:t>
            </a:r>
            <a:r>
              <a:rPr lang="en-US" dirty="0" err="1"/>
              <a:t>valenci</a:t>
            </a:r>
            <a:r>
              <a:rPr lang="en-US" dirty="0"/>
              <a:t>        -&gt;  valence</a:t>
            </a:r>
          </a:p>
          <a:p>
            <a:pPr marL="0" indent="0">
              <a:buNone/>
            </a:pPr>
            <a:r>
              <a:rPr lang="en-US" dirty="0"/>
              <a:t>    (m&gt;0) ANCI    -&gt;  ANCE          </a:t>
            </a:r>
            <a:r>
              <a:rPr lang="en-US" dirty="0" err="1"/>
              <a:t>hesitanci</a:t>
            </a:r>
            <a:r>
              <a:rPr lang="en-US" dirty="0"/>
              <a:t>      -&gt;  hesitance</a:t>
            </a:r>
          </a:p>
          <a:p>
            <a:pPr marL="0" indent="0">
              <a:buNone/>
            </a:pPr>
            <a:r>
              <a:rPr lang="en-US" dirty="0"/>
              <a:t>    (m&gt;0) IZER    -&gt;  IZE           digitizer      -&gt;  digitize</a:t>
            </a:r>
          </a:p>
          <a:p>
            <a:pPr marL="0" indent="0">
              <a:buNone/>
            </a:pPr>
            <a:r>
              <a:rPr lang="en-US" dirty="0"/>
              <a:t>    (m&gt;0) ABLI    -&gt;  ABLE          </a:t>
            </a:r>
            <a:r>
              <a:rPr lang="en-US" dirty="0" err="1"/>
              <a:t>conformabli</a:t>
            </a:r>
            <a:r>
              <a:rPr lang="en-US" dirty="0"/>
              <a:t>    -&gt;  conformable</a:t>
            </a:r>
          </a:p>
          <a:p>
            <a:pPr marL="0" indent="0">
              <a:buNone/>
            </a:pPr>
            <a:r>
              <a:rPr lang="en-US" dirty="0"/>
              <a:t>    (m&gt;0) ALLI    -&gt;  AL            </a:t>
            </a:r>
            <a:r>
              <a:rPr lang="en-US" dirty="0" err="1"/>
              <a:t>radicalli</a:t>
            </a:r>
            <a:r>
              <a:rPr lang="en-US" dirty="0"/>
              <a:t>      -&gt;  radical</a:t>
            </a:r>
          </a:p>
          <a:p>
            <a:pPr marL="0" indent="0">
              <a:buNone/>
            </a:pPr>
            <a:r>
              <a:rPr lang="en-US" dirty="0"/>
              <a:t>    (m&gt;0) ENTLI   -&gt;  ENT           </a:t>
            </a:r>
            <a:r>
              <a:rPr lang="en-US" dirty="0" err="1"/>
              <a:t>differentli</a:t>
            </a:r>
            <a:r>
              <a:rPr lang="en-US" dirty="0"/>
              <a:t>    -&gt;  different</a:t>
            </a:r>
          </a:p>
          <a:p>
            <a:pPr marL="0" indent="0">
              <a:buNone/>
            </a:pPr>
            <a:r>
              <a:rPr lang="en-US" dirty="0"/>
              <a:t>    (m&gt;0) ELI     -&gt;  E             </a:t>
            </a:r>
            <a:r>
              <a:rPr lang="en-US" dirty="0" err="1"/>
              <a:t>vileli</a:t>
            </a:r>
            <a:r>
              <a:rPr lang="en-US" dirty="0"/>
              <a:t>        - &gt;  vile</a:t>
            </a:r>
          </a:p>
          <a:p>
            <a:pPr marL="0" indent="0">
              <a:buNone/>
            </a:pPr>
            <a:r>
              <a:rPr lang="en-US" dirty="0"/>
              <a:t>    (m&gt;0) OUSLI   -&gt;  OUS           </a:t>
            </a:r>
            <a:r>
              <a:rPr lang="en-US" dirty="0" err="1"/>
              <a:t>analogousli</a:t>
            </a:r>
            <a:r>
              <a:rPr lang="en-US" dirty="0"/>
              <a:t>    -&gt;  </a:t>
            </a:r>
            <a:r>
              <a:rPr lang="en-US" dirty="0" smtClean="0"/>
              <a:t>analogous</a:t>
            </a:r>
            <a:endParaRPr lang="en-US" dirty="0"/>
          </a:p>
        </p:txBody>
      </p:sp>
      <p:sp>
        <p:nvSpPr>
          <p:cNvPr id="5" name="Content Placeholder 4"/>
          <p:cNvSpPr>
            <a:spLocks noGrp="1"/>
          </p:cNvSpPr>
          <p:nvPr>
            <p:ph sz="half" idx="2"/>
          </p:nvPr>
        </p:nvSpPr>
        <p:spPr>
          <a:xfrm>
            <a:off x="6804738" y="2336873"/>
            <a:ext cx="4700058" cy="3599316"/>
          </a:xfrm>
        </p:spPr>
        <p:txBody>
          <a:bodyPr>
            <a:normAutofit fontScale="55000" lnSpcReduction="20000"/>
          </a:bodyPr>
          <a:lstStyle/>
          <a:p>
            <a:pPr marL="0" indent="0">
              <a:buNone/>
            </a:pPr>
            <a:r>
              <a:rPr lang="en-US" dirty="0"/>
              <a:t> (m&gt;0) IZATION -&gt;  IZE           </a:t>
            </a:r>
            <a:r>
              <a:rPr lang="en-US" dirty="0" err="1"/>
              <a:t>vietnamization</a:t>
            </a:r>
            <a:r>
              <a:rPr lang="en-US" dirty="0"/>
              <a:t> -&gt;  </a:t>
            </a:r>
            <a:r>
              <a:rPr lang="en-US" dirty="0" err="1"/>
              <a:t>vietnamize</a:t>
            </a:r>
            <a:endParaRPr lang="en-US" dirty="0"/>
          </a:p>
          <a:p>
            <a:pPr marL="0" indent="0">
              <a:buNone/>
            </a:pPr>
            <a:r>
              <a:rPr lang="en-US" dirty="0"/>
              <a:t>    (m&gt;0) ATION   -&gt;  ATE           predication    -&gt;  predicate</a:t>
            </a:r>
          </a:p>
          <a:p>
            <a:pPr marL="0" indent="0">
              <a:buNone/>
            </a:pPr>
            <a:r>
              <a:rPr lang="en-US" dirty="0"/>
              <a:t>    (m&gt;0) ATOR    -&gt;  ATE           operator       -&gt;  operate</a:t>
            </a:r>
          </a:p>
          <a:p>
            <a:pPr marL="0" indent="0">
              <a:buNone/>
            </a:pPr>
            <a:r>
              <a:rPr lang="en-US" dirty="0"/>
              <a:t>    (m&gt;0) ALISM   -&gt;  AL            feudalism      -&gt;  feudal</a:t>
            </a:r>
          </a:p>
          <a:p>
            <a:pPr marL="0" indent="0">
              <a:buNone/>
            </a:pPr>
            <a:r>
              <a:rPr lang="en-US" dirty="0"/>
              <a:t>    (m&gt;0) IVENESS -&gt;  IVE           decisiveness   -&gt;  decisive</a:t>
            </a:r>
          </a:p>
          <a:p>
            <a:pPr marL="0" indent="0">
              <a:buNone/>
            </a:pPr>
            <a:r>
              <a:rPr lang="en-US" dirty="0"/>
              <a:t>    (m&gt;0) FULNESS -&gt;  FUL           hopefulness    -&gt;  hopeful</a:t>
            </a:r>
          </a:p>
          <a:p>
            <a:pPr marL="0" indent="0">
              <a:buNone/>
            </a:pPr>
            <a:r>
              <a:rPr lang="en-US" dirty="0"/>
              <a:t>    (m&gt;0) OUSNESS -&gt;  OUS           callousness    -&gt;  callous</a:t>
            </a:r>
          </a:p>
          <a:p>
            <a:pPr marL="0" indent="0">
              <a:buNone/>
            </a:pPr>
            <a:r>
              <a:rPr lang="en-US" dirty="0"/>
              <a:t>    (m&gt;0) ALITI   -&gt;  AL            </a:t>
            </a:r>
            <a:r>
              <a:rPr lang="en-US" dirty="0" err="1"/>
              <a:t>formaliti</a:t>
            </a:r>
            <a:r>
              <a:rPr lang="en-US" dirty="0"/>
              <a:t>      -&gt;  formal</a:t>
            </a:r>
          </a:p>
          <a:p>
            <a:pPr marL="0" indent="0">
              <a:buNone/>
            </a:pPr>
            <a:r>
              <a:rPr lang="en-US" dirty="0"/>
              <a:t>    (m&gt;0) IVITI   -&gt;  IVE           </a:t>
            </a:r>
            <a:r>
              <a:rPr lang="en-US" dirty="0" err="1"/>
              <a:t>sensitiviti</a:t>
            </a:r>
            <a:r>
              <a:rPr lang="en-US" dirty="0"/>
              <a:t>    -&gt;  sensitive</a:t>
            </a:r>
          </a:p>
          <a:p>
            <a:pPr marL="0" indent="0">
              <a:buNone/>
            </a:pPr>
            <a:r>
              <a:rPr lang="en-US" dirty="0"/>
              <a:t>    (m&gt;0) BILITI  -&gt;  BLE           </a:t>
            </a:r>
            <a:r>
              <a:rPr lang="en-US" dirty="0" err="1"/>
              <a:t>sensibiliti</a:t>
            </a:r>
            <a:r>
              <a:rPr lang="en-US" dirty="0"/>
              <a:t>    -&gt;  sensible</a:t>
            </a:r>
          </a:p>
        </p:txBody>
      </p:sp>
    </p:spTree>
    <p:extLst>
      <p:ext uri="{BB962C8B-B14F-4D97-AF65-F5344CB8AC3E}">
        <p14:creationId xmlns:p14="http://schemas.microsoft.com/office/powerpoint/2010/main" val="261098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 3</a:t>
            </a:r>
            <a:endParaRPr lang="en-US" dirty="0"/>
          </a:p>
        </p:txBody>
      </p:sp>
      <p:sp>
        <p:nvSpPr>
          <p:cNvPr id="6" name="Content Placeholder 5"/>
          <p:cNvSpPr>
            <a:spLocks noGrp="1"/>
          </p:cNvSpPr>
          <p:nvPr>
            <p:ph idx="1"/>
          </p:nvPr>
        </p:nvSpPr>
        <p:spPr/>
        <p:txBody>
          <a:bodyPr/>
          <a:lstStyle/>
          <a:p>
            <a:pPr marL="0" indent="0">
              <a:buNone/>
            </a:pPr>
            <a:r>
              <a:rPr lang="en-US" dirty="0" smtClean="0"/>
              <a:t>    (</a:t>
            </a:r>
            <a:r>
              <a:rPr lang="en-US" dirty="0"/>
              <a:t>m&gt;0) ICATE -&gt;  IC              triplicate     -&gt;  </a:t>
            </a:r>
            <a:r>
              <a:rPr lang="en-US" dirty="0" err="1"/>
              <a:t>triplic</a:t>
            </a:r>
            <a:endParaRPr lang="en-US" dirty="0"/>
          </a:p>
          <a:p>
            <a:pPr marL="0" indent="0">
              <a:buNone/>
            </a:pPr>
            <a:r>
              <a:rPr lang="en-US" dirty="0"/>
              <a:t>    (m&gt;0) ATIVE -&gt;                  formative      -&gt;  form</a:t>
            </a:r>
          </a:p>
          <a:p>
            <a:pPr marL="0" indent="0">
              <a:buNone/>
            </a:pPr>
            <a:r>
              <a:rPr lang="en-US" dirty="0"/>
              <a:t>    (m&gt;0) ALIZE -&gt;  AL              formalize      -&gt;  formal</a:t>
            </a:r>
          </a:p>
          <a:p>
            <a:pPr marL="0" indent="0">
              <a:buNone/>
            </a:pPr>
            <a:r>
              <a:rPr lang="en-US" dirty="0"/>
              <a:t>    (m&gt;0) ICITI -&gt;  IC              </a:t>
            </a:r>
            <a:r>
              <a:rPr lang="en-US" dirty="0" err="1"/>
              <a:t>electriciti</a:t>
            </a:r>
            <a:r>
              <a:rPr lang="en-US" dirty="0"/>
              <a:t>    -&gt;  electric</a:t>
            </a:r>
          </a:p>
          <a:p>
            <a:pPr marL="0" indent="0">
              <a:buNone/>
            </a:pPr>
            <a:r>
              <a:rPr lang="en-US" dirty="0"/>
              <a:t>    (m&gt;0) ICAL  -&gt;  IC              electrical     -&gt;  electric</a:t>
            </a:r>
          </a:p>
          <a:p>
            <a:pPr marL="0" indent="0">
              <a:buNone/>
            </a:pPr>
            <a:r>
              <a:rPr lang="en-US" dirty="0"/>
              <a:t>    (m&gt;0) FUL   -&gt;                  hopeful        -&gt;  hope</a:t>
            </a:r>
          </a:p>
          <a:p>
            <a:pPr marL="0" indent="0">
              <a:buNone/>
            </a:pPr>
            <a:r>
              <a:rPr lang="en-US" dirty="0"/>
              <a:t>    (m&gt;0) NESS  -&gt;                  goodness       -&gt;  good</a:t>
            </a:r>
          </a:p>
        </p:txBody>
      </p:sp>
    </p:spTree>
    <p:extLst>
      <p:ext uri="{BB962C8B-B14F-4D97-AF65-F5344CB8AC3E}">
        <p14:creationId xmlns:p14="http://schemas.microsoft.com/office/powerpoint/2010/main" val="349427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a:t> (m&gt;1) AL    -&gt;                  revival        -&gt;  </a:t>
            </a:r>
            <a:r>
              <a:rPr lang="en-US" dirty="0" err="1"/>
              <a:t>reviv</a:t>
            </a:r>
            <a:endParaRPr lang="en-US" dirty="0"/>
          </a:p>
          <a:p>
            <a:pPr marL="0" indent="0">
              <a:buNone/>
            </a:pPr>
            <a:r>
              <a:rPr lang="en-US" dirty="0"/>
              <a:t>    (m&gt;1) ANCE  -&gt;                  allowance      -&gt;  allow</a:t>
            </a:r>
          </a:p>
          <a:p>
            <a:pPr marL="0" indent="0">
              <a:buNone/>
            </a:pPr>
            <a:r>
              <a:rPr lang="en-US" dirty="0"/>
              <a:t>    (m&gt;1) ENCE  -&gt;                  inference      -&gt;  infer</a:t>
            </a:r>
          </a:p>
          <a:p>
            <a:pPr marL="0" indent="0">
              <a:buNone/>
            </a:pPr>
            <a:r>
              <a:rPr lang="en-US" dirty="0"/>
              <a:t>    (m&gt;1) ER    -&gt;                  airliner       -&gt;  </a:t>
            </a:r>
            <a:r>
              <a:rPr lang="en-US" dirty="0" err="1"/>
              <a:t>airlin</a:t>
            </a:r>
            <a:endParaRPr lang="en-US" dirty="0"/>
          </a:p>
          <a:p>
            <a:pPr marL="0" indent="0">
              <a:buNone/>
            </a:pPr>
            <a:r>
              <a:rPr lang="en-US" dirty="0"/>
              <a:t>    (m&gt;1) IC    -&gt;                  gyroscopic     -&gt;  </a:t>
            </a:r>
            <a:r>
              <a:rPr lang="en-US" dirty="0" err="1"/>
              <a:t>gyroscop</a:t>
            </a:r>
            <a:endParaRPr lang="en-US" dirty="0"/>
          </a:p>
          <a:p>
            <a:pPr marL="0" indent="0">
              <a:buNone/>
            </a:pPr>
            <a:r>
              <a:rPr lang="en-US" dirty="0"/>
              <a:t>    (m&gt;1) ABLE  -&gt;                  adjustable     -&gt;  adjust</a:t>
            </a:r>
          </a:p>
          <a:p>
            <a:pPr marL="0" indent="0">
              <a:buNone/>
            </a:pPr>
            <a:r>
              <a:rPr lang="en-US" dirty="0"/>
              <a:t>    (m&gt;1) IBLE  -&gt;                  defensible     -&gt;  </a:t>
            </a:r>
            <a:r>
              <a:rPr lang="en-US" dirty="0" err="1"/>
              <a:t>defens</a:t>
            </a:r>
            <a:endParaRPr lang="en-US" dirty="0"/>
          </a:p>
          <a:p>
            <a:pPr marL="0" indent="0">
              <a:buNone/>
            </a:pPr>
            <a:r>
              <a:rPr lang="en-US" dirty="0"/>
              <a:t>    (m&gt;1) ANT   -&gt;                  irritant       -&gt;  </a:t>
            </a:r>
            <a:r>
              <a:rPr lang="en-US" dirty="0" err="1"/>
              <a:t>irrit</a:t>
            </a:r>
            <a:endParaRPr lang="en-US" dirty="0"/>
          </a:p>
          <a:p>
            <a:pPr marL="0" indent="0">
              <a:buNone/>
            </a:pPr>
            <a:r>
              <a:rPr lang="en-US" dirty="0"/>
              <a:t>    (m&gt;1) EMENT -&gt;                  replacement    -&gt;  </a:t>
            </a:r>
            <a:r>
              <a:rPr lang="en-US" dirty="0" err="1" smtClean="0"/>
              <a:t>replac</a:t>
            </a:r>
            <a:endParaRPr lang="en-US" dirty="0"/>
          </a:p>
        </p:txBody>
      </p:sp>
      <p:sp>
        <p:nvSpPr>
          <p:cNvPr id="6" name="Content Placeholder 5"/>
          <p:cNvSpPr>
            <a:spLocks noGrp="1"/>
          </p:cNvSpPr>
          <p:nvPr>
            <p:ph sz="half" idx="2"/>
          </p:nvPr>
        </p:nvSpPr>
        <p:spPr>
          <a:xfrm>
            <a:off x="6611554" y="2336873"/>
            <a:ext cx="4700058" cy="3599316"/>
          </a:xfrm>
        </p:spPr>
        <p:txBody>
          <a:bodyPr>
            <a:normAutofit fontScale="55000" lnSpcReduction="20000"/>
          </a:bodyPr>
          <a:lstStyle/>
          <a:p>
            <a:pPr marL="0" indent="0">
              <a:buNone/>
            </a:pPr>
            <a:r>
              <a:rPr lang="en-US" dirty="0"/>
              <a:t> (m&gt;1) MENT  -&gt;                  adjustment     -&gt;  adjust</a:t>
            </a:r>
          </a:p>
          <a:p>
            <a:pPr marL="0" indent="0">
              <a:buNone/>
            </a:pPr>
            <a:r>
              <a:rPr lang="en-US" dirty="0"/>
              <a:t>    (m&gt;1) ENT   -&gt;                  dependent      -&gt;  depend</a:t>
            </a:r>
          </a:p>
          <a:p>
            <a:pPr marL="0" indent="0">
              <a:buNone/>
            </a:pPr>
            <a:r>
              <a:rPr lang="en-US" dirty="0"/>
              <a:t>    (m&gt;1 and (*S or *T)) ION -&gt;     adoption       -&gt;  adopt</a:t>
            </a:r>
          </a:p>
          <a:p>
            <a:pPr marL="0" indent="0">
              <a:buNone/>
            </a:pPr>
            <a:r>
              <a:rPr lang="en-US" dirty="0"/>
              <a:t>    (m&gt;1) OU    -&gt;                  </a:t>
            </a:r>
            <a:r>
              <a:rPr lang="en-US" dirty="0" err="1"/>
              <a:t>homologou</a:t>
            </a:r>
            <a:r>
              <a:rPr lang="en-US" dirty="0"/>
              <a:t>      -&gt;  homolog</a:t>
            </a:r>
          </a:p>
          <a:p>
            <a:pPr marL="0" indent="0">
              <a:buNone/>
            </a:pPr>
            <a:r>
              <a:rPr lang="en-US" dirty="0"/>
              <a:t>    (m&gt;1) ISM   -&gt;                  communism      -&gt;  </a:t>
            </a:r>
            <a:r>
              <a:rPr lang="en-US" dirty="0" err="1"/>
              <a:t>commun</a:t>
            </a:r>
            <a:endParaRPr lang="en-US" dirty="0"/>
          </a:p>
          <a:p>
            <a:pPr marL="0" indent="0">
              <a:buNone/>
            </a:pPr>
            <a:r>
              <a:rPr lang="en-US" dirty="0"/>
              <a:t>    (m&gt;1) ATE   -&gt;                  activate       -&gt;  </a:t>
            </a:r>
            <a:r>
              <a:rPr lang="en-US" dirty="0" err="1"/>
              <a:t>activ</a:t>
            </a:r>
            <a:endParaRPr lang="en-US" dirty="0"/>
          </a:p>
          <a:p>
            <a:pPr marL="0" indent="0">
              <a:buNone/>
            </a:pPr>
            <a:r>
              <a:rPr lang="en-US" dirty="0"/>
              <a:t>    (m&gt;1) ITI   -&gt;                  </a:t>
            </a:r>
            <a:r>
              <a:rPr lang="en-US" dirty="0" err="1"/>
              <a:t>angulariti</a:t>
            </a:r>
            <a:r>
              <a:rPr lang="en-US" dirty="0"/>
              <a:t>     -&gt;  angular</a:t>
            </a:r>
          </a:p>
          <a:p>
            <a:pPr marL="0" indent="0">
              <a:buNone/>
            </a:pPr>
            <a:r>
              <a:rPr lang="en-US" dirty="0"/>
              <a:t>    (m&gt;1) OUS   -&gt;                  homologous     -&gt;  homolog</a:t>
            </a:r>
          </a:p>
          <a:p>
            <a:pPr marL="0" indent="0">
              <a:buNone/>
            </a:pPr>
            <a:r>
              <a:rPr lang="en-US" dirty="0"/>
              <a:t>    (m&gt;1) IVE   -&gt;                  effective      -&gt;  effect</a:t>
            </a:r>
          </a:p>
          <a:p>
            <a:pPr marL="0" indent="0">
              <a:buNone/>
            </a:pPr>
            <a:r>
              <a:rPr lang="en-US" dirty="0"/>
              <a:t>    (m&gt;1) IZE   -&gt;                  bowdlerize     -&gt;  </a:t>
            </a:r>
            <a:r>
              <a:rPr lang="en-US" dirty="0" err="1"/>
              <a:t>bowdler</a:t>
            </a:r>
            <a:endParaRPr lang="en-US" dirty="0"/>
          </a:p>
        </p:txBody>
      </p:sp>
    </p:spTree>
    <p:extLst>
      <p:ext uri="{BB962C8B-B14F-4D97-AF65-F5344CB8AC3E}">
        <p14:creationId xmlns:p14="http://schemas.microsoft.com/office/powerpoint/2010/main" val="378574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a:t>
            </a:r>
            <a:endParaRPr lang="en-US" dirty="0"/>
          </a:p>
        </p:txBody>
      </p:sp>
      <p:sp>
        <p:nvSpPr>
          <p:cNvPr id="5" name="Content Placeholder 4"/>
          <p:cNvSpPr>
            <a:spLocks noGrp="1"/>
          </p:cNvSpPr>
          <p:nvPr>
            <p:ph idx="1"/>
          </p:nvPr>
        </p:nvSpPr>
        <p:spPr/>
        <p:txBody>
          <a:bodyPr/>
          <a:lstStyle/>
          <a:p>
            <a:pPr marL="0" indent="0">
              <a:buNone/>
            </a:pPr>
            <a:r>
              <a:rPr lang="en-US" dirty="0"/>
              <a:t> (m&gt;1) E     -&gt;                  probate        -&gt;  </a:t>
            </a:r>
            <a:r>
              <a:rPr lang="en-US" dirty="0" err="1"/>
              <a:t>probat</a:t>
            </a:r>
            <a:endParaRPr lang="en-US" dirty="0"/>
          </a:p>
          <a:p>
            <a:pPr marL="0" indent="0">
              <a:buNone/>
            </a:pPr>
            <a:r>
              <a:rPr lang="en-US" dirty="0"/>
              <a:t>                                    rate           -&gt;  rate</a:t>
            </a:r>
          </a:p>
          <a:p>
            <a:pPr marL="0" indent="0">
              <a:buNone/>
            </a:pPr>
            <a:r>
              <a:rPr lang="en-US" dirty="0"/>
              <a:t>    </a:t>
            </a:r>
            <a:endParaRPr lang="en-US" dirty="0" smtClean="0"/>
          </a:p>
          <a:p>
            <a:pPr marL="0" indent="0">
              <a:buNone/>
            </a:pPr>
            <a:r>
              <a:rPr lang="en-US" dirty="0" smtClean="0"/>
              <a:t>(</a:t>
            </a:r>
            <a:r>
              <a:rPr lang="en-US" dirty="0"/>
              <a:t>m=1 and not *o) E -&gt;           cease          -&gt;  </a:t>
            </a:r>
            <a:r>
              <a:rPr lang="en-US" dirty="0" err="1"/>
              <a:t>ceas</a:t>
            </a:r>
            <a:endParaRPr lang="en-US" dirty="0"/>
          </a:p>
        </p:txBody>
      </p:sp>
    </p:spTree>
    <p:extLst>
      <p:ext uri="{BB962C8B-B14F-4D97-AF65-F5344CB8AC3E}">
        <p14:creationId xmlns:p14="http://schemas.microsoft.com/office/powerpoint/2010/main" val="302809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5(b)</a:t>
            </a:r>
            <a:endParaRPr lang="en-US" dirty="0"/>
          </a:p>
        </p:txBody>
      </p:sp>
      <p:sp>
        <p:nvSpPr>
          <p:cNvPr id="3" name="Content Placeholder 2"/>
          <p:cNvSpPr>
            <a:spLocks noGrp="1"/>
          </p:cNvSpPr>
          <p:nvPr>
            <p:ph idx="1"/>
          </p:nvPr>
        </p:nvSpPr>
        <p:spPr/>
        <p:txBody>
          <a:bodyPr/>
          <a:lstStyle/>
          <a:p>
            <a:pPr marL="0" indent="0">
              <a:buNone/>
            </a:pPr>
            <a:r>
              <a:rPr lang="en-US" dirty="0"/>
              <a:t>(m &gt; 1 and *d and *L) -&gt; single letter</a:t>
            </a:r>
          </a:p>
          <a:p>
            <a:pPr marL="0" indent="0">
              <a:buNone/>
            </a:pPr>
            <a:r>
              <a:rPr lang="en-US" dirty="0"/>
              <a:t>                                    </a:t>
            </a:r>
            <a:r>
              <a:rPr lang="en-US" dirty="0" err="1"/>
              <a:t>controll</a:t>
            </a:r>
            <a:r>
              <a:rPr lang="en-US" dirty="0"/>
              <a:t>       -&gt;  control</a:t>
            </a:r>
          </a:p>
          <a:p>
            <a:pPr marL="0" indent="0">
              <a:buNone/>
            </a:pPr>
            <a:r>
              <a:rPr lang="en-US" dirty="0"/>
              <a:t>                                    roll           -&gt;  roll</a:t>
            </a:r>
          </a:p>
        </p:txBody>
      </p:sp>
    </p:spTree>
    <p:extLst>
      <p:ext uri="{BB962C8B-B14F-4D97-AF65-F5344CB8AC3E}">
        <p14:creationId xmlns:p14="http://schemas.microsoft.com/office/powerpoint/2010/main" val="26440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Complex suffixes are removed bit by bit in the different steps. Thus GENERALIZATIONS is stripped to GENERALIZATION (Step 1), then to GENERALIZE (Step 2), then to GENERAL (Step 3), and then to GENER (Step 4). </a:t>
            </a:r>
            <a:endParaRPr lang="en-US" dirty="0" smtClean="0"/>
          </a:p>
          <a:p>
            <a:r>
              <a:rPr lang="en-US" dirty="0" smtClean="0"/>
              <a:t>OSCILLATORS </a:t>
            </a:r>
            <a:r>
              <a:rPr lang="en-US" dirty="0"/>
              <a:t>is stripped to OSCILLATOR (Step 1), then to OSCILLATE (Step 2), then to OSCILL (Step 4), and then to OSCIL (Step 5).</a:t>
            </a:r>
          </a:p>
        </p:txBody>
      </p:sp>
    </p:spTree>
    <p:extLst>
      <p:ext uri="{BB962C8B-B14F-4D97-AF65-F5344CB8AC3E}">
        <p14:creationId xmlns:p14="http://schemas.microsoft.com/office/powerpoint/2010/main" val="2471482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Corpus</a:t>
            </a:r>
            <a:endParaRPr lang="en-US" dirty="0"/>
          </a:p>
        </p:txBody>
      </p:sp>
      <p:sp>
        <p:nvSpPr>
          <p:cNvPr id="3" name="Content Placeholder 2"/>
          <p:cNvSpPr>
            <a:spLocks noGrp="1"/>
          </p:cNvSpPr>
          <p:nvPr>
            <p:ph idx="1"/>
          </p:nvPr>
        </p:nvSpPr>
        <p:spPr/>
        <p:txBody>
          <a:bodyPr/>
          <a:lstStyle/>
          <a:p>
            <a:r>
              <a:rPr lang="en-US" dirty="0" smtClean="0"/>
              <a:t>Vocabulary or dictionary |V| i.e., count of unique words or tokens</a:t>
            </a:r>
          </a:p>
          <a:p>
            <a:r>
              <a:rPr lang="en-US" dirty="0" smtClean="0"/>
              <a:t>Size of corpus N i.e., total words or tokens</a:t>
            </a:r>
            <a:endParaRPr lang="en-US" dirty="0"/>
          </a:p>
        </p:txBody>
      </p:sp>
      <p:pic>
        <p:nvPicPr>
          <p:cNvPr id="4" name="Picture 3"/>
          <p:cNvPicPr>
            <a:picLocks noChangeAspect="1"/>
          </p:cNvPicPr>
          <p:nvPr/>
        </p:nvPicPr>
        <p:blipFill>
          <a:blip r:embed="rId2"/>
          <a:stretch>
            <a:fillRect/>
          </a:stretch>
        </p:blipFill>
        <p:spPr>
          <a:xfrm>
            <a:off x="680321" y="3805064"/>
            <a:ext cx="9720203" cy="2235127"/>
          </a:xfrm>
          <a:prstGeom prst="rect">
            <a:avLst/>
          </a:prstGeom>
        </p:spPr>
      </p:pic>
    </p:spTree>
    <p:extLst>
      <p:ext uri="{BB962C8B-B14F-4D97-AF65-F5344CB8AC3E}">
        <p14:creationId xmlns:p14="http://schemas.microsoft.com/office/powerpoint/2010/main" val="404685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Stemmer</a:t>
            </a:r>
            <a:endParaRPr lang="en-US" dirty="0"/>
          </a:p>
        </p:txBody>
      </p:sp>
      <p:sp>
        <p:nvSpPr>
          <p:cNvPr id="3" name="Content Placeholder 2"/>
          <p:cNvSpPr>
            <a:spLocks noGrp="1"/>
          </p:cNvSpPr>
          <p:nvPr>
            <p:ph idx="1"/>
          </p:nvPr>
        </p:nvSpPr>
        <p:spPr/>
        <p:txBody>
          <a:bodyPr/>
          <a:lstStyle/>
          <a:p>
            <a:r>
              <a:rPr lang="en-US" dirty="0" smtClean="0"/>
              <a:t>One of the commonly used stemmer</a:t>
            </a:r>
          </a:p>
          <a:p>
            <a:r>
              <a:rPr lang="en-US" dirty="0" smtClean="0"/>
              <a:t>A rule based stemmer</a:t>
            </a:r>
          </a:p>
          <a:p>
            <a:r>
              <a:rPr lang="en-US" dirty="0" smtClean="0"/>
              <a:t>The rules are applied in a sequence where the output of one rule is provided as input to another</a:t>
            </a:r>
          </a:p>
          <a:p>
            <a:endParaRPr lang="en-US" dirty="0"/>
          </a:p>
          <a:p>
            <a:r>
              <a:rPr lang="en-US" dirty="0" smtClean="0"/>
              <a:t>The results are not 100% accurate but serves the purpose</a:t>
            </a:r>
            <a:endParaRPr lang="en-US" dirty="0"/>
          </a:p>
        </p:txBody>
      </p:sp>
    </p:spTree>
    <p:extLst>
      <p:ext uri="{BB962C8B-B14F-4D97-AF65-F5344CB8AC3E}">
        <p14:creationId xmlns:p14="http://schemas.microsoft.com/office/powerpoint/2010/main" val="397305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corpus |V| = 10,000</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Suffix stripping of a vocabulary of 10,000 words</a:t>
            </a:r>
          </a:p>
          <a:p>
            <a:pPr marL="0" indent="0">
              <a:buNone/>
            </a:pPr>
            <a:r>
              <a:rPr lang="en-US" dirty="0"/>
              <a:t>    ------------------------------------------------</a:t>
            </a:r>
          </a:p>
          <a:p>
            <a:pPr marL="0" indent="0">
              <a:buNone/>
            </a:pPr>
            <a:r>
              <a:rPr lang="en-US" dirty="0"/>
              <a:t>    Number of words reduced in step 1:   3597</a:t>
            </a:r>
          </a:p>
          <a:p>
            <a:pPr marL="0" indent="0">
              <a:buNone/>
            </a:pPr>
            <a:r>
              <a:rPr lang="en-US" dirty="0"/>
              <a:t>                 </a:t>
            </a:r>
            <a:r>
              <a:rPr lang="en-US" dirty="0" smtClean="0"/>
              <a:t>                   </a:t>
            </a:r>
            <a:r>
              <a:rPr lang="en-US" dirty="0"/>
              <a:t>"                 2:    766</a:t>
            </a:r>
          </a:p>
          <a:p>
            <a:pPr marL="0" indent="0">
              <a:buNone/>
            </a:pPr>
            <a:r>
              <a:rPr lang="en-US" dirty="0"/>
              <a:t>                  </a:t>
            </a:r>
            <a:r>
              <a:rPr lang="en-US" dirty="0" smtClean="0"/>
              <a:t>                  "                 </a:t>
            </a:r>
            <a:r>
              <a:rPr lang="en-US" dirty="0"/>
              <a:t>3:    327</a:t>
            </a:r>
          </a:p>
          <a:p>
            <a:pPr marL="0" indent="0">
              <a:buNone/>
            </a:pPr>
            <a:r>
              <a:rPr lang="en-US" dirty="0"/>
              <a:t>                  </a:t>
            </a:r>
            <a:r>
              <a:rPr lang="en-US" dirty="0" smtClean="0"/>
              <a:t>                  "                 </a:t>
            </a:r>
            <a:r>
              <a:rPr lang="en-US" dirty="0"/>
              <a:t>4:   2424</a:t>
            </a:r>
          </a:p>
          <a:p>
            <a:pPr marL="0" indent="0">
              <a:buNone/>
            </a:pPr>
            <a:r>
              <a:rPr lang="en-US" dirty="0"/>
              <a:t>                  </a:t>
            </a:r>
            <a:r>
              <a:rPr lang="en-US" dirty="0" smtClean="0"/>
              <a:t>                  "                 </a:t>
            </a:r>
            <a:r>
              <a:rPr lang="en-US" dirty="0"/>
              <a:t>5:   1373</a:t>
            </a:r>
          </a:p>
          <a:p>
            <a:pPr marL="0" indent="0">
              <a:buNone/>
            </a:pPr>
            <a:r>
              <a:rPr lang="en-US" dirty="0"/>
              <a:t> </a:t>
            </a:r>
            <a:r>
              <a:rPr lang="en-US" dirty="0">
                <a:solidFill>
                  <a:srgbClr val="FFFF00"/>
                </a:solidFill>
              </a:rPr>
              <a:t>   </a:t>
            </a:r>
            <a:r>
              <a:rPr lang="en-US" dirty="0" smtClean="0">
                <a:solidFill>
                  <a:srgbClr val="FFFF00"/>
                </a:solidFill>
              </a:rPr>
              <a:t>       Number </a:t>
            </a:r>
            <a:r>
              <a:rPr lang="en-US" dirty="0">
                <a:solidFill>
                  <a:srgbClr val="FFFF00"/>
                </a:solidFill>
              </a:rPr>
              <a:t>of words not reduced:         </a:t>
            </a:r>
            <a:r>
              <a:rPr lang="en-US" b="1" dirty="0">
                <a:solidFill>
                  <a:srgbClr val="FFFF00"/>
                </a:solidFill>
              </a:rPr>
              <a:t>3650</a:t>
            </a:r>
          </a:p>
        </p:txBody>
      </p:sp>
    </p:spTree>
    <p:extLst>
      <p:ext uri="{BB962C8B-B14F-4D97-AF65-F5344CB8AC3E}">
        <p14:creationId xmlns:p14="http://schemas.microsoft.com/office/powerpoint/2010/main" val="350792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Word Shortening</a:t>
            </a:r>
            <a:endParaRPr lang="en-US" dirty="0"/>
          </a:p>
        </p:txBody>
      </p:sp>
      <p:sp>
        <p:nvSpPr>
          <p:cNvPr id="3" name="Content Placeholder 2"/>
          <p:cNvSpPr>
            <a:spLocks noGrp="1"/>
          </p:cNvSpPr>
          <p:nvPr>
            <p:ph idx="1"/>
          </p:nvPr>
        </p:nvSpPr>
        <p:spPr/>
        <p:txBody>
          <a:bodyPr>
            <a:normAutofit lnSpcReduction="10000"/>
          </a:bodyPr>
          <a:lstStyle/>
          <a:p>
            <a:r>
              <a:rPr lang="en-US" dirty="0" smtClean="0"/>
              <a:t>“He is bored” past tense of the word bore</a:t>
            </a:r>
          </a:p>
          <a:p>
            <a:r>
              <a:rPr lang="en-US" dirty="0" smtClean="0"/>
              <a:t>“Bore a hole” verb bore</a:t>
            </a:r>
          </a:p>
          <a:p>
            <a:r>
              <a:rPr lang="en-US" dirty="0" smtClean="0"/>
              <a:t>“I can’t bore this anymore” past tense of bear</a:t>
            </a:r>
          </a:p>
          <a:p>
            <a:r>
              <a:rPr lang="en-US" dirty="0" smtClean="0"/>
              <a:t>Restructure to structure has to deal with the prefix or may be both prefix and suffix in restructuring</a:t>
            </a:r>
          </a:p>
          <a:p>
            <a:endParaRPr lang="en-US" dirty="0"/>
          </a:p>
          <a:p>
            <a:pPr marL="0" indent="0">
              <a:buNone/>
            </a:pPr>
            <a:r>
              <a:rPr lang="en-US" dirty="0" smtClean="0">
                <a:solidFill>
                  <a:srgbClr val="FFFF00"/>
                </a:solidFill>
              </a:rPr>
              <a:t>It is very hard to generalize these forms to an algorithm. The natural languages are highly rich which make them hard for machines to deal with</a:t>
            </a:r>
            <a:endParaRPr lang="en-US" dirty="0">
              <a:solidFill>
                <a:srgbClr val="FFFF00"/>
              </a:solidFill>
            </a:endParaRPr>
          </a:p>
        </p:txBody>
      </p:sp>
    </p:spTree>
    <p:extLst>
      <p:ext uri="{BB962C8B-B14F-4D97-AF65-F5344CB8AC3E}">
        <p14:creationId xmlns:p14="http://schemas.microsoft.com/office/powerpoint/2010/main" val="378176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Assignment 1</a:t>
            </a:r>
            <a:endParaRPr lang="en-US" dirty="0"/>
          </a:p>
        </p:txBody>
      </p:sp>
      <p:sp>
        <p:nvSpPr>
          <p:cNvPr id="3" name="Content Placeholder 2"/>
          <p:cNvSpPr>
            <a:spLocks noGrp="1"/>
          </p:cNvSpPr>
          <p:nvPr>
            <p:ph idx="1"/>
          </p:nvPr>
        </p:nvSpPr>
        <p:spPr/>
        <p:txBody>
          <a:bodyPr/>
          <a:lstStyle/>
          <a:p>
            <a:r>
              <a:rPr lang="en-US" dirty="0" smtClean="0"/>
              <a:t>Implement porter stemmer using Regex </a:t>
            </a:r>
          </a:p>
          <a:p>
            <a:r>
              <a:rPr lang="en-US" dirty="0" smtClean="0"/>
              <a:t>Test on few sentences</a:t>
            </a:r>
          </a:p>
          <a:p>
            <a:r>
              <a:rPr lang="en-US" dirty="0" smtClean="0"/>
              <a:t>Copy lecture 1 into a text file lecture1.txt</a:t>
            </a:r>
          </a:p>
          <a:p>
            <a:r>
              <a:rPr lang="en-US" dirty="0" smtClean="0"/>
              <a:t>Apply porter stemmer on it</a:t>
            </a:r>
          </a:p>
          <a:p>
            <a:r>
              <a:rPr lang="en-US" dirty="0" smtClean="0"/>
              <a:t>Report the following results</a:t>
            </a:r>
          </a:p>
          <a:p>
            <a:pPr lvl="1"/>
            <a:r>
              <a:rPr lang="en-US" dirty="0" smtClean="0"/>
              <a:t>Final output file</a:t>
            </a:r>
          </a:p>
          <a:p>
            <a:pPr lvl="1"/>
            <a:r>
              <a:rPr lang="en-US" dirty="0" smtClean="0"/>
              <a:t>Total number of tokens effected by each step</a:t>
            </a:r>
          </a:p>
          <a:p>
            <a:pPr lvl="1"/>
            <a:r>
              <a:rPr lang="en-US" dirty="0" smtClean="0"/>
              <a:t>Vocabulary size before and after stemming</a:t>
            </a:r>
            <a:endParaRPr lang="en-US" dirty="0"/>
          </a:p>
        </p:txBody>
      </p:sp>
      <p:sp>
        <p:nvSpPr>
          <p:cNvPr id="4" name="TextBox 3"/>
          <p:cNvSpPr txBox="1"/>
          <p:nvPr/>
        </p:nvSpPr>
        <p:spPr>
          <a:xfrm>
            <a:off x="9144000" y="2807594"/>
            <a:ext cx="2884868" cy="1754326"/>
          </a:xfrm>
          <a:prstGeom prst="rect">
            <a:avLst/>
          </a:prstGeom>
          <a:noFill/>
        </p:spPr>
        <p:txBody>
          <a:bodyPr wrap="square" rtlCol="0">
            <a:spAutoFit/>
          </a:bodyPr>
          <a:lstStyle/>
          <a:p>
            <a:r>
              <a:rPr lang="en-US" dirty="0" smtClean="0"/>
              <a:t>Deadline: 19</a:t>
            </a:r>
            <a:r>
              <a:rPr lang="en-US" baseline="30000" dirty="0" smtClean="0"/>
              <a:t>th</a:t>
            </a:r>
            <a:r>
              <a:rPr lang="en-US" dirty="0" smtClean="0"/>
              <a:t> Feb</a:t>
            </a:r>
          </a:p>
          <a:p>
            <a:r>
              <a:rPr lang="en-US" dirty="0" smtClean="0"/>
              <a:t>20</a:t>
            </a:r>
            <a:r>
              <a:rPr lang="en-US" baseline="30000" dirty="0" smtClean="0"/>
              <a:t>th</a:t>
            </a:r>
            <a:r>
              <a:rPr lang="en-US" dirty="0" smtClean="0"/>
              <a:t> Feb: 10% penalty</a:t>
            </a:r>
          </a:p>
          <a:p>
            <a:r>
              <a:rPr lang="en-US" dirty="0" smtClean="0"/>
              <a:t>21</a:t>
            </a:r>
            <a:r>
              <a:rPr lang="en-US" baseline="30000" dirty="0" smtClean="0"/>
              <a:t>st</a:t>
            </a:r>
            <a:r>
              <a:rPr lang="en-US" dirty="0" smtClean="0"/>
              <a:t> Feb: 20% penalty</a:t>
            </a:r>
          </a:p>
          <a:p>
            <a:r>
              <a:rPr lang="en-US" dirty="0" smtClean="0"/>
              <a:t>22</a:t>
            </a:r>
            <a:r>
              <a:rPr lang="en-US" baseline="30000" dirty="0" smtClean="0"/>
              <a:t>nd</a:t>
            </a:r>
            <a:r>
              <a:rPr lang="en-US" dirty="0" smtClean="0"/>
              <a:t> Feb: 30% penalty</a:t>
            </a:r>
          </a:p>
          <a:p>
            <a:endParaRPr lang="en-US" dirty="0"/>
          </a:p>
          <a:p>
            <a:r>
              <a:rPr lang="en-US" dirty="0" smtClean="0"/>
              <a:t>After that Not Acceptable</a:t>
            </a:r>
            <a:endParaRPr lang="en-US" dirty="0"/>
          </a:p>
        </p:txBody>
      </p:sp>
    </p:spTree>
    <p:extLst>
      <p:ext uri="{BB962C8B-B14F-4D97-AF65-F5344CB8AC3E}">
        <p14:creationId xmlns:p14="http://schemas.microsoft.com/office/powerpoint/2010/main" val="341572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Stemming Definition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Vowels:</a:t>
            </a:r>
            <a:r>
              <a:rPr lang="en-US" dirty="0" smtClean="0"/>
              <a:t> AEIOU and Y preceded by consonant</a:t>
            </a:r>
          </a:p>
          <a:p>
            <a:r>
              <a:rPr lang="en-US" b="1" dirty="0" smtClean="0"/>
              <a:t>Consonants:</a:t>
            </a:r>
            <a:r>
              <a:rPr lang="en-US" dirty="0" smtClean="0"/>
              <a:t> Any character other than vowels</a:t>
            </a:r>
          </a:p>
          <a:p>
            <a:endParaRPr lang="en-US" dirty="0"/>
          </a:p>
          <a:p>
            <a:r>
              <a:rPr lang="en-US" dirty="0" smtClean="0"/>
              <a:t>A consonant is represented by a (small) c</a:t>
            </a:r>
          </a:p>
          <a:p>
            <a:r>
              <a:rPr lang="en-US" dirty="0" smtClean="0"/>
              <a:t>A vowel is represented by a (small) v</a:t>
            </a:r>
          </a:p>
          <a:p>
            <a:endParaRPr lang="en-US" dirty="0"/>
          </a:p>
          <a:p>
            <a:r>
              <a:rPr lang="en-US" dirty="0" smtClean="0"/>
              <a:t>C is a sequence of consonants e.g., c or cc or ccc etc.</a:t>
            </a:r>
          </a:p>
          <a:p>
            <a:pPr lvl="1"/>
            <a:r>
              <a:rPr lang="en-US" dirty="0" smtClean="0"/>
              <a:t>Regex (c+)</a:t>
            </a:r>
          </a:p>
          <a:p>
            <a:r>
              <a:rPr lang="en-US" dirty="0" smtClean="0"/>
              <a:t>V is a sequence of vowels e.g., v, </a:t>
            </a:r>
            <a:r>
              <a:rPr lang="en-US" dirty="0" err="1" smtClean="0"/>
              <a:t>vv</a:t>
            </a:r>
            <a:r>
              <a:rPr lang="en-US" dirty="0" smtClean="0"/>
              <a:t>, </a:t>
            </a:r>
            <a:r>
              <a:rPr lang="en-US" dirty="0" err="1" smtClean="0"/>
              <a:t>vvv</a:t>
            </a:r>
            <a:r>
              <a:rPr lang="en-US" dirty="0" smtClean="0"/>
              <a:t> etc.</a:t>
            </a:r>
          </a:p>
          <a:p>
            <a:pPr lvl="1"/>
            <a:r>
              <a:rPr lang="en-US" dirty="0" smtClean="0"/>
              <a:t>Regex (v+)</a:t>
            </a:r>
            <a:endParaRPr lang="en-US" dirty="0"/>
          </a:p>
        </p:txBody>
      </p:sp>
    </p:spTree>
    <p:extLst>
      <p:ext uri="{BB962C8B-B14F-4D97-AF65-F5344CB8AC3E}">
        <p14:creationId xmlns:p14="http://schemas.microsoft.com/office/powerpoint/2010/main" val="30517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There are four types of words i.e.,</a:t>
            </a:r>
          </a:p>
          <a:p>
            <a:pPr marL="457200" indent="-457200">
              <a:buFont typeface="+mj-lt"/>
              <a:buAutoNum type="arabicPeriod"/>
            </a:pPr>
            <a:r>
              <a:rPr lang="en-US" dirty="0" smtClean="0"/>
              <a:t>CVCV…C</a:t>
            </a:r>
            <a:endParaRPr lang="en-US" dirty="0"/>
          </a:p>
          <a:p>
            <a:pPr marL="457200" indent="-457200">
              <a:buFont typeface="+mj-lt"/>
              <a:buAutoNum type="arabicPeriod"/>
            </a:pPr>
            <a:r>
              <a:rPr lang="en-US" dirty="0" smtClean="0"/>
              <a:t>CVCV…V</a:t>
            </a:r>
            <a:endParaRPr lang="en-US" dirty="0"/>
          </a:p>
          <a:p>
            <a:pPr marL="457200" indent="-457200">
              <a:buFont typeface="+mj-lt"/>
              <a:buAutoNum type="arabicPeriod"/>
            </a:pPr>
            <a:r>
              <a:rPr lang="en-US" dirty="0" smtClean="0"/>
              <a:t>VCVC…C</a:t>
            </a:r>
          </a:p>
          <a:p>
            <a:pPr marL="457200" indent="-457200">
              <a:buFont typeface="+mj-lt"/>
              <a:buAutoNum type="arabicPeriod"/>
            </a:pPr>
            <a:r>
              <a:rPr lang="en-US" dirty="0" smtClean="0"/>
              <a:t>VCVC…V</a:t>
            </a:r>
          </a:p>
          <a:p>
            <a:endParaRPr lang="en-US" dirty="0" smtClean="0"/>
          </a:p>
          <a:p>
            <a:r>
              <a:rPr lang="en-US" dirty="0" smtClean="0"/>
              <a:t>They may be simplified to represent together as,</a:t>
            </a:r>
          </a:p>
          <a:p>
            <a:pPr marL="0" indent="0">
              <a:buNone/>
            </a:pPr>
            <a:r>
              <a:rPr lang="en-US" dirty="0" smtClean="0"/>
              <a:t>[C]VCVCVC…[V]</a:t>
            </a:r>
          </a:p>
        </p:txBody>
      </p:sp>
    </p:spTree>
    <p:extLst>
      <p:ext uri="{BB962C8B-B14F-4D97-AF65-F5344CB8AC3E}">
        <p14:creationId xmlns:p14="http://schemas.microsoft.com/office/powerpoint/2010/main" val="18088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[C]VCVCVC…[V</a:t>
            </a:r>
            <a:r>
              <a:rPr lang="en-US" dirty="0" smtClean="0"/>
              <a:t>]</a:t>
            </a:r>
          </a:p>
          <a:p>
            <a:endParaRPr lang="en-US" dirty="0"/>
          </a:p>
          <a:p>
            <a:r>
              <a:rPr lang="en-US" dirty="0" smtClean="0"/>
              <a:t>It can be simplified as,</a:t>
            </a:r>
          </a:p>
          <a:p>
            <a:pPr marL="0" indent="0">
              <a:buNone/>
            </a:pPr>
            <a:r>
              <a:rPr lang="en-US" dirty="0" smtClean="0"/>
              <a:t>[C](VC){m}[V]</a:t>
            </a:r>
          </a:p>
          <a:p>
            <a:r>
              <a:rPr lang="en-US" dirty="0" smtClean="0"/>
              <a:t>Where m is the measure occurrences of the previous character set.</a:t>
            </a:r>
          </a:p>
          <a:p>
            <a:pPr marL="0" indent="0">
              <a:buNone/>
            </a:pPr>
            <a:r>
              <a:rPr lang="en-US" dirty="0" smtClean="0"/>
              <a:t>We can have the following possibilities,</a:t>
            </a:r>
          </a:p>
          <a:p>
            <a:pPr marL="0" indent="0">
              <a:buNone/>
            </a:pPr>
            <a:r>
              <a:rPr lang="en-US" dirty="0">
                <a:solidFill>
                  <a:srgbClr val="FFFF00"/>
                </a:solidFill>
              </a:rPr>
              <a:t> </a:t>
            </a:r>
            <a:r>
              <a:rPr lang="en-US" dirty="0" smtClean="0">
                <a:solidFill>
                  <a:srgbClr val="FFFF00"/>
                </a:solidFill>
              </a:rPr>
              <a:t>   m=0    </a:t>
            </a:r>
            <a:r>
              <a:rPr lang="en-US" dirty="0">
                <a:solidFill>
                  <a:srgbClr val="FFFF00"/>
                </a:solidFill>
              </a:rPr>
              <a:t>TR,  EE,  TREE,  Y,  BY.</a:t>
            </a:r>
          </a:p>
          <a:p>
            <a:pPr marL="0" indent="0">
              <a:buNone/>
            </a:pPr>
            <a:r>
              <a:rPr lang="en-US" dirty="0">
                <a:solidFill>
                  <a:srgbClr val="FFFF00"/>
                </a:solidFill>
              </a:rPr>
              <a:t>    m=1    TROUBLE,  OATS,  TREES,  IVY.</a:t>
            </a:r>
          </a:p>
          <a:p>
            <a:pPr marL="0" indent="0">
              <a:buNone/>
            </a:pPr>
            <a:r>
              <a:rPr lang="en-US" dirty="0">
                <a:solidFill>
                  <a:srgbClr val="FFFF00"/>
                </a:solidFill>
              </a:rPr>
              <a:t>    m=2    TROUBLES,  PRIVATE,  OATEN,  ORRERY.</a:t>
            </a:r>
          </a:p>
        </p:txBody>
      </p:sp>
    </p:spTree>
    <p:extLst>
      <p:ext uri="{BB962C8B-B14F-4D97-AF65-F5344CB8AC3E}">
        <p14:creationId xmlns:p14="http://schemas.microsoft.com/office/powerpoint/2010/main" val="305787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Stemmer Rules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rules for removing suffix are of the form,</a:t>
            </a:r>
          </a:p>
          <a:p>
            <a:pPr marL="0" indent="0">
              <a:buNone/>
            </a:pPr>
            <a:r>
              <a:rPr lang="en-US" dirty="0" smtClean="0"/>
              <a:t>(condition) S1 -&gt;S2</a:t>
            </a:r>
          </a:p>
          <a:p>
            <a:endParaRPr lang="en-US" dirty="0"/>
          </a:p>
          <a:p>
            <a:r>
              <a:rPr lang="en-US" dirty="0" smtClean="0"/>
              <a:t>Means that a word ending with S1 and satisfying the given condition is converted to S2</a:t>
            </a:r>
          </a:p>
          <a:p>
            <a:r>
              <a:rPr lang="en-US" dirty="0" smtClean="0"/>
              <a:t>The condition is usually given in terms of m e.g.,</a:t>
            </a:r>
          </a:p>
          <a:p>
            <a:endParaRPr lang="en-US" dirty="0"/>
          </a:p>
          <a:p>
            <a:pPr marL="0" indent="0">
              <a:buNone/>
            </a:pPr>
            <a:r>
              <a:rPr lang="en-US" dirty="0" smtClean="0"/>
              <a:t>(m &gt; 1) EMENT -&gt; </a:t>
            </a:r>
          </a:p>
          <a:p>
            <a:r>
              <a:rPr lang="en-US" dirty="0" smtClean="0"/>
              <a:t>Here EMENT is S1 and S2 is null. It would convert replacement to </a:t>
            </a:r>
            <a:r>
              <a:rPr lang="en-US" dirty="0" err="1" smtClean="0"/>
              <a:t>replac</a:t>
            </a:r>
            <a:endParaRPr lang="en-US" dirty="0"/>
          </a:p>
        </p:txBody>
      </p:sp>
    </p:spTree>
    <p:extLst>
      <p:ext uri="{BB962C8B-B14F-4D97-AF65-F5344CB8AC3E}">
        <p14:creationId xmlns:p14="http://schemas.microsoft.com/office/powerpoint/2010/main" val="417473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Conditions</a:t>
            </a:r>
            <a:endParaRPr lang="en-US" dirty="0"/>
          </a:p>
        </p:txBody>
      </p:sp>
      <p:sp>
        <p:nvSpPr>
          <p:cNvPr id="3" name="Content Placeholder 2"/>
          <p:cNvSpPr>
            <a:spLocks noGrp="1"/>
          </p:cNvSpPr>
          <p:nvPr>
            <p:ph idx="1"/>
          </p:nvPr>
        </p:nvSpPr>
        <p:spPr/>
        <p:txBody>
          <a:bodyPr>
            <a:normAutofit/>
          </a:bodyPr>
          <a:lstStyle/>
          <a:p>
            <a:r>
              <a:rPr lang="en-US" dirty="0"/>
              <a:t>The `condition' part may also contain the following:</a:t>
            </a:r>
          </a:p>
          <a:p>
            <a:endParaRPr lang="en-US" dirty="0"/>
          </a:p>
          <a:p>
            <a:pPr marL="0" indent="0">
              <a:buNone/>
            </a:pPr>
            <a:r>
              <a:rPr lang="en-US" dirty="0">
                <a:solidFill>
                  <a:srgbClr val="FFFF00"/>
                </a:solidFill>
              </a:rPr>
              <a:t>*S - the stem ends with S (and similarly for the other letters</a:t>
            </a:r>
            <a:r>
              <a:rPr lang="en-US" dirty="0" smtClean="0">
                <a:solidFill>
                  <a:srgbClr val="FFFF00"/>
                </a:solidFill>
              </a:rPr>
              <a:t>).</a:t>
            </a:r>
            <a:endParaRPr lang="en-US" dirty="0">
              <a:solidFill>
                <a:srgbClr val="FFFF00"/>
              </a:solidFill>
            </a:endParaRPr>
          </a:p>
          <a:p>
            <a:pPr marL="0" indent="0">
              <a:buNone/>
            </a:pPr>
            <a:r>
              <a:rPr lang="en-US" dirty="0">
                <a:solidFill>
                  <a:srgbClr val="FFFF00"/>
                </a:solidFill>
              </a:rPr>
              <a:t>*v* - the stem contains a vowel</a:t>
            </a:r>
            <a:r>
              <a:rPr lang="en-US" dirty="0" smtClean="0">
                <a:solidFill>
                  <a:srgbClr val="FFFF00"/>
                </a:solidFill>
              </a:rPr>
              <a:t>.</a:t>
            </a:r>
            <a:endParaRPr lang="en-US" dirty="0">
              <a:solidFill>
                <a:srgbClr val="FFFF00"/>
              </a:solidFill>
            </a:endParaRPr>
          </a:p>
          <a:p>
            <a:pPr marL="0" indent="0">
              <a:buNone/>
            </a:pPr>
            <a:r>
              <a:rPr lang="en-US" dirty="0">
                <a:solidFill>
                  <a:srgbClr val="FFFF00"/>
                </a:solidFill>
              </a:rPr>
              <a:t>*d - the stem ends with a double consonant (e.g. -TT, -SS</a:t>
            </a:r>
            <a:r>
              <a:rPr lang="en-US" dirty="0" smtClean="0">
                <a:solidFill>
                  <a:srgbClr val="FFFF00"/>
                </a:solidFill>
              </a:rPr>
              <a:t>).</a:t>
            </a:r>
            <a:endParaRPr lang="en-US" dirty="0">
              <a:solidFill>
                <a:srgbClr val="FFFF00"/>
              </a:solidFill>
            </a:endParaRPr>
          </a:p>
          <a:p>
            <a:pPr marL="0" indent="0">
              <a:buNone/>
            </a:pPr>
            <a:r>
              <a:rPr lang="en-US" dirty="0">
                <a:solidFill>
                  <a:srgbClr val="FFFF00"/>
                </a:solidFill>
              </a:rPr>
              <a:t>*o - the stem ends </a:t>
            </a:r>
            <a:r>
              <a:rPr lang="en-US" dirty="0" err="1">
                <a:solidFill>
                  <a:srgbClr val="FFFF00"/>
                </a:solidFill>
              </a:rPr>
              <a:t>cvc</a:t>
            </a:r>
            <a:r>
              <a:rPr lang="en-US" dirty="0">
                <a:solidFill>
                  <a:srgbClr val="FFFF00"/>
                </a:solidFill>
              </a:rPr>
              <a:t>, where the second c is not W, X or Y (e.g. -WIL, -HOP).</a:t>
            </a:r>
          </a:p>
          <a:p>
            <a:endParaRPr lang="en-US" dirty="0"/>
          </a:p>
        </p:txBody>
      </p:sp>
    </p:spTree>
    <p:extLst>
      <p:ext uri="{BB962C8B-B14F-4D97-AF65-F5344CB8AC3E}">
        <p14:creationId xmlns:p14="http://schemas.microsoft.com/office/powerpoint/2010/main" val="151279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a:t>
            </a:r>
            <a:r>
              <a:rPr lang="en-US" dirty="0"/>
              <a:t>condition part may also contain expressions with and, or and not, so </a:t>
            </a:r>
            <a:r>
              <a:rPr lang="en-US" dirty="0" smtClean="0"/>
              <a:t>that</a:t>
            </a:r>
            <a:endParaRPr lang="en-US" dirty="0"/>
          </a:p>
          <a:p>
            <a:pPr marL="0" indent="0" algn="ctr">
              <a:buNone/>
            </a:pPr>
            <a:r>
              <a:rPr lang="en-US" dirty="0" smtClean="0">
                <a:solidFill>
                  <a:srgbClr val="FFFF00"/>
                </a:solidFill>
              </a:rPr>
              <a:t>(</a:t>
            </a:r>
            <a:r>
              <a:rPr lang="en-US" dirty="0">
                <a:solidFill>
                  <a:srgbClr val="FFFF00"/>
                </a:solidFill>
              </a:rPr>
              <a:t>m&gt;1 and (*S or *T))</a:t>
            </a:r>
          </a:p>
          <a:p>
            <a:r>
              <a:rPr lang="en-US" dirty="0" smtClean="0"/>
              <a:t>Tests </a:t>
            </a:r>
            <a:r>
              <a:rPr lang="en-US" dirty="0"/>
              <a:t>for a stem with m&gt;1 ending in S or T, </a:t>
            </a:r>
            <a:endParaRPr lang="en-US" dirty="0" smtClean="0"/>
          </a:p>
          <a:p>
            <a:endParaRPr lang="en-US" dirty="0"/>
          </a:p>
          <a:p>
            <a:pPr marL="0" indent="0">
              <a:buNone/>
            </a:pPr>
            <a:r>
              <a:rPr lang="en-US" dirty="0" smtClean="0"/>
              <a:t>while</a:t>
            </a:r>
            <a:endParaRPr lang="en-US" dirty="0"/>
          </a:p>
          <a:p>
            <a:pPr marL="0" indent="0" algn="ctr">
              <a:buNone/>
            </a:pPr>
            <a:r>
              <a:rPr lang="en-US" dirty="0" smtClean="0">
                <a:solidFill>
                  <a:srgbClr val="FFFF00"/>
                </a:solidFill>
              </a:rPr>
              <a:t>(*</a:t>
            </a:r>
            <a:r>
              <a:rPr lang="en-US" dirty="0">
                <a:solidFill>
                  <a:srgbClr val="FFFF00"/>
                </a:solidFill>
              </a:rPr>
              <a:t>d and not (*L or *S or *Z))</a:t>
            </a:r>
          </a:p>
          <a:p>
            <a:r>
              <a:rPr lang="en-US" dirty="0" smtClean="0"/>
              <a:t>Tests </a:t>
            </a:r>
            <a:r>
              <a:rPr lang="en-US" dirty="0"/>
              <a:t>for a stem ending </a:t>
            </a:r>
            <a:r>
              <a:rPr lang="en-US" dirty="0" smtClean="0"/>
              <a:t>with a </a:t>
            </a:r>
            <a:r>
              <a:rPr lang="en-US" dirty="0"/>
              <a:t>double consonant other than L, S or Z. </a:t>
            </a:r>
            <a:r>
              <a:rPr lang="en-US" dirty="0" smtClean="0"/>
              <a:t>Elaborated </a:t>
            </a:r>
            <a:r>
              <a:rPr lang="en-US" dirty="0"/>
              <a:t>conditions like </a:t>
            </a:r>
            <a:r>
              <a:rPr lang="en-US" dirty="0" smtClean="0"/>
              <a:t>these </a:t>
            </a:r>
            <a:r>
              <a:rPr lang="en-US" dirty="0"/>
              <a:t>are required only rarely.</a:t>
            </a:r>
          </a:p>
          <a:p>
            <a:endParaRPr lang="en-US" dirty="0"/>
          </a:p>
        </p:txBody>
      </p:sp>
    </p:spTree>
    <p:extLst>
      <p:ext uri="{BB962C8B-B14F-4D97-AF65-F5344CB8AC3E}">
        <p14:creationId xmlns:p14="http://schemas.microsoft.com/office/powerpoint/2010/main" val="13828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Stemmer</a:t>
            </a:r>
            <a:r>
              <a:rPr lang="en-US" dirty="0"/>
              <a:t> </a:t>
            </a:r>
            <a:r>
              <a:rPr lang="en-US" dirty="0" smtClean="0"/>
              <a:t>Algorithm:</a:t>
            </a:r>
            <a:br>
              <a:rPr lang="en-US" dirty="0" smtClean="0"/>
            </a:br>
            <a:r>
              <a:rPr lang="en-US" dirty="0" smtClean="0"/>
              <a:t>Step 1(a)</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a:t>	</a:t>
            </a:r>
            <a:r>
              <a:rPr lang="en-US" dirty="0" smtClean="0"/>
              <a:t>SSES -&gt; SS                         caresses  -&gt;  caress</a:t>
            </a:r>
          </a:p>
          <a:p>
            <a:pPr marL="0" indent="0">
              <a:buNone/>
            </a:pPr>
            <a:r>
              <a:rPr lang="en-US" dirty="0"/>
              <a:t>	</a:t>
            </a:r>
            <a:r>
              <a:rPr lang="en-US" dirty="0" smtClean="0"/>
              <a:t>IES  </a:t>
            </a:r>
            <a:r>
              <a:rPr lang="en-US" dirty="0"/>
              <a:t>-&gt; I </a:t>
            </a:r>
            <a:r>
              <a:rPr lang="en-US" dirty="0" smtClean="0"/>
              <a:t>                            </a:t>
            </a:r>
            <a:r>
              <a:rPr lang="en-US" dirty="0"/>
              <a:t>ponies    -&gt;  </a:t>
            </a:r>
            <a:r>
              <a:rPr lang="en-US" dirty="0" err="1"/>
              <a:t>poni</a:t>
            </a:r>
            <a:endParaRPr lang="en-US" dirty="0"/>
          </a:p>
          <a:p>
            <a:pPr marL="0" indent="0">
              <a:buNone/>
            </a:pPr>
            <a:r>
              <a:rPr lang="en-US" dirty="0" smtClean="0"/>
              <a:t>		                              </a:t>
            </a:r>
            <a:r>
              <a:rPr lang="en-US" dirty="0"/>
              <a:t>ties   </a:t>
            </a:r>
            <a:r>
              <a:rPr lang="en-US" dirty="0" smtClean="0"/>
              <a:t>     </a:t>
            </a:r>
            <a:r>
              <a:rPr lang="en-US" dirty="0"/>
              <a:t>-&gt;  </a:t>
            </a:r>
            <a:r>
              <a:rPr lang="en-US" dirty="0" err="1"/>
              <a:t>ti</a:t>
            </a:r>
            <a:endParaRPr lang="en-US" dirty="0"/>
          </a:p>
          <a:p>
            <a:pPr marL="0" indent="0">
              <a:buNone/>
            </a:pPr>
            <a:r>
              <a:rPr lang="en-US" dirty="0" smtClean="0"/>
              <a:t>	SS   </a:t>
            </a:r>
            <a:r>
              <a:rPr lang="en-US" dirty="0"/>
              <a:t>-&gt; SS                         </a:t>
            </a:r>
            <a:r>
              <a:rPr lang="en-US" dirty="0" smtClean="0"/>
              <a:t> caress    -&gt;  </a:t>
            </a:r>
            <a:r>
              <a:rPr lang="en-US" dirty="0"/>
              <a:t>caress</a:t>
            </a:r>
          </a:p>
          <a:p>
            <a:pPr marL="0" indent="0">
              <a:buNone/>
            </a:pPr>
            <a:r>
              <a:rPr lang="en-US" dirty="0" smtClean="0"/>
              <a:t>	S    </a:t>
            </a:r>
            <a:r>
              <a:rPr lang="en-US" dirty="0"/>
              <a:t>-&gt;                            </a:t>
            </a:r>
            <a:r>
              <a:rPr lang="en-US" dirty="0" smtClean="0"/>
              <a:t>   cats      </a:t>
            </a:r>
            <a:r>
              <a:rPr lang="en-US" dirty="0"/>
              <a:t>-&gt;  cat</a:t>
            </a:r>
          </a:p>
        </p:txBody>
      </p:sp>
    </p:spTree>
    <p:extLst>
      <p:ext uri="{BB962C8B-B14F-4D97-AF65-F5344CB8AC3E}">
        <p14:creationId xmlns:p14="http://schemas.microsoft.com/office/powerpoint/2010/main" val="101680909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35</TotalTime>
  <Words>1409</Words>
  <Application>Microsoft Office PowerPoint</Application>
  <PresentationFormat>Widescreen</PresentationFormat>
  <Paragraphs>189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Trebuchet MS</vt:lpstr>
      <vt:lpstr>Berlin</vt:lpstr>
      <vt:lpstr>Natural Language Processing (NLP)</vt:lpstr>
      <vt:lpstr>Porter Stemmer</vt:lpstr>
      <vt:lpstr>Porter Stemming Definition</vt:lpstr>
      <vt:lpstr>PowerPoint Presentation</vt:lpstr>
      <vt:lpstr>PowerPoint Presentation</vt:lpstr>
      <vt:lpstr>Porter Stemmer Rules</vt:lpstr>
      <vt:lpstr>More on Conditions</vt:lpstr>
      <vt:lpstr>PowerPoint Presentation</vt:lpstr>
      <vt:lpstr>Porter Stemmer Algorithm: Step 1(a)</vt:lpstr>
      <vt:lpstr>Step 1(b)</vt:lpstr>
      <vt:lpstr>Step 1(b) Clean up</vt:lpstr>
      <vt:lpstr>Step 1(c)</vt:lpstr>
      <vt:lpstr>Step 2</vt:lpstr>
      <vt:lpstr>Step 3</vt:lpstr>
      <vt:lpstr>Step 4</vt:lpstr>
      <vt:lpstr>Step 5(a)</vt:lpstr>
      <vt:lpstr>Step 5(b)</vt:lpstr>
      <vt:lpstr>Examples</vt:lpstr>
      <vt:lpstr>Text Corpus</vt:lpstr>
      <vt:lpstr>In a corpus |V| = 10,000</vt:lpstr>
      <vt:lpstr>Exceptions in Word Shortening</vt:lpstr>
      <vt:lpstr>Assignment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dc:creator>taimoorkhan003@outlook.com</dc:creator>
  <cp:lastModifiedBy>taimoorkhan003@outlook.com</cp:lastModifiedBy>
  <cp:revision>13</cp:revision>
  <dcterms:created xsi:type="dcterms:W3CDTF">2019-02-05T11:28:50Z</dcterms:created>
  <dcterms:modified xsi:type="dcterms:W3CDTF">2019-02-12T09:27:02Z</dcterms:modified>
</cp:coreProperties>
</file>