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4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2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0E38998C-89AB-4E7C-836C-45AF838A23D1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16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6E1086B8-058F-4220-8E37-C5F254673696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19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F09AC575-AB4D-4904-B100-1948DC28CF5C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080" cy="108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80400" y="2336760"/>
            <a:ext cx="229212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80400" y="4216680"/>
            <a:ext cx="229212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080" cy="108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80400" y="2336760"/>
            <a:ext cx="1118520" cy="1716480"/>
          </a:xfrm>
          <a:prstGeom prst="rect">
            <a:avLst/>
          </a:prstGeom>
        </p:spPr>
        <p:txBody>
          <a:bodyPr lIns="0" rIns="0" tIns="0" bIns="0">
            <a:normAutofit fontScale="6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1855080" y="2336760"/>
            <a:ext cx="1118520" cy="1716480"/>
          </a:xfrm>
          <a:prstGeom prst="rect">
            <a:avLst/>
          </a:prstGeom>
        </p:spPr>
        <p:txBody>
          <a:bodyPr lIns="0" rIns="0" tIns="0" bIns="0">
            <a:normAutofit fontScale="6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80400" y="4216680"/>
            <a:ext cx="1118520" cy="1716480"/>
          </a:xfrm>
          <a:prstGeom prst="rect">
            <a:avLst/>
          </a:prstGeom>
        </p:spPr>
        <p:txBody>
          <a:bodyPr lIns="0" rIns="0" tIns="0" bIns="0">
            <a:normAutofit fontScale="6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1855080" y="4216680"/>
            <a:ext cx="1118520" cy="1716480"/>
          </a:xfrm>
          <a:prstGeom prst="rect">
            <a:avLst/>
          </a:prstGeom>
        </p:spPr>
        <p:txBody>
          <a:bodyPr lIns="0" rIns="0" tIns="0" bIns="0">
            <a:normAutofit fontScale="65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080" cy="108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80400" y="2336760"/>
            <a:ext cx="737640" cy="171648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1455480" y="2336760"/>
            <a:ext cx="737640" cy="171648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2230200" y="2336760"/>
            <a:ext cx="737640" cy="171648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680400" y="4216680"/>
            <a:ext cx="737640" cy="171648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1455480" y="4216680"/>
            <a:ext cx="737640" cy="171648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2230200" y="4216680"/>
            <a:ext cx="737640" cy="171648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080" cy="108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680400" y="2336760"/>
            <a:ext cx="2292120" cy="3598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080" cy="108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80400" y="2336760"/>
            <a:ext cx="2292120" cy="359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080" cy="108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80400" y="2336760"/>
            <a:ext cx="1118520" cy="359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1855080" y="2336760"/>
            <a:ext cx="1118520" cy="359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080" cy="108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680400" y="753120"/>
            <a:ext cx="9613080" cy="5009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080" cy="108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80400" y="2336760"/>
            <a:ext cx="1118520" cy="1716480"/>
          </a:xfrm>
          <a:prstGeom prst="rect">
            <a:avLst/>
          </a:prstGeom>
        </p:spPr>
        <p:txBody>
          <a:bodyPr lIns="0" rIns="0" tIns="0" bIns="0">
            <a:normAutofit fontScale="6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1855080" y="2336760"/>
            <a:ext cx="1118520" cy="359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80400" y="4216680"/>
            <a:ext cx="1118520" cy="1716480"/>
          </a:xfrm>
          <a:prstGeom prst="rect">
            <a:avLst/>
          </a:prstGeom>
        </p:spPr>
        <p:txBody>
          <a:bodyPr lIns="0" rIns="0" tIns="0" bIns="0">
            <a:normAutofit fontScale="65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080" cy="108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80400" y="2336760"/>
            <a:ext cx="2292120" cy="3598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080" cy="108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80400" y="2336760"/>
            <a:ext cx="1118520" cy="359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1855080" y="2336760"/>
            <a:ext cx="1118520" cy="1716480"/>
          </a:xfrm>
          <a:prstGeom prst="rect">
            <a:avLst/>
          </a:prstGeom>
        </p:spPr>
        <p:txBody>
          <a:bodyPr lIns="0" rIns="0" tIns="0" bIns="0">
            <a:normAutofit fontScale="6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1855080" y="4216680"/>
            <a:ext cx="1118520" cy="1716480"/>
          </a:xfrm>
          <a:prstGeom prst="rect">
            <a:avLst/>
          </a:prstGeom>
        </p:spPr>
        <p:txBody>
          <a:bodyPr lIns="0" rIns="0" tIns="0" bIns="0">
            <a:normAutofit fontScale="65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080" cy="108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80400" y="2336760"/>
            <a:ext cx="1118520" cy="1716480"/>
          </a:xfrm>
          <a:prstGeom prst="rect">
            <a:avLst/>
          </a:prstGeom>
        </p:spPr>
        <p:txBody>
          <a:bodyPr lIns="0" rIns="0" tIns="0" bIns="0">
            <a:normAutofit fontScale="6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1855080" y="2336760"/>
            <a:ext cx="1118520" cy="1716480"/>
          </a:xfrm>
          <a:prstGeom prst="rect">
            <a:avLst/>
          </a:prstGeom>
        </p:spPr>
        <p:txBody>
          <a:bodyPr lIns="0" rIns="0" tIns="0" bIns="0">
            <a:normAutofit fontScale="6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80400" y="4216680"/>
            <a:ext cx="229212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080" cy="108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80400" y="2336760"/>
            <a:ext cx="229212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80400" y="4216680"/>
            <a:ext cx="229212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080" cy="108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80400" y="2336760"/>
            <a:ext cx="1118520" cy="1716480"/>
          </a:xfrm>
          <a:prstGeom prst="rect">
            <a:avLst/>
          </a:prstGeom>
        </p:spPr>
        <p:txBody>
          <a:bodyPr lIns="0" rIns="0" tIns="0" bIns="0">
            <a:normAutofit fontScale="6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1855080" y="2336760"/>
            <a:ext cx="1118520" cy="1716480"/>
          </a:xfrm>
          <a:prstGeom prst="rect">
            <a:avLst/>
          </a:prstGeom>
        </p:spPr>
        <p:txBody>
          <a:bodyPr lIns="0" rIns="0" tIns="0" bIns="0">
            <a:normAutofit fontScale="6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80400" y="4216680"/>
            <a:ext cx="1118520" cy="1716480"/>
          </a:xfrm>
          <a:prstGeom prst="rect">
            <a:avLst/>
          </a:prstGeom>
        </p:spPr>
        <p:txBody>
          <a:bodyPr lIns="0" rIns="0" tIns="0" bIns="0">
            <a:normAutofit fontScale="6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1855080" y="4216680"/>
            <a:ext cx="1118520" cy="1716480"/>
          </a:xfrm>
          <a:prstGeom prst="rect">
            <a:avLst/>
          </a:prstGeom>
        </p:spPr>
        <p:txBody>
          <a:bodyPr lIns="0" rIns="0" tIns="0" bIns="0">
            <a:normAutofit fontScale="65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080" cy="108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80400" y="2336760"/>
            <a:ext cx="737640" cy="171648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1455480" y="2336760"/>
            <a:ext cx="737640" cy="171648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2230200" y="2336760"/>
            <a:ext cx="737640" cy="171648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680400" y="4216680"/>
            <a:ext cx="737640" cy="171648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1455480" y="4216680"/>
            <a:ext cx="737640" cy="171648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2230200" y="4216680"/>
            <a:ext cx="737640" cy="171648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080" cy="108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80400" y="2336760"/>
            <a:ext cx="2292120" cy="359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080" cy="108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80400" y="2336760"/>
            <a:ext cx="1118520" cy="359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1855080" y="2336760"/>
            <a:ext cx="1118520" cy="359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080" cy="108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80400" y="753120"/>
            <a:ext cx="9613080" cy="5009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080" cy="108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80400" y="2336760"/>
            <a:ext cx="1118520" cy="1716480"/>
          </a:xfrm>
          <a:prstGeom prst="rect">
            <a:avLst/>
          </a:prstGeom>
        </p:spPr>
        <p:txBody>
          <a:bodyPr lIns="0" rIns="0" tIns="0" bIns="0">
            <a:normAutofit fontScale="6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1855080" y="2336760"/>
            <a:ext cx="1118520" cy="359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80400" y="4216680"/>
            <a:ext cx="1118520" cy="1716480"/>
          </a:xfrm>
          <a:prstGeom prst="rect">
            <a:avLst/>
          </a:prstGeom>
        </p:spPr>
        <p:txBody>
          <a:bodyPr lIns="0" rIns="0" tIns="0" bIns="0">
            <a:normAutofit fontScale="65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080" cy="108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80400" y="2336760"/>
            <a:ext cx="1118520" cy="359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1855080" y="2336760"/>
            <a:ext cx="1118520" cy="1716480"/>
          </a:xfrm>
          <a:prstGeom prst="rect">
            <a:avLst/>
          </a:prstGeom>
        </p:spPr>
        <p:txBody>
          <a:bodyPr lIns="0" rIns="0" tIns="0" bIns="0">
            <a:normAutofit fontScale="6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1855080" y="4216680"/>
            <a:ext cx="1118520" cy="1716480"/>
          </a:xfrm>
          <a:prstGeom prst="rect">
            <a:avLst/>
          </a:prstGeom>
        </p:spPr>
        <p:txBody>
          <a:bodyPr lIns="0" rIns="0" tIns="0" bIns="0">
            <a:normAutofit fontScale="65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080" cy="108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80400" y="2336760"/>
            <a:ext cx="1118520" cy="1716480"/>
          </a:xfrm>
          <a:prstGeom prst="rect">
            <a:avLst/>
          </a:prstGeom>
        </p:spPr>
        <p:txBody>
          <a:bodyPr lIns="0" rIns="0" tIns="0" bIns="0">
            <a:normAutofit fontScale="6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1855080" y="2336760"/>
            <a:ext cx="1118520" cy="1716480"/>
          </a:xfrm>
          <a:prstGeom prst="rect">
            <a:avLst/>
          </a:prstGeom>
        </p:spPr>
        <p:txBody>
          <a:bodyPr lIns="0" rIns="0" tIns="0" bIns="0">
            <a:normAutofit fontScale="6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80400" y="4216680"/>
            <a:ext cx="229212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27e2e"/>
            </a:gs>
            <a:gs pos="100000">
              <a:srgbClr val="d44208"/>
            </a:gs>
          </a:gsLst>
          <a:lin ang="252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6" descr="hashOverlay-FullResolve.png"/>
          <p:cNvPicPr/>
          <p:nvPr/>
        </p:nvPicPr>
        <p:blipFill>
          <a:blip r:embed="rId2">
            <a:alphaModFix amt="10000"/>
          </a:blip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>
            <a:noFill/>
          </a:ln>
        </p:spPr>
      </p:pic>
      <p:pic>
        <p:nvPicPr>
          <p:cNvPr id="1" name="Picture 14" descr="HD-ShadowLong.png"/>
          <p:cNvPicPr/>
          <p:nvPr/>
        </p:nvPicPr>
        <p:blipFill>
          <a:blip r:embed="rId3"/>
          <a:stretch/>
        </p:blipFill>
        <p:spPr>
          <a:xfrm>
            <a:off x="0" y="1970280"/>
            <a:ext cx="10437120" cy="320400"/>
          </a:xfrm>
          <a:prstGeom prst="rect">
            <a:avLst/>
          </a:prstGeom>
          <a:ln>
            <a:noFill/>
          </a:ln>
        </p:spPr>
      </p:pic>
      <p:pic>
        <p:nvPicPr>
          <p:cNvPr id="2" name="Picture 15" descr="HD-ShadowShort.png"/>
          <p:cNvPicPr/>
          <p:nvPr/>
        </p:nvPicPr>
        <p:blipFill>
          <a:blip r:embed="rId4"/>
          <a:stretch/>
        </p:blipFill>
        <p:spPr>
          <a:xfrm>
            <a:off x="10585800" y="1971360"/>
            <a:ext cx="1602360" cy="143640"/>
          </a:xfrm>
          <a:prstGeom prst="rect">
            <a:avLst/>
          </a:prstGeom>
          <a:ln>
            <a:noFill/>
          </a:ln>
        </p:spPr>
      </p:pic>
      <p:sp>
        <p:nvSpPr>
          <p:cNvPr id="3" name="CustomShape 1"/>
          <p:cNvSpPr/>
          <p:nvPr/>
        </p:nvSpPr>
        <p:spPr>
          <a:xfrm>
            <a:off x="0" y="609480"/>
            <a:ext cx="10437120" cy="136764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2"/>
          <p:cNvSpPr/>
          <p:nvPr/>
        </p:nvSpPr>
        <p:spPr>
          <a:xfrm>
            <a:off x="10585800" y="609480"/>
            <a:ext cx="1602360" cy="136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27e2e"/>
            </a:gs>
            <a:gs pos="100000">
              <a:srgbClr val="d44208"/>
            </a:gs>
          </a:gsLst>
          <a:lin ang="252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6" descr="hashOverlay-FullResolve.png"/>
          <p:cNvPicPr/>
          <p:nvPr/>
        </p:nvPicPr>
        <p:blipFill>
          <a:blip r:embed="rId2">
            <a:alphaModFix amt="10000"/>
          </a:blip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>
            <a:noFill/>
          </a:ln>
        </p:spPr>
      </p:pic>
      <p:pic>
        <p:nvPicPr>
          <p:cNvPr id="44" name="Picture 7" descr="HD-ShadowLong.png"/>
          <p:cNvPicPr/>
          <p:nvPr/>
        </p:nvPicPr>
        <p:blipFill>
          <a:blip r:embed="rId3"/>
          <a:stretch/>
        </p:blipFill>
        <p:spPr>
          <a:xfrm>
            <a:off x="0" y="1970280"/>
            <a:ext cx="10437120" cy="320400"/>
          </a:xfrm>
          <a:prstGeom prst="rect">
            <a:avLst/>
          </a:prstGeom>
          <a:ln>
            <a:noFill/>
          </a:ln>
        </p:spPr>
      </p:pic>
      <p:pic>
        <p:nvPicPr>
          <p:cNvPr id="45" name="Picture 8" descr="HD-ShadowShort.png"/>
          <p:cNvPicPr/>
          <p:nvPr/>
        </p:nvPicPr>
        <p:blipFill>
          <a:blip r:embed="rId4"/>
          <a:stretch/>
        </p:blipFill>
        <p:spPr>
          <a:xfrm>
            <a:off x="10585800" y="1971360"/>
            <a:ext cx="1602360" cy="143640"/>
          </a:xfrm>
          <a:prstGeom prst="rect">
            <a:avLst/>
          </a:prstGeom>
          <a:ln>
            <a:noFill/>
          </a:ln>
        </p:spPr>
      </p:pic>
      <p:sp>
        <p:nvSpPr>
          <p:cNvPr id="46" name="CustomShape 1"/>
          <p:cNvSpPr/>
          <p:nvPr/>
        </p:nvSpPr>
        <p:spPr>
          <a:xfrm>
            <a:off x="0" y="609480"/>
            <a:ext cx="10437120" cy="136764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CustomShape 2"/>
          <p:cNvSpPr/>
          <p:nvPr/>
        </p:nvSpPr>
        <p:spPr>
          <a:xfrm>
            <a:off x="10585800" y="609480"/>
            <a:ext cx="1602360" cy="136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PlaceHolder 3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080" cy="108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body"/>
          </p:nvPr>
        </p:nvSpPr>
        <p:spPr>
          <a:xfrm>
            <a:off x="680400" y="2336760"/>
            <a:ext cx="2292120" cy="359856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body"/>
          </p:nvPr>
        </p:nvSpPr>
        <p:spPr>
          <a:xfrm>
            <a:off x="3087720" y="2336760"/>
            <a:ext cx="2292120" cy="359856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680400" y="753120"/>
            <a:ext cx="9613080" cy="108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Trebuchet MS"/>
              </a:rPr>
              <a:t>Text Representation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94" name="Picture 3" descr=""/>
          <p:cNvPicPr/>
          <p:nvPr/>
        </p:nvPicPr>
        <p:blipFill>
          <a:blip r:embed="rId1"/>
          <a:stretch/>
        </p:blipFill>
        <p:spPr>
          <a:xfrm>
            <a:off x="5896440" y="2182320"/>
            <a:ext cx="5885640" cy="4114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680400" y="753120"/>
            <a:ext cx="9613080" cy="108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Trebuchet MS"/>
              </a:rPr>
              <a:t>Vectorizing the Data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680400" y="2336760"/>
            <a:ext cx="5487480" cy="236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400" spc="-1" strike="noStrike" u="sng">
                <a:solidFill>
                  <a:srgbClr val="ffffff"/>
                </a:solidFill>
                <a:uFillTx/>
                <a:latin typeface="Trebuchet MS"/>
              </a:rPr>
              <a:t>Dataset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Trebuchet MS"/>
              </a:rPr>
              <a:t> </a:t>
            </a:r>
            <a:r>
              <a:rPr b="0" lang="en-US" sz="2000" spc="-1" strike="noStrike">
                <a:solidFill>
                  <a:srgbClr val="ffffff"/>
                </a:solidFill>
                <a:latin typeface="Trebuchet MS"/>
              </a:rPr>
              <a:t>d1: this is a document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Trebuchet MS"/>
              </a:rPr>
              <a:t> </a:t>
            </a:r>
            <a:r>
              <a:rPr b="0" lang="en-US" sz="2000" spc="-1" strike="noStrike">
                <a:solidFill>
                  <a:srgbClr val="ffffff"/>
                </a:solidFill>
                <a:latin typeface="Trebuchet MS"/>
              </a:rPr>
              <a:t>d2: this document is good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Trebuchet MS"/>
              </a:rPr>
              <a:t> </a:t>
            </a:r>
            <a:r>
              <a:rPr b="0" lang="en-US" sz="2000" spc="-1" strike="noStrike">
                <a:solidFill>
                  <a:srgbClr val="ffffff"/>
                </a:solidFill>
                <a:latin typeface="Trebuchet MS"/>
              </a:rPr>
              <a:t>d3: this document is good document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Trebuchet MS"/>
              </a:rPr>
              <a:t> </a:t>
            </a:r>
            <a:r>
              <a:rPr b="0" lang="en-US" sz="2000" spc="-1" strike="noStrike">
                <a:solidFill>
                  <a:srgbClr val="ffffff"/>
                </a:solidFill>
                <a:latin typeface="Trebuchet MS"/>
              </a:rPr>
              <a:t>d4: is this a document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7" name="CustomShape 3"/>
          <p:cNvSpPr/>
          <p:nvPr/>
        </p:nvSpPr>
        <p:spPr>
          <a:xfrm>
            <a:off x="6812640" y="2336760"/>
            <a:ext cx="4935600" cy="92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  <a:ea typeface="DejaVu Sans"/>
              </a:rPr>
              <a:t>Vocabulary / Dictionary (t</a:t>
            </a:r>
            <a:r>
              <a:rPr b="0" lang="en-US" sz="2400" spc="-1" strike="noStrike" baseline="-25000">
                <a:solidFill>
                  <a:srgbClr val="ffffff"/>
                </a:solidFill>
                <a:latin typeface="Trebuchet MS"/>
                <a:ea typeface="DejaVu Sans"/>
              </a:rPr>
              <a:t>1</a:t>
            </a:r>
            <a:r>
              <a:rPr b="0" lang="en-US" sz="2400" spc="-1" strike="noStrike">
                <a:solidFill>
                  <a:srgbClr val="ffffff"/>
                </a:solidFill>
                <a:latin typeface="Trebuchet MS"/>
                <a:ea typeface="DejaVu Sans"/>
              </a:rPr>
              <a:t>, … , T</a:t>
            </a:r>
            <a:r>
              <a:rPr b="0" lang="en-US" sz="2400" spc="-1" strike="noStrike" baseline="-25000">
                <a:solidFill>
                  <a:srgbClr val="ffffff"/>
                </a:solidFill>
                <a:latin typeface="Trebuchet MS"/>
                <a:ea typeface="DejaVu Sans"/>
              </a:rPr>
              <a:t>N</a:t>
            </a:r>
            <a:r>
              <a:rPr b="0" lang="en-US" sz="2400" spc="-1" strike="noStrike">
                <a:solidFill>
                  <a:srgbClr val="ffffff"/>
                </a:solidFill>
                <a:latin typeface="Trebuchet MS"/>
                <a:ea typeface="DejaVu Sans"/>
              </a:rPr>
              <a:t>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  <a:ea typeface="DejaVu Sans"/>
              </a:rPr>
              <a:t>Dataset (d</a:t>
            </a:r>
            <a:r>
              <a:rPr b="0" lang="en-US" sz="2400" spc="-1" strike="noStrike" baseline="-25000">
                <a:solidFill>
                  <a:srgbClr val="ffffff"/>
                </a:solidFill>
                <a:latin typeface="Trebuchet MS"/>
                <a:ea typeface="DejaVu Sans"/>
              </a:rPr>
              <a:t>1</a:t>
            </a:r>
            <a:r>
              <a:rPr b="0" lang="en-US" sz="2400" spc="-1" strike="noStrike">
                <a:solidFill>
                  <a:srgbClr val="ffffff"/>
                </a:solidFill>
                <a:latin typeface="Trebuchet MS"/>
                <a:ea typeface="DejaVu Sans"/>
              </a:rPr>
              <a:t>, …, d</a:t>
            </a:r>
            <a:r>
              <a:rPr b="0" lang="en-US" sz="2400" spc="-1" strike="noStrike" baseline="-25000">
                <a:solidFill>
                  <a:srgbClr val="ffffff"/>
                </a:solidFill>
                <a:latin typeface="Trebuchet MS"/>
                <a:ea typeface="DejaVu Sans"/>
              </a:rPr>
              <a:t>M</a:t>
            </a:r>
            <a:r>
              <a:rPr b="0" lang="en-US" sz="2400" spc="-1" strike="noStrike">
                <a:solidFill>
                  <a:srgbClr val="ffffff"/>
                </a:solidFill>
                <a:latin typeface="Trebuchet MS"/>
                <a:ea typeface="DejaVu Sans"/>
              </a:rPr>
              <a:t>)</a:t>
            </a:r>
            <a:endParaRPr b="0" lang="en-US" sz="2400" spc="-1" strike="noStrike">
              <a:latin typeface="Arial"/>
            </a:endParaRPr>
          </a:p>
        </p:txBody>
      </p:sp>
      <p:graphicFrame>
        <p:nvGraphicFramePr>
          <p:cNvPr id="98" name="Table 4"/>
          <p:cNvGraphicFramePr/>
          <p:nvPr/>
        </p:nvGraphicFramePr>
        <p:xfrm>
          <a:off x="174240" y="4897080"/>
          <a:ext cx="5427720" cy="1853640"/>
        </p:xfrm>
        <a:graphic>
          <a:graphicData uri="http://schemas.openxmlformats.org/drawingml/2006/table">
            <a:tbl>
              <a:tblPr/>
              <a:tblGrid>
                <a:gridCol w="623880"/>
                <a:gridCol w="740160"/>
                <a:gridCol w="754560"/>
                <a:gridCol w="827280"/>
                <a:gridCol w="1306080"/>
                <a:gridCol w="1176120"/>
              </a:tblGrid>
              <a:tr h="37080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9415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Trebuchet MS"/>
                        </a:rPr>
                        <a:t>this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9415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Trebuchet MS"/>
                        </a:rPr>
                        <a:t>Is 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9415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Trebuchet MS"/>
                        </a:rPr>
                        <a:t>a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9415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Trebuchet MS"/>
                        </a:rPr>
                        <a:t>document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9415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Trebuchet MS"/>
                        </a:rPr>
                        <a:t>Good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9415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d1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cc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cc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cc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cc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cc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ccc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d2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ee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ee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ee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ee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ee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eee7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d3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cc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cc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cc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cc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cc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ccc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d4 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ee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ee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ee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ee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ee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eee7"/>
                    </a:solidFill>
                  </a:tcPr>
                </a:tc>
              </a:tr>
            </a:tbl>
          </a:graphicData>
        </a:graphic>
      </p:graphicFrame>
      <mc:AlternateContent>
        <mc:Choice xmlns:a14="http://schemas.microsoft.com/office/drawing/2010/main" Requires="a14">
          <p:sp>
            <p:nvSpPr>
              <p:cNvPr id="99" name="Formula 5"/>
              <p:cNvSpPr txBox="1"/>
              <p:nvPr/>
            </p:nvSpPr>
            <p:spPr>
              <a:xfrm>
                <a:off x="7039440" y="3339000"/>
                <a:ext cx="4413960" cy="23590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m>
                      <m:mr>
                        <m:e>
                          <m:m>
                            <m:mr>
                              <m:e>
                                <m:sSub>
                                  <m:e>
                                    <m:r>
                                      <m:t xml:space="preserve">𝑡</m:t>
                                    </m:r>
                                  </m:e>
                                  <m:sub>
                                    <m:r>
                                      <m:t xml:space="preserve"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m:t xml:space="preserve">…</m:t>
                                </m:r>
                              </m:e>
                              <m:e>
                                <m:sSub>
                                  <m:e>
                                    <m:r>
                                      <m:t xml:space="preserve">𝑡</m:t>
                                    </m:r>
                                  </m:e>
                                  <m:sub>
                                    <m:r>
                                      <m:t xml:space="preserve">𝑁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mr>
                      <m:mr>
                        <m:e/>
                      </m:mr>
                    </m:m>
                  </m:oMath>
                </a14:m>
              </a:p>
            </p:txBody>
          </p:sp>
        </mc:Choice>
        <mc:Fallback/>
      </mc:AlternateContent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" dur="500" fill="hold"/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" dur="500" fill="hold"/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" dur="500" fill="hold"/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500" fill="hold"/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9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680400" y="753120"/>
            <a:ext cx="9613080" cy="108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Trebuchet MS"/>
              </a:rPr>
              <a:t>Representation Schemes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680400" y="2136600"/>
            <a:ext cx="4697640" cy="60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Trebuchet MS"/>
              <a:buAutoNum type="arabicPeriod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Frequency based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102" name="CustomShape 3"/>
          <p:cNvSpPr/>
          <p:nvPr/>
        </p:nvSpPr>
        <p:spPr>
          <a:xfrm>
            <a:off x="5758200" y="4872600"/>
            <a:ext cx="1866600" cy="61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Trebuchet MS"/>
              <a:buAutoNum type="arabicPeriod" startAt="2"/>
            </a:pPr>
            <a:r>
              <a:rPr b="0" lang="en-US" sz="2000" spc="-1" strike="noStrike">
                <a:solidFill>
                  <a:srgbClr val="ffffff"/>
                </a:solidFill>
                <a:latin typeface="Trebuchet MS"/>
                <a:ea typeface="DejaVu Sans"/>
              </a:rPr>
              <a:t>Binary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000" spc="-1" strike="noStrike">
              <a:latin typeface="Arial"/>
            </a:endParaRPr>
          </a:p>
        </p:txBody>
      </p:sp>
      <p:graphicFrame>
        <p:nvGraphicFramePr>
          <p:cNvPr id="103" name="Table 4"/>
          <p:cNvGraphicFramePr/>
          <p:nvPr/>
        </p:nvGraphicFramePr>
        <p:xfrm>
          <a:off x="788760" y="2579400"/>
          <a:ext cx="4282920" cy="1495440"/>
        </p:xfrm>
        <a:graphic>
          <a:graphicData uri="http://schemas.openxmlformats.org/drawingml/2006/table">
            <a:tbl>
              <a:tblPr/>
              <a:tblGrid>
                <a:gridCol w="492480"/>
                <a:gridCol w="583920"/>
                <a:gridCol w="595440"/>
                <a:gridCol w="709920"/>
                <a:gridCol w="973440"/>
                <a:gridCol w="928080"/>
              </a:tblGrid>
              <a:tr h="29916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9415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diet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9415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food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9415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sports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9415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ground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9415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Player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9415"/>
                    </a:solidFill>
                  </a:tcPr>
                </a:tc>
              </a:tr>
              <a:tr h="2991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d1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cc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1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cc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0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cc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12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cc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5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cc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9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ccc"/>
                    </a:solidFill>
                  </a:tcPr>
                </a:tc>
              </a:tr>
              <a:tr h="2991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d2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ee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2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ee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2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ee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15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ee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7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ee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20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eee7"/>
                    </a:solidFill>
                  </a:tcPr>
                </a:tc>
              </a:tr>
              <a:tr h="2991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d3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cc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20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cc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13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cc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2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cc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6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cc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1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ccc"/>
                    </a:solidFill>
                  </a:tcPr>
                </a:tc>
              </a:tr>
              <a:tr h="2991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d4 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ee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17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ee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12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ee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0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ee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5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ee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2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eee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4" name="Table 5"/>
          <p:cNvGraphicFramePr/>
          <p:nvPr/>
        </p:nvGraphicFramePr>
        <p:xfrm>
          <a:off x="788760" y="4728960"/>
          <a:ext cx="4282920" cy="1495440"/>
        </p:xfrm>
        <a:graphic>
          <a:graphicData uri="http://schemas.openxmlformats.org/drawingml/2006/table">
            <a:tbl>
              <a:tblPr/>
              <a:tblGrid>
                <a:gridCol w="492480"/>
                <a:gridCol w="583920"/>
                <a:gridCol w="595440"/>
                <a:gridCol w="709920"/>
                <a:gridCol w="973440"/>
                <a:gridCol w="928080"/>
              </a:tblGrid>
              <a:tr h="29916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9415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diet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9415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food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9415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sports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9415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ground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9415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Player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9415"/>
                    </a:solidFill>
                  </a:tcPr>
                </a:tc>
              </a:tr>
              <a:tr h="2991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d1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cc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1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cc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0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cc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12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cc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5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cc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9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ccc"/>
                    </a:solidFill>
                  </a:tcPr>
                </a:tc>
              </a:tr>
              <a:tr h="2991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d2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ee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2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ee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2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ee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15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ee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7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ee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20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eee7"/>
                    </a:solidFill>
                  </a:tcPr>
                </a:tc>
              </a:tr>
              <a:tr h="2991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d3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cc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20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cc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13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cc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2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cc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6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cc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1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ccc"/>
                    </a:solidFill>
                  </a:tcPr>
                </a:tc>
              </a:tr>
              <a:tr h="2991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d4 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ee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17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ee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12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ee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0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ee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5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ee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2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eee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5" name="Table 6"/>
          <p:cNvGraphicFramePr/>
          <p:nvPr/>
        </p:nvGraphicFramePr>
        <p:xfrm>
          <a:off x="7443720" y="4728960"/>
          <a:ext cx="4282920" cy="1495440"/>
        </p:xfrm>
        <a:graphic>
          <a:graphicData uri="http://schemas.openxmlformats.org/drawingml/2006/table">
            <a:tbl>
              <a:tblPr/>
              <a:tblGrid>
                <a:gridCol w="492480"/>
                <a:gridCol w="583920"/>
                <a:gridCol w="595440"/>
                <a:gridCol w="709920"/>
                <a:gridCol w="973440"/>
                <a:gridCol w="928080"/>
              </a:tblGrid>
              <a:tr h="29916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9415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diet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9415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food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9415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sports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9415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ground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9415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Player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9415"/>
                    </a:solidFill>
                  </a:tcPr>
                </a:tc>
              </a:tr>
              <a:tr h="2991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d1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cc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1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cc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0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cc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1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cc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1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cc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1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ccc"/>
                    </a:solidFill>
                  </a:tcPr>
                </a:tc>
              </a:tr>
              <a:tr h="2991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d2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ee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1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ee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1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ee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1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ee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1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ee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1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eee7"/>
                    </a:solidFill>
                  </a:tcPr>
                </a:tc>
              </a:tr>
              <a:tr h="2991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d3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cc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1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cc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1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cc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1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cc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1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cc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1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ccc"/>
                    </a:solidFill>
                  </a:tcPr>
                </a:tc>
              </a:tr>
              <a:tr h="2991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d4 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ee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1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ee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1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ee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0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ee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1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ee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1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eee7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1" dur="indefinite" restart="never" nodeType="tmRoot">
          <p:childTnLst>
            <p:seq>
              <p:cTn id="32" dur="indefinite" nodeType="mainSeq">
                <p:childTnLst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7" dur="500" fill="hold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" dur="500" fill="hold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1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2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7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8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1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5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6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4642560" y="2361960"/>
            <a:ext cx="2904120" cy="55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Trebuchet MS"/>
              <a:buAutoNum type="arabicPeriod" startAt="6"/>
            </a:pPr>
            <a:r>
              <a:rPr b="0" lang="en-US" sz="2000" spc="-1" strike="noStrike">
                <a:solidFill>
                  <a:srgbClr val="ffffff"/>
                </a:solidFill>
                <a:latin typeface="Trebuchet MS"/>
                <a:ea typeface="DejaVu Sans"/>
              </a:rPr>
              <a:t>Log-Frequency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000" spc="-1" strike="noStrike">
              <a:latin typeface="Arial"/>
            </a:endParaRPr>
          </a:p>
        </p:txBody>
      </p:sp>
      <p:graphicFrame>
        <p:nvGraphicFramePr>
          <p:cNvPr id="107" name="Table 2"/>
          <p:cNvGraphicFramePr/>
          <p:nvPr/>
        </p:nvGraphicFramePr>
        <p:xfrm>
          <a:off x="244800" y="2158560"/>
          <a:ext cx="4282920" cy="1495440"/>
        </p:xfrm>
        <a:graphic>
          <a:graphicData uri="http://schemas.openxmlformats.org/drawingml/2006/table">
            <a:tbl>
              <a:tblPr/>
              <a:tblGrid>
                <a:gridCol w="492480"/>
                <a:gridCol w="583920"/>
                <a:gridCol w="595440"/>
                <a:gridCol w="709920"/>
                <a:gridCol w="973440"/>
                <a:gridCol w="928080"/>
              </a:tblGrid>
              <a:tr h="29916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9415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diet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9415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food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9415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sports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9415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ground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9415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Player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9415"/>
                    </a:solidFill>
                  </a:tcPr>
                </a:tc>
              </a:tr>
              <a:tr h="2991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d1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cc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1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cc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0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cc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12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cc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5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cc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9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ccc"/>
                    </a:solidFill>
                  </a:tcPr>
                </a:tc>
              </a:tr>
              <a:tr h="2991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d2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ee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2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ee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2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ee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15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ee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7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ee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20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eee7"/>
                    </a:solidFill>
                  </a:tcPr>
                </a:tc>
              </a:tr>
              <a:tr h="2991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d3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cc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20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cc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13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cc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2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cc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6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cc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1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ccc"/>
                    </a:solidFill>
                  </a:tcPr>
                </a:tc>
              </a:tr>
              <a:tr h="2991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d4 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ee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17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ee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12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ee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0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ee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5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ee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2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eee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8" name="Table 3"/>
          <p:cNvGraphicFramePr/>
          <p:nvPr/>
        </p:nvGraphicFramePr>
        <p:xfrm>
          <a:off x="7291440" y="2158560"/>
          <a:ext cx="4282920" cy="1495440"/>
        </p:xfrm>
        <a:graphic>
          <a:graphicData uri="http://schemas.openxmlformats.org/drawingml/2006/table">
            <a:tbl>
              <a:tblPr/>
              <a:tblGrid>
                <a:gridCol w="492480"/>
                <a:gridCol w="583920"/>
                <a:gridCol w="595440"/>
                <a:gridCol w="709920"/>
                <a:gridCol w="973440"/>
                <a:gridCol w="928080"/>
              </a:tblGrid>
              <a:tr h="29916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9415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diet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9415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food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9415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sports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9415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ground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9415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Player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9415"/>
                    </a:solidFill>
                  </a:tcPr>
                </a:tc>
              </a:tr>
              <a:tr h="2991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d1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cc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0.01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cc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0.0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cc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1.07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cc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0.69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cc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0.95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ccc"/>
                    </a:solidFill>
                  </a:tcPr>
                </a:tc>
              </a:tr>
              <a:tr h="2991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d2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ee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0.30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ee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0.30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ee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1.17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ee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0.84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ee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1.30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eee7"/>
                    </a:solidFill>
                  </a:tcPr>
                </a:tc>
              </a:tr>
              <a:tr h="2991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d3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cc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1.30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cc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1.11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cc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0.30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cc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0.77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cc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0.01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ccc"/>
                    </a:solidFill>
                  </a:tcPr>
                </a:tc>
              </a:tr>
              <a:tr h="2991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d4 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ee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1.23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ee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1.07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ee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0.0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ee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0.69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ee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0.30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eee7"/>
                    </a:solidFill>
                  </a:tcPr>
                </a:tc>
              </a:tr>
            </a:tbl>
          </a:graphicData>
        </a:graphic>
      </p:graphicFrame>
      <mc:AlternateContent>
        <mc:Choice xmlns:a14="http://schemas.microsoft.com/office/drawing/2010/main" Requires="a14">
          <p:sp>
            <p:nvSpPr>
              <p:cNvPr id="109" name="Formula 4"/>
              <p:cNvSpPr txBox="1"/>
              <p:nvPr/>
            </p:nvSpPr>
            <p:spPr>
              <a:xfrm>
                <a:off x="4538160" y="6020280"/>
                <a:ext cx="2769120" cy="61956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𝐼𝐷𝐹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𝑤</m:t>
                        </m:r>
                      </m:e>
                    </m:d>
                    <m:r>
                      <m:t xml:space="preserve">=</m:t>
                    </m:r>
                    <m:r>
                      <m:t xml:space="preserve">𝑙𝑜𝑔</m:t>
                    </m:r>
                    <m:d>
                      <m:dPr>
                        <m:begChr m:val="["/>
                        <m:endChr m:val="]"/>
                      </m:dPr>
                      <m:e>
                        <m:f>
                          <m:num>
                            <m:r>
                              <m:t xml:space="preserve">𝑀</m:t>
                            </m:r>
                            <m:r>
                              <m:t xml:space="preserve">+</m:t>
                            </m:r>
                            <m:r>
                              <m:t xml:space="preserve">1</m:t>
                            </m:r>
                          </m:num>
                          <m:den>
                            <m:r>
                              <m:t xml:space="preserve">𝑘</m:t>
                            </m:r>
                          </m:den>
                        </m:f>
                      </m:e>
                    </m:d>
                  </m:oMath>
                </a14:m>
              </a:p>
            </p:txBody>
          </p:sp>
        </mc:Choice>
        <mc:Fallback/>
      </mc:AlternateContent>
      <p:sp>
        <p:nvSpPr>
          <p:cNvPr id="110" name="CustomShape 5"/>
          <p:cNvSpPr/>
          <p:nvPr/>
        </p:nvSpPr>
        <p:spPr>
          <a:xfrm>
            <a:off x="4464720" y="4492440"/>
            <a:ext cx="3220560" cy="179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457200" indent="-4564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Trebuchet MS"/>
              <a:buAutoNum type="arabicPeriod" startAt="8"/>
            </a:pPr>
            <a:r>
              <a:rPr b="0" lang="en-US" sz="2000" spc="-1" strike="noStrike">
                <a:solidFill>
                  <a:srgbClr val="ffffff"/>
                </a:solidFill>
                <a:latin typeface="Trebuchet MS"/>
                <a:ea typeface="DejaVu Sans"/>
              </a:rPr>
              <a:t>TF-IDF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graphicFrame>
        <p:nvGraphicFramePr>
          <p:cNvPr id="111" name="Table 6"/>
          <p:cNvGraphicFramePr/>
          <p:nvPr/>
        </p:nvGraphicFramePr>
        <p:xfrm>
          <a:off x="116280" y="4492440"/>
          <a:ext cx="4282920" cy="1495440"/>
        </p:xfrm>
        <a:graphic>
          <a:graphicData uri="http://schemas.openxmlformats.org/drawingml/2006/table">
            <a:tbl>
              <a:tblPr/>
              <a:tblGrid>
                <a:gridCol w="492480"/>
                <a:gridCol w="583920"/>
                <a:gridCol w="595440"/>
                <a:gridCol w="709920"/>
                <a:gridCol w="973440"/>
                <a:gridCol w="928080"/>
              </a:tblGrid>
              <a:tr h="29916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9415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diet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9415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food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9415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sports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9415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ground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9415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Player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9415"/>
                    </a:solidFill>
                  </a:tcPr>
                </a:tc>
              </a:tr>
              <a:tr h="2991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d1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cc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1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cc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0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cc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12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cc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5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cc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9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ccc"/>
                    </a:solidFill>
                  </a:tcPr>
                </a:tc>
              </a:tr>
              <a:tr h="2991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d2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ee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2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ee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2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ee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15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ee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7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ee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20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eee7"/>
                    </a:solidFill>
                  </a:tcPr>
                </a:tc>
              </a:tr>
              <a:tr h="2991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d3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cc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20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cc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13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cc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2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cc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6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cc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1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ccc"/>
                    </a:solidFill>
                  </a:tcPr>
                </a:tc>
              </a:tr>
              <a:tr h="2991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d4 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ee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17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ee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12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ee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0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ee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5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ee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2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eee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2" name="Table 7"/>
          <p:cNvGraphicFramePr/>
          <p:nvPr/>
        </p:nvGraphicFramePr>
        <p:xfrm>
          <a:off x="7381080" y="4492440"/>
          <a:ext cx="4712400" cy="1495440"/>
        </p:xfrm>
        <a:graphic>
          <a:graphicData uri="http://schemas.openxmlformats.org/drawingml/2006/table">
            <a:tbl>
              <a:tblPr/>
              <a:tblGrid>
                <a:gridCol w="402480"/>
                <a:gridCol w="725400"/>
                <a:gridCol w="740160"/>
                <a:gridCol w="752760"/>
                <a:gridCol w="1071000"/>
                <a:gridCol w="1020960"/>
              </a:tblGrid>
              <a:tr h="29916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9415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diet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9415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food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9415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sports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9415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ground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9415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Player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9415"/>
                    </a:solidFill>
                  </a:tcPr>
                </a:tc>
              </a:tr>
              <a:tr h="2991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d1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cc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0.0009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cc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0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cc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0.0266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cc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0.0048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cc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0.0087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ccc"/>
                    </a:solidFill>
                  </a:tcPr>
                </a:tc>
              </a:tr>
              <a:tr h="2991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d2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ee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0.0019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ee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0.0044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ee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0.0332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ee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0.0067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ee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0.0193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eee7"/>
                    </a:solidFill>
                  </a:tcPr>
                </a:tc>
              </a:tr>
              <a:tr h="2991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d3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cc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0.0193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cc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0.0288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cc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0.0044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cc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0.0058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cc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0.0009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ccc"/>
                    </a:solidFill>
                  </a:tcPr>
                </a:tc>
              </a:tr>
              <a:tr h="2991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d4 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ee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0.0164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ee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0.0266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ee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0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ee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0.0048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ee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0.0019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eee7"/>
                    </a:solidFill>
                  </a:tcPr>
                </a:tc>
              </a:tr>
            </a:tbl>
          </a:graphicData>
        </a:graphic>
      </p:graphicFrame>
      <p:sp>
        <p:nvSpPr>
          <p:cNvPr id="113" name="CustomShape 8"/>
          <p:cNvSpPr/>
          <p:nvPr/>
        </p:nvSpPr>
        <p:spPr>
          <a:xfrm>
            <a:off x="7677000" y="6107400"/>
            <a:ext cx="4121280" cy="33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Trebuchet MS"/>
                <a:ea typeface="DejaVu Sans"/>
              </a:rPr>
              <a:t>* Assuming all docs to be of 100 size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7" dur="indefinite" restart="never" nodeType="tmRoot">
          <p:childTnLst>
            <p:seq>
              <p:cTn id="58" dur="indefinite" nodeType="mainSeq">
                <p:childTnLst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3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4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7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8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1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2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7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8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1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2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5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6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9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0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3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4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2088</TotalTime>
  <Application>LibreOffice/6.4.7.2$Linux_X86_64 LibreOffice_project/40$Build-2</Application>
  <Words>310</Words>
  <Paragraphs>257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2019-07-14T06:15:08Z</dcterms:created>
  <dc:creator>Taimoor</dc:creator>
  <dc:description/>
  <dc:language>en-US</dc:language>
  <cp:lastModifiedBy/>
  <dcterms:modified xsi:type="dcterms:W3CDTF">2021-05-29T05:55:36Z</dcterms:modified>
  <cp:revision>36</cp:revision>
  <dc:subject/>
  <dc:title>Text Representation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4</vt:i4>
  </property>
</Properties>
</file>