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93084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181280" y="233676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8040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93084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7181280" y="4216680"/>
            <a:ext cx="309528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80400" y="753120"/>
            <a:ext cx="9613440" cy="5010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359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606640" y="421668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040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606640" y="2336760"/>
            <a:ext cx="469116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80400" y="4216680"/>
            <a:ext cx="9613440" cy="171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7272"/>
            </a:gs>
            <a:gs pos="100000">
              <a:srgbClr val="5b5b5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" name="Picture 6" descr="HD-ShadowLong.png"/>
          <p:cNvPicPr/>
          <p:nvPr/>
        </p:nvPicPr>
        <p:blipFill>
          <a:blip r:embed="rId3"/>
          <a:stretch/>
        </p:blipFill>
        <p:spPr>
          <a:xfrm>
            <a:off x="0" y="4242960"/>
            <a:ext cx="8967600" cy="275760"/>
          </a:xfrm>
          <a:prstGeom prst="rect">
            <a:avLst/>
          </a:prstGeom>
          <a:ln>
            <a:noFill/>
          </a:ln>
        </p:spPr>
      </p:pic>
      <p:pic>
        <p:nvPicPr>
          <p:cNvPr id="2" name="Picture 7" descr="HD-ShadowShort.png"/>
          <p:cNvPicPr/>
          <p:nvPr/>
        </p:nvPicPr>
        <p:blipFill>
          <a:blip r:embed="rId4"/>
          <a:stretch/>
        </p:blipFill>
        <p:spPr>
          <a:xfrm>
            <a:off x="9111600" y="4243680"/>
            <a:ext cx="3076920" cy="2764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0" y="2590200"/>
            <a:ext cx="8967600" cy="16599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2"/>
          <p:cNvSpPr/>
          <p:nvPr/>
        </p:nvSpPr>
        <p:spPr>
          <a:xfrm>
            <a:off x="9111600" y="2590200"/>
            <a:ext cx="3076920" cy="1659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80400" y="2733840"/>
            <a:ext cx="8143920" cy="137268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F8B7A5-78A2-4E96-BAC0-B00E3B6688B6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5/29/21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/>
          </p:nvPr>
        </p:nvSpPr>
        <p:spPr>
          <a:xfrm>
            <a:off x="9255240" y="2750400"/>
            <a:ext cx="1171440" cy="1356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699CCB7-50D6-4020-AB5C-DC476BB9A397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727272"/>
            </a:gs>
            <a:gs pos="100000">
              <a:srgbClr val="5b5b5b"/>
            </a:gs>
          </a:gsLst>
          <a:lin ang="252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ashOverlay-FullResolve.png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HD-ShadowLong.png"/>
          <p:cNvPicPr/>
          <p:nvPr/>
        </p:nvPicPr>
        <p:blipFill>
          <a:blip r:embed="rId3"/>
          <a:stretch/>
        </p:blipFill>
        <p:spPr>
          <a:xfrm>
            <a:off x="0" y="1970280"/>
            <a:ext cx="10437480" cy="320760"/>
          </a:xfrm>
          <a:prstGeom prst="rect">
            <a:avLst/>
          </a:prstGeom>
          <a:ln>
            <a:noFill/>
          </a:ln>
        </p:spPr>
      </p:pic>
      <p:pic>
        <p:nvPicPr>
          <p:cNvPr id="48" name="Picture 15" descr="HD-ShadowShort.png"/>
          <p:cNvPicPr/>
          <p:nvPr/>
        </p:nvPicPr>
        <p:blipFill>
          <a:blip r:embed="rId4"/>
          <a:stretch/>
        </p:blipFill>
        <p:spPr>
          <a:xfrm>
            <a:off x="10585800" y="1971360"/>
            <a:ext cx="1602720" cy="144000"/>
          </a:xfrm>
          <a:prstGeom prst="rect">
            <a:avLst/>
          </a:prstGeom>
          <a:ln>
            <a:noFill/>
          </a:ln>
        </p:spPr>
      </p:pic>
      <p:sp>
        <p:nvSpPr>
          <p:cNvPr id="49" name="CustomShape 1"/>
          <p:cNvSpPr/>
          <p:nvPr/>
        </p:nvSpPr>
        <p:spPr>
          <a:xfrm>
            <a:off x="0" y="609480"/>
            <a:ext cx="10437480" cy="136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0585800" y="609480"/>
            <a:ext cx="1602720" cy="13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680400" y="753120"/>
            <a:ext cx="9613440" cy="10807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80400" y="2336760"/>
            <a:ext cx="9613440" cy="35989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rebuchet M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/>
          </p:nvPr>
        </p:nvSpPr>
        <p:spPr>
          <a:xfrm>
            <a:off x="7551000" y="59360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72CF580-8555-45AC-90DD-6138619FC97F}" type="datetime">
              <a:rPr b="0" lang="en-US" sz="1050" spc="-1" strike="noStrike">
                <a:solidFill>
                  <a:srgbClr val="ffffff"/>
                </a:solidFill>
                <a:latin typeface="Trebuchet MS"/>
              </a:rPr>
              <a:t>5/29/21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/>
          </p:nvPr>
        </p:nvSpPr>
        <p:spPr>
          <a:xfrm>
            <a:off x="680400" y="5936040"/>
            <a:ext cx="68702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/>
          </p:nvPr>
        </p:nvSpPr>
        <p:spPr>
          <a:xfrm>
            <a:off x="10729440" y="753120"/>
            <a:ext cx="1153800" cy="10904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D8DE87E-F390-46D0-B761-E900288CFC75}" type="slidenum">
              <a:rPr b="0" lang="en-US" sz="3600" spc="-1" strike="noStrike">
                <a:solidFill>
                  <a:srgbClr val="ffffff"/>
                </a:solidFill>
                <a:latin typeface="Trebuchet MS"/>
              </a:rPr>
              <a:t>&lt;number&gt;</a:t>
            </a:fld>
            <a:endParaRPr b="0" lang="en-US" sz="3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80400" y="2733840"/>
            <a:ext cx="8143920" cy="137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Trebuchet MS"/>
              </a:rPr>
              <a:t>Validation and Evaluation</a:t>
            </a:r>
            <a:endParaRPr b="0" lang="en-US" sz="54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80400" y="4394160"/>
            <a:ext cx="8143920" cy="1117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Cross Validation Techniques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lvl="1" marL="8838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K-fold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838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Leave-p-out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883800" indent="-4568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Hold out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4" descr="Image result for cross validation"/>
          <p:cNvPicPr/>
          <p:nvPr/>
        </p:nvPicPr>
        <p:blipFill>
          <a:blip r:embed="rId1"/>
          <a:stretch/>
        </p:blipFill>
        <p:spPr>
          <a:xfrm>
            <a:off x="5743800" y="4406760"/>
            <a:ext cx="5977440" cy="243684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1. K-fold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Decide a value of K 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rebuchet MS"/>
              </a:rPr>
              <a:t>e.g. K = 10 makes it 10-fold cross validation</a:t>
            </a:r>
            <a:endParaRPr b="0" lang="en-US" sz="20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Apply k-fold cross validation to tune model parameters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Train and Test Accuracy is averaged for K-folds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2. Leave one out (p = 1)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N-fold cross validation (where N is the total samples in data)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Special case of k-fold cross validation, having folds equal to number of data samples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Preferred when limited data available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Validation performance checked for each instance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1" name="Picture 2" descr="Image result for leave one out cross validation"/>
          <p:cNvPicPr/>
          <p:nvPr/>
        </p:nvPicPr>
        <p:blipFill>
          <a:blip r:embed="rId1"/>
          <a:stretch/>
        </p:blipFill>
        <p:spPr>
          <a:xfrm>
            <a:off x="6323400" y="4544280"/>
            <a:ext cx="5430960" cy="221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0400" y="753120"/>
            <a:ext cx="9613440" cy="10807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</a:rPr>
              <a:t>3. Hold Out</a:t>
            </a:r>
            <a:endParaRPr b="0" lang="en-US" sz="3600" spc="-1" strike="noStrike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80400" y="2336760"/>
            <a:ext cx="9613440" cy="3598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Used when sufficient training data available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No hard &amp; fast rule about the portion for training, validation and testing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rebuchet MS"/>
              </a:rPr>
              <a:t>Validation data is used to tune the parameters of the model</a:t>
            </a:r>
            <a:endParaRPr b="0" lang="en-US" sz="2400" spc="-1" strike="noStrike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/>
        </p:blipFill>
        <p:spPr>
          <a:xfrm>
            <a:off x="924120" y="4498200"/>
            <a:ext cx="10546560" cy="167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Application>LibreOffice/6.4.7.2$Linux_X86_64 LibreOffice_project/40$Build-2</Application>
  <Words>128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2019-09-09T20:04:45Z</dcterms:created>
  <dc:creator>taimoorkhan003@outlook.com</dc:creator>
  <dc:description/>
  <dc:language>en-US</dc:language>
  <cp:lastModifiedBy>Dr. Taimoor</cp:lastModifiedBy>
  <dcterms:modified xsi:type="dcterms:W3CDTF">2020-03-28T20:09:45Z</dcterms:modified>
  <cp:revision>7</cp:revision>
  <dc:subject/>
  <dc:title>Cross Validation Techniques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