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solidFill>
                  <a:prstClr val="white">
                    <a:tint val="75000"/>
                  </a:prstClr>
                </a:solidFill>
              </a:rPr>
              <a:pPr/>
              <a:t>3/3/2021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7721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solidFill>
                  <a:prstClr val="white">
                    <a:tint val="75000"/>
                  </a:prstClr>
                </a:solidFill>
              </a:rPr>
              <a:pPr/>
              <a:t>3/3/2021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2340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solidFill>
                  <a:prstClr val="white">
                    <a:tint val="75000"/>
                  </a:prstClr>
                </a:solidFill>
              </a:rPr>
              <a:pPr/>
              <a:t>3/3/2021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4500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solidFill>
                  <a:prstClr val="white">
                    <a:tint val="75000"/>
                  </a:prstClr>
                </a:solidFill>
              </a:rPr>
              <a:pPr/>
              <a:t>3/3/2021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7200" dirty="0">
                <a:solidFill>
                  <a:prstClr val="white"/>
                </a:solidFill>
                <a:effectLst/>
              </a:rPr>
              <a:t>”</a:t>
            </a:r>
          </a:p>
        </p:txBody>
      </p:sp>
    </p:spTree>
    <p:extLst>
      <p:ext uri="{BB962C8B-B14F-4D97-AF65-F5344CB8AC3E}">
        <p14:creationId xmlns:p14="http://schemas.microsoft.com/office/powerpoint/2010/main" val="1279961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solidFill>
                  <a:prstClr val="white">
                    <a:tint val="75000"/>
                  </a:prstClr>
                </a:solidFill>
              </a:rPr>
              <a:pPr/>
              <a:t>3/3/2021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2095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solidFill>
                  <a:prstClr val="white">
                    <a:tint val="75000"/>
                  </a:prstClr>
                </a:solidFill>
              </a:rPr>
              <a:pPr/>
              <a:t>3/3/2021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64883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solidFill>
                  <a:prstClr val="white">
                    <a:tint val="75000"/>
                  </a:prstClr>
                </a:solidFill>
              </a:rPr>
              <a:pPr/>
              <a:t>3/3/2021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92699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solidFill>
                  <a:prstClr val="white">
                    <a:tint val="75000"/>
                  </a:prstClr>
                </a:solidFill>
              </a:rPr>
              <a:pPr/>
              <a:t>3/3/2021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191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solidFill>
                  <a:prstClr val="white">
                    <a:tint val="75000"/>
                  </a:prstClr>
                </a:solidFill>
              </a:rPr>
              <a:pPr/>
              <a:t>3/3/2021</a:t>
            </a:fld>
            <a:endParaRPr lang="en-US" dirty="0">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01364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solidFill>
                  <a:prstClr val="white">
                    <a:tint val="75000"/>
                  </a:prstClr>
                </a:solidFill>
              </a:rPr>
              <a:pPr/>
              <a:t>3/3/2021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41852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solidFill>
                  <a:prstClr val="white">
                    <a:tint val="75000"/>
                  </a:prstClr>
                </a:solidFill>
              </a:rPr>
              <a:pPr/>
              <a:t>3/3/2021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7945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solidFill>
                  <a:prstClr val="white">
                    <a:tint val="75000"/>
                  </a:prstClr>
                </a:solidFill>
              </a:rPr>
              <a:pPr/>
              <a:t>3/3/2021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28359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solidFill>
                  <a:prstClr val="white">
                    <a:tint val="75000"/>
                  </a:prstClr>
                </a:solidFill>
              </a:rPr>
              <a:pPr/>
              <a:t>3/3/2021</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581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solidFill>
                  <a:prstClr val="white">
                    <a:tint val="75000"/>
                  </a:prstClr>
                </a:solidFill>
              </a:rPr>
              <a:pPr/>
              <a:t>3/3/2021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7714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solidFill>
                  <a:prstClr val="white">
                    <a:tint val="75000"/>
                  </a:prstClr>
                </a:solidFill>
              </a:rPr>
              <a:pPr/>
              <a:t>3/3/2021</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8064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solidFill>
                  <a:prstClr val="white">
                    <a:tint val="75000"/>
                  </a:prstClr>
                </a:solidFill>
              </a:rPr>
              <a:pPr/>
              <a:t>3/3/2021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68287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solidFill>
                  <a:prstClr val="white">
                    <a:tint val="75000"/>
                  </a:prstClr>
                </a:solidFill>
              </a:rPr>
              <a:pPr/>
              <a:t>3/3/2021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3913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9D6E9DEC-419B-4CC5-A080-3B06BD5A8291}" type="datetimeFigureOut">
              <a:rPr lang="en-US" dirty="0">
                <a:solidFill>
                  <a:prstClr val="white">
                    <a:tint val="75000"/>
                  </a:prstClr>
                </a:solidFill>
              </a:rPr>
              <a:pPr defTabSz="457200"/>
              <a:t>3/3/2021</a:t>
            </a:fld>
            <a:endParaRPr lang="en-US" dirty="0">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defTabSz="457200"/>
            <a:fld id="{6D22F896-40B5-4ADD-8801-0D06FADFA09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5975944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fudGTarEiC4" TargetMode="External"/><Relationship Id="rId3" Type="http://schemas.openxmlformats.org/officeDocument/2006/relationships/hyperlink" Target="https://www.youtube.com/watch?v=1Bf1R5gclpI" TargetMode="External"/><Relationship Id="rId7" Type="http://schemas.openxmlformats.org/officeDocument/2006/relationships/hyperlink" Target="https://www.youtube.com/watch?v=O2IQrsSLEb0" TargetMode="External"/><Relationship Id="rId2" Type="http://schemas.openxmlformats.org/officeDocument/2006/relationships/hyperlink" Target="https://www.youtube.com/watch?v=3CGTwBwg_9A" TargetMode="External"/><Relationship Id="rId1" Type="http://schemas.openxmlformats.org/officeDocument/2006/relationships/slideLayout" Target="../slideLayouts/slideLayout2.xml"/><Relationship Id="rId6" Type="http://schemas.openxmlformats.org/officeDocument/2006/relationships/hyperlink" Target="https://www.youtube.com/watch?v=063bNY4pCrc" TargetMode="External"/><Relationship Id="rId5" Type="http://schemas.openxmlformats.org/officeDocument/2006/relationships/hyperlink" Target="https://www.youtube.com/watch?v=JfXlStN8ZtU" TargetMode="External"/><Relationship Id="rId4" Type="http://schemas.openxmlformats.org/officeDocument/2006/relationships/hyperlink" Target="https://www.youtube.com/watch?v=3cFZZb-wvM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 (NLP)</a:t>
            </a:r>
            <a:endParaRPr lang="en-US" dirty="0"/>
          </a:p>
        </p:txBody>
      </p:sp>
      <p:sp>
        <p:nvSpPr>
          <p:cNvPr id="3" name="Subtitle 2"/>
          <p:cNvSpPr>
            <a:spLocks noGrp="1"/>
          </p:cNvSpPr>
          <p:nvPr>
            <p:ph type="subTitle" idx="1"/>
          </p:nvPr>
        </p:nvSpPr>
        <p:spPr/>
        <p:txBody>
          <a:bodyPr/>
          <a:lstStyle/>
          <a:p>
            <a:r>
              <a:rPr lang="en-US" dirty="0" smtClean="0"/>
              <a:t>Lecture 2: Linguistics</a:t>
            </a:r>
          </a:p>
          <a:p>
            <a:r>
              <a:rPr lang="en-US" dirty="0" smtClean="0"/>
              <a:t>Dr. M. </a:t>
            </a:r>
            <a:r>
              <a:rPr lang="en-US" dirty="0" err="1" smtClean="0"/>
              <a:t>Taimoor</a:t>
            </a:r>
            <a:r>
              <a:rPr lang="en-US" dirty="0" smtClean="0"/>
              <a:t> Khan</a:t>
            </a:r>
            <a:endParaRPr lang="en-US" dirty="0"/>
          </a:p>
        </p:txBody>
      </p:sp>
    </p:spTree>
    <p:extLst>
      <p:ext uri="{BB962C8B-B14F-4D97-AF65-F5344CB8AC3E}">
        <p14:creationId xmlns:p14="http://schemas.microsoft.com/office/powerpoint/2010/main" val="26640144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smtClean="0"/>
              <a:t>4. Displacement:</a:t>
            </a:r>
          </a:p>
          <a:p>
            <a:pPr marL="0" indent="0">
              <a:buNone/>
            </a:pPr>
            <a:r>
              <a:rPr lang="en-US" dirty="0"/>
              <a:t>	</a:t>
            </a:r>
            <a:r>
              <a:rPr lang="en-US" dirty="0" smtClean="0"/>
              <a:t>Enable users to symbolize objects, events and concepts which are not present in time and space at the moment of communication. Unlike animals, human languages are stimuli free. What we talk about need not to be triggered by any external stimulus in the world or any internal state. It allow humans to handle generalization and abstraction.</a:t>
            </a:r>
          </a:p>
          <a:p>
            <a:pPr marL="0" indent="0">
              <a:buNone/>
            </a:pPr>
            <a:endParaRPr lang="en-US" dirty="0"/>
          </a:p>
          <a:p>
            <a:pPr marL="0" indent="0">
              <a:buNone/>
            </a:pPr>
            <a:r>
              <a:rPr lang="en-US" dirty="0" smtClean="0"/>
              <a:t>Languages empower us to discuss things that don’t exist, are seen, observed or felt (abstract concepts).</a:t>
            </a:r>
          </a:p>
          <a:p>
            <a:pPr marL="0" indent="0">
              <a:buNone/>
            </a:pPr>
            <a:endParaRPr lang="en-US" dirty="0"/>
          </a:p>
        </p:txBody>
      </p:sp>
    </p:spTree>
    <p:extLst>
      <p:ext uri="{BB962C8B-B14F-4D97-AF65-F5344CB8AC3E}">
        <p14:creationId xmlns:p14="http://schemas.microsoft.com/office/powerpoint/2010/main" val="1906643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5. Cultural transformation:</a:t>
            </a:r>
          </a:p>
          <a:p>
            <a:pPr marL="0" indent="0">
              <a:buNone/>
            </a:pPr>
            <a:r>
              <a:rPr lang="en-US" dirty="0"/>
              <a:t>	</a:t>
            </a:r>
            <a:r>
              <a:rPr lang="en-US" dirty="0" smtClean="0"/>
              <a:t>As animals are genetically transmitted, languages are culturally transmitted. It is passed from one generation to the next by teaching and learning rather than by instincts.</a:t>
            </a:r>
          </a:p>
          <a:p>
            <a:pPr marL="0" indent="0">
              <a:buNone/>
            </a:pPr>
            <a:endParaRPr lang="en-US" dirty="0" smtClean="0"/>
          </a:p>
          <a:p>
            <a:pPr marL="0" indent="0">
              <a:buNone/>
            </a:pPr>
            <a:r>
              <a:rPr lang="en-US" sz="2000" dirty="0" smtClean="0"/>
              <a:t>“No matter how eloquent a dog barks, he cannot tell you that his parents were poor but honest” Bertrand Russel</a:t>
            </a:r>
            <a:endParaRPr lang="en-US" dirty="0"/>
          </a:p>
        </p:txBody>
      </p:sp>
    </p:spTree>
    <p:extLst>
      <p:ext uri="{BB962C8B-B14F-4D97-AF65-F5344CB8AC3E}">
        <p14:creationId xmlns:p14="http://schemas.microsoft.com/office/powerpoint/2010/main" val="23790112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Language</a:t>
            </a:r>
            <a:endParaRPr lang="en-US" dirty="0"/>
          </a:p>
        </p:txBody>
      </p:sp>
      <p:sp>
        <p:nvSpPr>
          <p:cNvPr id="3" name="Content Placeholder 2"/>
          <p:cNvSpPr>
            <a:spLocks noGrp="1"/>
          </p:cNvSpPr>
          <p:nvPr>
            <p:ph idx="1"/>
          </p:nvPr>
        </p:nvSpPr>
        <p:spPr/>
        <p:txBody>
          <a:bodyPr/>
          <a:lstStyle/>
          <a:p>
            <a:r>
              <a:rPr lang="en-US" dirty="0" smtClean="0"/>
              <a:t>Informative: </a:t>
            </a:r>
          </a:p>
          <a:p>
            <a:pPr marL="457200" lvl="1" indent="0">
              <a:buNone/>
            </a:pPr>
            <a:r>
              <a:rPr lang="en-US" dirty="0" smtClean="0"/>
              <a:t>Convey messages (can be true or false)</a:t>
            </a:r>
          </a:p>
          <a:p>
            <a:endParaRPr lang="en-US" dirty="0" smtClean="0"/>
          </a:p>
          <a:p>
            <a:r>
              <a:rPr lang="en-US" dirty="0" smtClean="0"/>
              <a:t>Interpersonal: </a:t>
            </a:r>
          </a:p>
          <a:p>
            <a:pPr marL="457200" lvl="1" indent="0">
              <a:buNone/>
            </a:pPr>
            <a:r>
              <a:rPr lang="en-US" dirty="0" smtClean="0"/>
              <a:t>Referring to one another to socially communicate</a:t>
            </a:r>
          </a:p>
          <a:p>
            <a:endParaRPr lang="en-US" dirty="0" smtClean="0"/>
          </a:p>
          <a:p>
            <a:r>
              <a:rPr lang="en-US" dirty="0" smtClean="0"/>
              <a:t>Performative: </a:t>
            </a:r>
          </a:p>
          <a:p>
            <a:pPr marL="457200" lvl="1" indent="0">
              <a:buNone/>
            </a:pPr>
            <a:r>
              <a:rPr lang="en-US" dirty="0" smtClean="0"/>
              <a:t>pragmatic (speech to act)</a:t>
            </a:r>
          </a:p>
          <a:p>
            <a:endParaRPr lang="en-US" dirty="0"/>
          </a:p>
        </p:txBody>
      </p:sp>
    </p:spTree>
    <p:extLst>
      <p:ext uri="{BB962C8B-B14F-4D97-AF65-F5344CB8AC3E}">
        <p14:creationId xmlns:p14="http://schemas.microsoft.com/office/powerpoint/2010/main" val="8406943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Emotive:</a:t>
            </a:r>
            <a:r>
              <a:rPr lang="en-US" dirty="0"/>
              <a:t> </a:t>
            </a:r>
            <a:endParaRPr lang="en-US" dirty="0" smtClean="0"/>
          </a:p>
          <a:p>
            <a:pPr marL="457200" lvl="1" indent="0">
              <a:buNone/>
            </a:pPr>
            <a:r>
              <a:rPr lang="en-US" dirty="0" smtClean="0"/>
              <a:t>Change </a:t>
            </a:r>
            <a:r>
              <a:rPr lang="en-US" dirty="0"/>
              <a:t>emotional state of audience</a:t>
            </a:r>
          </a:p>
          <a:p>
            <a:endParaRPr lang="en-US" dirty="0" smtClean="0"/>
          </a:p>
          <a:p>
            <a:r>
              <a:rPr lang="en-US" b="1" dirty="0" smtClean="0"/>
              <a:t>Phatic </a:t>
            </a:r>
            <a:r>
              <a:rPr lang="en-US" b="1" dirty="0"/>
              <a:t>communions: </a:t>
            </a:r>
            <a:endParaRPr lang="en-US" b="1" dirty="0" smtClean="0"/>
          </a:p>
          <a:p>
            <a:pPr marL="457200" lvl="1" indent="0">
              <a:buNone/>
            </a:pPr>
            <a:r>
              <a:rPr lang="en-US" dirty="0" smtClean="0"/>
              <a:t>Social </a:t>
            </a:r>
            <a:r>
              <a:rPr lang="en-US" dirty="0"/>
              <a:t>interactions (non-factual discussions)</a:t>
            </a:r>
          </a:p>
          <a:p>
            <a:endParaRPr lang="en-US" dirty="0" smtClean="0"/>
          </a:p>
          <a:p>
            <a:r>
              <a:rPr lang="en-US" b="1" dirty="0" smtClean="0"/>
              <a:t>Recreational</a:t>
            </a:r>
            <a:r>
              <a:rPr lang="en-US" b="1" dirty="0"/>
              <a:t>: </a:t>
            </a:r>
            <a:endParaRPr lang="en-US" b="1" dirty="0" smtClean="0"/>
          </a:p>
          <a:p>
            <a:pPr marL="457200" lvl="1" indent="0">
              <a:buNone/>
            </a:pPr>
            <a:r>
              <a:rPr lang="en-US" dirty="0" smtClean="0"/>
              <a:t>Poetry</a:t>
            </a:r>
            <a:r>
              <a:rPr lang="en-US" dirty="0"/>
              <a:t>, Novels </a:t>
            </a:r>
          </a:p>
          <a:p>
            <a:endParaRPr lang="en-US" dirty="0" smtClean="0"/>
          </a:p>
          <a:p>
            <a:r>
              <a:rPr lang="en-US" b="1" dirty="0" smtClean="0"/>
              <a:t>Metalingual</a:t>
            </a:r>
            <a:r>
              <a:rPr lang="en-US" b="1" dirty="0"/>
              <a:t>: </a:t>
            </a:r>
            <a:endParaRPr lang="en-US" b="1" dirty="0" smtClean="0"/>
          </a:p>
          <a:p>
            <a:pPr marL="457200" lvl="1" indent="0">
              <a:buNone/>
            </a:pPr>
            <a:r>
              <a:rPr lang="en-US" dirty="0" smtClean="0"/>
              <a:t>Language </a:t>
            </a:r>
            <a:r>
              <a:rPr lang="en-US" dirty="0"/>
              <a:t>may talk about themselves</a:t>
            </a:r>
          </a:p>
          <a:p>
            <a:endParaRPr lang="en-US" dirty="0"/>
          </a:p>
        </p:txBody>
      </p:sp>
    </p:spTree>
    <p:extLst>
      <p:ext uri="{BB962C8B-B14F-4D97-AF65-F5344CB8AC3E}">
        <p14:creationId xmlns:p14="http://schemas.microsoft.com/office/powerpoint/2010/main" val="2028134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dirty="0" smtClean="0"/>
              <a:t>The </a:t>
            </a:r>
            <a:r>
              <a:rPr lang="en-US" dirty="0"/>
              <a:t>application of computational techniques to the analysis and synthesis of natural language and speech.</a:t>
            </a:r>
            <a:endParaRPr lang="en-US" dirty="0" smtClean="0"/>
          </a:p>
          <a:p>
            <a:endParaRPr lang="en-US" dirty="0"/>
          </a:p>
          <a:p>
            <a:r>
              <a:rPr lang="en-US" dirty="0" smtClean="0"/>
              <a:t>Natural </a:t>
            </a:r>
            <a:r>
              <a:rPr lang="en-US" dirty="0"/>
              <a:t>language processing is a subfield of computer science, information engineering, and artificial intelligence concerned with the interactions between computers and human languages, in particular how to program computers to process and analyze large amounts of natural language </a:t>
            </a:r>
            <a:r>
              <a:rPr lang="en-US" dirty="0" smtClean="0"/>
              <a:t>data.</a:t>
            </a:r>
            <a:endParaRPr lang="en-US" dirty="0"/>
          </a:p>
        </p:txBody>
      </p:sp>
    </p:spTree>
    <p:extLst>
      <p:ext uri="{BB962C8B-B14F-4D97-AF65-F5344CB8AC3E}">
        <p14:creationId xmlns:p14="http://schemas.microsoft.com/office/powerpoint/2010/main" val="2065927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tasks</a:t>
            </a:r>
            <a:endParaRPr lang="en-US" dirty="0"/>
          </a:p>
        </p:txBody>
      </p:sp>
      <p:sp>
        <p:nvSpPr>
          <p:cNvPr id="3" name="Content Placeholder 2"/>
          <p:cNvSpPr>
            <a:spLocks noGrp="1"/>
          </p:cNvSpPr>
          <p:nvPr>
            <p:ph idx="1"/>
          </p:nvPr>
        </p:nvSpPr>
        <p:spPr/>
        <p:txBody>
          <a:bodyPr/>
          <a:lstStyle/>
          <a:p>
            <a:r>
              <a:rPr lang="en-US" dirty="0" smtClean="0"/>
              <a:t>Syntax</a:t>
            </a:r>
          </a:p>
          <a:p>
            <a:pPr lvl="1"/>
            <a:r>
              <a:rPr lang="en-US" dirty="0" smtClean="0"/>
              <a:t>Grammar induction</a:t>
            </a:r>
          </a:p>
          <a:p>
            <a:pPr lvl="1"/>
            <a:r>
              <a:rPr lang="en-US" dirty="0" smtClean="0"/>
              <a:t>Lemmatization</a:t>
            </a:r>
          </a:p>
          <a:p>
            <a:pPr lvl="1"/>
            <a:r>
              <a:rPr lang="en-US" dirty="0" smtClean="0"/>
              <a:t>Morphological segmentation</a:t>
            </a:r>
          </a:p>
          <a:p>
            <a:pPr lvl="1"/>
            <a:r>
              <a:rPr lang="en-US" dirty="0" smtClean="0"/>
              <a:t>Parts-of-speech tagging</a:t>
            </a:r>
          </a:p>
          <a:p>
            <a:pPr lvl="1"/>
            <a:r>
              <a:rPr lang="en-US" dirty="0" smtClean="0"/>
              <a:t>Parsing</a:t>
            </a:r>
          </a:p>
          <a:p>
            <a:pPr lvl="1"/>
            <a:r>
              <a:rPr lang="en-US" dirty="0" smtClean="0"/>
              <a:t>Sentence breaking (boundaries)</a:t>
            </a:r>
          </a:p>
          <a:p>
            <a:pPr lvl="1"/>
            <a:r>
              <a:rPr lang="en-US" dirty="0" smtClean="0"/>
              <a:t>Stemming</a:t>
            </a:r>
          </a:p>
          <a:p>
            <a:pPr lvl="1"/>
            <a:r>
              <a:rPr lang="en-US" dirty="0" smtClean="0"/>
              <a:t>Word segmentation</a:t>
            </a:r>
          </a:p>
          <a:p>
            <a:pPr lvl="1"/>
            <a:r>
              <a:rPr lang="en-US" dirty="0" smtClean="0"/>
              <a:t>Terminology extraction</a:t>
            </a:r>
            <a:endParaRPr lang="en-US" dirty="0"/>
          </a:p>
        </p:txBody>
      </p:sp>
    </p:spTree>
    <p:extLst>
      <p:ext uri="{BB962C8B-B14F-4D97-AF65-F5344CB8AC3E}">
        <p14:creationId xmlns:p14="http://schemas.microsoft.com/office/powerpoint/2010/main" val="2525611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Semantics</a:t>
            </a:r>
          </a:p>
          <a:p>
            <a:pPr lvl="1"/>
            <a:r>
              <a:rPr lang="en-US" dirty="0" smtClean="0"/>
              <a:t>Lexical semantics</a:t>
            </a:r>
          </a:p>
          <a:p>
            <a:pPr lvl="1"/>
            <a:r>
              <a:rPr lang="en-US" dirty="0" smtClean="0"/>
              <a:t>Machine translation</a:t>
            </a:r>
          </a:p>
          <a:p>
            <a:pPr lvl="1"/>
            <a:r>
              <a:rPr lang="en-US" dirty="0" smtClean="0"/>
              <a:t>Named entity recognition (NER)</a:t>
            </a:r>
          </a:p>
          <a:p>
            <a:pPr lvl="1"/>
            <a:r>
              <a:rPr lang="en-US" dirty="0" smtClean="0"/>
              <a:t>Natural language generation</a:t>
            </a:r>
          </a:p>
          <a:p>
            <a:pPr lvl="1"/>
            <a:r>
              <a:rPr lang="en-US" dirty="0" smtClean="0"/>
              <a:t>Natural language understanding</a:t>
            </a:r>
          </a:p>
          <a:p>
            <a:pPr lvl="1"/>
            <a:r>
              <a:rPr lang="en-US" dirty="0" smtClean="0"/>
              <a:t>Optical character recognition</a:t>
            </a:r>
          </a:p>
          <a:p>
            <a:pPr lvl="1"/>
            <a:r>
              <a:rPr lang="en-US" dirty="0" smtClean="0"/>
              <a:t>Question answering</a:t>
            </a:r>
          </a:p>
          <a:p>
            <a:pPr lvl="1"/>
            <a:r>
              <a:rPr lang="en-US" dirty="0" smtClean="0"/>
              <a:t>Recognizing textual entailment</a:t>
            </a:r>
          </a:p>
          <a:p>
            <a:pPr lvl="1"/>
            <a:r>
              <a:rPr lang="en-US" dirty="0" smtClean="0"/>
              <a:t>Relationship extraction</a:t>
            </a:r>
          </a:p>
          <a:p>
            <a:pPr lvl="1"/>
            <a:r>
              <a:rPr lang="en-US" dirty="0"/>
              <a:t>Sentiment analysis</a:t>
            </a:r>
          </a:p>
          <a:p>
            <a:pPr lvl="1"/>
            <a:r>
              <a:rPr lang="en-US" dirty="0"/>
              <a:t>Topic segmentation and recognition</a:t>
            </a:r>
          </a:p>
          <a:p>
            <a:pPr lvl="1"/>
            <a:r>
              <a:rPr lang="en-US" dirty="0"/>
              <a:t>Word sense </a:t>
            </a:r>
            <a:r>
              <a:rPr lang="en-US" dirty="0" smtClean="0"/>
              <a:t>disambiguation</a:t>
            </a:r>
            <a:endParaRPr lang="en-US" dirty="0"/>
          </a:p>
        </p:txBody>
      </p:sp>
    </p:spTree>
    <p:extLst>
      <p:ext uri="{BB962C8B-B14F-4D97-AF65-F5344CB8AC3E}">
        <p14:creationId xmlns:p14="http://schemas.microsoft.com/office/powerpoint/2010/main" val="499093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Discourse</a:t>
            </a:r>
          </a:p>
          <a:p>
            <a:pPr lvl="1"/>
            <a:r>
              <a:rPr lang="en-US" dirty="0" smtClean="0"/>
              <a:t>Automatic summarization</a:t>
            </a:r>
          </a:p>
          <a:p>
            <a:pPr lvl="1"/>
            <a:r>
              <a:rPr lang="en-US" dirty="0" smtClean="0"/>
              <a:t>Co-reference resolution</a:t>
            </a:r>
          </a:p>
          <a:p>
            <a:pPr lvl="1"/>
            <a:r>
              <a:rPr lang="en-US" dirty="0" smtClean="0"/>
              <a:t>Discourse analysis</a:t>
            </a:r>
          </a:p>
          <a:p>
            <a:pPr lvl="1"/>
            <a:endParaRPr lang="en-US" dirty="0" smtClean="0"/>
          </a:p>
          <a:p>
            <a:pPr lvl="1"/>
            <a:endParaRPr lang="en-US" dirty="0"/>
          </a:p>
        </p:txBody>
      </p:sp>
    </p:spTree>
    <p:extLst>
      <p:ext uri="{BB962C8B-B14F-4D97-AF65-F5344CB8AC3E}">
        <p14:creationId xmlns:p14="http://schemas.microsoft.com/office/powerpoint/2010/main" val="461534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YouTube </a:t>
            </a:r>
            <a:r>
              <a:rPr lang="en-US" smtClean="0"/>
              <a:t>Videos related to this topic</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www.youtube.com/watch?v=3CGTwBwg_9A</a:t>
            </a:r>
            <a:endParaRPr lang="en-US" dirty="0" smtClean="0"/>
          </a:p>
          <a:p>
            <a:r>
              <a:rPr lang="en-US" dirty="0">
                <a:hlinkClick r:id="rId3"/>
              </a:rPr>
              <a:t>https://</a:t>
            </a:r>
            <a:r>
              <a:rPr lang="en-US" dirty="0" smtClean="0">
                <a:hlinkClick r:id="rId3"/>
              </a:rPr>
              <a:t>www.youtube.com/watch?v=1Bf1R5gclpI</a:t>
            </a:r>
            <a:endParaRPr lang="en-US" dirty="0" smtClean="0"/>
          </a:p>
          <a:p>
            <a:r>
              <a:rPr lang="en-US" dirty="0">
                <a:hlinkClick r:id="rId4"/>
              </a:rPr>
              <a:t>https://</a:t>
            </a:r>
            <a:r>
              <a:rPr lang="en-US" dirty="0" smtClean="0">
                <a:hlinkClick r:id="rId4"/>
              </a:rPr>
              <a:t>www.youtube.com/watch?v=3cFZZb-wvMc</a:t>
            </a:r>
            <a:endParaRPr lang="en-US" dirty="0" smtClean="0"/>
          </a:p>
          <a:p>
            <a:r>
              <a:rPr lang="en-US" dirty="0">
                <a:hlinkClick r:id="rId5"/>
              </a:rPr>
              <a:t>https://</a:t>
            </a:r>
            <a:r>
              <a:rPr lang="en-US" dirty="0" smtClean="0">
                <a:hlinkClick r:id="rId5"/>
              </a:rPr>
              <a:t>www.youtube.com/watch?v=JfXlStN8ZtU</a:t>
            </a:r>
            <a:endParaRPr lang="en-US" dirty="0" smtClean="0"/>
          </a:p>
          <a:p>
            <a:r>
              <a:rPr lang="en-US" dirty="0">
                <a:hlinkClick r:id="rId6"/>
              </a:rPr>
              <a:t>https://</a:t>
            </a:r>
            <a:r>
              <a:rPr lang="en-US" dirty="0" smtClean="0">
                <a:hlinkClick r:id="rId6"/>
              </a:rPr>
              <a:t>www.youtube.com/watch?v=063bNY4pCrc</a:t>
            </a:r>
            <a:endParaRPr lang="en-US" dirty="0" smtClean="0"/>
          </a:p>
          <a:p>
            <a:r>
              <a:rPr lang="en-US" dirty="0">
                <a:hlinkClick r:id="rId7"/>
              </a:rPr>
              <a:t>https://</a:t>
            </a:r>
            <a:r>
              <a:rPr lang="en-US" dirty="0" smtClean="0">
                <a:hlinkClick r:id="rId7"/>
              </a:rPr>
              <a:t>www.youtube.com/watch?v=O2IQrsSLEb0</a:t>
            </a:r>
            <a:endParaRPr lang="en-US" dirty="0" smtClean="0"/>
          </a:p>
          <a:p>
            <a:r>
              <a:rPr lang="en-US" dirty="0">
                <a:hlinkClick r:id="rId8"/>
              </a:rPr>
              <a:t>https://</a:t>
            </a:r>
            <a:r>
              <a:rPr lang="en-US" dirty="0" smtClean="0">
                <a:hlinkClick r:id="rId8"/>
              </a:rPr>
              <a:t>www.youtube.com/watch?v=fudGTarEiC4</a:t>
            </a:r>
            <a:endParaRPr lang="en-US" dirty="0" smtClean="0"/>
          </a:p>
          <a:p>
            <a:endParaRPr lang="en-US" dirty="0"/>
          </a:p>
        </p:txBody>
      </p:sp>
    </p:spTree>
    <p:extLst>
      <p:ext uri="{BB962C8B-B14F-4D97-AF65-F5344CB8AC3E}">
        <p14:creationId xmlns:p14="http://schemas.microsoft.com/office/powerpoint/2010/main" val="547921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Linguistics</a:t>
            </a:r>
            <a:endParaRPr lang="en-US" dirty="0"/>
          </a:p>
        </p:txBody>
      </p:sp>
      <p:sp>
        <p:nvSpPr>
          <p:cNvPr id="3" name="Content Placeholder 2"/>
          <p:cNvSpPr>
            <a:spLocks noGrp="1"/>
          </p:cNvSpPr>
          <p:nvPr>
            <p:ph idx="1"/>
          </p:nvPr>
        </p:nvSpPr>
        <p:spPr/>
        <p:txBody>
          <a:bodyPr/>
          <a:lstStyle/>
          <a:p>
            <a:r>
              <a:rPr lang="en-US" dirty="0" smtClean="0"/>
              <a:t>Scientific or systematic study of language. </a:t>
            </a:r>
          </a:p>
          <a:p>
            <a:endParaRPr lang="en-US" dirty="0"/>
          </a:p>
          <a:p>
            <a:r>
              <a:rPr lang="en-US" dirty="0" smtClean="0"/>
              <a:t>Its science in the sense that it scientifically studies the rules, systems and principles of human language. </a:t>
            </a:r>
            <a:endParaRPr lang="en-US" dirty="0"/>
          </a:p>
        </p:txBody>
      </p:sp>
    </p:spTree>
    <p:extLst>
      <p:ext uri="{BB962C8B-B14F-4D97-AF65-F5344CB8AC3E}">
        <p14:creationId xmlns:p14="http://schemas.microsoft.com/office/powerpoint/2010/main" val="1404994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Computational Linguistics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language can be systematically processed from different perspectives;</a:t>
            </a:r>
          </a:p>
          <a:p>
            <a:endParaRPr lang="en-US" dirty="0" smtClean="0"/>
          </a:p>
          <a:p>
            <a:r>
              <a:rPr lang="en-US" b="1" dirty="0" smtClean="0"/>
              <a:t>Descriptive linguistics:</a:t>
            </a:r>
            <a:r>
              <a:rPr lang="en-US" dirty="0" smtClean="0"/>
              <a:t> Examine the grammar of languages. It describes and analyzes the </a:t>
            </a:r>
            <a:r>
              <a:rPr lang="en-US" smtClean="0"/>
              <a:t>language as people </a:t>
            </a:r>
            <a:r>
              <a:rPr lang="en-US" dirty="0" smtClean="0"/>
              <a:t>actually use.</a:t>
            </a:r>
          </a:p>
          <a:p>
            <a:endParaRPr lang="en-US" dirty="0"/>
          </a:p>
          <a:p>
            <a:r>
              <a:rPr lang="en-US" b="1" dirty="0" smtClean="0"/>
              <a:t>Prescriptive linguistics:</a:t>
            </a:r>
            <a:r>
              <a:rPr lang="en-US" dirty="0" smtClean="0"/>
              <a:t> Laying rules for correct behavior as how people should or should not use.</a:t>
            </a:r>
          </a:p>
          <a:p>
            <a:endParaRPr lang="en-US" dirty="0" smtClean="0"/>
          </a:p>
        </p:txBody>
      </p:sp>
    </p:spTree>
    <p:extLst>
      <p:ext uri="{BB962C8B-B14F-4D97-AF65-F5344CB8AC3E}">
        <p14:creationId xmlns:p14="http://schemas.microsoft.com/office/powerpoint/2010/main" val="9701263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Theoretical linguistics:</a:t>
            </a:r>
            <a:r>
              <a:rPr lang="en-US" dirty="0"/>
              <a:t> Develop theories on how to best conceptualize and define the natural language based on data from various extant human languages.</a:t>
            </a:r>
          </a:p>
          <a:p>
            <a:endParaRPr lang="en-US" dirty="0"/>
          </a:p>
          <a:p>
            <a:r>
              <a:rPr lang="en-US" b="1" dirty="0"/>
              <a:t>Sociolinguistics: </a:t>
            </a:r>
            <a:r>
              <a:rPr lang="en-US" dirty="0"/>
              <a:t>The study of how languages are used for social purposes </a:t>
            </a:r>
            <a:r>
              <a:rPr lang="en-US" dirty="0" smtClean="0"/>
              <a:t>i.e., </a:t>
            </a:r>
            <a:r>
              <a:rPr lang="en-US" dirty="0"/>
              <a:t>the study of social functions of language often aiming at processing NL or at testing linguistic hypothesis</a:t>
            </a:r>
            <a:r>
              <a:rPr lang="en-US" dirty="0" smtClean="0"/>
              <a:t>.</a:t>
            </a:r>
          </a:p>
          <a:p>
            <a:endParaRPr lang="en-US" b="1" dirty="0"/>
          </a:p>
          <a:p>
            <a:r>
              <a:rPr lang="en-US" b="1" dirty="0" smtClean="0"/>
              <a:t>Psycholinguistics: </a:t>
            </a:r>
            <a:r>
              <a:rPr lang="en-US" dirty="0" smtClean="0"/>
              <a:t>The study of </a:t>
            </a:r>
            <a:r>
              <a:rPr lang="en-US" smtClean="0"/>
              <a:t>how to use </a:t>
            </a:r>
            <a:r>
              <a:rPr lang="en-US" dirty="0" smtClean="0"/>
              <a:t>or interpret language</a:t>
            </a:r>
            <a:endParaRPr lang="en-US" dirty="0"/>
          </a:p>
          <a:p>
            <a:endParaRPr lang="en-US" dirty="0"/>
          </a:p>
        </p:txBody>
      </p:sp>
    </p:spTree>
    <p:extLst>
      <p:ext uri="{BB962C8B-B14F-4D97-AF65-F5344CB8AC3E}">
        <p14:creationId xmlns:p14="http://schemas.microsoft.com/office/powerpoint/2010/main" val="33720896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Historical linguistics:</a:t>
            </a:r>
            <a:r>
              <a:rPr lang="en-US" dirty="0" smtClean="0"/>
              <a:t> Relies on grammatical and lexical description of languages to trace their individual histories and reconstruct trees of language family through comparative methods.</a:t>
            </a:r>
          </a:p>
          <a:p>
            <a:endParaRPr lang="en-US" dirty="0" smtClean="0"/>
          </a:p>
          <a:p>
            <a:r>
              <a:rPr lang="en-US" b="1" dirty="0" smtClean="0"/>
              <a:t>Cognitive linguistics:</a:t>
            </a:r>
            <a:r>
              <a:rPr lang="en-US" dirty="0" smtClean="0"/>
              <a:t> Interprets language in terms of the concept (universal or language specific) which underlie its forms. Its about the mind creating meaning through language.</a:t>
            </a:r>
            <a:endParaRPr lang="en-US" dirty="0"/>
          </a:p>
        </p:txBody>
      </p:sp>
    </p:spTree>
    <p:extLst>
      <p:ext uri="{BB962C8B-B14F-4D97-AF65-F5344CB8AC3E}">
        <p14:creationId xmlns:p14="http://schemas.microsoft.com/office/powerpoint/2010/main" val="38724502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Theory of Language</a:t>
            </a:r>
            <a:endParaRPr lang="en-US" dirty="0"/>
          </a:p>
        </p:txBody>
      </p:sp>
      <p:sp>
        <p:nvSpPr>
          <p:cNvPr id="3" name="Content Placeholder 2"/>
          <p:cNvSpPr>
            <a:spLocks noGrp="1"/>
          </p:cNvSpPr>
          <p:nvPr>
            <p:ph idx="1"/>
          </p:nvPr>
        </p:nvSpPr>
        <p:spPr/>
        <p:txBody>
          <a:bodyPr/>
          <a:lstStyle/>
          <a:p>
            <a:r>
              <a:rPr lang="en-US" dirty="0" smtClean="0"/>
              <a:t>Introduced by Noam Chomsky </a:t>
            </a:r>
          </a:p>
          <a:p>
            <a:pPr lvl="1"/>
            <a:r>
              <a:rPr lang="en-US" dirty="0" smtClean="0"/>
              <a:t>The most </a:t>
            </a:r>
            <a:r>
              <a:rPr lang="en-US" smtClean="0"/>
              <a:t>acknowledged linguist</a:t>
            </a:r>
            <a:endParaRPr lang="en-US" dirty="0" smtClean="0"/>
          </a:p>
          <a:p>
            <a:pPr lvl="1"/>
            <a:r>
              <a:rPr lang="en-US" dirty="0" smtClean="0"/>
              <a:t>Known as the father of modern linguistics</a:t>
            </a:r>
          </a:p>
          <a:p>
            <a:endParaRPr lang="en-US" dirty="0" smtClean="0"/>
          </a:p>
          <a:p>
            <a:r>
              <a:rPr lang="en-US" dirty="0" smtClean="0"/>
              <a:t>According to the generative theory of language, the most basic form of language is a set of syntactic rules that are universal for all humans and which underline the grammars of all human languages, called universal grammar</a:t>
            </a:r>
            <a:endParaRPr lang="en-US" dirty="0"/>
          </a:p>
        </p:txBody>
      </p:sp>
    </p:spTree>
    <p:extLst>
      <p:ext uri="{BB962C8B-B14F-4D97-AF65-F5344CB8AC3E}">
        <p14:creationId xmlns:p14="http://schemas.microsoft.com/office/powerpoint/2010/main" val="21007523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leads to generating observable linguistic variability </a:t>
            </a:r>
          </a:p>
          <a:p>
            <a:endParaRPr lang="en-US" dirty="0"/>
          </a:p>
          <a:p>
            <a:r>
              <a:rPr lang="en-US" dirty="0" smtClean="0"/>
              <a:t>Formal theories: Define different elements of language and describe the way they relate to each others as systems of formal rules or operations.</a:t>
            </a:r>
          </a:p>
          <a:p>
            <a:endParaRPr lang="en-US" dirty="0"/>
          </a:p>
          <a:p>
            <a:r>
              <a:rPr lang="en-US" dirty="0" smtClean="0"/>
              <a:t>Functional theories: Define functions performed by language and then relate them to the linguistic elements that carry them out. </a:t>
            </a:r>
            <a:endParaRPr lang="en-US" dirty="0"/>
          </a:p>
        </p:txBody>
      </p:sp>
    </p:spTree>
    <p:extLst>
      <p:ext uri="{BB962C8B-B14F-4D97-AF65-F5344CB8AC3E}">
        <p14:creationId xmlns:p14="http://schemas.microsoft.com/office/powerpoint/2010/main" val="42125504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Features of Language</a:t>
            </a:r>
            <a:endParaRPr lang="en-US" dirty="0"/>
          </a:p>
        </p:txBody>
      </p:sp>
      <p:sp>
        <p:nvSpPr>
          <p:cNvPr id="3" name="Content Placeholder 2"/>
          <p:cNvSpPr>
            <a:spLocks noGrp="1"/>
          </p:cNvSpPr>
          <p:nvPr>
            <p:ph idx="1"/>
          </p:nvPr>
        </p:nvSpPr>
        <p:spPr/>
        <p:txBody>
          <a:bodyPr/>
          <a:lstStyle/>
          <a:p>
            <a:pPr marL="457200" indent="-457200">
              <a:buAutoNum type="arabicPeriod"/>
            </a:pPr>
            <a:r>
              <a:rPr lang="en-US" b="1" dirty="0" smtClean="0"/>
              <a:t>Arbitrariness:</a:t>
            </a:r>
            <a:r>
              <a:rPr lang="en-US" dirty="0" smtClean="0"/>
              <a:t> </a:t>
            </a:r>
          </a:p>
          <a:p>
            <a:pPr marL="0" indent="0">
              <a:buNone/>
            </a:pPr>
            <a:r>
              <a:rPr lang="en-US" dirty="0"/>
              <a:t>	</a:t>
            </a:r>
            <a:r>
              <a:rPr lang="en-US" dirty="0" smtClean="0"/>
              <a:t>Linguistic sign that have no natural (logical or intrinsic) relationship to their meaning. Different sounds are used to refer to the same object in a language.</a:t>
            </a:r>
          </a:p>
          <a:p>
            <a:pPr marL="0" indent="0">
              <a:buNone/>
            </a:pPr>
            <a:r>
              <a:rPr lang="en-US" dirty="0" smtClean="0"/>
              <a:t>“A rose by any other name would smell as sweet” Shakespeare</a:t>
            </a:r>
          </a:p>
          <a:p>
            <a:pPr marL="0" indent="0">
              <a:buNone/>
            </a:pPr>
            <a:endParaRPr lang="en-US" dirty="0"/>
          </a:p>
          <a:p>
            <a:pPr marL="0" indent="0">
              <a:buNone/>
            </a:pPr>
            <a:endParaRPr lang="en-US" dirty="0"/>
          </a:p>
          <a:p>
            <a:pPr marL="0" indent="0">
              <a:buNone/>
            </a:pPr>
            <a:r>
              <a:rPr lang="en-US" dirty="0" smtClean="0"/>
              <a:t>Languages are arbitrary at lexical level but not at syntactical level</a:t>
            </a:r>
            <a:endParaRPr lang="en-US" dirty="0"/>
          </a:p>
        </p:txBody>
      </p:sp>
    </p:spTree>
    <p:extLst>
      <p:ext uri="{BB962C8B-B14F-4D97-AF65-F5344CB8AC3E}">
        <p14:creationId xmlns:p14="http://schemas.microsoft.com/office/powerpoint/2010/main" val="24666787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2. Duality:</a:t>
            </a:r>
          </a:p>
          <a:p>
            <a:pPr marL="0" indent="0">
              <a:buNone/>
            </a:pPr>
            <a:r>
              <a:rPr lang="en-US" dirty="0"/>
              <a:t>	</a:t>
            </a:r>
            <a:r>
              <a:rPr lang="en-US" dirty="0" smtClean="0"/>
              <a:t>Sounds and their meanings. (low level -&gt; high level)</a:t>
            </a:r>
          </a:p>
          <a:p>
            <a:pPr marL="0" indent="0">
              <a:buNone/>
            </a:pPr>
            <a:r>
              <a:rPr lang="en-US" dirty="0" smtClean="0"/>
              <a:t>Sounds are combined with another sounds to form meaningful units  such as words. They have distinct and identifiable meaning. Language is resourceful because of its duality and </a:t>
            </a:r>
            <a:r>
              <a:rPr lang="en-US" dirty="0" err="1" smtClean="0"/>
              <a:t>recursiveness</a:t>
            </a:r>
            <a:r>
              <a:rPr lang="en-US" dirty="0" smtClean="0"/>
              <a:t>. </a:t>
            </a:r>
          </a:p>
          <a:p>
            <a:pPr marL="0" indent="0">
              <a:buNone/>
            </a:pPr>
            <a:r>
              <a:rPr lang="en-US" dirty="0" err="1" smtClean="0"/>
              <a:t>Recursiveness</a:t>
            </a:r>
            <a:r>
              <a:rPr lang="en-US" dirty="0" smtClean="0"/>
              <a:t> allows to produce unlimited sentences with limited rules. </a:t>
            </a:r>
          </a:p>
          <a:p>
            <a:pPr marL="0" indent="0">
              <a:buNone/>
            </a:pPr>
            <a:endParaRPr lang="en-US" dirty="0"/>
          </a:p>
          <a:p>
            <a:pPr marL="0" indent="0">
              <a:buNone/>
            </a:pPr>
            <a:r>
              <a:rPr lang="en-US" b="1" dirty="0" smtClean="0"/>
              <a:t>3. Creativity:</a:t>
            </a:r>
          </a:p>
          <a:p>
            <a:pPr marL="0" indent="0">
              <a:buNone/>
            </a:pPr>
            <a:r>
              <a:rPr lang="en-US" dirty="0"/>
              <a:t>	</a:t>
            </a:r>
            <a:r>
              <a:rPr lang="en-US" dirty="0" smtClean="0"/>
              <a:t>Language can be used to send messages never heard of or used before, and yet be fully understood. Language is creative as it makes possible the construction and interpretation of new signals by users.</a:t>
            </a:r>
            <a:endParaRPr lang="en-US" dirty="0"/>
          </a:p>
        </p:txBody>
      </p:sp>
    </p:spTree>
    <p:extLst>
      <p:ext uri="{BB962C8B-B14F-4D97-AF65-F5344CB8AC3E}">
        <p14:creationId xmlns:p14="http://schemas.microsoft.com/office/powerpoint/2010/main" val="4223507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10.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1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2.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3.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4.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5.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6.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7.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8.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9.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docProps/app.xml><?xml version="1.0" encoding="utf-8"?>
<Properties xmlns="http://schemas.openxmlformats.org/officeDocument/2006/extended-properties" xmlns:vt="http://schemas.openxmlformats.org/officeDocument/2006/docPropsVTypes">
  <Template/>
  <TotalTime>141</TotalTime>
  <Words>562</Words>
  <Application>Microsoft Office PowerPoint</Application>
  <PresentationFormat>Custom</PresentationFormat>
  <Paragraphs>114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Berlin</vt:lpstr>
      <vt:lpstr>Natural Language Processing (NLP)</vt:lpstr>
      <vt:lpstr>(Computational) Linguistics</vt:lpstr>
      <vt:lpstr>Types of Computational Linguistics</vt:lpstr>
      <vt:lpstr>PowerPoint Presentation</vt:lpstr>
      <vt:lpstr>PowerPoint Presentation</vt:lpstr>
      <vt:lpstr>Generative Theory of Language</vt:lpstr>
      <vt:lpstr>PowerPoint Presentation</vt:lpstr>
      <vt:lpstr>Design Features of Language</vt:lpstr>
      <vt:lpstr>PowerPoint Presentation</vt:lpstr>
      <vt:lpstr>PowerPoint Presentation</vt:lpstr>
      <vt:lpstr>PowerPoint Presentation</vt:lpstr>
      <vt:lpstr>Functions of Language</vt:lpstr>
      <vt:lpstr>PowerPoint Presentation</vt:lpstr>
      <vt:lpstr>Natural Language Processing</vt:lpstr>
      <vt:lpstr>NLP tasks</vt:lpstr>
      <vt:lpstr>PowerPoint Presentation</vt:lpstr>
      <vt:lpstr>PowerPoint Presentation</vt:lpstr>
      <vt:lpstr>YouTube Videos related to this topic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dc:title>
  <dc:creator>Windows User</dc:creator>
  <cp:lastModifiedBy>Dr. Taimoor Khan</cp:lastModifiedBy>
  <cp:revision>26</cp:revision>
  <dcterms:created xsi:type="dcterms:W3CDTF">2019-01-20T19:44:56Z</dcterms:created>
  <dcterms:modified xsi:type="dcterms:W3CDTF">2021-03-03T05:43:25Z</dcterms:modified>
</cp:coreProperties>
</file>