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2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166B58-CBA5-4F78-A268-93F87F901BB8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6/30/21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EDCC8ED-1D14-474E-80DD-926EE3C5A6C8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3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0400" y="2253960"/>
            <a:ext cx="3245040" cy="720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Artificial Intelligence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80400" y="3385080"/>
            <a:ext cx="3245040" cy="720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Machine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80400" y="4536720"/>
            <a:ext cx="3245040" cy="720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Data Mining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80400" y="5688000"/>
            <a:ext cx="3245040" cy="720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Text Mining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2212920" y="2975040"/>
            <a:ext cx="180000" cy="4096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2212920" y="4106160"/>
            <a:ext cx="180000" cy="4096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2212920" y="5257800"/>
            <a:ext cx="180000" cy="4096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4411080" y="2424960"/>
            <a:ext cx="215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Deductive 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8619840" y="3391920"/>
            <a:ext cx="207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Inductive Learning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" name="Picture 18" descr=""/>
          <p:cNvPicPr/>
          <p:nvPr/>
        </p:nvPicPr>
        <p:blipFill>
          <a:blip r:embed="rId1"/>
          <a:stretch/>
        </p:blipFill>
        <p:spPr>
          <a:xfrm>
            <a:off x="4167360" y="2880720"/>
            <a:ext cx="3877200" cy="2806920"/>
          </a:xfrm>
          <a:prstGeom prst="rect">
            <a:avLst/>
          </a:prstGeom>
          <a:ln>
            <a:noFill/>
          </a:ln>
        </p:spPr>
      </p:pic>
      <p:pic>
        <p:nvPicPr>
          <p:cNvPr id="56" name="Picture 19" descr=""/>
          <p:cNvPicPr/>
          <p:nvPr/>
        </p:nvPicPr>
        <p:blipFill>
          <a:blip r:embed="rId2"/>
          <a:stretch/>
        </p:blipFill>
        <p:spPr>
          <a:xfrm>
            <a:off x="8388720" y="3873240"/>
            <a:ext cx="3584160" cy="289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Machine Learning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798840" y="2527920"/>
            <a:ext cx="382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Classification (Supervised Learning)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7084080" y="2527920"/>
            <a:ext cx="375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Clustering (Unsupervised Learning)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" name="Picture 2" descr="Image result for binary classification"/>
          <p:cNvPicPr/>
          <p:nvPr/>
        </p:nvPicPr>
        <p:blipFill>
          <a:blip r:embed="rId1"/>
          <a:stretch/>
        </p:blipFill>
        <p:spPr>
          <a:xfrm>
            <a:off x="779760" y="3235320"/>
            <a:ext cx="3764520" cy="2134800"/>
          </a:xfrm>
          <a:prstGeom prst="rect">
            <a:avLst/>
          </a:prstGeom>
          <a:ln>
            <a:noFill/>
          </a:ln>
        </p:spPr>
      </p:pic>
      <p:pic>
        <p:nvPicPr>
          <p:cNvPr id="61" name="Picture 7" descr=""/>
          <p:cNvPicPr/>
          <p:nvPr/>
        </p:nvPicPr>
        <p:blipFill>
          <a:blip r:embed="rId2"/>
          <a:stretch/>
        </p:blipFill>
        <p:spPr>
          <a:xfrm>
            <a:off x="7663320" y="3235320"/>
            <a:ext cx="3190680" cy="213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1. K-Nearest Neighbors Classifier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680400" y="2336760"/>
            <a:ext cx="1141272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K-NN classifier finds k nearest neighbors from training data and vote among them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Manhattan  ( distance 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Euclidean  shortest distance (displacement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)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Cambria Math"/>
              </a:rPr>
              <a:t>	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64" name="Picture 4" descr=""/>
          <p:cNvPicPr/>
          <p:nvPr/>
        </p:nvPicPr>
        <p:blipFill>
          <a:blip r:embed="rId1"/>
          <a:stretch/>
        </p:blipFill>
        <p:spPr>
          <a:xfrm>
            <a:off x="8051400" y="3863520"/>
            <a:ext cx="3036960" cy="276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2. Naïve Bayes Classifier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6" name="Formula 2"/>
              <p:cNvSpPr txBox="1"/>
              <p:nvPr/>
            </p:nvSpPr>
            <p:spPr>
              <a:xfrm>
                <a:off x="901440" y="2266560"/>
                <a:ext cx="2414160" cy="586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𝐶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e>
                      <m:e>
                        <m:r>
                          <m:t xml:space="preserve">𝑑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𝑃</m:t>
                        </m:r>
                        <m:d>
                          <m:dPr>
                            <m:begChr m:val="("/>
                            <m:sepChr m:val="|"/>
                            <m:endChr m:val=")"/>
                          </m:dPr>
                          <m:e>
                            <m:r>
                              <m:t xml:space="preserve">𝑑</m:t>
                            </m:r>
                          </m:e>
                          <m:e>
                            <m:sSub>
                              <m:e>
                                <m:r>
                                  <m:t xml:space="preserve">𝐶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𝐶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𝑑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7" name="Formula 3"/>
              <p:cNvSpPr txBox="1"/>
              <p:nvPr/>
            </p:nvSpPr>
            <p:spPr>
              <a:xfrm>
                <a:off x="2253960" y="5449680"/>
                <a:ext cx="2844720" cy="63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𝐶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e>
                      <m:e>
                        <m:r>
                          <m:t xml:space="preserve">𝑑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∏"/>
                            <m:supHide m:val="1"/>
                          </m:naryPr>
                          <m:sub>
                            <m:r>
                              <m:t xml:space="preserve">𝑗</m:t>
                            </m:r>
                          </m:sub>
                          <m:sup/>
                          <m:e>
                            <m:r>
                              <m:t xml:space="preserve">𝑃</m:t>
                            </m:r>
                            <m:d>
                              <m:dPr>
                                <m:begChr m:val="("/>
                                <m:sepChr m:val="|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𝑑</m:t>
                                    </m:r>
                                  </m:e>
                                  <m:sub>
                                    <m:r>
                                      <m:t xml:space="preserve"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 xml:space="preserve">𝐶</m:t>
                                    </m:r>
                                  </m:e>
                                  <m:sub>
                                    <m:r>
                                      <m:t xml:space="preserve"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𝐶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𝑑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8" name="Formula 4"/>
              <p:cNvSpPr txBox="1"/>
              <p:nvPr/>
            </p:nvSpPr>
            <p:spPr>
              <a:xfrm>
                <a:off x="6710040" y="5449680"/>
                <a:ext cx="3157200" cy="63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sSub>
                          <m:e>
                            <m:r>
                              <m:t xml:space="preserve">𝐶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e>
                      <m:e>
                        <m:r>
                          <m:t xml:space="preserve">𝑑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𝑗</m:t>
                            </m:r>
                          </m:sub>
                          <m:sup/>
                          <m:e>
                            <m:r>
                              <m:t xml:space="preserve">𝑙𝑜𝑔</m:t>
                            </m:r>
                            <m:r>
                              <m:t xml:space="preserve">𝑃</m:t>
                            </m:r>
                            <m:d>
                              <m:dPr>
                                <m:begChr m:val="("/>
                                <m:sepChr m:val="|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𝑑</m:t>
                                    </m:r>
                                  </m:e>
                                  <m:sub>
                                    <m:r>
                                      <m:t xml:space="preserve"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 xml:space="preserve">𝐶</m:t>
                                    </m:r>
                                  </m:e>
                                  <m:sub>
                                    <m:r>
                                      <m:t xml:space="preserve"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𝐶</m:t>
                                </m:r>
                              </m:e>
                              <m:sub>
                                <m:r>
                                  <m:t xml:space="preserve"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𝑑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69" name="Picture 4" descr="Image result for naive bayes classifier"/>
          <p:cNvPicPr/>
          <p:nvPr/>
        </p:nvPicPr>
        <p:blipFill>
          <a:blip r:embed="rId1"/>
          <a:stretch/>
        </p:blipFill>
        <p:spPr>
          <a:xfrm>
            <a:off x="3967560" y="2216880"/>
            <a:ext cx="4995720" cy="274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3. Decision Tree Classifier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1" name="Formula 2"/>
              <p:cNvSpPr txBox="1"/>
              <p:nvPr/>
            </p:nvSpPr>
            <p:spPr>
              <a:xfrm>
                <a:off x="798480" y="2665800"/>
                <a:ext cx="2275560" cy="756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𝐸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𝑆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𝑖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𝑐</m:t>
                        </m:r>
                      </m:sup>
                      <m:e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𝑝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e>
                    </m:nary>
                    <m:sSub>
                      <m:e>
                        <m:r>
                          <m:t xml:space="preserve">𝑙𝑜𝑔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b>
                      <m:e>
                        <m:r>
                          <m:t xml:space="preserve">𝑝</m:t>
                        </m:r>
                      </m:e>
                      <m:sub>
                        <m:r>
                          <m:t xml:space="preserve">𝑖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2" name="Formula 3"/>
              <p:cNvSpPr txBox="1"/>
              <p:nvPr/>
            </p:nvSpPr>
            <p:spPr>
              <a:xfrm>
                <a:off x="798480" y="4112640"/>
                <a:ext cx="30855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𝐺𝑎𝑖𝑛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𝑆</m:t>
                        </m:r>
                      </m:e>
                    </m:d>
                    <m:r>
                      <m:t xml:space="preserve">=</m:t>
                    </m:r>
                    <m:r>
                      <m:t xml:space="preserve">𝐸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𝑆</m:t>
                        </m:r>
                      </m:e>
                    </m:d>
                    <m:r>
                      <m:t xml:space="preserve">−</m:t>
                    </m:r>
                    <m:r>
                      <m:t xml:space="preserve">𝐸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𝑛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d>
                    <m:r>
                      <m:t xml:space="preserve">𝐸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𝑛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p:pic>
        <p:nvPicPr>
          <p:cNvPr id="73" name="Picture 3" descr=""/>
          <p:cNvPicPr/>
          <p:nvPr/>
        </p:nvPicPr>
        <p:blipFill>
          <a:blip r:embed="rId1"/>
          <a:stretch/>
        </p:blipFill>
        <p:spPr>
          <a:xfrm>
            <a:off x="5487120" y="2114640"/>
            <a:ext cx="4571640" cy="32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4. Linear Classifier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404680" y="2517120"/>
            <a:ext cx="499788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Draw a straight line among the two types (label) of documents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test document is labeled based on which side of the line it lies.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0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+w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+ w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= b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76" name="Picture 142" descr=""/>
          <p:cNvPicPr/>
          <p:nvPr/>
        </p:nvPicPr>
        <p:blipFill>
          <a:blip r:embed="rId1"/>
          <a:stretch/>
        </p:blipFill>
        <p:spPr>
          <a:xfrm>
            <a:off x="1295280" y="2723040"/>
            <a:ext cx="2832480" cy="257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Concluding Remarks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Nearest Neighbors Approaches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Probabilistic Approaches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Logic based Approaches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Weights based Approaches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Instance based vs Model based Classifiers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Parametric vs Non-parametric Classifiers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358</TotalTime>
  <Application>LibreOffice/6.4.7.2$Linux_X86_64 LibreOffice_project/40$Build-2</Application>
  <Words>117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2019-09-06T19:16:00Z</dcterms:created>
  <dc:creator>taimoorkhan003@outlook.com</dc:creator>
  <dc:description/>
  <dc:language>en-US</dc:language>
  <cp:lastModifiedBy/>
  <dcterms:modified xsi:type="dcterms:W3CDTF">2021-06-30T17:03:07Z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