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1" r:id="rId3"/>
    <p:sldId id="257" r:id="rId4"/>
    <p:sldId id="258" r:id="rId5"/>
    <p:sldId id="260" r:id="rId6"/>
    <p:sldId id="263" r:id="rId7"/>
    <p:sldId id="262" r:id="rId8"/>
    <p:sldId id="264" r:id="rId9"/>
    <p:sldId id="259" r:id="rId10"/>
    <p:sldId id="265" r:id="rId11"/>
    <p:sldId id="266" r:id="rId12"/>
    <p:sldId id="267" r:id="rId13"/>
    <p:sldId id="268" r:id="rId14"/>
    <p:sldId id="269" r:id="rId15"/>
    <p:sldId id="270" r:id="rId16"/>
    <p:sldId id="271" r:id="rId17"/>
    <p:sldId id="275" r:id="rId18"/>
    <p:sldId id="277" r:id="rId19"/>
    <p:sldId id="276" r:id="rId20"/>
    <p:sldId id="272" r:id="rId21"/>
    <p:sldId id="273" r:id="rId22"/>
    <p:sldId id="498" r:id="rId23"/>
    <p:sldId id="499" r:id="rId24"/>
    <p:sldId id="500" r:id="rId25"/>
    <p:sldId id="501" r:id="rId26"/>
    <p:sldId id="503" r:id="rId27"/>
    <p:sldId id="502" r:id="rId28"/>
    <p:sldId id="505" r:id="rId29"/>
    <p:sldId id="506" r:id="rId30"/>
    <p:sldId id="51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333D7-8C4A-40D8-B00F-B3E51020EAE6}" type="datetimeFigureOut">
              <a:rPr lang="en-US" smtClean="0"/>
              <a:t>9/3/2020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52ACA-480C-42FB-8D9E-221F0141D7E1}" type="slidenum">
              <a:rPr lang="en-US" smtClean="0"/>
              <a:t>‹#›</a:t>
            </a:fld>
            <a:endParaRPr lang="en-US"/>
          </a:p>
        </p:txBody>
      </p:sp>
    </p:spTree>
    <p:extLst>
      <p:ext uri="{BB962C8B-B14F-4D97-AF65-F5344CB8AC3E}">
        <p14:creationId xmlns:p14="http://schemas.microsoft.com/office/powerpoint/2010/main" val="2732587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D3603048-EC82-4AFC-A0FF-F72D6A2AE83A}"/>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73C0B731-A5DB-4A97-8A41-56EE8D1018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7108" name="Slide Number Placeholder 3">
            <a:extLst>
              <a:ext uri="{FF2B5EF4-FFF2-40B4-BE49-F238E27FC236}">
                <a16:creationId xmlns:a16="http://schemas.microsoft.com/office/drawing/2014/main" id="{2A9C64FA-8F44-4216-9F6C-3AB8D8FBDA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a:defRPr sz="2000">
                <a:solidFill>
                  <a:schemeClr val="tx1"/>
                </a:solidFill>
                <a:latin typeface="Arial" panose="020B0604020202020204" pitchFamily="34" charset="0"/>
              </a:defRPr>
            </a:lvl1pPr>
            <a:lvl2pPr marL="742950" indent="-285750" defTabSz="998538">
              <a:defRPr sz="2000">
                <a:solidFill>
                  <a:schemeClr val="tx1"/>
                </a:solidFill>
                <a:latin typeface="Arial" panose="020B0604020202020204" pitchFamily="34" charset="0"/>
              </a:defRPr>
            </a:lvl2pPr>
            <a:lvl3pPr marL="1143000" indent="-228600" defTabSz="998538">
              <a:defRPr sz="2000">
                <a:solidFill>
                  <a:schemeClr val="tx1"/>
                </a:solidFill>
                <a:latin typeface="Arial" panose="020B0604020202020204" pitchFamily="34" charset="0"/>
              </a:defRPr>
            </a:lvl3pPr>
            <a:lvl4pPr marL="1600200" indent="-228600" defTabSz="998538">
              <a:defRPr sz="2000">
                <a:solidFill>
                  <a:schemeClr val="tx1"/>
                </a:solidFill>
                <a:latin typeface="Arial" panose="020B0604020202020204" pitchFamily="34" charset="0"/>
              </a:defRPr>
            </a:lvl4pPr>
            <a:lvl5pPr marL="2057400" indent="-228600" defTabSz="998538">
              <a:defRPr sz="2000">
                <a:solidFill>
                  <a:schemeClr val="tx1"/>
                </a:solidFill>
                <a:latin typeface="Arial" panose="020B0604020202020204" pitchFamily="34" charset="0"/>
              </a:defRPr>
            </a:lvl5pPr>
            <a:lvl6pPr marL="2514600" indent="-228600" defTabSz="99853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9853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9853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98538" eaLnBrk="0" fontAlgn="base" hangingPunct="0">
              <a:spcBef>
                <a:spcPct val="0"/>
              </a:spcBef>
              <a:spcAft>
                <a:spcPct val="0"/>
              </a:spcAft>
              <a:defRPr sz="2000">
                <a:solidFill>
                  <a:schemeClr val="tx1"/>
                </a:solidFill>
                <a:latin typeface="Arial" panose="020B0604020202020204" pitchFamily="34" charset="0"/>
              </a:defRPr>
            </a:lvl9pPr>
          </a:lstStyle>
          <a:p>
            <a:fld id="{14683FC8-34D3-443D-A47E-192D008C1A2F}" type="slidenum">
              <a:rPr lang="en-US" altLang="en-US" sz="1400"/>
              <a:pPr/>
              <a:t>29</a:t>
            </a:fld>
            <a:endParaRPr lang="en-US" altLang="en-US"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6C3C24-7D3D-4683-8D38-D84C540402D0}"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423828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94E05-D9D2-4E01-8951-F7FB53161EC9}" type="datetime1">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42081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415C3-5E3D-4628-A873-5AE81C6D2614}"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1035511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7C3C6D-7F86-4EF3-90DD-E462D8A2C9ED}"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601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8A2AB-14E2-42AB-8D96-9B3E348D176D}"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2161013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8E96F9-921E-452E-BF67-D125FBA918B1}" type="datetime1">
              <a:rPr lang="en-US" smtClean="0"/>
              <a:t>9/3/2020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57004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EE870B-CE76-4AAC-836E-179B7109DA3E}" type="datetime1">
              <a:rPr lang="en-US" smtClean="0"/>
              <a:t>9/3/2020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2523235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714B6-AF6B-4E1B-9595-C793C0332BA3}"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2030935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6C4EE-B68C-4D29-9C2E-26B4DD4F9998}"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393358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9B6C37-F40E-47CC-B0F2-63ADDF94F35D}"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385560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745891-1B0F-4801-88A9-C190D6E99122}" type="datetime1">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272160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E15EFA-923B-4D52-AA65-48327A3330B9}" type="datetime1">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364488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2F40F1-B7FB-47A7-B05C-959BAD47D065}" type="datetime1">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425024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20E367-195D-4A7C-AB28-C89AF63FEFB1}" type="datetime1">
              <a:rPr lang="en-US" smtClean="0"/>
              <a:t>9/3/2020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44694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62F867-9DFA-4C0D-A0FD-B209A1B4086E}" type="datetime1">
              <a:rPr lang="en-US" smtClean="0"/>
              <a:t>9/3/2020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90687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8906A7-AC2A-4E52-B6F9-B81E72B6D606}" type="datetime1">
              <a:rPr lang="en-US" smtClean="0"/>
              <a:t>9/3/2020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7745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5120E-CFCB-476F-9DAA-3D43B3BAC991}" type="datetime1">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C99D-2054-4183-8E7B-97DAF7302D6C}" type="slidenum">
              <a:rPr lang="en-US" smtClean="0"/>
              <a:t>‹#›</a:t>
            </a:fld>
            <a:endParaRPr lang="en-US"/>
          </a:p>
        </p:txBody>
      </p:sp>
    </p:spTree>
    <p:extLst>
      <p:ext uri="{BB962C8B-B14F-4D97-AF65-F5344CB8AC3E}">
        <p14:creationId xmlns:p14="http://schemas.microsoft.com/office/powerpoint/2010/main" val="309963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F1CE21-6F6E-4A33-A4F4-A0547C32EA6F}" type="datetime1">
              <a:rPr lang="en-US" smtClean="0"/>
              <a:t>9/3/2020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1CC99D-2054-4183-8E7B-97DAF7302D6C}" type="slidenum">
              <a:rPr lang="en-US" smtClean="0"/>
              <a:t>‹#›</a:t>
            </a:fld>
            <a:endParaRPr lang="en-US"/>
          </a:p>
        </p:txBody>
      </p:sp>
    </p:spTree>
    <p:extLst>
      <p:ext uri="{BB962C8B-B14F-4D97-AF65-F5344CB8AC3E}">
        <p14:creationId xmlns:p14="http://schemas.microsoft.com/office/powerpoint/2010/main" val="1191070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news.bbc.co.uk/2/hi/uk_news/3235394.s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5F9E-BCA5-4DAF-99B2-48B33DC681E4}"/>
              </a:ext>
            </a:extLst>
          </p:cNvPr>
          <p:cNvSpPr>
            <a:spLocks noGrp="1"/>
          </p:cNvSpPr>
          <p:nvPr>
            <p:ph type="ctrTitle"/>
          </p:nvPr>
        </p:nvSpPr>
        <p:spPr>
          <a:xfrm>
            <a:off x="1154955" y="1447800"/>
            <a:ext cx="9882090" cy="3329581"/>
          </a:xfrm>
        </p:spPr>
        <p:txBody>
          <a:bodyPr/>
          <a:lstStyle/>
          <a:p>
            <a:r>
              <a:rPr lang="en-US" dirty="0"/>
              <a:t>Software Design and Analysis</a:t>
            </a:r>
            <a:br>
              <a:rPr lang="en-US" dirty="0"/>
            </a:br>
            <a:endParaRPr lang="en-US" dirty="0"/>
          </a:p>
        </p:txBody>
      </p:sp>
      <p:sp>
        <p:nvSpPr>
          <p:cNvPr id="3" name="Subtitle 2">
            <a:extLst>
              <a:ext uri="{FF2B5EF4-FFF2-40B4-BE49-F238E27FC236}">
                <a16:creationId xmlns:a16="http://schemas.microsoft.com/office/drawing/2014/main" id="{A876F4F1-DA7E-4592-98E3-67E2871DDEF1}"/>
              </a:ext>
            </a:extLst>
          </p:cNvPr>
          <p:cNvSpPr>
            <a:spLocks noGrp="1"/>
          </p:cNvSpPr>
          <p:nvPr>
            <p:ph type="subTitle" idx="1"/>
          </p:nvPr>
        </p:nvSpPr>
        <p:spPr/>
        <p:txBody>
          <a:bodyPr/>
          <a:lstStyle/>
          <a:p>
            <a:r>
              <a:rPr lang="en-US" dirty="0"/>
              <a:t>Lecture 1</a:t>
            </a:r>
          </a:p>
        </p:txBody>
      </p:sp>
      <p:sp>
        <p:nvSpPr>
          <p:cNvPr id="6" name="Slide Number Placeholder 5">
            <a:extLst>
              <a:ext uri="{FF2B5EF4-FFF2-40B4-BE49-F238E27FC236}">
                <a16:creationId xmlns:a16="http://schemas.microsoft.com/office/drawing/2014/main" id="{B7529E2F-1947-41D0-A2CF-1BB09EBB0B60}"/>
              </a:ext>
            </a:extLst>
          </p:cNvPr>
          <p:cNvSpPr>
            <a:spLocks noGrp="1"/>
          </p:cNvSpPr>
          <p:nvPr>
            <p:ph type="sldNum" sz="quarter" idx="12"/>
          </p:nvPr>
        </p:nvSpPr>
        <p:spPr/>
        <p:txBody>
          <a:bodyPr/>
          <a:lstStyle/>
          <a:p>
            <a:fld id="{1F1CC99D-2054-4183-8E7B-97DAF7302D6C}" type="slidenum">
              <a:rPr lang="en-US" smtClean="0"/>
              <a:t>1</a:t>
            </a:fld>
            <a:endParaRPr lang="en-US"/>
          </a:p>
        </p:txBody>
      </p:sp>
    </p:spTree>
    <p:extLst>
      <p:ext uri="{BB962C8B-B14F-4D97-AF65-F5344CB8AC3E}">
        <p14:creationId xmlns:p14="http://schemas.microsoft.com/office/powerpoint/2010/main" val="212115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8A28-0695-4533-9B8B-63B7C8F1D383}"/>
              </a:ext>
            </a:extLst>
          </p:cNvPr>
          <p:cNvSpPr>
            <a:spLocks noGrp="1"/>
          </p:cNvSpPr>
          <p:nvPr>
            <p:ph type="title"/>
          </p:nvPr>
        </p:nvSpPr>
        <p:spPr/>
        <p:txBody>
          <a:bodyPr/>
          <a:lstStyle/>
          <a:p>
            <a:r>
              <a:rPr lang="en-US" b="1" dirty="0"/>
              <a:t>Object Oriented Analysis (OOA)</a:t>
            </a:r>
          </a:p>
        </p:txBody>
      </p:sp>
      <p:sp>
        <p:nvSpPr>
          <p:cNvPr id="3" name="Content Placeholder 2">
            <a:extLst>
              <a:ext uri="{FF2B5EF4-FFF2-40B4-BE49-F238E27FC236}">
                <a16:creationId xmlns:a16="http://schemas.microsoft.com/office/drawing/2014/main" id="{EFF9965A-EA63-444E-BC41-C20EFC84302B}"/>
              </a:ext>
            </a:extLst>
          </p:cNvPr>
          <p:cNvSpPr>
            <a:spLocks noGrp="1"/>
          </p:cNvSpPr>
          <p:nvPr>
            <p:ph idx="1"/>
          </p:nvPr>
        </p:nvSpPr>
        <p:spPr/>
        <p:txBody>
          <a:bodyPr/>
          <a:lstStyle/>
          <a:p>
            <a:pPr>
              <a:defRPr/>
            </a:pPr>
            <a:r>
              <a:rPr lang="en-US" dirty="0"/>
              <a:t>It </a:t>
            </a:r>
            <a:r>
              <a:rPr lang="en-US" b="1" dirty="0"/>
              <a:t>emphasizes</a:t>
            </a:r>
            <a:r>
              <a:rPr lang="en-US" dirty="0"/>
              <a:t> on </a:t>
            </a:r>
            <a:r>
              <a:rPr lang="en-US" b="1" dirty="0"/>
              <a:t>finding</a:t>
            </a:r>
            <a:r>
              <a:rPr lang="en-US" dirty="0"/>
              <a:t> </a:t>
            </a:r>
            <a:r>
              <a:rPr lang="en-US" b="1" dirty="0"/>
              <a:t>requirements and problems </a:t>
            </a:r>
            <a:r>
              <a:rPr lang="en-US" dirty="0"/>
              <a:t>rather than solutions</a:t>
            </a:r>
          </a:p>
          <a:p>
            <a:pPr>
              <a:defRPr/>
            </a:pPr>
            <a:r>
              <a:rPr lang="en-US" dirty="0"/>
              <a:t>Object oriented analysis is a </a:t>
            </a:r>
            <a:r>
              <a:rPr lang="en-US" b="1" dirty="0"/>
              <a:t>process</a:t>
            </a:r>
            <a:r>
              <a:rPr lang="en-US" dirty="0"/>
              <a:t> of </a:t>
            </a:r>
            <a:r>
              <a:rPr lang="en-US" b="1" dirty="0"/>
              <a:t>analyzing requirements </a:t>
            </a:r>
            <a:r>
              <a:rPr lang="en-US" dirty="0"/>
              <a:t>in an object-oriented paradigm</a:t>
            </a:r>
          </a:p>
          <a:p>
            <a:pPr>
              <a:defRPr/>
            </a:pPr>
            <a:r>
              <a:rPr lang="en-US" dirty="0"/>
              <a:t>It approves some of the requirements while discards others</a:t>
            </a:r>
          </a:p>
          <a:p>
            <a:pPr>
              <a:defRPr/>
            </a:pPr>
            <a:r>
              <a:rPr lang="en-US" dirty="0"/>
              <a:t>The </a:t>
            </a:r>
            <a:r>
              <a:rPr lang="en-US" b="1" dirty="0"/>
              <a:t>requirements are represented </a:t>
            </a:r>
            <a:r>
              <a:rPr lang="en-US" dirty="0"/>
              <a:t>in the form of </a:t>
            </a:r>
            <a:r>
              <a:rPr lang="en-US" b="1" dirty="0"/>
              <a:t>Use cases and personas</a:t>
            </a:r>
            <a:r>
              <a:rPr lang="en-US" dirty="0"/>
              <a:t> to make more sense</a:t>
            </a:r>
          </a:p>
          <a:p>
            <a:r>
              <a:rPr lang="en-US" dirty="0"/>
              <a:t>Based on this OOA the OOD is built</a:t>
            </a:r>
          </a:p>
        </p:txBody>
      </p:sp>
      <p:sp>
        <p:nvSpPr>
          <p:cNvPr id="6" name="Slide Number Placeholder 5">
            <a:extLst>
              <a:ext uri="{FF2B5EF4-FFF2-40B4-BE49-F238E27FC236}">
                <a16:creationId xmlns:a16="http://schemas.microsoft.com/office/drawing/2014/main" id="{5E026A29-FE0E-4A89-844F-A7777AAA30ED}"/>
              </a:ext>
            </a:extLst>
          </p:cNvPr>
          <p:cNvSpPr>
            <a:spLocks noGrp="1"/>
          </p:cNvSpPr>
          <p:nvPr>
            <p:ph type="sldNum" sz="quarter" idx="12"/>
          </p:nvPr>
        </p:nvSpPr>
        <p:spPr/>
        <p:txBody>
          <a:bodyPr/>
          <a:lstStyle/>
          <a:p>
            <a:fld id="{1F1CC99D-2054-4183-8E7B-97DAF7302D6C}" type="slidenum">
              <a:rPr lang="en-US" smtClean="0"/>
              <a:t>10</a:t>
            </a:fld>
            <a:endParaRPr lang="en-US"/>
          </a:p>
        </p:txBody>
      </p:sp>
    </p:spTree>
    <p:extLst>
      <p:ext uri="{BB962C8B-B14F-4D97-AF65-F5344CB8AC3E}">
        <p14:creationId xmlns:p14="http://schemas.microsoft.com/office/powerpoint/2010/main" val="266960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D1F1-BC82-4B30-8508-8E2BAC815A56}"/>
              </a:ext>
            </a:extLst>
          </p:cNvPr>
          <p:cNvSpPr>
            <a:spLocks noGrp="1"/>
          </p:cNvSpPr>
          <p:nvPr>
            <p:ph type="title"/>
          </p:nvPr>
        </p:nvSpPr>
        <p:spPr/>
        <p:txBody>
          <a:bodyPr/>
          <a:lstStyle/>
          <a:p>
            <a:r>
              <a:rPr lang="en-US" altLang="en-US" b="1" dirty="0"/>
              <a:t>Use Case</a:t>
            </a:r>
            <a:endParaRPr lang="en-US" b="1" dirty="0"/>
          </a:p>
        </p:txBody>
      </p:sp>
      <p:sp>
        <p:nvSpPr>
          <p:cNvPr id="3" name="Content Placeholder 2">
            <a:extLst>
              <a:ext uri="{FF2B5EF4-FFF2-40B4-BE49-F238E27FC236}">
                <a16:creationId xmlns:a16="http://schemas.microsoft.com/office/drawing/2014/main" id="{DA19EE24-6BFB-4609-AA55-3C8D6F02DAF7}"/>
              </a:ext>
            </a:extLst>
          </p:cNvPr>
          <p:cNvSpPr>
            <a:spLocks noGrp="1"/>
          </p:cNvSpPr>
          <p:nvPr>
            <p:ph idx="1"/>
          </p:nvPr>
        </p:nvSpPr>
        <p:spPr/>
        <p:txBody>
          <a:bodyPr/>
          <a:lstStyle/>
          <a:p>
            <a:pPr>
              <a:defRPr/>
            </a:pPr>
            <a:r>
              <a:rPr lang="en-US" dirty="0"/>
              <a:t>Use case consists of a paragraph or so text that presents a scenario of a single system requirement</a:t>
            </a:r>
          </a:p>
          <a:p>
            <a:pPr>
              <a:defRPr/>
            </a:pPr>
            <a:r>
              <a:rPr lang="en-US" dirty="0"/>
              <a:t>It is written in simple English that would help realize the importance of the requirement and its contribution to the over all system</a:t>
            </a:r>
          </a:p>
          <a:p>
            <a:pPr>
              <a:defRPr/>
            </a:pPr>
            <a:r>
              <a:rPr lang="en-US" dirty="0"/>
              <a:t>There can be many use cases for a system representing its various requirements</a:t>
            </a:r>
          </a:p>
          <a:p>
            <a:pPr>
              <a:defRPr/>
            </a:pPr>
            <a:r>
              <a:rPr lang="en-US" dirty="0"/>
              <a:t>It is not an OO activity, but it helps in the development of OOD</a:t>
            </a:r>
          </a:p>
          <a:p>
            <a:endParaRPr lang="en-US" dirty="0"/>
          </a:p>
        </p:txBody>
      </p:sp>
      <p:sp>
        <p:nvSpPr>
          <p:cNvPr id="6" name="Slide Number Placeholder 5">
            <a:extLst>
              <a:ext uri="{FF2B5EF4-FFF2-40B4-BE49-F238E27FC236}">
                <a16:creationId xmlns:a16="http://schemas.microsoft.com/office/drawing/2014/main" id="{30656567-01C7-4E01-832E-D80C93CF9821}"/>
              </a:ext>
            </a:extLst>
          </p:cNvPr>
          <p:cNvSpPr>
            <a:spLocks noGrp="1"/>
          </p:cNvSpPr>
          <p:nvPr>
            <p:ph type="sldNum" sz="quarter" idx="12"/>
          </p:nvPr>
        </p:nvSpPr>
        <p:spPr/>
        <p:txBody>
          <a:bodyPr/>
          <a:lstStyle/>
          <a:p>
            <a:fld id="{1F1CC99D-2054-4183-8E7B-97DAF7302D6C}" type="slidenum">
              <a:rPr lang="en-US" smtClean="0"/>
              <a:t>11</a:t>
            </a:fld>
            <a:endParaRPr lang="en-US"/>
          </a:p>
        </p:txBody>
      </p:sp>
    </p:spTree>
    <p:extLst>
      <p:ext uri="{BB962C8B-B14F-4D97-AF65-F5344CB8AC3E}">
        <p14:creationId xmlns:p14="http://schemas.microsoft.com/office/powerpoint/2010/main" val="413176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3029-0F31-4F72-AA54-E1ED4F13843D}"/>
              </a:ext>
            </a:extLst>
          </p:cNvPr>
          <p:cNvSpPr>
            <a:spLocks noGrp="1"/>
          </p:cNvSpPr>
          <p:nvPr>
            <p:ph type="title"/>
          </p:nvPr>
        </p:nvSpPr>
        <p:spPr/>
        <p:txBody>
          <a:bodyPr/>
          <a:lstStyle/>
          <a:p>
            <a:r>
              <a:rPr lang="en-US" altLang="en-US" b="1" dirty="0"/>
              <a:t>Use Case</a:t>
            </a:r>
            <a:endParaRPr lang="en-US" b="1" dirty="0"/>
          </a:p>
        </p:txBody>
      </p:sp>
      <p:sp>
        <p:nvSpPr>
          <p:cNvPr id="3" name="Content Placeholder 2">
            <a:extLst>
              <a:ext uri="{FF2B5EF4-FFF2-40B4-BE49-F238E27FC236}">
                <a16:creationId xmlns:a16="http://schemas.microsoft.com/office/drawing/2014/main" id="{0CB16414-245A-4DBC-8CB6-31312FAE8A71}"/>
              </a:ext>
            </a:extLst>
          </p:cNvPr>
          <p:cNvSpPr>
            <a:spLocks noGrp="1"/>
          </p:cNvSpPr>
          <p:nvPr>
            <p:ph idx="1"/>
          </p:nvPr>
        </p:nvSpPr>
        <p:spPr/>
        <p:txBody>
          <a:bodyPr/>
          <a:lstStyle/>
          <a:p>
            <a:r>
              <a:rPr lang="en-US" altLang="en-US" dirty="0"/>
              <a:t>Example</a:t>
            </a:r>
          </a:p>
          <a:p>
            <a:pPr lvl="1"/>
            <a:r>
              <a:rPr lang="en-US" altLang="en-US" dirty="0"/>
              <a:t>Use Case “Login to System”</a:t>
            </a:r>
          </a:p>
          <a:p>
            <a:pPr lvl="1"/>
            <a:r>
              <a:rPr lang="en-US" altLang="en-US" dirty="0"/>
              <a:t>The User accessing the system is asked for a username and password. On provision of the correct user name and password the user is allowed to enter the system. </a:t>
            </a:r>
          </a:p>
          <a:p>
            <a:endParaRPr lang="en-US" dirty="0"/>
          </a:p>
        </p:txBody>
      </p:sp>
      <p:sp>
        <p:nvSpPr>
          <p:cNvPr id="6" name="Slide Number Placeholder 5">
            <a:extLst>
              <a:ext uri="{FF2B5EF4-FFF2-40B4-BE49-F238E27FC236}">
                <a16:creationId xmlns:a16="http://schemas.microsoft.com/office/drawing/2014/main" id="{085B288D-B0F7-4BEE-88B6-577D3D03D52B}"/>
              </a:ext>
            </a:extLst>
          </p:cNvPr>
          <p:cNvSpPr>
            <a:spLocks noGrp="1"/>
          </p:cNvSpPr>
          <p:nvPr>
            <p:ph type="sldNum" sz="quarter" idx="12"/>
          </p:nvPr>
        </p:nvSpPr>
        <p:spPr/>
        <p:txBody>
          <a:bodyPr/>
          <a:lstStyle/>
          <a:p>
            <a:fld id="{1F1CC99D-2054-4183-8E7B-97DAF7302D6C}" type="slidenum">
              <a:rPr lang="en-US" smtClean="0"/>
              <a:t>12</a:t>
            </a:fld>
            <a:endParaRPr lang="en-US"/>
          </a:p>
        </p:txBody>
      </p:sp>
    </p:spTree>
    <p:extLst>
      <p:ext uri="{BB962C8B-B14F-4D97-AF65-F5344CB8AC3E}">
        <p14:creationId xmlns:p14="http://schemas.microsoft.com/office/powerpoint/2010/main" val="57891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2D12-6258-4C96-8E7E-5E00913120DC}"/>
              </a:ext>
            </a:extLst>
          </p:cNvPr>
          <p:cNvSpPr>
            <a:spLocks noGrp="1"/>
          </p:cNvSpPr>
          <p:nvPr>
            <p:ph type="title"/>
          </p:nvPr>
        </p:nvSpPr>
        <p:spPr/>
        <p:txBody>
          <a:bodyPr/>
          <a:lstStyle/>
          <a:p>
            <a:r>
              <a:rPr lang="en-US" altLang="en-US" b="1" dirty="0"/>
              <a:t>Persona</a:t>
            </a:r>
            <a:endParaRPr lang="en-US" b="1" dirty="0"/>
          </a:p>
        </p:txBody>
      </p:sp>
      <p:sp>
        <p:nvSpPr>
          <p:cNvPr id="3" name="Content Placeholder 2">
            <a:extLst>
              <a:ext uri="{FF2B5EF4-FFF2-40B4-BE49-F238E27FC236}">
                <a16:creationId xmlns:a16="http://schemas.microsoft.com/office/drawing/2014/main" id="{95244644-0A21-4362-A349-29FC41122BDD}"/>
              </a:ext>
            </a:extLst>
          </p:cNvPr>
          <p:cNvSpPr>
            <a:spLocks noGrp="1"/>
          </p:cNvSpPr>
          <p:nvPr>
            <p:ph idx="1"/>
          </p:nvPr>
        </p:nvSpPr>
        <p:spPr/>
        <p:txBody>
          <a:bodyPr/>
          <a:lstStyle/>
          <a:p>
            <a:pPr>
              <a:defRPr/>
            </a:pPr>
            <a:r>
              <a:rPr lang="en-US" dirty="0"/>
              <a:t>Persona is an imaginary story in which the importance of the required system is highlighted. </a:t>
            </a:r>
          </a:p>
          <a:p>
            <a:pPr>
              <a:defRPr/>
            </a:pPr>
            <a:r>
              <a:rPr lang="en-US" dirty="0"/>
              <a:t>It is in the form of a short story</a:t>
            </a:r>
          </a:p>
          <a:p>
            <a:pPr>
              <a:defRPr/>
            </a:pPr>
            <a:r>
              <a:rPr lang="en-US" dirty="0"/>
              <a:t>It assumes a person with certain personal details whom the writer know</a:t>
            </a:r>
          </a:p>
          <a:p>
            <a:pPr>
              <a:defRPr/>
            </a:pPr>
            <a:r>
              <a:rPr lang="en-US" dirty="0"/>
              <a:t>The writer explains the problems of the person in the persona with the current system and how it is lagging him behind</a:t>
            </a:r>
          </a:p>
          <a:p>
            <a:pPr>
              <a:defRPr/>
            </a:pPr>
            <a:r>
              <a:rPr lang="en-US" dirty="0"/>
              <a:t>It also explains what the user actually wants things to be</a:t>
            </a:r>
          </a:p>
          <a:p>
            <a:pPr>
              <a:defRPr/>
            </a:pPr>
            <a:r>
              <a:rPr lang="en-US" dirty="0"/>
              <a:t>In this way the requirements of the system are elaborated</a:t>
            </a:r>
          </a:p>
          <a:p>
            <a:endParaRPr lang="en-US" dirty="0"/>
          </a:p>
        </p:txBody>
      </p:sp>
      <p:sp>
        <p:nvSpPr>
          <p:cNvPr id="6" name="Slide Number Placeholder 5">
            <a:extLst>
              <a:ext uri="{FF2B5EF4-FFF2-40B4-BE49-F238E27FC236}">
                <a16:creationId xmlns:a16="http://schemas.microsoft.com/office/drawing/2014/main" id="{749F4171-B406-4707-9129-CCA4AFB80196}"/>
              </a:ext>
            </a:extLst>
          </p:cNvPr>
          <p:cNvSpPr>
            <a:spLocks noGrp="1"/>
          </p:cNvSpPr>
          <p:nvPr>
            <p:ph type="sldNum" sz="quarter" idx="12"/>
          </p:nvPr>
        </p:nvSpPr>
        <p:spPr/>
        <p:txBody>
          <a:bodyPr/>
          <a:lstStyle/>
          <a:p>
            <a:fld id="{1F1CC99D-2054-4183-8E7B-97DAF7302D6C}" type="slidenum">
              <a:rPr lang="en-US" smtClean="0"/>
              <a:t>13</a:t>
            </a:fld>
            <a:endParaRPr lang="en-US"/>
          </a:p>
        </p:txBody>
      </p:sp>
    </p:spTree>
    <p:extLst>
      <p:ext uri="{BB962C8B-B14F-4D97-AF65-F5344CB8AC3E}">
        <p14:creationId xmlns:p14="http://schemas.microsoft.com/office/powerpoint/2010/main" val="291184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2603-5C79-4EC3-A091-E9FE9D69B027}"/>
              </a:ext>
            </a:extLst>
          </p:cNvPr>
          <p:cNvSpPr>
            <a:spLocks noGrp="1"/>
          </p:cNvSpPr>
          <p:nvPr>
            <p:ph type="title"/>
          </p:nvPr>
        </p:nvSpPr>
        <p:spPr/>
        <p:txBody>
          <a:bodyPr/>
          <a:lstStyle/>
          <a:p>
            <a:r>
              <a:rPr lang="en-US" altLang="en-US" b="1" dirty="0"/>
              <a:t>Object Oriented Design (OOD)</a:t>
            </a:r>
            <a:endParaRPr lang="en-US" b="1" dirty="0"/>
          </a:p>
        </p:txBody>
      </p:sp>
      <p:sp>
        <p:nvSpPr>
          <p:cNvPr id="3" name="Content Placeholder 2">
            <a:extLst>
              <a:ext uri="{FF2B5EF4-FFF2-40B4-BE49-F238E27FC236}">
                <a16:creationId xmlns:a16="http://schemas.microsoft.com/office/drawing/2014/main" id="{EC9FBA86-9895-4F08-AC50-D840B7FF9DFF}"/>
              </a:ext>
            </a:extLst>
          </p:cNvPr>
          <p:cNvSpPr>
            <a:spLocks noGrp="1"/>
          </p:cNvSpPr>
          <p:nvPr>
            <p:ph idx="1"/>
          </p:nvPr>
        </p:nvSpPr>
        <p:spPr/>
        <p:txBody>
          <a:bodyPr/>
          <a:lstStyle/>
          <a:p>
            <a:r>
              <a:rPr lang="en-US" altLang="en-US" dirty="0"/>
              <a:t>It emphasizes on the conceptual solution in software or hardware that fulfills the requirements</a:t>
            </a:r>
          </a:p>
          <a:p>
            <a:r>
              <a:rPr lang="en-US" altLang="en-US" dirty="0"/>
              <a:t>It does not give any implementation details</a:t>
            </a:r>
          </a:p>
          <a:p>
            <a:r>
              <a:rPr lang="en-US" altLang="en-US" dirty="0"/>
              <a:t>Design ideas normally exclude low level details that are obvious to the intended customers</a:t>
            </a:r>
          </a:p>
          <a:p>
            <a:r>
              <a:rPr lang="en-US" altLang="en-US" dirty="0"/>
              <a:t>Ultimately designs can be implemented in code to give its true and complete realization</a:t>
            </a:r>
          </a:p>
          <a:p>
            <a:endParaRPr lang="en-US" altLang="en-US" dirty="0"/>
          </a:p>
          <a:p>
            <a:endParaRPr lang="en-US" dirty="0"/>
          </a:p>
        </p:txBody>
      </p:sp>
      <p:sp>
        <p:nvSpPr>
          <p:cNvPr id="6" name="Slide Number Placeholder 5">
            <a:extLst>
              <a:ext uri="{FF2B5EF4-FFF2-40B4-BE49-F238E27FC236}">
                <a16:creationId xmlns:a16="http://schemas.microsoft.com/office/drawing/2014/main" id="{4D5991FE-7DBE-4320-A81A-33C382B4A354}"/>
              </a:ext>
            </a:extLst>
          </p:cNvPr>
          <p:cNvSpPr>
            <a:spLocks noGrp="1"/>
          </p:cNvSpPr>
          <p:nvPr>
            <p:ph type="sldNum" sz="quarter" idx="12"/>
          </p:nvPr>
        </p:nvSpPr>
        <p:spPr/>
        <p:txBody>
          <a:bodyPr/>
          <a:lstStyle/>
          <a:p>
            <a:fld id="{1F1CC99D-2054-4183-8E7B-97DAF7302D6C}" type="slidenum">
              <a:rPr lang="en-US" smtClean="0"/>
              <a:t>14</a:t>
            </a:fld>
            <a:endParaRPr lang="en-US"/>
          </a:p>
        </p:txBody>
      </p:sp>
    </p:spTree>
    <p:extLst>
      <p:ext uri="{BB962C8B-B14F-4D97-AF65-F5344CB8AC3E}">
        <p14:creationId xmlns:p14="http://schemas.microsoft.com/office/powerpoint/2010/main" val="76100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089D-34E5-49F1-8EF1-66E13C014DA1}"/>
              </a:ext>
            </a:extLst>
          </p:cNvPr>
          <p:cNvSpPr>
            <a:spLocks noGrp="1"/>
          </p:cNvSpPr>
          <p:nvPr>
            <p:ph type="title"/>
          </p:nvPr>
        </p:nvSpPr>
        <p:spPr/>
        <p:txBody>
          <a:bodyPr/>
          <a:lstStyle/>
          <a:p>
            <a:r>
              <a:rPr lang="en-US" altLang="en-US" b="1" dirty="0"/>
              <a:t>OOA vs OOD</a:t>
            </a:r>
            <a:endParaRPr lang="en-US" b="1" dirty="0"/>
          </a:p>
        </p:txBody>
      </p:sp>
      <p:sp>
        <p:nvSpPr>
          <p:cNvPr id="3" name="Content Placeholder 2">
            <a:extLst>
              <a:ext uri="{FF2B5EF4-FFF2-40B4-BE49-F238E27FC236}">
                <a16:creationId xmlns:a16="http://schemas.microsoft.com/office/drawing/2014/main" id="{D71B1908-C57F-4134-88D1-D44101779D16}"/>
              </a:ext>
            </a:extLst>
          </p:cNvPr>
          <p:cNvSpPr>
            <a:spLocks noGrp="1"/>
          </p:cNvSpPr>
          <p:nvPr>
            <p:ph idx="1"/>
          </p:nvPr>
        </p:nvSpPr>
        <p:spPr/>
        <p:txBody>
          <a:bodyPr/>
          <a:lstStyle/>
          <a:p>
            <a:pPr>
              <a:defRPr/>
            </a:pPr>
            <a:r>
              <a:rPr lang="en-US" dirty="0"/>
              <a:t>In OOA there is an emphasis on finding and describing objects or concepts in the problem domain</a:t>
            </a:r>
          </a:p>
          <a:p>
            <a:pPr>
              <a:defRPr/>
            </a:pPr>
            <a:r>
              <a:rPr lang="en-US" dirty="0"/>
              <a:t>For example in flight information system some of the objects are flights, planes and pilot</a:t>
            </a:r>
          </a:p>
          <a:p>
            <a:pPr>
              <a:defRPr/>
            </a:pPr>
            <a:r>
              <a:rPr lang="en-US" dirty="0"/>
              <a:t>During OOD there is emphasis on defining software objects and how they collaborate with each other to fulfill requirements</a:t>
            </a:r>
          </a:p>
          <a:p>
            <a:pPr>
              <a:defRPr/>
            </a:pPr>
            <a:r>
              <a:rPr lang="en-US" dirty="0"/>
              <a:t>For example a flight object may have attributes like flight duration, departure time, arrival time, source, destination etc.</a:t>
            </a:r>
          </a:p>
          <a:p>
            <a:endParaRPr lang="en-US" dirty="0"/>
          </a:p>
        </p:txBody>
      </p:sp>
      <p:sp>
        <p:nvSpPr>
          <p:cNvPr id="6" name="Slide Number Placeholder 5">
            <a:extLst>
              <a:ext uri="{FF2B5EF4-FFF2-40B4-BE49-F238E27FC236}">
                <a16:creationId xmlns:a16="http://schemas.microsoft.com/office/drawing/2014/main" id="{C3A92A9B-A7EB-41FD-A066-B56CA2E2ED1A}"/>
              </a:ext>
            </a:extLst>
          </p:cNvPr>
          <p:cNvSpPr>
            <a:spLocks noGrp="1"/>
          </p:cNvSpPr>
          <p:nvPr>
            <p:ph type="sldNum" sz="quarter" idx="12"/>
          </p:nvPr>
        </p:nvSpPr>
        <p:spPr/>
        <p:txBody>
          <a:bodyPr/>
          <a:lstStyle/>
          <a:p>
            <a:fld id="{1F1CC99D-2054-4183-8E7B-97DAF7302D6C}" type="slidenum">
              <a:rPr lang="en-US" smtClean="0"/>
              <a:t>15</a:t>
            </a:fld>
            <a:endParaRPr lang="en-US"/>
          </a:p>
        </p:txBody>
      </p:sp>
    </p:spTree>
    <p:extLst>
      <p:ext uri="{BB962C8B-B14F-4D97-AF65-F5344CB8AC3E}">
        <p14:creationId xmlns:p14="http://schemas.microsoft.com/office/powerpoint/2010/main" val="115037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99F2-D15F-4E25-AEE1-E3636E576A45}"/>
              </a:ext>
            </a:extLst>
          </p:cNvPr>
          <p:cNvSpPr>
            <a:spLocks noGrp="1"/>
          </p:cNvSpPr>
          <p:nvPr>
            <p:ph type="title"/>
          </p:nvPr>
        </p:nvSpPr>
        <p:spPr/>
        <p:txBody>
          <a:bodyPr/>
          <a:lstStyle/>
          <a:p>
            <a:r>
              <a:rPr lang="en-US" altLang="en-US" b="1" dirty="0"/>
              <a:t>UML</a:t>
            </a:r>
            <a:endParaRPr lang="en-US" b="1" dirty="0"/>
          </a:p>
        </p:txBody>
      </p:sp>
      <p:sp>
        <p:nvSpPr>
          <p:cNvPr id="3" name="Content Placeholder 2">
            <a:extLst>
              <a:ext uri="{FF2B5EF4-FFF2-40B4-BE49-F238E27FC236}">
                <a16:creationId xmlns:a16="http://schemas.microsoft.com/office/drawing/2014/main" id="{1DED119F-AD46-4924-AC53-5F0415BCF842}"/>
              </a:ext>
            </a:extLst>
          </p:cNvPr>
          <p:cNvSpPr>
            <a:spLocks noGrp="1"/>
          </p:cNvSpPr>
          <p:nvPr>
            <p:ph idx="1"/>
          </p:nvPr>
        </p:nvSpPr>
        <p:spPr/>
        <p:txBody>
          <a:bodyPr/>
          <a:lstStyle/>
          <a:p>
            <a:r>
              <a:rPr lang="en-US" altLang="en-US" dirty="0"/>
              <a:t>UML is a standard diagramming notation</a:t>
            </a:r>
          </a:p>
          <a:p>
            <a:r>
              <a:rPr lang="en-US" altLang="en-US" dirty="0"/>
              <a:t>UML is not OOAD or a method it is just a diagramming notation</a:t>
            </a:r>
          </a:p>
          <a:p>
            <a:r>
              <a:rPr lang="en-US" altLang="en-US" dirty="0"/>
              <a:t>It is useless to learn UML but not really know how to create an excellent OO design or evaluate and improve an existing one</a:t>
            </a:r>
          </a:p>
          <a:p>
            <a:r>
              <a:rPr lang="en-US" altLang="en-US" dirty="0"/>
              <a:t>To know how to design is a separate skill</a:t>
            </a:r>
          </a:p>
          <a:p>
            <a:endParaRPr lang="en-US" dirty="0"/>
          </a:p>
        </p:txBody>
      </p:sp>
      <p:sp>
        <p:nvSpPr>
          <p:cNvPr id="6" name="Slide Number Placeholder 5">
            <a:extLst>
              <a:ext uri="{FF2B5EF4-FFF2-40B4-BE49-F238E27FC236}">
                <a16:creationId xmlns:a16="http://schemas.microsoft.com/office/drawing/2014/main" id="{9157B8A7-FE58-443A-9DDD-B8F30DBC1B2E}"/>
              </a:ext>
            </a:extLst>
          </p:cNvPr>
          <p:cNvSpPr>
            <a:spLocks noGrp="1"/>
          </p:cNvSpPr>
          <p:nvPr>
            <p:ph type="sldNum" sz="quarter" idx="12"/>
          </p:nvPr>
        </p:nvSpPr>
        <p:spPr/>
        <p:txBody>
          <a:bodyPr/>
          <a:lstStyle/>
          <a:p>
            <a:fld id="{1F1CC99D-2054-4183-8E7B-97DAF7302D6C}" type="slidenum">
              <a:rPr lang="en-US" smtClean="0"/>
              <a:t>16</a:t>
            </a:fld>
            <a:endParaRPr lang="en-US"/>
          </a:p>
        </p:txBody>
      </p:sp>
    </p:spTree>
    <p:extLst>
      <p:ext uri="{BB962C8B-B14F-4D97-AF65-F5344CB8AC3E}">
        <p14:creationId xmlns:p14="http://schemas.microsoft.com/office/powerpoint/2010/main" val="83079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2902-8D57-43A8-BFBC-82DB1793452A}"/>
              </a:ext>
            </a:extLst>
          </p:cNvPr>
          <p:cNvSpPr>
            <a:spLocks noGrp="1"/>
          </p:cNvSpPr>
          <p:nvPr>
            <p:ph type="title"/>
          </p:nvPr>
        </p:nvSpPr>
        <p:spPr/>
        <p:txBody>
          <a:bodyPr/>
          <a:lstStyle/>
          <a:p>
            <a:r>
              <a:rPr lang="en-US" b="1" dirty="0"/>
              <a:t>Ways to Apply UML</a:t>
            </a:r>
          </a:p>
        </p:txBody>
      </p:sp>
      <p:sp>
        <p:nvSpPr>
          <p:cNvPr id="3" name="Content Placeholder 2">
            <a:extLst>
              <a:ext uri="{FF2B5EF4-FFF2-40B4-BE49-F238E27FC236}">
                <a16:creationId xmlns:a16="http://schemas.microsoft.com/office/drawing/2014/main" id="{2E68C344-4CCA-4908-9BB0-82322680CE25}"/>
              </a:ext>
            </a:extLst>
          </p:cNvPr>
          <p:cNvSpPr>
            <a:spLocks noGrp="1"/>
          </p:cNvSpPr>
          <p:nvPr>
            <p:ph idx="1"/>
          </p:nvPr>
        </p:nvSpPr>
        <p:spPr/>
        <p:txBody>
          <a:bodyPr>
            <a:normAutofit/>
          </a:bodyPr>
          <a:lstStyle/>
          <a:p>
            <a:r>
              <a:rPr lang="en-US" dirty="0"/>
              <a:t>Three ways to apply UML</a:t>
            </a:r>
          </a:p>
          <a:p>
            <a:pPr marL="514350" indent="-514350">
              <a:buAutoNum type="arabicPeriod"/>
            </a:pPr>
            <a:r>
              <a:rPr lang="en-US" dirty="0"/>
              <a:t>UML as Sketch</a:t>
            </a:r>
          </a:p>
          <a:p>
            <a:pPr marL="514350" indent="-514350">
              <a:buAutoNum type="arabicPeriod"/>
            </a:pPr>
            <a:r>
              <a:rPr lang="en-US" dirty="0"/>
              <a:t>UML as blueprint</a:t>
            </a:r>
          </a:p>
          <a:p>
            <a:pPr marL="514350" indent="-514350">
              <a:buAutoNum type="arabicPeriod"/>
            </a:pPr>
            <a:r>
              <a:rPr lang="en-US" dirty="0"/>
              <a:t>UML as programming language</a:t>
            </a:r>
          </a:p>
          <a:p>
            <a:pPr marL="0" indent="0">
              <a:buNone/>
            </a:pPr>
            <a:endParaRPr lang="en-US" dirty="0"/>
          </a:p>
          <a:p>
            <a:pPr marL="0" indent="0">
              <a:buNone/>
            </a:pPr>
            <a:r>
              <a:rPr lang="en-US" dirty="0"/>
              <a:t>UML as sketch- Informal and incomplete diagrams (often hand sketched on whiteboards)created to explore difficult parts of the problem or solution space, exploiting the power of visual languages.</a:t>
            </a:r>
          </a:p>
        </p:txBody>
      </p:sp>
      <p:sp>
        <p:nvSpPr>
          <p:cNvPr id="6" name="Slide Number Placeholder 5">
            <a:extLst>
              <a:ext uri="{FF2B5EF4-FFF2-40B4-BE49-F238E27FC236}">
                <a16:creationId xmlns:a16="http://schemas.microsoft.com/office/drawing/2014/main" id="{0D033E29-BA75-4D40-8FF6-760BF3539C0B}"/>
              </a:ext>
            </a:extLst>
          </p:cNvPr>
          <p:cNvSpPr>
            <a:spLocks noGrp="1"/>
          </p:cNvSpPr>
          <p:nvPr>
            <p:ph type="sldNum" sz="quarter" idx="12"/>
          </p:nvPr>
        </p:nvSpPr>
        <p:spPr/>
        <p:txBody>
          <a:bodyPr/>
          <a:lstStyle/>
          <a:p>
            <a:fld id="{1F1CC99D-2054-4183-8E7B-97DAF7302D6C}" type="slidenum">
              <a:rPr lang="en-US" smtClean="0"/>
              <a:t>17</a:t>
            </a:fld>
            <a:endParaRPr lang="en-US"/>
          </a:p>
        </p:txBody>
      </p:sp>
    </p:spTree>
    <p:extLst>
      <p:ext uri="{BB962C8B-B14F-4D97-AF65-F5344CB8AC3E}">
        <p14:creationId xmlns:p14="http://schemas.microsoft.com/office/powerpoint/2010/main" val="1698163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9436-7595-431A-9A06-618B1AD109A1}"/>
              </a:ext>
            </a:extLst>
          </p:cNvPr>
          <p:cNvSpPr>
            <a:spLocks noGrp="1"/>
          </p:cNvSpPr>
          <p:nvPr>
            <p:ph type="title"/>
          </p:nvPr>
        </p:nvSpPr>
        <p:spPr/>
        <p:txBody>
          <a:bodyPr/>
          <a:lstStyle/>
          <a:p>
            <a:r>
              <a:rPr lang="en-US" b="1" dirty="0"/>
              <a:t>Ways to Apply UML</a:t>
            </a:r>
          </a:p>
        </p:txBody>
      </p:sp>
      <p:sp>
        <p:nvSpPr>
          <p:cNvPr id="3" name="Content Placeholder 2">
            <a:extLst>
              <a:ext uri="{FF2B5EF4-FFF2-40B4-BE49-F238E27FC236}">
                <a16:creationId xmlns:a16="http://schemas.microsoft.com/office/drawing/2014/main" id="{6DD62762-D20F-4CF3-B735-D24CF2D7CE54}"/>
              </a:ext>
            </a:extLst>
          </p:cNvPr>
          <p:cNvSpPr>
            <a:spLocks noGrp="1"/>
          </p:cNvSpPr>
          <p:nvPr>
            <p:ph idx="1"/>
          </p:nvPr>
        </p:nvSpPr>
        <p:spPr/>
        <p:txBody>
          <a:bodyPr/>
          <a:lstStyle/>
          <a:p>
            <a:pPr marL="0" indent="0">
              <a:buNone/>
            </a:pPr>
            <a:r>
              <a:rPr lang="en-US" b="1" dirty="0"/>
              <a:t>UML as blueprint - </a:t>
            </a:r>
            <a:r>
              <a:rPr lang="en-US" dirty="0"/>
              <a:t>relatively detailed design diagrams used either for </a:t>
            </a:r>
          </a:p>
          <a:p>
            <a:pPr marL="971550" lvl="1" indent="-514350">
              <a:buFont typeface="+mj-lt"/>
              <a:buAutoNum type="arabicPeriod"/>
            </a:pPr>
            <a:r>
              <a:rPr lang="en-US" dirty="0"/>
              <a:t>reverse engineering to visualize and better understanding existing code in UML diagrams, or for </a:t>
            </a:r>
          </a:p>
          <a:p>
            <a:pPr marL="971550" lvl="1" indent="-514350">
              <a:buFont typeface="+mj-lt"/>
              <a:buAutoNum type="arabicPeriod"/>
            </a:pPr>
            <a:r>
              <a:rPr lang="en-US" dirty="0"/>
              <a:t>code generation(forward engineering).</a:t>
            </a:r>
          </a:p>
          <a:p>
            <a:pPr marL="457200" lvl="1" indent="0">
              <a:buNone/>
            </a:pPr>
            <a:r>
              <a:rPr lang="en-US" dirty="0"/>
              <a:t>If reverse engineering, a UML tool reads the source or binaries and generates (typically) UML package, class, and sequence diagrams. These "blueprints" can help the reader understand the big picture elements, structure, and collaborations.</a:t>
            </a:r>
          </a:p>
          <a:p>
            <a:pPr marL="0" indent="0">
              <a:buNone/>
            </a:pPr>
            <a:endParaRPr lang="en-US" dirty="0"/>
          </a:p>
        </p:txBody>
      </p:sp>
      <p:sp>
        <p:nvSpPr>
          <p:cNvPr id="6" name="Slide Number Placeholder 5">
            <a:extLst>
              <a:ext uri="{FF2B5EF4-FFF2-40B4-BE49-F238E27FC236}">
                <a16:creationId xmlns:a16="http://schemas.microsoft.com/office/drawing/2014/main" id="{F9790BE5-606F-470E-A24A-FA5DA974DF9B}"/>
              </a:ext>
            </a:extLst>
          </p:cNvPr>
          <p:cNvSpPr>
            <a:spLocks noGrp="1"/>
          </p:cNvSpPr>
          <p:nvPr>
            <p:ph type="sldNum" sz="quarter" idx="12"/>
          </p:nvPr>
        </p:nvSpPr>
        <p:spPr/>
        <p:txBody>
          <a:bodyPr/>
          <a:lstStyle/>
          <a:p>
            <a:fld id="{1F1CC99D-2054-4183-8E7B-97DAF7302D6C}" type="slidenum">
              <a:rPr lang="en-US" smtClean="0"/>
              <a:t>18</a:t>
            </a:fld>
            <a:endParaRPr lang="en-US"/>
          </a:p>
        </p:txBody>
      </p:sp>
    </p:spTree>
    <p:extLst>
      <p:ext uri="{BB962C8B-B14F-4D97-AF65-F5344CB8AC3E}">
        <p14:creationId xmlns:p14="http://schemas.microsoft.com/office/powerpoint/2010/main" val="324157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FEAA-0837-4D79-980B-523C1D654B5D}"/>
              </a:ext>
            </a:extLst>
          </p:cNvPr>
          <p:cNvSpPr>
            <a:spLocks noGrp="1"/>
          </p:cNvSpPr>
          <p:nvPr>
            <p:ph type="title"/>
          </p:nvPr>
        </p:nvSpPr>
        <p:spPr/>
        <p:txBody>
          <a:bodyPr/>
          <a:lstStyle/>
          <a:p>
            <a:r>
              <a:rPr lang="en-US" b="1" dirty="0"/>
              <a:t>Ways to Apply UML</a:t>
            </a:r>
          </a:p>
        </p:txBody>
      </p:sp>
      <p:sp>
        <p:nvSpPr>
          <p:cNvPr id="3" name="Content Placeholder 2">
            <a:extLst>
              <a:ext uri="{FF2B5EF4-FFF2-40B4-BE49-F238E27FC236}">
                <a16:creationId xmlns:a16="http://schemas.microsoft.com/office/drawing/2014/main" id="{37F178EA-9527-42C2-A097-68C16022CB34}"/>
              </a:ext>
            </a:extLst>
          </p:cNvPr>
          <p:cNvSpPr>
            <a:spLocks noGrp="1"/>
          </p:cNvSpPr>
          <p:nvPr>
            <p:ph idx="1"/>
          </p:nvPr>
        </p:nvSpPr>
        <p:spPr/>
        <p:txBody>
          <a:bodyPr/>
          <a:lstStyle/>
          <a:p>
            <a:pPr marL="0" indent="0">
              <a:buNone/>
            </a:pPr>
            <a:r>
              <a:rPr lang="en-US" sz="2600" b="1" dirty="0"/>
              <a:t>UML as programming language </a:t>
            </a:r>
            <a:r>
              <a:rPr lang="en-US" sz="2600" dirty="0"/>
              <a:t>- Complete executable specification of  a software systemin UML. Executable code will be automatically generated but is not normally seen or modified by developers; one works only in the UML "programming language."</a:t>
            </a:r>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id="{68356E17-CEB5-4344-BA0D-40FC8A2D6785}"/>
              </a:ext>
            </a:extLst>
          </p:cNvPr>
          <p:cNvSpPr>
            <a:spLocks noGrp="1"/>
          </p:cNvSpPr>
          <p:nvPr>
            <p:ph type="sldNum" sz="quarter" idx="12"/>
          </p:nvPr>
        </p:nvSpPr>
        <p:spPr/>
        <p:txBody>
          <a:bodyPr/>
          <a:lstStyle/>
          <a:p>
            <a:fld id="{1F1CC99D-2054-4183-8E7B-97DAF7302D6C}" type="slidenum">
              <a:rPr lang="en-US" smtClean="0"/>
              <a:t>19</a:t>
            </a:fld>
            <a:endParaRPr lang="en-US"/>
          </a:p>
        </p:txBody>
      </p:sp>
    </p:spTree>
    <p:extLst>
      <p:ext uri="{BB962C8B-B14F-4D97-AF65-F5344CB8AC3E}">
        <p14:creationId xmlns:p14="http://schemas.microsoft.com/office/powerpoint/2010/main" val="131286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F477-7255-48CF-B53F-3B3DA798B877}"/>
              </a:ext>
            </a:extLst>
          </p:cNvPr>
          <p:cNvSpPr>
            <a:spLocks noGrp="1"/>
          </p:cNvSpPr>
          <p:nvPr>
            <p:ph type="title"/>
          </p:nvPr>
        </p:nvSpPr>
        <p:spPr/>
        <p:txBody>
          <a:bodyPr/>
          <a:lstStyle/>
          <a:p>
            <a:r>
              <a:rPr lang="en-US" b="1" dirty="0"/>
              <a:t>Prerequisite </a:t>
            </a:r>
          </a:p>
        </p:txBody>
      </p:sp>
      <p:sp>
        <p:nvSpPr>
          <p:cNvPr id="3" name="Content Placeholder 2">
            <a:extLst>
              <a:ext uri="{FF2B5EF4-FFF2-40B4-BE49-F238E27FC236}">
                <a16:creationId xmlns:a16="http://schemas.microsoft.com/office/drawing/2014/main" id="{2C3B9B21-D1F5-4749-86A1-0161EF1BF568}"/>
              </a:ext>
            </a:extLst>
          </p:cNvPr>
          <p:cNvSpPr>
            <a:spLocks noGrp="1"/>
          </p:cNvSpPr>
          <p:nvPr>
            <p:ph idx="1"/>
          </p:nvPr>
        </p:nvSpPr>
        <p:spPr/>
        <p:txBody>
          <a:bodyPr/>
          <a:lstStyle/>
          <a:p>
            <a:r>
              <a:rPr lang="en-US" b="1" dirty="0"/>
              <a:t>Course: </a:t>
            </a:r>
          </a:p>
          <a:p>
            <a:pPr marL="0" indent="0">
              <a:buNone/>
            </a:pPr>
            <a:r>
              <a:rPr lang="en-US" dirty="0"/>
              <a:t>	CS309- Object Oriented Analysis and Design</a:t>
            </a:r>
          </a:p>
          <a:p>
            <a:pPr marL="0" indent="0">
              <a:buNone/>
            </a:pPr>
            <a:r>
              <a:rPr lang="en-US" dirty="0"/>
              <a:t>	CS324- Software Analysis and Design</a:t>
            </a:r>
          </a:p>
          <a:p>
            <a:pPr marL="0" indent="0">
              <a:buNone/>
            </a:pPr>
            <a:endParaRPr lang="en-US" dirty="0"/>
          </a:p>
          <a:p>
            <a:r>
              <a:rPr lang="en-US" b="1" dirty="0"/>
              <a:t>Pre- Requisite  </a:t>
            </a:r>
          </a:p>
          <a:p>
            <a:pPr marL="0" indent="0">
              <a:buNone/>
            </a:pPr>
            <a:r>
              <a:rPr lang="en-US" dirty="0"/>
              <a:t>	CS-218 Data Structures</a:t>
            </a:r>
          </a:p>
          <a:p>
            <a:pPr marL="0" indent="0">
              <a:buNone/>
            </a:pPr>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687FA8FF-3E7E-44B2-9F58-7C1379945620}"/>
              </a:ext>
            </a:extLst>
          </p:cNvPr>
          <p:cNvSpPr>
            <a:spLocks noGrp="1"/>
          </p:cNvSpPr>
          <p:nvPr>
            <p:ph type="sldNum" sz="quarter" idx="12"/>
          </p:nvPr>
        </p:nvSpPr>
        <p:spPr/>
        <p:txBody>
          <a:bodyPr/>
          <a:lstStyle/>
          <a:p>
            <a:fld id="{1F1CC99D-2054-4183-8E7B-97DAF7302D6C}" type="slidenum">
              <a:rPr lang="en-US" smtClean="0"/>
              <a:t>2</a:t>
            </a:fld>
            <a:endParaRPr lang="en-US"/>
          </a:p>
        </p:txBody>
      </p:sp>
    </p:spTree>
    <p:extLst>
      <p:ext uri="{BB962C8B-B14F-4D97-AF65-F5344CB8AC3E}">
        <p14:creationId xmlns:p14="http://schemas.microsoft.com/office/powerpoint/2010/main" val="68613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B21-27C9-4AFA-94BB-3B107CC7349F}"/>
              </a:ext>
            </a:extLst>
          </p:cNvPr>
          <p:cNvSpPr>
            <a:spLocks noGrp="1"/>
          </p:cNvSpPr>
          <p:nvPr>
            <p:ph type="title"/>
          </p:nvPr>
        </p:nvSpPr>
        <p:spPr/>
        <p:txBody>
          <a:bodyPr/>
          <a:lstStyle/>
          <a:p>
            <a:r>
              <a:rPr lang="en-US" altLang="en-US" b="1" dirty="0"/>
              <a:t>UML Perspectives</a:t>
            </a:r>
            <a:endParaRPr lang="en-US" b="1" dirty="0"/>
          </a:p>
        </p:txBody>
      </p:sp>
      <p:sp>
        <p:nvSpPr>
          <p:cNvPr id="3" name="Content Placeholder 2">
            <a:extLst>
              <a:ext uri="{FF2B5EF4-FFF2-40B4-BE49-F238E27FC236}">
                <a16:creationId xmlns:a16="http://schemas.microsoft.com/office/drawing/2014/main" id="{8A4705FA-EF13-4A2D-86A1-75B340DA6E53}"/>
              </a:ext>
            </a:extLst>
          </p:cNvPr>
          <p:cNvSpPr>
            <a:spLocks noGrp="1"/>
          </p:cNvSpPr>
          <p:nvPr>
            <p:ph idx="1"/>
          </p:nvPr>
        </p:nvSpPr>
        <p:spPr/>
        <p:txBody>
          <a:bodyPr/>
          <a:lstStyle/>
          <a:p>
            <a:pPr>
              <a:defRPr/>
            </a:pPr>
            <a:r>
              <a:rPr lang="en-US" dirty="0"/>
              <a:t>Conceptual perspective</a:t>
            </a:r>
          </a:p>
          <a:p>
            <a:pPr lvl="1">
              <a:defRPr/>
            </a:pPr>
            <a:r>
              <a:rPr lang="en-US" dirty="0"/>
              <a:t>The diagrams are interpreted as describing things in a situation of the real world or domain of interest</a:t>
            </a:r>
          </a:p>
          <a:p>
            <a:pPr>
              <a:defRPr/>
            </a:pPr>
            <a:r>
              <a:rPr lang="en-US" dirty="0"/>
              <a:t>Specification perspective</a:t>
            </a:r>
          </a:p>
          <a:p>
            <a:pPr lvl="1">
              <a:defRPr/>
            </a:pPr>
            <a:r>
              <a:rPr lang="en-US" dirty="0"/>
              <a:t>The diagrams (using same notations) describe software abstraction or components with specifications and interfaces but no commitment to a particular implementation</a:t>
            </a:r>
          </a:p>
          <a:p>
            <a:pPr>
              <a:defRPr/>
            </a:pPr>
            <a:r>
              <a:rPr lang="en-US" dirty="0"/>
              <a:t>Implementation perspective</a:t>
            </a:r>
          </a:p>
          <a:p>
            <a:pPr lvl="1">
              <a:defRPr/>
            </a:pPr>
            <a:r>
              <a:rPr lang="en-US" dirty="0"/>
              <a:t>Software implementation in a particular technology</a:t>
            </a:r>
          </a:p>
          <a:p>
            <a:endParaRPr lang="en-US" dirty="0"/>
          </a:p>
        </p:txBody>
      </p:sp>
      <p:sp>
        <p:nvSpPr>
          <p:cNvPr id="6" name="Slide Number Placeholder 5">
            <a:extLst>
              <a:ext uri="{FF2B5EF4-FFF2-40B4-BE49-F238E27FC236}">
                <a16:creationId xmlns:a16="http://schemas.microsoft.com/office/drawing/2014/main" id="{7FB6BB8C-A202-46AE-AB06-EEBB091A4853}"/>
              </a:ext>
            </a:extLst>
          </p:cNvPr>
          <p:cNvSpPr>
            <a:spLocks noGrp="1"/>
          </p:cNvSpPr>
          <p:nvPr>
            <p:ph type="sldNum" sz="quarter" idx="12"/>
          </p:nvPr>
        </p:nvSpPr>
        <p:spPr/>
        <p:txBody>
          <a:bodyPr/>
          <a:lstStyle/>
          <a:p>
            <a:fld id="{1F1CC99D-2054-4183-8E7B-97DAF7302D6C}" type="slidenum">
              <a:rPr lang="en-US" smtClean="0"/>
              <a:t>20</a:t>
            </a:fld>
            <a:endParaRPr lang="en-US"/>
          </a:p>
        </p:txBody>
      </p:sp>
    </p:spTree>
    <p:extLst>
      <p:ext uri="{BB962C8B-B14F-4D97-AF65-F5344CB8AC3E}">
        <p14:creationId xmlns:p14="http://schemas.microsoft.com/office/powerpoint/2010/main" val="311107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DB5C-950B-4CE0-9D17-DF2B70BCED72}"/>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a:endParaRPr lang="en-US" sz="4000">
              <a:solidFill>
                <a:schemeClr val="tx1">
                  <a:lumMod val="75000"/>
                  <a:lumOff val="25000"/>
                </a:schemeClr>
              </a:solidFill>
            </a:endParaRPr>
          </a:p>
        </p:txBody>
      </p:sp>
      <p:pic>
        <p:nvPicPr>
          <p:cNvPr id="4" name="Content Placeholder 6">
            <a:extLst>
              <a:ext uri="{FF2B5EF4-FFF2-40B4-BE49-F238E27FC236}">
                <a16:creationId xmlns:a16="http://schemas.microsoft.com/office/drawing/2014/main" id="{90748E28-1F20-4C08-8572-265FF00751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155" b="1"/>
          <a:stretch/>
        </p:blipFill>
        <p:spPr>
          <a:xfrm>
            <a:off x="1281684" y="1309878"/>
            <a:ext cx="9628632" cy="3666744"/>
          </a:xfrm>
          <a:prstGeom prst="rect">
            <a:avLst/>
          </a:prstGeom>
          <a:effectLst/>
        </p:spPr>
      </p:pic>
      <p:sp>
        <p:nvSpPr>
          <p:cNvPr id="7" name="Slide Number Placeholder 6">
            <a:extLst>
              <a:ext uri="{FF2B5EF4-FFF2-40B4-BE49-F238E27FC236}">
                <a16:creationId xmlns:a16="http://schemas.microsoft.com/office/drawing/2014/main" id="{F06D2D78-049E-4B6D-ACE8-3D3EAB56A067}"/>
              </a:ext>
            </a:extLst>
          </p:cNvPr>
          <p:cNvSpPr>
            <a:spLocks noGrp="1"/>
          </p:cNvSpPr>
          <p:nvPr>
            <p:ph type="sldNum" sz="quarter" idx="12"/>
          </p:nvPr>
        </p:nvSpPr>
        <p:spPr/>
        <p:txBody>
          <a:bodyPr/>
          <a:lstStyle/>
          <a:p>
            <a:fld id="{1F1CC99D-2054-4183-8E7B-97DAF7302D6C}" type="slidenum">
              <a:rPr lang="en-US" smtClean="0"/>
              <a:t>21</a:t>
            </a:fld>
            <a:endParaRPr lang="en-US"/>
          </a:p>
        </p:txBody>
      </p:sp>
    </p:spTree>
    <p:extLst>
      <p:ext uri="{BB962C8B-B14F-4D97-AF65-F5344CB8AC3E}">
        <p14:creationId xmlns:p14="http://schemas.microsoft.com/office/powerpoint/2010/main" val="296184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6BA27C5-33F1-440F-9619-90437E8D62B2}"/>
              </a:ext>
            </a:extLst>
          </p:cNvPr>
          <p:cNvSpPr>
            <a:spLocks noGrp="1"/>
          </p:cNvSpPr>
          <p:nvPr>
            <p:ph type="title"/>
          </p:nvPr>
        </p:nvSpPr>
        <p:spPr/>
        <p:txBody>
          <a:bodyPr/>
          <a:lstStyle/>
          <a:p>
            <a:r>
              <a:rPr lang="en-US" altLang="en-US" b="1" dirty="0"/>
              <a:t>Famous Software Disaster</a:t>
            </a:r>
          </a:p>
        </p:txBody>
      </p:sp>
      <p:sp>
        <p:nvSpPr>
          <p:cNvPr id="37891" name="Content Placeholder 2">
            <a:extLst>
              <a:ext uri="{FF2B5EF4-FFF2-40B4-BE49-F238E27FC236}">
                <a16:creationId xmlns:a16="http://schemas.microsoft.com/office/drawing/2014/main" id="{DA77E7E2-36F2-4EAA-BA61-4E45C00EFDCE}"/>
              </a:ext>
            </a:extLst>
          </p:cNvPr>
          <p:cNvSpPr>
            <a:spLocks noGrp="1"/>
          </p:cNvSpPr>
          <p:nvPr>
            <p:ph idx="1"/>
          </p:nvPr>
        </p:nvSpPr>
        <p:spPr/>
        <p:txBody>
          <a:bodyPr/>
          <a:lstStyle/>
          <a:p>
            <a:r>
              <a:rPr lang="en-US" altLang="en-US" dirty="0"/>
              <a:t>US $5 hundred million worth of payload were destroyed</a:t>
            </a:r>
          </a:p>
          <a:p>
            <a:r>
              <a:rPr lang="en-US" altLang="en-US" dirty="0"/>
              <a:t>Reason:</a:t>
            </a:r>
          </a:p>
          <a:p>
            <a:pPr lvl="1"/>
            <a:r>
              <a:rPr lang="en-US" altLang="en-US" dirty="0"/>
              <a:t>Main Navigation Computer crashes after 3 seconds.</a:t>
            </a:r>
          </a:p>
          <a:p>
            <a:pPr lvl="1"/>
            <a:r>
              <a:rPr lang="en-US" altLang="en-US" dirty="0"/>
              <a:t>Caused by a conversion overflow: converting floating point number to integer number.</a:t>
            </a:r>
          </a:p>
          <a:p>
            <a:pPr lvl="1"/>
            <a:r>
              <a:rPr lang="en-US" altLang="en-US" dirty="0"/>
              <a:t>Reuse of specification of Ariane 4 without taking into consideration the new capability.</a:t>
            </a:r>
            <a:br>
              <a:rPr lang="en-US" altLang="en-US" dirty="0"/>
            </a:br>
            <a:endParaRPr lang="en-US" altLang="en-US" dirty="0"/>
          </a:p>
        </p:txBody>
      </p:sp>
      <p:sp>
        <p:nvSpPr>
          <p:cNvPr id="2" name="Slide Number Placeholder 1">
            <a:extLst>
              <a:ext uri="{FF2B5EF4-FFF2-40B4-BE49-F238E27FC236}">
                <a16:creationId xmlns:a16="http://schemas.microsoft.com/office/drawing/2014/main" id="{147462B8-CF3E-4D48-A78B-B25D3BA17D1F}"/>
              </a:ext>
            </a:extLst>
          </p:cNvPr>
          <p:cNvSpPr>
            <a:spLocks noGrp="1"/>
          </p:cNvSpPr>
          <p:nvPr>
            <p:ph type="sldNum" sz="quarter" idx="12"/>
          </p:nvPr>
        </p:nvSpPr>
        <p:spPr/>
        <p:txBody>
          <a:bodyPr/>
          <a:lstStyle/>
          <a:p>
            <a:fld id="{1F1CC99D-2054-4183-8E7B-97DAF7302D6C}"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AEBDEBB-8EAE-427F-AC90-2CBF125FE22B}"/>
              </a:ext>
            </a:extLst>
          </p:cNvPr>
          <p:cNvSpPr>
            <a:spLocks noGrp="1"/>
          </p:cNvSpPr>
          <p:nvPr>
            <p:ph type="title"/>
          </p:nvPr>
        </p:nvSpPr>
        <p:spPr/>
        <p:txBody>
          <a:bodyPr/>
          <a:lstStyle/>
          <a:p>
            <a:r>
              <a:rPr lang="en-US" altLang="en-US" b="1" dirty="0"/>
              <a:t>Famous Software Disaster</a:t>
            </a:r>
          </a:p>
        </p:txBody>
      </p:sp>
      <p:sp>
        <p:nvSpPr>
          <p:cNvPr id="38915" name="Content Placeholder 2">
            <a:extLst>
              <a:ext uri="{FF2B5EF4-FFF2-40B4-BE49-F238E27FC236}">
                <a16:creationId xmlns:a16="http://schemas.microsoft.com/office/drawing/2014/main" id="{E4153C93-3E8A-4BD0-BF2D-EF17F2E52F39}"/>
              </a:ext>
            </a:extLst>
          </p:cNvPr>
          <p:cNvSpPr>
            <a:spLocks noGrp="1"/>
          </p:cNvSpPr>
          <p:nvPr>
            <p:ph idx="1"/>
          </p:nvPr>
        </p:nvSpPr>
        <p:spPr/>
        <p:txBody>
          <a:bodyPr/>
          <a:lstStyle/>
          <a:p>
            <a:r>
              <a:rPr lang="en-US" altLang="en-US"/>
              <a:t>Canada’s Therac-25 radiation therapy machine malfunctioned and delivered lethal radiation doses to patients.</a:t>
            </a:r>
          </a:p>
          <a:p>
            <a:r>
              <a:rPr lang="en-US" altLang="en-US"/>
              <a:t>Reason:</a:t>
            </a:r>
          </a:p>
          <a:p>
            <a:pPr lvl="1"/>
            <a:r>
              <a:rPr lang="en-US" altLang="en-US"/>
              <a:t>Because of a subtle bug called a race condition, a technician could accidentally configure Therac-25 so the electron beam would fire in high-power mode without the proper patient shielding.</a:t>
            </a:r>
          </a:p>
        </p:txBody>
      </p:sp>
      <p:sp>
        <p:nvSpPr>
          <p:cNvPr id="2" name="Slide Number Placeholder 1">
            <a:extLst>
              <a:ext uri="{FF2B5EF4-FFF2-40B4-BE49-F238E27FC236}">
                <a16:creationId xmlns:a16="http://schemas.microsoft.com/office/drawing/2014/main" id="{78354066-C305-4A07-B8DA-79D7451FA35A}"/>
              </a:ext>
            </a:extLst>
          </p:cNvPr>
          <p:cNvSpPr>
            <a:spLocks noGrp="1"/>
          </p:cNvSpPr>
          <p:nvPr>
            <p:ph type="sldNum" sz="quarter" idx="12"/>
          </p:nvPr>
        </p:nvSpPr>
        <p:spPr/>
        <p:txBody>
          <a:bodyPr/>
          <a:lstStyle/>
          <a:p>
            <a:fld id="{1F1CC99D-2054-4183-8E7B-97DAF7302D6C}"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76004D45-F8B7-4442-9959-23AA70361A1C}"/>
              </a:ext>
            </a:extLst>
          </p:cNvPr>
          <p:cNvSpPr>
            <a:spLocks noGrp="1"/>
          </p:cNvSpPr>
          <p:nvPr>
            <p:ph type="title"/>
          </p:nvPr>
        </p:nvSpPr>
        <p:spPr/>
        <p:txBody>
          <a:bodyPr/>
          <a:lstStyle/>
          <a:p>
            <a:r>
              <a:rPr lang="en-US" altLang="en-US" b="1" dirty="0"/>
              <a:t>EDS Child Support System</a:t>
            </a:r>
            <a:endParaRPr lang="en-US" altLang="en-US" dirty="0"/>
          </a:p>
        </p:txBody>
      </p:sp>
      <p:sp>
        <p:nvSpPr>
          <p:cNvPr id="39939" name="Content Placeholder 2">
            <a:extLst>
              <a:ext uri="{FF2B5EF4-FFF2-40B4-BE49-F238E27FC236}">
                <a16:creationId xmlns:a16="http://schemas.microsoft.com/office/drawing/2014/main" id="{69FB3B0D-4756-41EA-8547-BA71B2C7353E}"/>
              </a:ext>
            </a:extLst>
          </p:cNvPr>
          <p:cNvSpPr>
            <a:spLocks noGrp="1"/>
          </p:cNvSpPr>
          <p:nvPr>
            <p:ph idx="1"/>
          </p:nvPr>
        </p:nvSpPr>
        <p:spPr/>
        <p:txBody>
          <a:bodyPr/>
          <a:lstStyle/>
          <a:p>
            <a:r>
              <a:rPr lang="en-US" altLang="en-US"/>
              <a:t>In 2004, EDS </a:t>
            </a:r>
            <a:r>
              <a:rPr lang="en-US" altLang="en-US">
                <a:hlinkClick r:id="rId2"/>
              </a:rPr>
              <a:t>introduced a highly complex IT system</a:t>
            </a:r>
            <a:r>
              <a:rPr lang="en-US" altLang="en-US"/>
              <a:t> to the U.K.’s Child Support Agency  </a:t>
            </a:r>
          </a:p>
          <a:p>
            <a:r>
              <a:rPr lang="en-US" altLang="en-US"/>
              <a:t>Reason: </a:t>
            </a:r>
          </a:p>
          <a:p>
            <a:pPr lvl="1"/>
            <a:r>
              <a:rPr lang="en-US" altLang="en-US" sz="2000"/>
              <a:t>At the exact same time, the Department for Work and Pensions (DWP) decided to restructure the entire agency. The two pieces of software were completely incompatible, and irreversible errors were introduced as a result. The system somehow managed to overpay 1.9 million people, underpay another 700,000, had US$7 billion in uncollected child support payments, a backlog of 239,000 cases, 36,000 new cases “stuck” in the system, and has cost the UK taxpayers over US$1 billion to date.</a:t>
            </a:r>
          </a:p>
          <a:p>
            <a:endParaRPr lang="en-US" altLang="en-US" sz="2400"/>
          </a:p>
        </p:txBody>
      </p:sp>
      <p:sp>
        <p:nvSpPr>
          <p:cNvPr id="2" name="Slide Number Placeholder 1">
            <a:extLst>
              <a:ext uri="{FF2B5EF4-FFF2-40B4-BE49-F238E27FC236}">
                <a16:creationId xmlns:a16="http://schemas.microsoft.com/office/drawing/2014/main" id="{BA4F43EE-2DFF-46E4-B59C-219AB404999B}"/>
              </a:ext>
            </a:extLst>
          </p:cNvPr>
          <p:cNvSpPr>
            <a:spLocks noGrp="1"/>
          </p:cNvSpPr>
          <p:nvPr>
            <p:ph type="sldNum" sz="quarter" idx="12"/>
          </p:nvPr>
        </p:nvSpPr>
        <p:spPr/>
        <p:txBody>
          <a:bodyPr/>
          <a:lstStyle/>
          <a:p>
            <a:fld id="{1F1CC99D-2054-4183-8E7B-97DAF7302D6C}"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879743C-3E1A-4862-8AAF-9079AAC65B92}"/>
              </a:ext>
            </a:extLst>
          </p:cNvPr>
          <p:cNvSpPr>
            <a:spLocks noGrp="1"/>
          </p:cNvSpPr>
          <p:nvPr>
            <p:ph type="title"/>
          </p:nvPr>
        </p:nvSpPr>
        <p:spPr/>
        <p:txBody>
          <a:bodyPr/>
          <a:lstStyle/>
          <a:p>
            <a:r>
              <a:rPr lang="en-US" altLang="en-US" b="1" dirty="0"/>
              <a:t>Limitations of Non-Engineered Software</a:t>
            </a:r>
          </a:p>
        </p:txBody>
      </p:sp>
      <p:sp>
        <p:nvSpPr>
          <p:cNvPr id="40963" name="Content Placeholder 2">
            <a:extLst>
              <a:ext uri="{FF2B5EF4-FFF2-40B4-BE49-F238E27FC236}">
                <a16:creationId xmlns:a16="http://schemas.microsoft.com/office/drawing/2014/main" id="{6160DC83-11DF-4C7C-A4B1-E6721A14E8C5}"/>
              </a:ext>
            </a:extLst>
          </p:cNvPr>
          <p:cNvSpPr>
            <a:spLocks noGrp="1"/>
          </p:cNvSpPr>
          <p:nvPr>
            <p:ph idx="1"/>
          </p:nvPr>
        </p:nvSpPr>
        <p:spPr/>
        <p:txBody>
          <a:bodyPr/>
          <a:lstStyle/>
          <a:p>
            <a:r>
              <a:rPr lang="en-US" altLang="en-US" dirty="0"/>
              <a:t>One of the problems with complex system design is that you </a:t>
            </a:r>
            <a:r>
              <a:rPr lang="en-US" altLang="en-US" b="1" dirty="0"/>
              <a:t>cannot foresee the requirements </a:t>
            </a:r>
            <a:r>
              <a:rPr lang="en-US" altLang="en-US" dirty="0"/>
              <a:t>at the beginning of the project. </a:t>
            </a:r>
          </a:p>
          <a:p>
            <a:r>
              <a:rPr lang="en-US" altLang="en-US" dirty="0"/>
              <a:t>In many cases, where you think you can start with a set of requirements that specifies the complete properties of your system, you end up with bugs, as well as erroneous and incomplete software.</a:t>
            </a:r>
            <a:br>
              <a:rPr lang="en-US" altLang="en-US" dirty="0"/>
            </a:br>
            <a:endParaRPr lang="en-US" altLang="en-US" dirty="0"/>
          </a:p>
        </p:txBody>
      </p:sp>
      <p:sp>
        <p:nvSpPr>
          <p:cNvPr id="2" name="Slide Number Placeholder 1">
            <a:extLst>
              <a:ext uri="{FF2B5EF4-FFF2-40B4-BE49-F238E27FC236}">
                <a16:creationId xmlns:a16="http://schemas.microsoft.com/office/drawing/2014/main" id="{55B8399D-BFDC-4348-8EB2-D61BF7704F1B}"/>
              </a:ext>
            </a:extLst>
          </p:cNvPr>
          <p:cNvSpPr>
            <a:spLocks noGrp="1"/>
          </p:cNvSpPr>
          <p:nvPr>
            <p:ph type="sldNum" sz="quarter" idx="12"/>
          </p:nvPr>
        </p:nvSpPr>
        <p:spPr/>
        <p:txBody>
          <a:bodyPr/>
          <a:lstStyle/>
          <a:p>
            <a:fld id="{1F1CC99D-2054-4183-8E7B-97DAF7302D6C}"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4606429-606B-4090-B976-F8DF4EE1D0E7}"/>
              </a:ext>
            </a:extLst>
          </p:cNvPr>
          <p:cNvSpPr>
            <a:spLocks noGrp="1"/>
          </p:cNvSpPr>
          <p:nvPr>
            <p:ph type="title"/>
          </p:nvPr>
        </p:nvSpPr>
        <p:spPr/>
        <p:txBody>
          <a:bodyPr/>
          <a:lstStyle/>
          <a:p>
            <a:r>
              <a:rPr lang="en-US" altLang="en-US" b="1" dirty="0"/>
              <a:t>Quality of Good Software</a:t>
            </a:r>
          </a:p>
        </p:txBody>
      </p:sp>
      <p:pic>
        <p:nvPicPr>
          <p:cNvPr id="41987" name="Content Placeholder 6">
            <a:extLst>
              <a:ext uri="{FF2B5EF4-FFF2-40B4-BE49-F238E27FC236}">
                <a16:creationId xmlns:a16="http://schemas.microsoft.com/office/drawing/2014/main" id="{ED2A5DD2-4548-497A-BC6C-D724BE8B25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62151" y="1905000"/>
            <a:ext cx="7883525" cy="3886200"/>
          </a:xfrm>
        </p:spPr>
      </p:pic>
      <p:sp>
        <p:nvSpPr>
          <p:cNvPr id="2" name="Slide Number Placeholder 1">
            <a:extLst>
              <a:ext uri="{FF2B5EF4-FFF2-40B4-BE49-F238E27FC236}">
                <a16:creationId xmlns:a16="http://schemas.microsoft.com/office/drawing/2014/main" id="{C912F9E4-6633-4932-8176-37E534217D4C}"/>
              </a:ext>
            </a:extLst>
          </p:cNvPr>
          <p:cNvSpPr>
            <a:spLocks noGrp="1"/>
          </p:cNvSpPr>
          <p:nvPr>
            <p:ph type="sldNum" sz="quarter" idx="12"/>
          </p:nvPr>
        </p:nvSpPr>
        <p:spPr/>
        <p:txBody>
          <a:bodyPr/>
          <a:lstStyle/>
          <a:p>
            <a:fld id="{1F1CC99D-2054-4183-8E7B-97DAF7302D6C}"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A6A1CA2-7362-4F6B-AE44-1F6AA7BDB33B}"/>
              </a:ext>
            </a:extLst>
          </p:cNvPr>
          <p:cNvSpPr>
            <a:spLocks noGrp="1"/>
          </p:cNvSpPr>
          <p:nvPr>
            <p:ph type="title"/>
          </p:nvPr>
        </p:nvSpPr>
        <p:spPr/>
        <p:txBody>
          <a:bodyPr/>
          <a:lstStyle/>
          <a:p>
            <a:r>
              <a:rPr lang="en-US" altLang="en-US" b="1" dirty="0"/>
              <a:t>Qualities of Good Software</a:t>
            </a:r>
          </a:p>
        </p:txBody>
      </p:sp>
      <p:sp>
        <p:nvSpPr>
          <p:cNvPr id="43011" name="Content Placeholder 2">
            <a:extLst>
              <a:ext uri="{FF2B5EF4-FFF2-40B4-BE49-F238E27FC236}">
                <a16:creationId xmlns:a16="http://schemas.microsoft.com/office/drawing/2014/main" id="{5D9D95C4-7844-4593-9F79-EEE8DAD19B74}"/>
              </a:ext>
            </a:extLst>
          </p:cNvPr>
          <p:cNvSpPr>
            <a:spLocks noGrp="1"/>
          </p:cNvSpPr>
          <p:nvPr>
            <p:ph idx="1"/>
          </p:nvPr>
        </p:nvSpPr>
        <p:spPr/>
        <p:txBody>
          <a:bodyPr>
            <a:normAutofit fontScale="92500" lnSpcReduction="10000"/>
          </a:bodyPr>
          <a:lstStyle/>
          <a:p>
            <a:r>
              <a:rPr lang="en-US" altLang="en-US" sz="2400" b="1" dirty="0"/>
              <a:t>Usability</a:t>
            </a:r>
            <a:endParaRPr lang="en-US" altLang="en-US" sz="2400" dirty="0"/>
          </a:p>
          <a:p>
            <a:pPr lvl="1"/>
            <a:r>
              <a:rPr lang="en-US" altLang="en-US" sz="2000" dirty="0"/>
              <a:t>Easy to learn and use</a:t>
            </a:r>
          </a:p>
          <a:p>
            <a:r>
              <a:rPr lang="en-US" altLang="en-US" sz="2400" b="1" dirty="0"/>
              <a:t>Efficiency</a:t>
            </a:r>
            <a:endParaRPr lang="en-US" altLang="en-US" sz="2400" dirty="0"/>
          </a:p>
          <a:p>
            <a:pPr lvl="1"/>
            <a:r>
              <a:rPr lang="en-US" altLang="en-US" sz="2200" dirty="0"/>
              <a:t>Does not waste resources such as CPU time and memory.</a:t>
            </a:r>
          </a:p>
          <a:p>
            <a:r>
              <a:rPr lang="en-US" altLang="en-US" sz="2400" b="1" dirty="0"/>
              <a:t>Dependability</a:t>
            </a:r>
            <a:endParaRPr lang="en-US" altLang="en-US" sz="2400" dirty="0"/>
          </a:p>
          <a:p>
            <a:pPr lvl="1"/>
            <a:r>
              <a:rPr lang="en-US" altLang="en-US" sz="2000" dirty="0"/>
              <a:t>Reliable, secure and safe.</a:t>
            </a:r>
          </a:p>
          <a:p>
            <a:r>
              <a:rPr lang="en-US" altLang="en-US" sz="2400" b="1" dirty="0"/>
              <a:t>Maintainability</a:t>
            </a:r>
          </a:p>
          <a:p>
            <a:pPr lvl="1"/>
            <a:r>
              <a:rPr lang="en-US" altLang="en-US" sz="2000" dirty="0"/>
              <a:t>Easily evolved (modified) to meet changing requirement.</a:t>
            </a:r>
          </a:p>
          <a:p>
            <a:r>
              <a:rPr lang="en-US" altLang="en-US" sz="2400" b="1" dirty="0"/>
              <a:t>Reusability</a:t>
            </a:r>
            <a:endParaRPr lang="en-US" altLang="en-US" dirty="0"/>
          </a:p>
          <a:p>
            <a:pPr lvl="1"/>
            <a:r>
              <a:rPr lang="en-US" altLang="en-US" sz="2000" dirty="0"/>
              <a:t>Parts can be reused, with minor or no modification.</a:t>
            </a:r>
          </a:p>
        </p:txBody>
      </p:sp>
      <p:sp>
        <p:nvSpPr>
          <p:cNvPr id="2" name="Slide Number Placeholder 1">
            <a:extLst>
              <a:ext uri="{FF2B5EF4-FFF2-40B4-BE49-F238E27FC236}">
                <a16:creationId xmlns:a16="http://schemas.microsoft.com/office/drawing/2014/main" id="{9A7944B2-A7C8-4CFF-9405-D23B6FC2A7D8}"/>
              </a:ext>
            </a:extLst>
          </p:cNvPr>
          <p:cNvSpPr>
            <a:spLocks noGrp="1"/>
          </p:cNvSpPr>
          <p:nvPr>
            <p:ph type="sldNum" sz="quarter" idx="12"/>
          </p:nvPr>
        </p:nvSpPr>
        <p:spPr/>
        <p:txBody>
          <a:bodyPr/>
          <a:lstStyle/>
          <a:p>
            <a:fld id="{1F1CC99D-2054-4183-8E7B-97DAF7302D6C}"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6F6D826-169E-4B91-ADE5-40136C3A32BD}"/>
              </a:ext>
            </a:extLst>
          </p:cNvPr>
          <p:cNvSpPr>
            <a:spLocks noGrp="1"/>
          </p:cNvSpPr>
          <p:nvPr>
            <p:ph type="title"/>
          </p:nvPr>
        </p:nvSpPr>
        <p:spPr/>
        <p:txBody>
          <a:bodyPr/>
          <a:lstStyle/>
          <a:p>
            <a:r>
              <a:rPr lang="en-US" altLang="en-US" b="1" dirty="0"/>
              <a:t>Software Engineering Myths</a:t>
            </a:r>
          </a:p>
        </p:txBody>
      </p:sp>
      <p:sp>
        <p:nvSpPr>
          <p:cNvPr id="45059" name="Content Placeholder 2">
            <a:extLst>
              <a:ext uri="{FF2B5EF4-FFF2-40B4-BE49-F238E27FC236}">
                <a16:creationId xmlns:a16="http://schemas.microsoft.com/office/drawing/2014/main" id="{D0FF9B7D-220D-48C4-A340-E9305DF39800}"/>
              </a:ext>
            </a:extLst>
          </p:cNvPr>
          <p:cNvSpPr>
            <a:spLocks noGrp="1"/>
          </p:cNvSpPr>
          <p:nvPr>
            <p:ph idx="1"/>
          </p:nvPr>
        </p:nvSpPr>
        <p:spPr/>
        <p:txBody>
          <a:bodyPr/>
          <a:lstStyle/>
          <a:p>
            <a:r>
              <a:rPr lang="en-US" altLang="en-US" dirty="0"/>
              <a:t>A general statement of objectives is sufficient to begin writing programs - we can fill in the details later.</a:t>
            </a:r>
          </a:p>
          <a:p>
            <a:pPr lvl="1"/>
            <a:r>
              <a:rPr lang="en-US" altLang="en-US" dirty="0"/>
              <a:t>Poor Up-front definition is the major cause of failed software efforts.</a:t>
            </a:r>
          </a:p>
          <a:p>
            <a:r>
              <a:rPr lang="en-US" altLang="en-US" dirty="0"/>
              <a:t>If we get behind schedule we can add more , we can add more programmers and catch up.</a:t>
            </a:r>
          </a:p>
          <a:p>
            <a:pPr lvl="1"/>
            <a:r>
              <a:rPr lang="en-US" altLang="en-US" dirty="0"/>
              <a:t>Brooks Law: “Adding people to a late project makes it later.”</a:t>
            </a:r>
            <a:br>
              <a:rPr lang="en-US" altLang="en-US" dirty="0"/>
            </a:br>
            <a:endParaRPr lang="en-US" altLang="en-US" dirty="0"/>
          </a:p>
        </p:txBody>
      </p:sp>
      <p:sp>
        <p:nvSpPr>
          <p:cNvPr id="2" name="Slide Number Placeholder 1">
            <a:extLst>
              <a:ext uri="{FF2B5EF4-FFF2-40B4-BE49-F238E27FC236}">
                <a16:creationId xmlns:a16="http://schemas.microsoft.com/office/drawing/2014/main" id="{43CBFEED-6762-4F25-8B71-7AE798E82615}"/>
              </a:ext>
            </a:extLst>
          </p:cNvPr>
          <p:cNvSpPr>
            <a:spLocks noGrp="1"/>
          </p:cNvSpPr>
          <p:nvPr>
            <p:ph type="sldNum" sz="quarter" idx="12"/>
          </p:nvPr>
        </p:nvSpPr>
        <p:spPr/>
        <p:txBody>
          <a:bodyPr/>
          <a:lstStyle/>
          <a:p>
            <a:fld id="{1F1CC99D-2054-4183-8E7B-97DAF7302D6C}"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8CC3088-B3EE-4297-A5CE-2747241F5310}"/>
              </a:ext>
            </a:extLst>
          </p:cNvPr>
          <p:cNvSpPr>
            <a:spLocks noGrp="1"/>
          </p:cNvSpPr>
          <p:nvPr>
            <p:ph type="title"/>
          </p:nvPr>
        </p:nvSpPr>
        <p:spPr/>
        <p:txBody>
          <a:bodyPr/>
          <a:lstStyle/>
          <a:p>
            <a:endParaRPr lang="en-US" altLang="en-US"/>
          </a:p>
        </p:txBody>
      </p:sp>
      <p:sp>
        <p:nvSpPr>
          <p:cNvPr id="46083" name="Content Placeholder 2">
            <a:extLst>
              <a:ext uri="{FF2B5EF4-FFF2-40B4-BE49-F238E27FC236}">
                <a16:creationId xmlns:a16="http://schemas.microsoft.com/office/drawing/2014/main" id="{4082B731-4E76-4078-957C-E13A744A2AA9}"/>
              </a:ext>
            </a:extLst>
          </p:cNvPr>
          <p:cNvSpPr>
            <a:spLocks noGrp="1"/>
          </p:cNvSpPr>
          <p:nvPr>
            <p:ph idx="1"/>
          </p:nvPr>
        </p:nvSpPr>
        <p:spPr/>
        <p:txBody>
          <a:bodyPr/>
          <a:lstStyle/>
          <a:p>
            <a:r>
              <a:rPr lang="en-US" altLang="en-US" dirty="0"/>
              <a:t>Project requirements continually change, but change can be easily accommodated because software is flexible.</a:t>
            </a:r>
            <a:br>
              <a:rPr lang="en-US" altLang="en-US" dirty="0"/>
            </a:br>
            <a:endParaRPr lang="en-US" altLang="en-US" dirty="0"/>
          </a:p>
        </p:txBody>
      </p:sp>
      <p:pic>
        <p:nvPicPr>
          <p:cNvPr id="46087" name="Picture 6">
            <a:extLst>
              <a:ext uri="{FF2B5EF4-FFF2-40B4-BE49-F238E27FC236}">
                <a16:creationId xmlns:a16="http://schemas.microsoft.com/office/drawing/2014/main" id="{D80D87E5-7DF1-4E43-927F-53BC9F2552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713" y="2888974"/>
            <a:ext cx="8751140" cy="33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9F401B3-DC45-4D43-B459-B45E76D4EB5D}"/>
              </a:ext>
            </a:extLst>
          </p:cNvPr>
          <p:cNvSpPr>
            <a:spLocks noGrp="1"/>
          </p:cNvSpPr>
          <p:nvPr>
            <p:ph type="sldNum" sz="quarter" idx="12"/>
          </p:nvPr>
        </p:nvSpPr>
        <p:spPr/>
        <p:txBody>
          <a:bodyPr/>
          <a:lstStyle/>
          <a:p>
            <a:fld id="{1F1CC99D-2054-4183-8E7B-97DAF7302D6C}"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6F7E-088D-41FB-80F1-B2FA48ECE087}"/>
              </a:ext>
            </a:extLst>
          </p:cNvPr>
          <p:cNvSpPr>
            <a:spLocks noGrp="1"/>
          </p:cNvSpPr>
          <p:nvPr>
            <p:ph type="title"/>
          </p:nvPr>
        </p:nvSpPr>
        <p:spPr/>
        <p:txBody>
          <a:bodyPr/>
          <a:lstStyle/>
          <a:p>
            <a:r>
              <a:rPr lang="en-US" altLang="en-US" b="1" dirty="0"/>
              <a:t>Recommended Books</a:t>
            </a:r>
            <a:endParaRPr lang="en-US" b="1" dirty="0"/>
          </a:p>
        </p:txBody>
      </p:sp>
      <p:sp>
        <p:nvSpPr>
          <p:cNvPr id="3" name="Content Placeholder 2">
            <a:extLst>
              <a:ext uri="{FF2B5EF4-FFF2-40B4-BE49-F238E27FC236}">
                <a16:creationId xmlns:a16="http://schemas.microsoft.com/office/drawing/2014/main" id="{7F6E5B64-1E12-4BED-B4D3-EE06536E651F}"/>
              </a:ext>
            </a:extLst>
          </p:cNvPr>
          <p:cNvSpPr>
            <a:spLocks noGrp="1"/>
          </p:cNvSpPr>
          <p:nvPr>
            <p:ph idx="1"/>
          </p:nvPr>
        </p:nvSpPr>
        <p:spPr/>
        <p:txBody>
          <a:bodyPr/>
          <a:lstStyle/>
          <a:p>
            <a:r>
              <a:rPr lang="en-US" altLang="en-US" dirty="0"/>
              <a:t>Craig </a:t>
            </a:r>
            <a:r>
              <a:rPr lang="en-US" altLang="en-US" dirty="0" err="1"/>
              <a:t>Larman</a:t>
            </a:r>
            <a:r>
              <a:rPr lang="en-US" altLang="en-US" dirty="0"/>
              <a:t>: Applying UML and patterns</a:t>
            </a:r>
          </a:p>
          <a:p>
            <a:r>
              <a:rPr lang="en-US" altLang="en-US" dirty="0"/>
              <a:t>Brett D. Mclaughlin, Gray </a:t>
            </a:r>
            <a:r>
              <a:rPr lang="en-US" altLang="en-US" dirty="0" err="1"/>
              <a:t>Pollice</a:t>
            </a:r>
            <a:r>
              <a:rPr lang="en-US" altLang="en-US" dirty="0"/>
              <a:t> &amp; David West: Head First Object-Oriented Analysis and design</a:t>
            </a:r>
          </a:p>
          <a:p>
            <a:endParaRPr lang="en-US" altLang="en-US" dirty="0"/>
          </a:p>
          <a:p>
            <a:endParaRPr lang="en-US" dirty="0"/>
          </a:p>
        </p:txBody>
      </p:sp>
      <p:sp>
        <p:nvSpPr>
          <p:cNvPr id="6" name="Slide Number Placeholder 5">
            <a:extLst>
              <a:ext uri="{FF2B5EF4-FFF2-40B4-BE49-F238E27FC236}">
                <a16:creationId xmlns:a16="http://schemas.microsoft.com/office/drawing/2014/main" id="{F4CC23B9-EA6C-4A6B-AD34-55F6764605FD}"/>
              </a:ext>
            </a:extLst>
          </p:cNvPr>
          <p:cNvSpPr>
            <a:spLocks noGrp="1"/>
          </p:cNvSpPr>
          <p:nvPr>
            <p:ph type="sldNum" sz="quarter" idx="12"/>
          </p:nvPr>
        </p:nvSpPr>
        <p:spPr/>
        <p:txBody>
          <a:bodyPr/>
          <a:lstStyle/>
          <a:p>
            <a:fld id="{1F1CC99D-2054-4183-8E7B-97DAF7302D6C}" type="slidenum">
              <a:rPr lang="en-US" smtClean="0"/>
              <a:t>3</a:t>
            </a:fld>
            <a:endParaRPr lang="en-US"/>
          </a:p>
        </p:txBody>
      </p:sp>
    </p:spTree>
    <p:extLst>
      <p:ext uri="{BB962C8B-B14F-4D97-AF65-F5344CB8AC3E}">
        <p14:creationId xmlns:p14="http://schemas.microsoft.com/office/powerpoint/2010/main" val="2415185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Content Placeholder 6">
            <a:extLst>
              <a:ext uri="{FF2B5EF4-FFF2-40B4-BE49-F238E27FC236}">
                <a16:creationId xmlns:a16="http://schemas.microsoft.com/office/drawing/2014/main" id="{75F59DA6-8F09-4E04-A0C0-5692BC94DC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0888" y="482430"/>
            <a:ext cx="10071652" cy="5893139"/>
          </a:xfrm>
        </p:spPr>
      </p:pic>
      <p:sp>
        <p:nvSpPr>
          <p:cNvPr id="2" name="Slide Number Placeholder 1">
            <a:extLst>
              <a:ext uri="{FF2B5EF4-FFF2-40B4-BE49-F238E27FC236}">
                <a16:creationId xmlns:a16="http://schemas.microsoft.com/office/drawing/2014/main" id="{0B8F7028-B6A8-4844-8861-B374026E7ACD}"/>
              </a:ext>
            </a:extLst>
          </p:cNvPr>
          <p:cNvSpPr>
            <a:spLocks noGrp="1"/>
          </p:cNvSpPr>
          <p:nvPr>
            <p:ph type="sldNum" sz="quarter" idx="12"/>
          </p:nvPr>
        </p:nvSpPr>
        <p:spPr/>
        <p:txBody>
          <a:bodyPr/>
          <a:lstStyle/>
          <a:p>
            <a:fld id="{1F1CC99D-2054-4183-8E7B-97DAF7302D6C}" type="slidenum">
              <a:rPr lang="en-US" smtClean="0"/>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6FB0-7288-4641-A388-F8C3D14C8C3A}"/>
              </a:ext>
            </a:extLst>
          </p:cNvPr>
          <p:cNvSpPr>
            <a:spLocks noGrp="1"/>
          </p:cNvSpPr>
          <p:nvPr>
            <p:ph type="title"/>
          </p:nvPr>
        </p:nvSpPr>
        <p:spPr/>
        <p:txBody>
          <a:bodyPr/>
          <a:lstStyle/>
          <a:p>
            <a:r>
              <a:rPr lang="en-US" b="1" dirty="0"/>
              <a:t>Evaluation Criteria</a:t>
            </a:r>
          </a:p>
        </p:txBody>
      </p:sp>
      <p:graphicFrame>
        <p:nvGraphicFramePr>
          <p:cNvPr id="4" name="Table 4">
            <a:extLst>
              <a:ext uri="{FF2B5EF4-FFF2-40B4-BE49-F238E27FC236}">
                <a16:creationId xmlns:a16="http://schemas.microsoft.com/office/drawing/2014/main" id="{C3E03B93-D68E-4408-BE9E-611B7504CE76}"/>
              </a:ext>
            </a:extLst>
          </p:cNvPr>
          <p:cNvGraphicFramePr>
            <a:graphicFrameLocks noGrp="1"/>
          </p:cNvGraphicFramePr>
          <p:nvPr>
            <p:ph idx="1"/>
            <p:extLst>
              <p:ext uri="{D42A27DB-BD31-4B8C-83A1-F6EECF244321}">
                <p14:modId xmlns:p14="http://schemas.microsoft.com/office/powerpoint/2010/main" val="91337012"/>
              </p:ext>
            </p:extLst>
          </p:nvPr>
        </p:nvGraphicFramePr>
        <p:xfrm>
          <a:off x="1103313" y="2052638"/>
          <a:ext cx="8947150" cy="4028440"/>
        </p:xfrm>
        <a:graphic>
          <a:graphicData uri="http://schemas.openxmlformats.org/drawingml/2006/table">
            <a:tbl>
              <a:tblPr firstRow="1" bandRow="1">
                <a:tableStyleId>{00A15C55-8517-42AA-B614-E9B94910E393}</a:tableStyleId>
              </a:tblPr>
              <a:tblGrid>
                <a:gridCol w="4473575">
                  <a:extLst>
                    <a:ext uri="{9D8B030D-6E8A-4147-A177-3AD203B41FA5}">
                      <a16:colId xmlns:a16="http://schemas.microsoft.com/office/drawing/2014/main" val="1256965434"/>
                    </a:ext>
                  </a:extLst>
                </a:gridCol>
                <a:gridCol w="4473575">
                  <a:extLst>
                    <a:ext uri="{9D8B030D-6E8A-4147-A177-3AD203B41FA5}">
                      <a16:colId xmlns:a16="http://schemas.microsoft.com/office/drawing/2014/main" val="1692240466"/>
                    </a:ext>
                  </a:extLst>
                </a:gridCol>
              </a:tblGrid>
              <a:tr h="370840">
                <a:tc>
                  <a:txBody>
                    <a:bodyPr/>
                    <a:lstStyle/>
                    <a:p>
                      <a:r>
                        <a:rPr lang="en-US" sz="2400" dirty="0"/>
                        <a:t>Assessment</a:t>
                      </a:r>
                      <a:endParaRPr lang="en-US" sz="2400" b="1" dirty="0"/>
                    </a:p>
                  </a:txBody>
                  <a:tcPr marL="77801" marR="77801"/>
                </a:tc>
                <a:tc>
                  <a:txBody>
                    <a:bodyPr/>
                    <a:lstStyle/>
                    <a:p>
                      <a:r>
                        <a:rPr lang="en-US" sz="2400" dirty="0"/>
                        <a:t>Weightage</a:t>
                      </a:r>
                      <a:endParaRPr lang="en-US" sz="2400" b="1" dirty="0"/>
                    </a:p>
                  </a:txBody>
                  <a:tcPr marL="77801" marR="77801"/>
                </a:tc>
                <a:extLst>
                  <a:ext uri="{0D108BD9-81ED-4DB2-BD59-A6C34878D82A}">
                    <a16:rowId xmlns:a16="http://schemas.microsoft.com/office/drawing/2014/main" val="954113103"/>
                  </a:ext>
                </a:extLst>
              </a:tr>
              <a:tr h="370840">
                <a:tc>
                  <a:txBody>
                    <a:bodyPr/>
                    <a:lstStyle/>
                    <a:p>
                      <a:r>
                        <a:rPr lang="en-US" dirty="0"/>
                        <a:t>Sessional 1</a:t>
                      </a:r>
                    </a:p>
                  </a:txBody>
                  <a:tcPr marL="77801" marR="77801"/>
                </a:tc>
                <a:tc>
                  <a:txBody>
                    <a:bodyPr/>
                    <a:lstStyle/>
                    <a:p>
                      <a:r>
                        <a:rPr lang="en-US" dirty="0"/>
                        <a:t>15%</a:t>
                      </a:r>
                    </a:p>
                    <a:p>
                      <a:endParaRPr lang="en-US" dirty="0"/>
                    </a:p>
                  </a:txBody>
                  <a:tcPr marL="77801" marR="77801"/>
                </a:tc>
                <a:extLst>
                  <a:ext uri="{0D108BD9-81ED-4DB2-BD59-A6C34878D82A}">
                    <a16:rowId xmlns:a16="http://schemas.microsoft.com/office/drawing/2014/main" val="129870799"/>
                  </a:ext>
                </a:extLst>
              </a:tr>
              <a:tr h="370840">
                <a:tc>
                  <a:txBody>
                    <a:bodyPr/>
                    <a:lstStyle/>
                    <a:p>
                      <a:r>
                        <a:rPr lang="en-US" dirty="0"/>
                        <a:t>Sessional 2</a:t>
                      </a:r>
                    </a:p>
                  </a:txBody>
                  <a:tcPr marL="77801" marR="77801"/>
                </a:tc>
                <a:tc>
                  <a:txBody>
                    <a:bodyPr/>
                    <a:lstStyle/>
                    <a:p>
                      <a:r>
                        <a:rPr lang="en-US" dirty="0"/>
                        <a:t>15%</a:t>
                      </a:r>
                    </a:p>
                    <a:p>
                      <a:endParaRPr lang="en-US" dirty="0"/>
                    </a:p>
                  </a:txBody>
                  <a:tcPr marL="77801" marR="77801"/>
                </a:tc>
                <a:extLst>
                  <a:ext uri="{0D108BD9-81ED-4DB2-BD59-A6C34878D82A}">
                    <a16:rowId xmlns:a16="http://schemas.microsoft.com/office/drawing/2014/main" val="2918254364"/>
                  </a:ext>
                </a:extLst>
              </a:tr>
              <a:tr h="370840">
                <a:tc>
                  <a:txBody>
                    <a:bodyPr/>
                    <a:lstStyle/>
                    <a:p>
                      <a:r>
                        <a:rPr lang="en-US" dirty="0"/>
                        <a:t>Quiz</a:t>
                      </a:r>
                    </a:p>
                  </a:txBody>
                  <a:tcPr marL="77801" marR="77801"/>
                </a:tc>
                <a:tc>
                  <a:txBody>
                    <a:bodyPr/>
                    <a:lstStyle/>
                    <a:p>
                      <a:r>
                        <a:rPr lang="en-US" dirty="0"/>
                        <a:t>10%</a:t>
                      </a:r>
                    </a:p>
                    <a:p>
                      <a:endParaRPr lang="en-US" dirty="0"/>
                    </a:p>
                  </a:txBody>
                  <a:tcPr marL="77801" marR="77801"/>
                </a:tc>
                <a:extLst>
                  <a:ext uri="{0D108BD9-81ED-4DB2-BD59-A6C34878D82A}">
                    <a16:rowId xmlns:a16="http://schemas.microsoft.com/office/drawing/2014/main" val="1758216525"/>
                  </a:ext>
                </a:extLst>
              </a:tr>
              <a:tr h="0">
                <a:tc>
                  <a:txBody>
                    <a:bodyPr/>
                    <a:lstStyle/>
                    <a:p>
                      <a:r>
                        <a:rPr lang="en-US" dirty="0"/>
                        <a:t>Assignment</a:t>
                      </a:r>
                    </a:p>
                  </a:txBody>
                  <a:tcPr marL="77801" marR="77801"/>
                </a:tc>
                <a:tc>
                  <a:txBody>
                    <a:bodyPr/>
                    <a:lstStyle/>
                    <a:p>
                      <a:r>
                        <a:rPr lang="en-US" dirty="0"/>
                        <a:t>10%</a:t>
                      </a:r>
                    </a:p>
                    <a:p>
                      <a:endParaRPr lang="en-US" dirty="0"/>
                    </a:p>
                  </a:txBody>
                  <a:tcPr marL="77801" marR="77801"/>
                </a:tc>
                <a:extLst>
                  <a:ext uri="{0D108BD9-81ED-4DB2-BD59-A6C34878D82A}">
                    <a16:rowId xmlns:a16="http://schemas.microsoft.com/office/drawing/2014/main" val="1915779272"/>
                  </a:ext>
                </a:extLst>
              </a:tr>
              <a:tr h="370840">
                <a:tc>
                  <a:txBody>
                    <a:bodyPr/>
                    <a:lstStyle/>
                    <a:p>
                      <a:r>
                        <a:rPr lang="en-US" dirty="0"/>
                        <a:t>Project </a:t>
                      </a:r>
                    </a:p>
                  </a:txBody>
                  <a:tcPr marL="77801" marR="77801"/>
                </a:tc>
                <a:tc>
                  <a:txBody>
                    <a:bodyPr/>
                    <a:lstStyle/>
                    <a:p>
                      <a:r>
                        <a:rPr lang="en-US" dirty="0"/>
                        <a:t>10%</a:t>
                      </a:r>
                    </a:p>
                    <a:p>
                      <a:endParaRPr lang="en-US" dirty="0"/>
                    </a:p>
                  </a:txBody>
                  <a:tcPr marL="77801" marR="77801"/>
                </a:tc>
                <a:extLst>
                  <a:ext uri="{0D108BD9-81ED-4DB2-BD59-A6C34878D82A}">
                    <a16:rowId xmlns:a16="http://schemas.microsoft.com/office/drawing/2014/main" val="3208911726"/>
                  </a:ext>
                </a:extLst>
              </a:tr>
              <a:tr h="370840">
                <a:tc>
                  <a:txBody>
                    <a:bodyPr/>
                    <a:lstStyle/>
                    <a:p>
                      <a:r>
                        <a:rPr lang="en-US" dirty="0"/>
                        <a:t>Final Exam</a:t>
                      </a:r>
                    </a:p>
                  </a:txBody>
                  <a:tcPr marL="77801" marR="77801"/>
                </a:tc>
                <a:tc>
                  <a:txBody>
                    <a:bodyPr/>
                    <a:lstStyle/>
                    <a:p>
                      <a:r>
                        <a:rPr lang="en-US" dirty="0"/>
                        <a:t>40%</a:t>
                      </a:r>
                    </a:p>
                  </a:txBody>
                  <a:tcPr marL="77801" marR="77801"/>
                </a:tc>
                <a:extLst>
                  <a:ext uri="{0D108BD9-81ED-4DB2-BD59-A6C34878D82A}">
                    <a16:rowId xmlns:a16="http://schemas.microsoft.com/office/drawing/2014/main" val="3630477699"/>
                  </a:ext>
                </a:extLst>
              </a:tr>
            </a:tbl>
          </a:graphicData>
        </a:graphic>
      </p:graphicFrame>
      <p:sp>
        <p:nvSpPr>
          <p:cNvPr id="11" name="Slide Number Placeholder 10">
            <a:extLst>
              <a:ext uri="{FF2B5EF4-FFF2-40B4-BE49-F238E27FC236}">
                <a16:creationId xmlns:a16="http://schemas.microsoft.com/office/drawing/2014/main" id="{505E7567-54F2-41B2-9336-3EBDF85BDD2E}"/>
              </a:ext>
            </a:extLst>
          </p:cNvPr>
          <p:cNvSpPr>
            <a:spLocks noGrp="1"/>
          </p:cNvSpPr>
          <p:nvPr>
            <p:ph type="sldNum" sz="quarter" idx="12"/>
          </p:nvPr>
        </p:nvSpPr>
        <p:spPr/>
        <p:txBody>
          <a:bodyPr/>
          <a:lstStyle/>
          <a:p>
            <a:fld id="{1F1CC99D-2054-4183-8E7B-97DAF7302D6C}" type="slidenum">
              <a:rPr lang="en-US" smtClean="0"/>
              <a:t>4</a:t>
            </a:fld>
            <a:endParaRPr lang="en-US"/>
          </a:p>
        </p:txBody>
      </p:sp>
    </p:spTree>
    <p:extLst>
      <p:ext uri="{BB962C8B-B14F-4D97-AF65-F5344CB8AC3E}">
        <p14:creationId xmlns:p14="http://schemas.microsoft.com/office/powerpoint/2010/main" val="308136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EFB1-0A65-48E6-BA09-F1A6BFEF3F7B}"/>
              </a:ext>
            </a:extLst>
          </p:cNvPr>
          <p:cNvSpPr>
            <a:spLocks noGrp="1"/>
          </p:cNvSpPr>
          <p:nvPr>
            <p:ph type="title"/>
          </p:nvPr>
        </p:nvSpPr>
        <p:spPr/>
        <p:txBody>
          <a:bodyPr/>
          <a:lstStyle/>
          <a:p>
            <a:r>
              <a:rPr lang="en-US" b="1" dirty="0"/>
              <a:t>Objective of OOAD</a:t>
            </a:r>
          </a:p>
        </p:txBody>
      </p:sp>
      <p:sp>
        <p:nvSpPr>
          <p:cNvPr id="3" name="Content Placeholder 2">
            <a:extLst>
              <a:ext uri="{FF2B5EF4-FFF2-40B4-BE49-F238E27FC236}">
                <a16:creationId xmlns:a16="http://schemas.microsoft.com/office/drawing/2014/main" id="{C645818C-C3DE-4632-B081-3A1088E07F65}"/>
              </a:ext>
            </a:extLst>
          </p:cNvPr>
          <p:cNvSpPr>
            <a:spLocks noGrp="1"/>
          </p:cNvSpPr>
          <p:nvPr>
            <p:ph idx="1"/>
          </p:nvPr>
        </p:nvSpPr>
        <p:spPr/>
        <p:txBody>
          <a:bodyPr/>
          <a:lstStyle/>
          <a:p>
            <a:r>
              <a:rPr lang="en-US" dirty="0"/>
              <a:t>This Object-Oriented Analysis &amp; Design course teaches students how to use object-oriented techniques to build software</a:t>
            </a:r>
          </a:p>
          <a:p>
            <a:r>
              <a:rPr lang="en-US" dirty="0"/>
              <a:t>The course will start with requirements gathering, use cases, UML activity diagram, sequence diagram etc. &amp; end with implementation</a:t>
            </a:r>
          </a:p>
          <a:p>
            <a:r>
              <a:rPr lang="en-US" dirty="0"/>
              <a:t>In the process, you'll learn how to analyze and design classes, their relationships to each other in order to build a model of the problem domain. </a:t>
            </a:r>
          </a:p>
        </p:txBody>
      </p:sp>
      <p:sp>
        <p:nvSpPr>
          <p:cNvPr id="6" name="Slide Number Placeholder 5">
            <a:extLst>
              <a:ext uri="{FF2B5EF4-FFF2-40B4-BE49-F238E27FC236}">
                <a16:creationId xmlns:a16="http://schemas.microsoft.com/office/drawing/2014/main" id="{8D3F0434-C8DD-4322-8A4A-D511536FFA58}"/>
              </a:ext>
            </a:extLst>
          </p:cNvPr>
          <p:cNvSpPr>
            <a:spLocks noGrp="1"/>
          </p:cNvSpPr>
          <p:nvPr>
            <p:ph type="sldNum" sz="quarter" idx="12"/>
          </p:nvPr>
        </p:nvSpPr>
        <p:spPr/>
        <p:txBody>
          <a:bodyPr/>
          <a:lstStyle/>
          <a:p>
            <a:fld id="{1F1CC99D-2054-4183-8E7B-97DAF7302D6C}" type="slidenum">
              <a:rPr lang="en-US" smtClean="0"/>
              <a:t>5</a:t>
            </a:fld>
            <a:endParaRPr lang="en-US"/>
          </a:p>
        </p:txBody>
      </p:sp>
    </p:spTree>
    <p:extLst>
      <p:ext uri="{BB962C8B-B14F-4D97-AF65-F5344CB8AC3E}">
        <p14:creationId xmlns:p14="http://schemas.microsoft.com/office/powerpoint/2010/main" val="230205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AAD2-1FCA-4A45-B8ED-06FA73C8B30A}"/>
              </a:ext>
            </a:extLst>
          </p:cNvPr>
          <p:cNvSpPr>
            <a:spLocks noGrp="1"/>
          </p:cNvSpPr>
          <p:nvPr>
            <p:ph type="title"/>
          </p:nvPr>
        </p:nvSpPr>
        <p:spPr>
          <a:xfrm>
            <a:off x="838200" y="351873"/>
            <a:ext cx="10515600" cy="1325563"/>
          </a:xfrm>
        </p:spPr>
        <p:txBody>
          <a:bodyPr/>
          <a:lstStyle/>
          <a:p>
            <a:r>
              <a:rPr lang="en-US" altLang="en-US" b="1" dirty="0"/>
              <a:t>What is Software?</a:t>
            </a:r>
            <a:endParaRPr lang="en-US" b="1" dirty="0"/>
          </a:p>
        </p:txBody>
      </p:sp>
      <p:sp>
        <p:nvSpPr>
          <p:cNvPr id="3" name="Content Placeholder 2">
            <a:extLst>
              <a:ext uri="{FF2B5EF4-FFF2-40B4-BE49-F238E27FC236}">
                <a16:creationId xmlns:a16="http://schemas.microsoft.com/office/drawing/2014/main" id="{F4F99E38-B3B9-48EC-AEB7-56EDA353469A}"/>
              </a:ext>
            </a:extLst>
          </p:cNvPr>
          <p:cNvSpPr>
            <a:spLocks noGrp="1"/>
          </p:cNvSpPr>
          <p:nvPr>
            <p:ph idx="1"/>
          </p:nvPr>
        </p:nvSpPr>
        <p:spPr/>
        <p:txBody>
          <a:bodyPr/>
          <a:lstStyle/>
          <a:p>
            <a:r>
              <a:rPr lang="en-US" altLang="en-US" dirty="0"/>
              <a:t>More than </a:t>
            </a:r>
            <a:r>
              <a:rPr lang="en-US" altLang="en-US" i="1" dirty="0"/>
              <a:t>computer programs.</a:t>
            </a:r>
          </a:p>
          <a:p>
            <a:r>
              <a:rPr lang="en-US" altLang="en-US" dirty="0"/>
              <a:t>The collection of programs, documentation and configuration data that ensures correct execution.</a:t>
            </a:r>
          </a:p>
          <a:p>
            <a:r>
              <a:rPr lang="en-US" altLang="en-US" dirty="0"/>
              <a:t>Three major types:</a:t>
            </a:r>
          </a:p>
          <a:p>
            <a:pPr lvl="1"/>
            <a:r>
              <a:rPr lang="en-US" altLang="en-US" dirty="0"/>
              <a:t>Generic Product: Stand alone, Sold on open market.</a:t>
            </a:r>
          </a:p>
          <a:p>
            <a:pPr lvl="1"/>
            <a:r>
              <a:rPr lang="en-US" altLang="en-US" dirty="0"/>
              <a:t>Customized Product: For specific customer.</a:t>
            </a:r>
          </a:p>
          <a:p>
            <a:pPr lvl="1"/>
            <a:r>
              <a:rPr lang="en-US" altLang="en-US" dirty="0"/>
              <a:t>Embedded Product: Built into hardware.</a:t>
            </a:r>
          </a:p>
          <a:p>
            <a:endParaRPr lang="en-US" dirty="0"/>
          </a:p>
        </p:txBody>
      </p:sp>
      <p:sp>
        <p:nvSpPr>
          <p:cNvPr id="6" name="Slide Number Placeholder 5">
            <a:extLst>
              <a:ext uri="{FF2B5EF4-FFF2-40B4-BE49-F238E27FC236}">
                <a16:creationId xmlns:a16="http://schemas.microsoft.com/office/drawing/2014/main" id="{6D981553-9FD5-426F-8730-767A539E93EE}"/>
              </a:ext>
            </a:extLst>
          </p:cNvPr>
          <p:cNvSpPr>
            <a:spLocks noGrp="1"/>
          </p:cNvSpPr>
          <p:nvPr>
            <p:ph type="sldNum" sz="quarter" idx="12"/>
          </p:nvPr>
        </p:nvSpPr>
        <p:spPr/>
        <p:txBody>
          <a:bodyPr/>
          <a:lstStyle/>
          <a:p>
            <a:fld id="{1F1CC99D-2054-4183-8E7B-97DAF7302D6C}" type="slidenum">
              <a:rPr lang="en-US" smtClean="0"/>
              <a:t>6</a:t>
            </a:fld>
            <a:endParaRPr lang="en-US"/>
          </a:p>
        </p:txBody>
      </p:sp>
    </p:spTree>
    <p:extLst>
      <p:ext uri="{BB962C8B-B14F-4D97-AF65-F5344CB8AC3E}">
        <p14:creationId xmlns:p14="http://schemas.microsoft.com/office/powerpoint/2010/main" val="301380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3DBB-4F76-4CBA-82FA-0C8ED2325573}"/>
              </a:ext>
            </a:extLst>
          </p:cNvPr>
          <p:cNvSpPr>
            <a:spLocks noGrp="1"/>
          </p:cNvSpPr>
          <p:nvPr>
            <p:ph type="title"/>
          </p:nvPr>
        </p:nvSpPr>
        <p:spPr/>
        <p:txBody>
          <a:bodyPr/>
          <a:lstStyle/>
          <a:p>
            <a:r>
              <a:rPr lang="en-US" altLang="en-US" b="1" dirty="0"/>
              <a:t>Software Development Problems</a:t>
            </a:r>
            <a:endParaRPr lang="en-US" b="1" dirty="0"/>
          </a:p>
        </p:txBody>
      </p:sp>
      <p:sp>
        <p:nvSpPr>
          <p:cNvPr id="3" name="Content Placeholder 2">
            <a:extLst>
              <a:ext uri="{FF2B5EF4-FFF2-40B4-BE49-F238E27FC236}">
                <a16:creationId xmlns:a16="http://schemas.microsoft.com/office/drawing/2014/main" id="{2EE227E9-D25B-4190-B0E0-935FC278ADB4}"/>
              </a:ext>
            </a:extLst>
          </p:cNvPr>
          <p:cNvSpPr>
            <a:spLocks noGrp="1"/>
          </p:cNvSpPr>
          <p:nvPr>
            <p:ph idx="1"/>
          </p:nvPr>
        </p:nvSpPr>
        <p:spPr/>
        <p:txBody>
          <a:bodyPr/>
          <a:lstStyle/>
          <a:p>
            <a:r>
              <a:rPr lang="en-US" altLang="en-US" dirty="0"/>
              <a:t>Software is not constrained by </a:t>
            </a:r>
            <a:r>
              <a:rPr lang="en-US" altLang="en-US" i="1" dirty="0"/>
              <a:t>materials</a:t>
            </a:r>
            <a:r>
              <a:rPr lang="en-US" altLang="en-US" dirty="0"/>
              <a:t>, or governed by </a:t>
            </a:r>
            <a:r>
              <a:rPr lang="en-US" altLang="en-US" i="1" dirty="0"/>
              <a:t>physical laws</a:t>
            </a:r>
            <a:r>
              <a:rPr lang="en-US" altLang="en-US" dirty="0"/>
              <a:t>, or by </a:t>
            </a:r>
            <a:r>
              <a:rPr lang="en-US" altLang="en-US" i="1" dirty="0"/>
              <a:t>manufacturing process</a:t>
            </a:r>
            <a:r>
              <a:rPr lang="en-US" altLang="en-US" dirty="0"/>
              <a:t>” ---- (Sommerville, </a:t>
            </a:r>
            <a:r>
              <a:rPr lang="en-US" altLang="en-US" i="1" dirty="0"/>
              <a:t>Software Engineering</a:t>
            </a:r>
            <a:r>
              <a:rPr lang="en-US" altLang="en-US" dirty="0"/>
              <a:t>)</a:t>
            </a:r>
          </a:p>
          <a:p>
            <a:pPr marL="0" indent="0">
              <a:buNone/>
            </a:pPr>
            <a:endParaRPr lang="en-US" altLang="en-US" dirty="0"/>
          </a:p>
          <a:p>
            <a:r>
              <a:rPr lang="en-US" altLang="en-US" dirty="0"/>
              <a:t>Allows almost unbounded complexity:</a:t>
            </a:r>
          </a:p>
          <a:p>
            <a:pPr lvl="1"/>
            <a:r>
              <a:rPr lang="en-US" altLang="en-US" dirty="0"/>
              <a:t>Exponential growth of complexity </a:t>
            </a:r>
            <a:r>
              <a:rPr lang="en-US" altLang="en-US" dirty="0" err="1"/>
              <a:t>w.r.t.</a:t>
            </a:r>
            <a:r>
              <a:rPr lang="en-US" altLang="en-US" dirty="0"/>
              <a:t> to the size of a program: twice the size, four times the complexity;</a:t>
            </a:r>
          </a:p>
          <a:p>
            <a:pPr lvl="1"/>
            <a:r>
              <a:rPr lang="en-US" altLang="en-US" b="1" dirty="0"/>
              <a:t>Example:</a:t>
            </a:r>
            <a:r>
              <a:rPr lang="en-US" altLang="en-US" dirty="0"/>
              <a:t> Windows XP has </a:t>
            </a:r>
            <a:r>
              <a:rPr lang="en-US" altLang="en-US" i="1" dirty="0"/>
              <a:t>40millions </a:t>
            </a:r>
            <a:r>
              <a:rPr lang="en-US" altLang="en-US" dirty="0"/>
              <a:t>lines of source code (estimation).</a:t>
            </a:r>
          </a:p>
          <a:p>
            <a:endParaRPr lang="en-US" dirty="0"/>
          </a:p>
        </p:txBody>
      </p:sp>
      <p:sp>
        <p:nvSpPr>
          <p:cNvPr id="7" name="Slide Number Placeholder 6">
            <a:extLst>
              <a:ext uri="{FF2B5EF4-FFF2-40B4-BE49-F238E27FC236}">
                <a16:creationId xmlns:a16="http://schemas.microsoft.com/office/drawing/2014/main" id="{610F9EDB-4C89-45C7-9381-6BDC566CB85E}"/>
              </a:ext>
            </a:extLst>
          </p:cNvPr>
          <p:cNvSpPr>
            <a:spLocks noGrp="1"/>
          </p:cNvSpPr>
          <p:nvPr>
            <p:ph type="sldNum" sz="quarter" idx="12"/>
          </p:nvPr>
        </p:nvSpPr>
        <p:spPr/>
        <p:txBody>
          <a:bodyPr/>
          <a:lstStyle/>
          <a:p>
            <a:fld id="{1F1CC99D-2054-4183-8E7B-97DAF7302D6C}" type="slidenum">
              <a:rPr lang="en-US" smtClean="0"/>
              <a:t>7</a:t>
            </a:fld>
            <a:endParaRPr lang="en-US"/>
          </a:p>
        </p:txBody>
      </p:sp>
    </p:spTree>
    <p:extLst>
      <p:ext uri="{BB962C8B-B14F-4D97-AF65-F5344CB8AC3E}">
        <p14:creationId xmlns:p14="http://schemas.microsoft.com/office/powerpoint/2010/main" val="360355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0008-D8FB-4986-B1AF-07CE2A28315B}"/>
              </a:ext>
            </a:extLst>
          </p:cNvPr>
          <p:cNvSpPr>
            <a:spLocks noGrp="1"/>
          </p:cNvSpPr>
          <p:nvPr>
            <p:ph type="title"/>
          </p:nvPr>
        </p:nvSpPr>
        <p:spPr/>
        <p:txBody>
          <a:bodyPr/>
          <a:lstStyle/>
          <a:p>
            <a:r>
              <a:rPr lang="en-US" altLang="en-US" b="1" dirty="0"/>
              <a:t>Software Development Problems</a:t>
            </a:r>
            <a:endParaRPr lang="en-US" b="1" dirty="0"/>
          </a:p>
        </p:txBody>
      </p:sp>
      <p:sp>
        <p:nvSpPr>
          <p:cNvPr id="3" name="Content Placeholder 2">
            <a:extLst>
              <a:ext uri="{FF2B5EF4-FFF2-40B4-BE49-F238E27FC236}">
                <a16:creationId xmlns:a16="http://schemas.microsoft.com/office/drawing/2014/main" id="{FEEB8121-9294-4DF9-8088-DF5EB91A6F5B}"/>
              </a:ext>
            </a:extLst>
          </p:cNvPr>
          <p:cNvSpPr>
            <a:spLocks noGrp="1"/>
          </p:cNvSpPr>
          <p:nvPr>
            <p:ph idx="1"/>
          </p:nvPr>
        </p:nvSpPr>
        <p:spPr/>
        <p:txBody>
          <a:bodyPr/>
          <a:lstStyle/>
          <a:p>
            <a:r>
              <a:rPr lang="en-US" altLang="en-US" dirty="0"/>
              <a:t>Difficulty in understanding and managing the complexity causes:</a:t>
            </a:r>
          </a:p>
          <a:p>
            <a:pPr lvl="1"/>
            <a:r>
              <a:rPr lang="en-US" altLang="en-US" dirty="0"/>
              <a:t>Late completion:</a:t>
            </a:r>
          </a:p>
          <a:p>
            <a:pPr lvl="2"/>
            <a:r>
              <a:rPr lang="en-US" altLang="en-US" dirty="0"/>
              <a:t>“vaporware” that are announced but never produced</a:t>
            </a:r>
          </a:p>
          <a:p>
            <a:pPr lvl="1"/>
            <a:r>
              <a:rPr lang="en-US" altLang="en-US" dirty="0"/>
              <a:t>Overrunning Cost:</a:t>
            </a:r>
          </a:p>
          <a:p>
            <a:pPr lvl="2"/>
            <a:r>
              <a:rPr lang="en-US" altLang="en-US" i="1" dirty="0"/>
              <a:t>Denver Airport Automated Baggage System, 2 billions US dollar </a:t>
            </a:r>
            <a:r>
              <a:rPr lang="en-US" altLang="en-US" dirty="0"/>
              <a:t>over budget</a:t>
            </a:r>
          </a:p>
          <a:p>
            <a:pPr lvl="1"/>
            <a:r>
              <a:rPr lang="en-US" altLang="en-US" dirty="0"/>
              <a:t>Unreliable</a:t>
            </a:r>
          </a:p>
          <a:p>
            <a:pPr lvl="1"/>
            <a:r>
              <a:rPr lang="en-US" altLang="en-US" dirty="0"/>
              <a:t>Maintenance</a:t>
            </a:r>
          </a:p>
          <a:p>
            <a:pPr lvl="1"/>
            <a:r>
              <a:rPr lang="en-US" altLang="en-US" dirty="0" err="1"/>
              <a:t>Etc</a:t>
            </a:r>
            <a:r>
              <a:rPr lang="en-US" altLang="en-US" dirty="0"/>
              <a:t>…</a:t>
            </a:r>
            <a:endParaRPr lang="en-US" dirty="0"/>
          </a:p>
        </p:txBody>
      </p:sp>
      <p:sp>
        <p:nvSpPr>
          <p:cNvPr id="6" name="Slide Number Placeholder 5">
            <a:extLst>
              <a:ext uri="{FF2B5EF4-FFF2-40B4-BE49-F238E27FC236}">
                <a16:creationId xmlns:a16="http://schemas.microsoft.com/office/drawing/2014/main" id="{DFDB7853-8B05-424F-BF63-3D801D7760A0}"/>
              </a:ext>
            </a:extLst>
          </p:cNvPr>
          <p:cNvSpPr>
            <a:spLocks noGrp="1"/>
          </p:cNvSpPr>
          <p:nvPr>
            <p:ph type="sldNum" sz="quarter" idx="12"/>
          </p:nvPr>
        </p:nvSpPr>
        <p:spPr/>
        <p:txBody>
          <a:bodyPr/>
          <a:lstStyle/>
          <a:p>
            <a:fld id="{1F1CC99D-2054-4183-8E7B-97DAF7302D6C}" type="slidenum">
              <a:rPr lang="en-US" smtClean="0"/>
              <a:t>8</a:t>
            </a:fld>
            <a:endParaRPr lang="en-US"/>
          </a:p>
        </p:txBody>
      </p:sp>
    </p:spTree>
    <p:extLst>
      <p:ext uri="{BB962C8B-B14F-4D97-AF65-F5344CB8AC3E}">
        <p14:creationId xmlns:p14="http://schemas.microsoft.com/office/powerpoint/2010/main" val="20165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65F1-C877-4EFC-9211-C0F7A081CB73}"/>
              </a:ext>
            </a:extLst>
          </p:cNvPr>
          <p:cNvSpPr>
            <a:spLocks noGrp="1"/>
          </p:cNvSpPr>
          <p:nvPr>
            <p:ph type="title"/>
          </p:nvPr>
        </p:nvSpPr>
        <p:spPr/>
        <p:txBody>
          <a:bodyPr/>
          <a:lstStyle/>
          <a:p>
            <a:r>
              <a:rPr lang="en-US" altLang="en-US" b="1" dirty="0"/>
              <a:t>Introduction to OOAD</a:t>
            </a:r>
            <a:endParaRPr lang="en-US" b="1" dirty="0"/>
          </a:p>
        </p:txBody>
      </p:sp>
      <p:sp>
        <p:nvSpPr>
          <p:cNvPr id="3" name="Content Placeholder 2">
            <a:extLst>
              <a:ext uri="{FF2B5EF4-FFF2-40B4-BE49-F238E27FC236}">
                <a16:creationId xmlns:a16="http://schemas.microsoft.com/office/drawing/2014/main" id="{14025AB1-1221-4644-9D61-E58F1A2BCF63}"/>
              </a:ext>
            </a:extLst>
          </p:cNvPr>
          <p:cNvSpPr>
            <a:spLocks noGrp="1"/>
          </p:cNvSpPr>
          <p:nvPr>
            <p:ph idx="1"/>
          </p:nvPr>
        </p:nvSpPr>
        <p:spPr/>
        <p:txBody>
          <a:bodyPr/>
          <a:lstStyle/>
          <a:p>
            <a:pPr>
              <a:defRPr/>
            </a:pPr>
            <a:r>
              <a:rPr lang="en-US" dirty="0"/>
              <a:t>The proverb “owning a hammer doesn’t make one an architect” is especially true with respect to object technology</a:t>
            </a:r>
          </a:p>
          <a:p>
            <a:pPr>
              <a:defRPr/>
            </a:pPr>
            <a:r>
              <a:rPr lang="en-US" dirty="0"/>
              <a:t>Knowing an object language is necessary but insufficient to create object systems</a:t>
            </a:r>
          </a:p>
          <a:p>
            <a:pPr>
              <a:defRPr/>
            </a:pPr>
            <a:r>
              <a:rPr lang="en-US" dirty="0"/>
              <a:t>Its about </a:t>
            </a:r>
            <a:r>
              <a:rPr lang="en-US" b="1" dirty="0"/>
              <a:t>analyzing system requirements in terms of objects and allocating responsibilities to class objects</a:t>
            </a:r>
          </a:p>
          <a:p>
            <a:pPr>
              <a:defRPr/>
            </a:pPr>
            <a:r>
              <a:rPr lang="en-US" dirty="0"/>
              <a:t>How would these </a:t>
            </a:r>
            <a:r>
              <a:rPr lang="en-US" b="1" dirty="0"/>
              <a:t>objects collaborate with each other</a:t>
            </a:r>
            <a:endParaRPr lang="en-US" dirty="0"/>
          </a:p>
          <a:p>
            <a:pPr>
              <a:defRPr/>
            </a:pPr>
            <a:r>
              <a:rPr lang="en-US" dirty="0"/>
              <a:t>classes should do what</a:t>
            </a:r>
          </a:p>
          <a:p>
            <a:endParaRPr lang="en-US" dirty="0"/>
          </a:p>
        </p:txBody>
      </p:sp>
      <p:sp>
        <p:nvSpPr>
          <p:cNvPr id="6" name="Slide Number Placeholder 5">
            <a:extLst>
              <a:ext uri="{FF2B5EF4-FFF2-40B4-BE49-F238E27FC236}">
                <a16:creationId xmlns:a16="http://schemas.microsoft.com/office/drawing/2014/main" id="{1AD33AAC-1ED6-4E38-8620-8E98F48DAD09}"/>
              </a:ext>
            </a:extLst>
          </p:cNvPr>
          <p:cNvSpPr>
            <a:spLocks noGrp="1"/>
          </p:cNvSpPr>
          <p:nvPr>
            <p:ph type="sldNum" sz="quarter" idx="12"/>
          </p:nvPr>
        </p:nvSpPr>
        <p:spPr/>
        <p:txBody>
          <a:bodyPr/>
          <a:lstStyle/>
          <a:p>
            <a:fld id="{1F1CC99D-2054-4183-8E7B-97DAF7302D6C}" type="slidenum">
              <a:rPr lang="en-US" smtClean="0"/>
              <a:t>9</a:t>
            </a:fld>
            <a:endParaRPr lang="en-US"/>
          </a:p>
        </p:txBody>
      </p:sp>
    </p:spTree>
    <p:extLst>
      <p:ext uri="{BB962C8B-B14F-4D97-AF65-F5344CB8AC3E}">
        <p14:creationId xmlns:p14="http://schemas.microsoft.com/office/powerpoint/2010/main" val="3639834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641</TotalTime>
  <Words>1514</Words>
  <Application>Microsoft Office PowerPoint</Application>
  <PresentationFormat>Widescreen</PresentationFormat>
  <Paragraphs>184</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vt:lpstr>
      <vt:lpstr>Software Design and Analysis </vt:lpstr>
      <vt:lpstr>Prerequisite </vt:lpstr>
      <vt:lpstr>Recommended Books</vt:lpstr>
      <vt:lpstr>Evaluation Criteria</vt:lpstr>
      <vt:lpstr>Objective of OOAD</vt:lpstr>
      <vt:lpstr>What is Software?</vt:lpstr>
      <vt:lpstr>Software Development Problems</vt:lpstr>
      <vt:lpstr>Software Development Problems</vt:lpstr>
      <vt:lpstr>Introduction to OOAD</vt:lpstr>
      <vt:lpstr>Object Oriented Analysis (OOA)</vt:lpstr>
      <vt:lpstr>Use Case</vt:lpstr>
      <vt:lpstr>Use Case</vt:lpstr>
      <vt:lpstr>Persona</vt:lpstr>
      <vt:lpstr>Object Oriented Design (OOD)</vt:lpstr>
      <vt:lpstr>OOA vs OOD</vt:lpstr>
      <vt:lpstr>UML</vt:lpstr>
      <vt:lpstr>Ways to Apply UML</vt:lpstr>
      <vt:lpstr>Ways to Apply UML</vt:lpstr>
      <vt:lpstr>Ways to Apply UML</vt:lpstr>
      <vt:lpstr>UML Perspectives</vt:lpstr>
      <vt:lpstr>PowerPoint Presentation</vt:lpstr>
      <vt:lpstr>Famous Software Disaster</vt:lpstr>
      <vt:lpstr>Famous Software Disaster</vt:lpstr>
      <vt:lpstr>EDS Child Support System</vt:lpstr>
      <vt:lpstr>Limitations of Non-Engineered Software</vt:lpstr>
      <vt:lpstr>Quality of Good Software</vt:lpstr>
      <vt:lpstr>Qualities of Good Software</vt:lpstr>
      <vt:lpstr>Software Engineering Myths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dc:title>
  <dc:creator>ayesha fatima</dc:creator>
  <cp:lastModifiedBy>ayesha fatima</cp:lastModifiedBy>
  <cp:revision>19</cp:revision>
  <dcterms:created xsi:type="dcterms:W3CDTF">2020-08-31T05:56:54Z</dcterms:created>
  <dcterms:modified xsi:type="dcterms:W3CDTF">2020-09-03T04:51:49Z</dcterms:modified>
</cp:coreProperties>
</file>