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507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257" r:id="rId12"/>
    <p:sldId id="259" r:id="rId13"/>
    <p:sldId id="25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8" r:id="rId22"/>
    <p:sldId id="269" r:id="rId23"/>
    <p:sldId id="270" r:id="rId24"/>
    <p:sldId id="271" r:id="rId25"/>
    <p:sldId id="363" r:id="rId26"/>
    <p:sldId id="516" r:id="rId27"/>
    <p:sldId id="272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DBA2E-4159-460D-9102-1223F8A776E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BC6A2-6469-45D5-B93D-DB7DC1CE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1C48-BA0E-49FC-A72D-8AE7E8B6DB7C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9A86-6687-4B42-AA3B-3734033A4BF9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1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DE04-678E-4A4D-821A-6B36EB219F09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5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0DF-EFE6-4EB1-AED9-7B029CEE713E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5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8D58-C578-434B-8AEE-48E3C12CC533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2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F663-207A-4060-A440-780A7AED47FD}" type="datetime1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4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DFA5-14C5-46C3-B369-235BCD0339E1}" type="datetime1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9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2ABE-A389-4D27-832A-8723F82F26F6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0191-386D-4403-AA44-6BD3D904D24B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8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331E-40DE-493C-9107-66769C9C54E6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670A-2B43-4489-831C-8CDE7846A987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4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375B-C735-4478-B4F6-99C9BDAD950B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2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268-725F-4455-8A3E-966FC613FC31}" type="datetime1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8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5390-2F5C-4672-9905-8CB5AEC6F1D5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ED2-2746-4989-809C-801BBF750A15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BE4-479A-4A28-88A3-0BC556A72AEF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F6E0-4A44-4480-875E-FCC4C4D4AE0D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145CB6-8B47-4263-AC4B-F55F7B0D9FB2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8BC6-3333-4B00-9520-F727F1E0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19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85C1-4C18-4FD6-8AC9-905342BF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/>
              <a:t>Process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AC0C1-EC3B-45F8-9FAE-5B6F2B3E6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D9971-D970-4CCE-B07E-23ED7C58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8BD460C-7649-4D24-ABCC-4BC7F2E3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3F1C8BAF-7ABD-4EA8-A4D5-DF4332AC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One new process:</a:t>
            </a:r>
          </a:p>
          <a:p>
            <a:pPr lvl="1"/>
            <a:r>
              <a:rPr lang="en-US" altLang="en-US" dirty="0"/>
              <a:t>‘Design module structure’ - splitting the program into modules and subroutine</a:t>
            </a:r>
          </a:p>
          <a:p>
            <a:r>
              <a:rPr lang="en-US" altLang="en-US" dirty="0"/>
              <a:t>One new artifact:</a:t>
            </a:r>
          </a:p>
          <a:p>
            <a:pPr lvl="1"/>
            <a:r>
              <a:rPr lang="en-US" altLang="en-US" dirty="0"/>
              <a:t>‘Structure chart’ – is based on the information contained in the ‘requirements specification’</a:t>
            </a:r>
          </a:p>
          <a:p>
            <a:pPr lvl="1"/>
            <a:r>
              <a:rPr lang="en-US" altLang="en-US" dirty="0"/>
              <a:t>Both the ‘requirements specification’ and the ‘structure chart’ are used when writing the final code.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83F61-C083-42A4-8C74-A3BF8697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1496" y="183701"/>
            <a:ext cx="5253347" cy="66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29ADD-69B0-4932-864B-36AA9FBF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Task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latin typeface="Palatino" pitchFamily="-128" charset="0"/>
              </a:rPr>
              <a:t>A task set defines the actual work to be done to accomplish the objectives of a software engineering action.</a:t>
            </a:r>
          </a:p>
          <a:p>
            <a:pPr lvl="1"/>
            <a:r>
              <a:rPr lang="en-US" altLang="en-US" sz="2400" dirty="0">
                <a:solidFill>
                  <a:schemeClr val="folHlink"/>
                </a:solidFill>
                <a:latin typeface="Palatino" pitchFamily="-128" charset="0"/>
              </a:rPr>
              <a:t>A list of the task to be accomplished</a:t>
            </a:r>
          </a:p>
          <a:p>
            <a:pPr lvl="1"/>
            <a:r>
              <a:rPr lang="en-US" altLang="en-US" sz="2400" dirty="0">
                <a:solidFill>
                  <a:schemeClr val="folHlink"/>
                </a:solidFill>
                <a:latin typeface="Palatino" pitchFamily="-128" charset="0"/>
              </a:rPr>
              <a:t>A list of the work products to be produced</a:t>
            </a:r>
          </a:p>
          <a:p>
            <a:pPr lvl="1"/>
            <a:r>
              <a:rPr lang="en-US" altLang="en-US" sz="2400" dirty="0">
                <a:solidFill>
                  <a:schemeClr val="folHlink"/>
                </a:solidFill>
                <a:latin typeface="Palatino" pitchFamily="-128" charset="0"/>
              </a:rPr>
              <a:t>A list of the quality assurance filters to be applied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D5E72-FCF0-4A90-8C75-E600A4A7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ig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617" y="262728"/>
            <a:ext cx="9276522" cy="635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59A1CD-3A7B-48AD-9329-6DEE14CC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3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altLang="en-US" sz="3600" dirty="0"/>
              <a:t>Requirements phase</a:t>
            </a:r>
          </a:p>
          <a:p>
            <a:pPr lvl="1"/>
            <a:r>
              <a:rPr lang="en-US" altLang="en-US" sz="3600" dirty="0"/>
              <a:t>Specification phase</a:t>
            </a:r>
          </a:p>
          <a:p>
            <a:pPr lvl="1"/>
            <a:r>
              <a:rPr lang="en-US" altLang="en-US" sz="3600" dirty="0"/>
              <a:t>Design phase</a:t>
            </a:r>
          </a:p>
          <a:p>
            <a:pPr lvl="1"/>
            <a:r>
              <a:rPr lang="en-US" altLang="en-US" sz="3600" dirty="0"/>
              <a:t>Implementation phase</a:t>
            </a:r>
          </a:p>
          <a:p>
            <a:pPr lvl="1"/>
            <a:r>
              <a:rPr lang="en-US" altLang="en-US" sz="3600" dirty="0"/>
              <a:t>Integration phase</a:t>
            </a:r>
          </a:p>
          <a:p>
            <a:pPr lvl="1"/>
            <a:r>
              <a:rPr lang="en-US" altLang="en-US" sz="3600" dirty="0"/>
              <a:t>Maintenance phase</a:t>
            </a:r>
          </a:p>
          <a:p>
            <a:pPr lvl="1"/>
            <a:r>
              <a:rPr lang="en-US" altLang="en-US" sz="3600" dirty="0"/>
              <a:t>Retirement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97D8-8AF1-4026-AF54-6E12AA7D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5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36365" y="520148"/>
            <a:ext cx="4191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Waterfall Model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685800"/>
            <a:ext cx="2590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Definition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76400" y="1905000"/>
            <a:ext cx="2667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System and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Software Design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71800" y="3200400"/>
            <a:ext cx="2590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Implementation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and Unit Testing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419600" y="4419600"/>
            <a:ext cx="2590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Integration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System Testing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96000" y="5638800"/>
            <a:ext cx="2514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Operation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Maintenance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2971800" y="1066800"/>
            <a:ext cx="533400" cy="838200"/>
            <a:chOff x="1872" y="672"/>
            <a:chExt cx="336" cy="576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343400" y="2362200"/>
            <a:ext cx="533400" cy="838200"/>
            <a:chOff x="1872" y="672"/>
            <a:chExt cx="336" cy="576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562600" y="3581400"/>
            <a:ext cx="533400" cy="838200"/>
            <a:chOff x="1872" y="672"/>
            <a:chExt cx="336" cy="576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7010400" y="4800600"/>
            <a:ext cx="533400" cy="838200"/>
            <a:chOff x="1872" y="672"/>
            <a:chExt cx="336" cy="576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563C6D-B253-470F-8040-29ACF654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62700" y="566875"/>
            <a:ext cx="4191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Waterfall Model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685800"/>
            <a:ext cx="2590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Definition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76400" y="1905000"/>
            <a:ext cx="2667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System and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Software Design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71800" y="3200400"/>
            <a:ext cx="2590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Implementation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and Unit Testing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419600" y="4419600"/>
            <a:ext cx="2590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Integration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System Testing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100763" y="5638800"/>
            <a:ext cx="2514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Operation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Maintenance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2971800" y="1066800"/>
            <a:ext cx="533400" cy="838200"/>
            <a:chOff x="1872" y="672"/>
            <a:chExt cx="336" cy="576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343400" y="2362200"/>
            <a:ext cx="533400" cy="838200"/>
            <a:chOff x="1872" y="672"/>
            <a:chExt cx="336" cy="576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562600" y="3581400"/>
            <a:ext cx="533400" cy="838200"/>
            <a:chOff x="1872" y="672"/>
            <a:chExt cx="336" cy="576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7010400" y="4800600"/>
            <a:ext cx="533400" cy="838200"/>
            <a:chOff x="1872" y="672"/>
            <a:chExt cx="336" cy="576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 flipH="1" flipV="1">
            <a:off x="1143000" y="1524000"/>
            <a:ext cx="533400" cy="838200"/>
            <a:chOff x="1872" y="672"/>
            <a:chExt cx="336" cy="576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 flipH="1" flipV="1">
            <a:off x="2438400" y="2743200"/>
            <a:ext cx="533400" cy="838200"/>
            <a:chOff x="1872" y="672"/>
            <a:chExt cx="336" cy="576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 flipH="1" flipV="1">
            <a:off x="3886200" y="4038600"/>
            <a:ext cx="533400" cy="838200"/>
            <a:chOff x="1872" y="672"/>
            <a:chExt cx="336" cy="576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 flipH="1" flipV="1">
            <a:off x="5562600" y="5267325"/>
            <a:ext cx="533400" cy="838200"/>
            <a:chOff x="1872" y="672"/>
            <a:chExt cx="336" cy="576"/>
          </a:xfrm>
        </p:grpSpPr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789B3E-9A92-442C-A210-36AE3006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0" y="578643"/>
            <a:ext cx="50292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Rapid Prototyping Model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585913"/>
            <a:ext cx="2590800" cy="730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Definition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05000" y="2647950"/>
            <a:ext cx="2667000" cy="728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System and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Software Design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00400" y="3775075"/>
            <a:ext cx="2590800" cy="730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Implementation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and Unit Testing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648200" y="4837113"/>
            <a:ext cx="2590800" cy="730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Integration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System Testing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96000" y="5899150"/>
            <a:ext cx="2514600" cy="730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Operation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Maintenance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200400" y="1917700"/>
            <a:ext cx="533400" cy="730250"/>
            <a:chOff x="1872" y="672"/>
            <a:chExt cx="336" cy="576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572000" y="3044825"/>
            <a:ext cx="533400" cy="730250"/>
            <a:chOff x="1872" y="672"/>
            <a:chExt cx="336" cy="576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791200" y="4106863"/>
            <a:ext cx="533400" cy="730250"/>
            <a:chOff x="1872" y="672"/>
            <a:chExt cx="336" cy="576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7239000" y="5168900"/>
            <a:ext cx="533400" cy="730250"/>
            <a:chOff x="1872" y="672"/>
            <a:chExt cx="336" cy="576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 flipH="1" flipV="1">
            <a:off x="1371600" y="2316163"/>
            <a:ext cx="533400" cy="728662"/>
            <a:chOff x="1872" y="672"/>
            <a:chExt cx="336" cy="576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 flipH="1" flipV="1">
            <a:off x="2667000" y="3376613"/>
            <a:ext cx="533400" cy="730250"/>
            <a:chOff x="1872" y="672"/>
            <a:chExt cx="336" cy="576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 flipH="1" flipV="1">
            <a:off x="4114800" y="4505325"/>
            <a:ext cx="533400" cy="730250"/>
            <a:chOff x="1872" y="672"/>
            <a:chExt cx="336" cy="576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 flipH="1" flipV="1">
            <a:off x="5562600" y="5567363"/>
            <a:ext cx="533400" cy="730250"/>
            <a:chOff x="1872" y="672"/>
            <a:chExt cx="336" cy="576"/>
          </a:xfrm>
        </p:grpSpPr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609600" y="457200"/>
            <a:ext cx="2590800" cy="730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Rapid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Prototyping</a:t>
            </a: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828800" y="1187450"/>
            <a:ext cx="0" cy="398463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1ECA5-D83C-4844-9266-85F0CB74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465987" y="76201"/>
            <a:ext cx="5675239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Build and Fix Model</a:t>
            </a: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304800" y="1447800"/>
            <a:ext cx="2590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Build first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version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2895600" y="2819400"/>
            <a:ext cx="2667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Modify until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client is satisfied</a:t>
            </a: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5562600" y="4267200"/>
            <a:ext cx="2667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Maintenance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phase</a:t>
            </a:r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6113463" y="6003925"/>
            <a:ext cx="2667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Retirement</a:t>
            </a:r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1371600" y="2286000"/>
            <a:ext cx="1524000" cy="1066800"/>
            <a:chOff x="864" y="1440"/>
            <a:chExt cx="960" cy="672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864" y="1440"/>
              <a:ext cx="0" cy="67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864" y="2112"/>
              <a:ext cx="96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4038600" y="3657600"/>
            <a:ext cx="1524000" cy="1066800"/>
            <a:chOff x="864" y="1440"/>
            <a:chExt cx="960" cy="672"/>
          </a:xfrm>
        </p:grpSpPr>
        <p:sp>
          <p:nvSpPr>
            <p:cNvPr id="14" name="Line 37"/>
            <p:cNvSpPr>
              <a:spLocks noChangeShapeType="1"/>
            </p:cNvSpPr>
            <p:nvPr/>
          </p:nvSpPr>
          <p:spPr bwMode="auto">
            <a:xfrm>
              <a:off x="864" y="1440"/>
              <a:ext cx="0" cy="67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>
              <a:off x="864" y="2112"/>
              <a:ext cx="96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76200" y="5318125"/>
            <a:ext cx="3657600" cy="930275"/>
            <a:chOff x="48" y="3552"/>
            <a:chExt cx="2304" cy="586"/>
          </a:xfrm>
        </p:grpSpPr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912" y="3552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b="1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48" y="3696"/>
              <a:ext cx="2304" cy="442"/>
              <a:chOff x="48" y="3696"/>
              <a:chExt cx="2304" cy="442"/>
            </a:xfrm>
          </p:grpSpPr>
          <p:sp>
            <p:nvSpPr>
              <p:cNvPr id="19" name="Line 39"/>
              <p:cNvSpPr>
                <a:spLocks noChangeShapeType="1"/>
              </p:cNvSpPr>
              <p:nvPr/>
            </p:nvSpPr>
            <p:spPr bwMode="auto">
              <a:xfrm>
                <a:off x="48" y="3984"/>
                <a:ext cx="816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40"/>
              <p:cNvSpPr>
                <a:spLocks noChangeShapeType="1"/>
              </p:cNvSpPr>
              <p:nvPr/>
            </p:nvSpPr>
            <p:spPr bwMode="auto">
              <a:xfrm>
                <a:off x="48" y="3696"/>
                <a:ext cx="816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42"/>
              <p:cNvSpPr txBox="1">
                <a:spLocks noChangeArrowheads="1"/>
              </p:cNvSpPr>
              <p:nvPr/>
            </p:nvSpPr>
            <p:spPr bwMode="auto">
              <a:xfrm>
                <a:off x="912" y="3888"/>
                <a:ext cx="14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b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Maintenance</a:t>
                </a:r>
              </a:p>
            </p:txBody>
          </p:sp>
        </p:grpSp>
      </p:grpSp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6858000" y="5105400"/>
            <a:ext cx="0" cy="8985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Group 48"/>
          <p:cNvGrpSpPr>
            <a:grpSpLocks/>
          </p:cNvGrpSpPr>
          <p:nvPr/>
        </p:nvGrpSpPr>
        <p:grpSpPr bwMode="auto">
          <a:xfrm>
            <a:off x="5562600" y="2895600"/>
            <a:ext cx="1295400" cy="1371600"/>
            <a:chOff x="3504" y="1824"/>
            <a:chExt cx="816" cy="864"/>
          </a:xfrm>
        </p:grpSpPr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V="1">
              <a:off x="4320" y="1824"/>
              <a:ext cx="0" cy="864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H="1">
              <a:off x="3504" y="1824"/>
              <a:ext cx="81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54"/>
          <p:cNvGrpSpPr>
            <a:grpSpLocks/>
          </p:cNvGrpSpPr>
          <p:nvPr/>
        </p:nvGrpSpPr>
        <p:grpSpPr bwMode="auto">
          <a:xfrm>
            <a:off x="4876800" y="3429000"/>
            <a:ext cx="1219200" cy="533400"/>
            <a:chOff x="3072" y="2160"/>
            <a:chExt cx="768" cy="336"/>
          </a:xfrm>
        </p:grpSpPr>
        <p:sp>
          <p:nvSpPr>
            <p:cNvPr id="27" name="Line 49"/>
            <p:cNvSpPr>
              <a:spLocks noChangeShapeType="1"/>
            </p:cNvSpPr>
            <p:nvPr/>
          </p:nvSpPr>
          <p:spPr bwMode="auto">
            <a:xfrm>
              <a:off x="3072" y="2304"/>
              <a:ext cx="0" cy="19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>
              <a:off x="3072" y="2496"/>
              <a:ext cx="768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 flipV="1">
              <a:off x="3840" y="2160"/>
              <a:ext cx="0" cy="33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3"/>
            <p:cNvSpPr>
              <a:spLocks noChangeShapeType="1"/>
            </p:cNvSpPr>
            <p:nvPr/>
          </p:nvSpPr>
          <p:spPr bwMode="auto">
            <a:xfrm flipH="1">
              <a:off x="3504" y="2160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BA586-4EB8-43E0-BA0A-64439DDE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9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953000" y="4876800"/>
            <a:ext cx="1681163" cy="404813"/>
            <a:chOff x="3120" y="3110"/>
            <a:chExt cx="1059" cy="255"/>
          </a:xfrm>
        </p:grpSpPr>
        <p:sp>
          <p:nvSpPr>
            <p:cNvPr id="6" name="Line 27"/>
            <p:cNvSpPr>
              <a:spLocks noChangeShapeType="1"/>
            </p:cNvSpPr>
            <p:nvPr/>
          </p:nvSpPr>
          <p:spPr bwMode="auto">
            <a:xfrm flipV="1">
              <a:off x="4169" y="3110"/>
              <a:ext cx="0" cy="255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>
              <a:off x="3120" y="3216"/>
              <a:ext cx="0" cy="149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30"/>
            <p:cNvSpPr>
              <a:spLocks noChangeShapeType="1"/>
            </p:cNvSpPr>
            <p:nvPr/>
          </p:nvSpPr>
          <p:spPr bwMode="auto">
            <a:xfrm>
              <a:off x="3120" y="3365"/>
              <a:ext cx="1049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 flipH="1">
              <a:off x="3840" y="3110"/>
              <a:ext cx="339" cy="1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625975" y="250825"/>
            <a:ext cx="5499631" cy="1397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Incremental Model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438400" y="3848100"/>
            <a:ext cx="3657600" cy="1257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For each build: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Perform detailed design, </a:t>
            </a:r>
            <a:b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implementation and integration,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test, deliver to client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37225" y="5334000"/>
            <a:ext cx="2873375" cy="449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Maintenance phase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1752600" y="1533525"/>
            <a:ext cx="0" cy="25717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81000" y="762000"/>
            <a:ext cx="2873375" cy="771525"/>
            <a:chOff x="240" y="240"/>
            <a:chExt cx="2112" cy="576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40" y="240"/>
              <a:ext cx="211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" panose="020B0604020202020204" pitchFamily="34" charset="0"/>
                </a:rPr>
                <a:t>Requirements phase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 b="1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" panose="020B0604020202020204" pitchFamily="34" charset="0"/>
                </a:rPr>
                <a:t>Verify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40" y="541"/>
              <a:ext cx="2112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0"/>
          <p:cNvGrpSpPr>
            <a:grpSpLocks/>
          </p:cNvGrpSpPr>
          <p:nvPr/>
        </p:nvGrpSpPr>
        <p:grpSpPr bwMode="auto">
          <a:xfrm>
            <a:off x="1033463" y="1790700"/>
            <a:ext cx="2874962" cy="773113"/>
            <a:chOff x="240" y="240"/>
            <a:chExt cx="2112" cy="576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40" y="240"/>
              <a:ext cx="211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" panose="020B0604020202020204" pitchFamily="34" charset="0"/>
                </a:rPr>
                <a:t>Specification phase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 b="1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" panose="020B0604020202020204" pitchFamily="34" charset="0"/>
                </a:rPr>
                <a:t>Verify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40" y="541"/>
              <a:ext cx="2112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1687513" y="2820988"/>
            <a:ext cx="2873375" cy="771525"/>
            <a:chOff x="240" y="240"/>
            <a:chExt cx="2112" cy="576"/>
          </a:xfrm>
        </p:grpSpPr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240" y="240"/>
              <a:ext cx="211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" panose="020B0604020202020204" pitchFamily="34" charset="0"/>
                </a:rPr>
                <a:t>Architectural design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 b="1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" panose="020B0604020202020204" pitchFamily="34" charset="0"/>
                </a:rPr>
                <a:t>Verify</a:t>
              </a: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240" y="541"/>
              <a:ext cx="2112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5737225" y="6019800"/>
            <a:ext cx="2873375" cy="587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Retirement</a:t>
            </a: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2405063" y="2563813"/>
            <a:ext cx="0" cy="25717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3059113" y="3592513"/>
            <a:ext cx="0" cy="2555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3657600" y="5105400"/>
            <a:ext cx="2079625" cy="544513"/>
            <a:chOff x="2640" y="3552"/>
            <a:chExt cx="1536" cy="33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2640" y="3552"/>
              <a:ext cx="0" cy="33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2640" y="3888"/>
              <a:ext cx="15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7194550" y="5791200"/>
            <a:ext cx="22225" cy="266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23"/>
          <p:cNvGrpSpPr>
            <a:grpSpLocks/>
          </p:cNvGrpSpPr>
          <p:nvPr/>
        </p:nvGrpSpPr>
        <p:grpSpPr bwMode="auto">
          <a:xfrm>
            <a:off x="6096000" y="4191000"/>
            <a:ext cx="1143000" cy="1143000"/>
            <a:chOff x="4560" y="2784"/>
            <a:chExt cx="720" cy="960"/>
          </a:xfrm>
        </p:grpSpPr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V="1">
              <a:off x="5280" y="2784"/>
              <a:ext cx="0" cy="96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>
              <a:off x="4560" y="2784"/>
              <a:ext cx="72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14350" y="5799138"/>
            <a:ext cx="2587625" cy="808037"/>
            <a:chOff x="48" y="3552"/>
            <a:chExt cx="2304" cy="576"/>
          </a:xfrm>
        </p:grpSpPr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912" y="3552"/>
              <a:ext cx="14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48" y="3696"/>
              <a:ext cx="2304" cy="432"/>
              <a:chOff x="48" y="3696"/>
              <a:chExt cx="2304" cy="432"/>
            </a:xfrm>
          </p:grpSpPr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>
                <a:off x="48" y="3984"/>
                <a:ext cx="816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>
                <a:off x="48" y="3696"/>
                <a:ext cx="816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37"/>
              <p:cNvSpPr txBox="1">
                <a:spLocks noChangeArrowheads="1"/>
              </p:cNvSpPr>
              <p:nvPr/>
            </p:nvSpPr>
            <p:spPr bwMode="auto">
              <a:xfrm>
                <a:off x="912" y="3888"/>
                <a:ext cx="14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Maintenance</a:t>
                </a: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782C6-20BC-4D03-B7A5-D84D5F2F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44ED2CF-134F-4FB8-A426-1AF5FDB9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Software Process Models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65B65646-CC96-4556-8223-5FE66C747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set of </a:t>
            </a:r>
            <a:r>
              <a:rPr lang="en-US" altLang="en-US" i="1" dirty="0"/>
              <a:t>activities </a:t>
            </a:r>
            <a:r>
              <a:rPr lang="en-US" altLang="en-US" dirty="0"/>
              <a:t>and </a:t>
            </a:r>
            <a:r>
              <a:rPr lang="en-US" altLang="en-US" i="1" dirty="0"/>
              <a:t>associated results </a:t>
            </a:r>
            <a:r>
              <a:rPr lang="en-US" altLang="en-US" dirty="0"/>
              <a:t>that </a:t>
            </a:r>
            <a:r>
              <a:rPr lang="en-US" altLang="en-US" b="1" dirty="0"/>
              <a:t>produce a software product.</a:t>
            </a:r>
          </a:p>
          <a:p>
            <a:r>
              <a:rPr lang="en-US" altLang="en-US" b="1" dirty="0"/>
              <a:t>Four fundamental process activities</a:t>
            </a:r>
          </a:p>
          <a:p>
            <a:pPr lvl="1"/>
            <a:r>
              <a:rPr lang="en-US" altLang="en-US" dirty="0"/>
              <a:t>Software Specification</a:t>
            </a:r>
          </a:p>
          <a:p>
            <a:pPr lvl="1"/>
            <a:r>
              <a:rPr lang="en-US" altLang="en-US" dirty="0"/>
              <a:t>Software Development</a:t>
            </a:r>
          </a:p>
          <a:p>
            <a:pPr lvl="1"/>
            <a:r>
              <a:rPr lang="en-US" altLang="en-US" dirty="0"/>
              <a:t>Software Validation</a:t>
            </a:r>
          </a:p>
          <a:p>
            <a:pPr lvl="1"/>
            <a:r>
              <a:rPr lang="en-US" altLang="en-US" dirty="0"/>
              <a:t>Software Evolution</a:t>
            </a:r>
          </a:p>
          <a:p>
            <a:r>
              <a:rPr lang="en-US" altLang="en-US" b="1" dirty="0"/>
              <a:t>Organized differently by different Software process models having different levels of detail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0D614-7BEC-4B92-AECD-2D544486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Incremental Model (cont.)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27000" y="1131888"/>
            <a:ext cx="7991475" cy="585787"/>
            <a:chOff x="0" y="960"/>
            <a:chExt cx="5712" cy="432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976" y="960"/>
              <a:ext cx="1248" cy="432"/>
              <a:chOff x="816" y="2832"/>
              <a:chExt cx="1248" cy="432"/>
            </a:xfrm>
          </p:grpSpPr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816" y="2832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864" y="2857"/>
                <a:ext cx="1200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Implementation, integration</a:t>
                </a: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4464" y="960"/>
              <a:ext cx="1248" cy="432"/>
              <a:chOff x="1008" y="2496"/>
              <a:chExt cx="1248" cy="432"/>
            </a:xfrm>
          </p:grpSpPr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1056" y="2611"/>
                <a:ext cx="120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Deliver to client</a:t>
                </a:r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488" y="960"/>
              <a:ext cx="1488" cy="432"/>
              <a:chOff x="672" y="1152"/>
              <a:chExt cx="1488" cy="432"/>
            </a:xfrm>
          </p:grpSpPr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672" y="1152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959" y="1267"/>
                <a:ext cx="120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</a:t>
                </a:r>
              </a:p>
            </p:txBody>
          </p: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0" y="960"/>
              <a:ext cx="1344" cy="432"/>
              <a:chOff x="0" y="1824"/>
              <a:chExt cx="1344" cy="432"/>
            </a:xfrm>
          </p:grpSpPr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0" y="1824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27"/>
              <p:cNvSpPr txBox="1">
                <a:spLocks noChangeArrowheads="1"/>
              </p:cNvSpPr>
              <p:nvPr/>
            </p:nvSpPr>
            <p:spPr bwMode="auto">
              <a:xfrm>
                <a:off x="144" y="1939"/>
                <a:ext cx="120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Specification</a:t>
                </a:r>
              </a:p>
            </p:txBody>
          </p:sp>
        </p:grp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1260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>
              <a:off x="2748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4236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Line 152"/>
          <p:cNvSpPr>
            <a:spLocks noChangeShapeType="1"/>
          </p:cNvSpPr>
          <p:nvPr/>
        </p:nvSpPr>
        <p:spPr bwMode="auto">
          <a:xfrm>
            <a:off x="1300163" y="2817813"/>
            <a:ext cx="366712" cy="512762"/>
          </a:xfrm>
          <a:prstGeom prst="line">
            <a:avLst/>
          </a:prstGeom>
          <a:noFill/>
          <a:ln w="57150">
            <a:solidFill>
              <a:srgbClr val="FFFF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53"/>
          <p:cNvSpPr>
            <a:spLocks noChangeShapeType="1"/>
          </p:cNvSpPr>
          <p:nvPr/>
        </p:nvSpPr>
        <p:spPr bwMode="auto">
          <a:xfrm>
            <a:off x="3352800" y="2817813"/>
            <a:ext cx="366713" cy="512762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54"/>
          <p:cNvSpPr>
            <a:spLocks noChangeShapeType="1"/>
          </p:cNvSpPr>
          <p:nvPr/>
        </p:nvSpPr>
        <p:spPr bwMode="auto">
          <a:xfrm>
            <a:off x="5553075" y="2817813"/>
            <a:ext cx="366713" cy="512762"/>
          </a:xfrm>
          <a:prstGeom prst="line">
            <a:avLst/>
          </a:prstGeom>
          <a:noFill/>
          <a:ln w="57150">
            <a:solidFill>
              <a:srgbClr val="FFFF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176"/>
          <p:cNvGrpSpPr>
            <a:grpSpLocks/>
          </p:cNvGrpSpPr>
          <p:nvPr/>
        </p:nvGrpSpPr>
        <p:grpSpPr bwMode="auto">
          <a:xfrm>
            <a:off x="1152525" y="4970463"/>
            <a:ext cx="7991475" cy="587375"/>
            <a:chOff x="0" y="960"/>
            <a:chExt cx="5712" cy="432"/>
          </a:xfrm>
        </p:grpSpPr>
        <p:grpSp>
          <p:nvGrpSpPr>
            <p:cNvPr id="26" name="Group 177"/>
            <p:cNvGrpSpPr>
              <a:grpSpLocks/>
            </p:cNvGrpSpPr>
            <p:nvPr/>
          </p:nvGrpSpPr>
          <p:grpSpPr bwMode="auto">
            <a:xfrm>
              <a:off x="2976" y="960"/>
              <a:ext cx="1248" cy="432"/>
              <a:chOff x="816" y="2832"/>
              <a:chExt cx="1248" cy="432"/>
            </a:xfrm>
          </p:grpSpPr>
          <p:sp>
            <p:nvSpPr>
              <p:cNvPr id="39" name="Rectangle 178"/>
              <p:cNvSpPr>
                <a:spLocks noChangeArrowheads="1"/>
              </p:cNvSpPr>
              <p:nvPr/>
            </p:nvSpPr>
            <p:spPr bwMode="auto">
              <a:xfrm>
                <a:off x="816" y="2832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Text Box 179"/>
              <p:cNvSpPr txBox="1">
                <a:spLocks noChangeArrowheads="1"/>
              </p:cNvSpPr>
              <p:nvPr/>
            </p:nvSpPr>
            <p:spPr bwMode="auto">
              <a:xfrm>
                <a:off x="864" y="2857"/>
                <a:ext cx="1200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Implementation, integration</a:t>
                </a:r>
              </a:p>
            </p:txBody>
          </p:sp>
        </p:grpSp>
        <p:grpSp>
          <p:nvGrpSpPr>
            <p:cNvPr id="27" name="Group 180"/>
            <p:cNvGrpSpPr>
              <a:grpSpLocks/>
            </p:cNvGrpSpPr>
            <p:nvPr/>
          </p:nvGrpSpPr>
          <p:grpSpPr bwMode="auto">
            <a:xfrm>
              <a:off x="4464" y="960"/>
              <a:ext cx="1248" cy="432"/>
              <a:chOff x="1008" y="2496"/>
              <a:chExt cx="1248" cy="432"/>
            </a:xfrm>
          </p:grpSpPr>
          <p:sp>
            <p:nvSpPr>
              <p:cNvPr id="37" name="Rectangle 181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182"/>
              <p:cNvSpPr txBox="1">
                <a:spLocks noChangeArrowheads="1"/>
              </p:cNvSpPr>
              <p:nvPr/>
            </p:nvSpPr>
            <p:spPr bwMode="auto">
              <a:xfrm>
                <a:off x="1056" y="2610"/>
                <a:ext cx="120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Deliver to client</a:t>
                </a:r>
              </a:p>
            </p:txBody>
          </p:sp>
        </p:grpSp>
        <p:grpSp>
          <p:nvGrpSpPr>
            <p:cNvPr id="28" name="Group 183"/>
            <p:cNvGrpSpPr>
              <a:grpSpLocks/>
            </p:cNvGrpSpPr>
            <p:nvPr/>
          </p:nvGrpSpPr>
          <p:grpSpPr bwMode="auto">
            <a:xfrm>
              <a:off x="1488" y="960"/>
              <a:ext cx="1488" cy="432"/>
              <a:chOff x="672" y="1152"/>
              <a:chExt cx="1488" cy="432"/>
            </a:xfrm>
          </p:grpSpPr>
          <p:sp>
            <p:nvSpPr>
              <p:cNvPr id="35" name="Rectangle 184"/>
              <p:cNvSpPr>
                <a:spLocks noChangeArrowheads="1"/>
              </p:cNvSpPr>
              <p:nvPr/>
            </p:nvSpPr>
            <p:spPr bwMode="auto">
              <a:xfrm>
                <a:off x="672" y="1152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185"/>
              <p:cNvSpPr txBox="1">
                <a:spLocks noChangeArrowheads="1"/>
              </p:cNvSpPr>
              <p:nvPr/>
            </p:nvSpPr>
            <p:spPr bwMode="auto">
              <a:xfrm>
                <a:off x="959" y="1266"/>
                <a:ext cx="120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</a:t>
                </a:r>
              </a:p>
            </p:txBody>
          </p:sp>
        </p:grpSp>
        <p:grpSp>
          <p:nvGrpSpPr>
            <p:cNvPr id="29" name="Group 186"/>
            <p:cNvGrpSpPr>
              <a:grpSpLocks/>
            </p:cNvGrpSpPr>
            <p:nvPr/>
          </p:nvGrpSpPr>
          <p:grpSpPr bwMode="auto">
            <a:xfrm>
              <a:off x="0" y="960"/>
              <a:ext cx="1344" cy="432"/>
              <a:chOff x="0" y="1824"/>
              <a:chExt cx="1344" cy="432"/>
            </a:xfrm>
          </p:grpSpPr>
          <p:sp>
            <p:nvSpPr>
              <p:cNvPr id="33" name="Rectangle 187"/>
              <p:cNvSpPr>
                <a:spLocks noChangeArrowheads="1"/>
              </p:cNvSpPr>
              <p:nvPr/>
            </p:nvSpPr>
            <p:spPr bwMode="auto">
              <a:xfrm>
                <a:off x="0" y="1824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188"/>
              <p:cNvSpPr txBox="1">
                <a:spLocks noChangeArrowheads="1"/>
              </p:cNvSpPr>
              <p:nvPr/>
            </p:nvSpPr>
            <p:spPr bwMode="auto">
              <a:xfrm>
                <a:off x="144" y="1938"/>
                <a:ext cx="120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Specification</a:t>
                </a:r>
              </a:p>
            </p:txBody>
          </p:sp>
        </p:grpSp>
        <p:sp>
          <p:nvSpPr>
            <p:cNvPr id="30" name="Line 189"/>
            <p:cNvSpPr>
              <a:spLocks noChangeShapeType="1"/>
            </p:cNvSpPr>
            <p:nvPr/>
          </p:nvSpPr>
          <p:spPr bwMode="auto">
            <a:xfrm>
              <a:off x="1260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90"/>
            <p:cNvSpPr>
              <a:spLocks noChangeShapeType="1"/>
            </p:cNvSpPr>
            <p:nvPr/>
          </p:nvSpPr>
          <p:spPr bwMode="auto">
            <a:xfrm>
              <a:off x="2748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91"/>
            <p:cNvSpPr>
              <a:spLocks noChangeShapeType="1"/>
            </p:cNvSpPr>
            <p:nvPr/>
          </p:nvSpPr>
          <p:spPr bwMode="auto">
            <a:xfrm>
              <a:off x="4236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Line 195"/>
          <p:cNvSpPr>
            <a:spLocks noChangeShapeType="1"/>
          </p:cNvSpPr>
          <p:nvPr/>
        </p:nvSpPr>
        <p:spPr bwMode="auto">
          <a:xfrm>
            <a:off x="1960563" y="4575175"/>
            <a:ext cx="0" cy="439738"/>
          </a:xfrm>
          <a:prstGeom prst="line">
            <a:avLst/>
          </a:prstGeom>
          <a:noFill/>
          <a:ln w="76200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" name="Group 197"/>
          <p:cNvGrpSpPr>
            <a:grpSpLocks/>
          </p:cNvGrpSpPr>
          <p:nvPr/>
        </p:nvGrpSpPr>
        <p:grpSpPr bwMode="auto">
          <a:xfrm>
            <a:off x="714375" y="3330575"/>
            <a:ext cx="7989888" cy="585788"/>
            <a:chOff x="0" y="960"/>
            <a:chExt cx="5712" cy="432"/>
          </a:xfrm>
        </p:grpSpPr>
        <p:grpSp>
          <p:nvGrpSpPr>
            <p:cNvPr id="43" name="Group 198"/>
            <p:cNvGrpSpPr>
              <a:grpSpLocks/>
            </p:cNvGrpSpPr>
            <p:nvPr/>
          </p:nvGrpSpPr>
          <p:grpSpPr bwMode="auto">
            <a:xfrm>
              <a:off x="2976" y="960"/>
              <a:ext cx="1248" cy="432"/>
              <a:chOff x="816" y="2832"/>
              <a:chExt cx="1248" cy="432"/>
            </a:xfrm>
          </p:grpSpPr>
          <p:sp>
            <p:nvSpPr>
              <p:cNvPr id="56" name="Rectangle 199"/>
              <p:cNvSpPr>
                <a:spLocks noChangeArrowheads="1"/>
              </p:cNvSpPr>
              <p:nvPr/>
            </p:nvSpPr>
            <p:spPr bwMode="auto">
              <a:xfrm>
                <a:off x="816" y="2832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" name="Text Box 200"/>
              <p:cNvSpPr txBox="1">
                <a:spLocks noChangeArrowheads="1"/>
              </p:cNvSpPr>
              <p:nvPr/>
            </p:nvSpPr>
            <p:spPr bwMode="auto">
              <a:xfrm>
                <a:off x="864" y="2857"/>
                <a:ext cx="1200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Implementation, integration</a:t>
                </a:r>
              </a:p>
            </p:txBody>
          </p:sp>
        </p:grpSp>
        <p:grpSp>
          <p:nvGrpSpPr>
            <p:cNvPr id="44" name="Group 201"/>
            <p:cNvGrpSpPr>
              <a:grpSpLocks/>
            </p:cNvGrpSpPr>
            <p:nvPr/>
          </p:nvGrpSpPr>
          <p:grpSpPr bwMode="auto">
            <a:xfrm>
              <a:off x="4464" y="960"/>
              <a:ext cx="1248" cy="432"/>
              <a:chOff x="1008" y="2496"/>
              <a:chExt cx="1248" cy="432"/>
            </a:xfrm>
          </p:grpSpPr>
          <p:sp>
            <p:nvSpPr>
              <p:cNvPr id="54" name="Rectangle 202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Text Box 203"/>
              <p:cNvSpPr txBox="1">
                <a:spLocks noChangeArrowheads="1"/>
              </p:cNvSpPr>
              <p:nvPr/>
            </p:nvSpPr>
            <p:spPr bwMode="auto">
              <a:xfrm>
                <a:off x="1056" y="2611"/>
                <a:ext cx="120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Deliver to client</a:t>
                </a:r>
              </a:p>
            </p:txBody>
          </p:sp>
        </p:grpSp>
        <p:grpSp>
          <p:nvGrpSpPr>
            <p:cNvPr id="45" name="Group 204"/>
            <p:cNvGrpSpPr>
              <a:grpSpLocks/>
            </p:cNvGrpSpPr>
            <p:nvPr/>
          </p:nvGrpSpPr>
          <p:grpSpPr bwMode="auto">
            <a:xfrm>
              <a:off x="1488" y="960"/>
              <a:ext cx="1488" cy="432"/>
              <a:chOff x="672" y="1152"/>
              <a:chExt cx="1488" cy="432"/>
            </a:xfrm>
          </p:grpSpPr>
          <p:sp>
            <p:nvSpPr>
              <p:cNvPr id="52" name="Rectangle 205"/>
              <p:cNvSpPr>
                <a:spLocks noChangeArrowheads="1"/>
              </p:cNvSpPr>
              <p:nvPr/>
            </p:nvSpPr>
            <p:spPr bwMode="auto">
              <a:xfrm>
                <a:off x="672" y="1152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 Box 206"/>
              <p:cNvSpPr txBox="1">
                <a:spLocks noChangeArrowheads="1"/>
              </p:cNvSpPr>
              <p:nvPr/>
            </p:nvSpPr>
            <p:spPr bwMode="auto">
              <a:xfrm>
                <a:off x="959" y="1267"/>
                <a:ext cx="120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</a:t>
                </a:r>
              </a:p>
            </p:txBody>
          </p:sp>
        </p:grpSp>
        <p:grpSp>
          <p:nvGrpSpPr>
            <p:cNvPr id="46" name="Group 207"/>
            <p:cNvGrpSpPr>
              <a:grpSpLocks/>
            </p:cNvGrpSpPr>
            <p:nvPr/>
          </p:nvGrpSpPr>
          <p:grpSpPr bwMode="auto">
            <a:xfrm>
              <a:off x="0" y="960"/>
              <a:ext cx="1344" cy="432"/>
              <a:chOff x="0" y="1824"/>
              <a:chExt cx="1344" cy="432"/>
            </a:xfrm>
          </p:grpSpPr>
          <p:sp>
            <p:nvSpPr>
              <p:cNvPr id="50" name="Rectangle 208"/>
              <p:cNvSpPr>
                <a:spLocks noChangeArrowheads="1"/>
              </p:cNvSpPr>
              <p:nvPr/>
            </p:nvSpPr>
            <p:spPr bwMode="auto">
              <a:xfrm>
                <a:off x="0" y="1824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Text Box 209"/>
              <p:cNvSpPr txBox="1">
                <a:spLocks noChangeArrowheads="1"/>
              </p:cNvSpPr>
              <p:nvPr/>
            </p:nvSpPr>
            <p:spPr bwMode="auto">
              <a:xfrm>
                <a:off x="144" y="1939"/>
                <a:ext cx="120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Specification</a:t>
                </a:r>
              </a:p>
            </p:txBody>
          </p:sp>
        </p:grpSp>
        <p:sp>
          <p:nvSpPr>
            <p:cNvPr id="47" name="Line 210"/>
            <p:cNvSpPr>
              <a:spLocks noChangeShapeType="1"/>
            </p:cNvSpPr>
            <p:nvPr/>
          </p:nvSpPr>
          <p:spPr bwMode="auto">
            <a:xfrm>
              <a:off x="1260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11"/>
            <p:cNvSpPr>
              <a:spLocks noChangeShapeType="1"/>
            </p:cNvSpPr>
            <p:nvPr/>
          </p:nvSpPr>
          <p:spPr bwMode="auto">
            <a:xfrm>
              <a:off x="2748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12"/>
            <p:cNvSpPr>
              <a:spLocks noChangeShapeType="1"/>
            </p:cNvSpPr>
            <p:nvPr/>
          </p:nvSpPr>
          <p:spPr bwMode="auto">
            <a:xfrm>
              <a:off x="4236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Line 213"/>
          <p:cNvSpPr>
            <a:spLocks noChangeShapeType="1"/>
          </p:cNvSpPr>
          <p:nvPr/>
        </p:nvSpPr>
        <p:spPr bwMode="auto">
          <a:xfrm>
            <a:off x="1593850" y="3916363"/>
            <a:ext cx="366713" cy="512762"/>
          </a:xfrm>
          <a:prstGeom prst="line">
            <a:avLst/>
          </a:prstGeom>
          <a:noFill/>
          <a:ln w="57150">
            <a:solidFill>
              <a:srgbClr val="FFFF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14"/>
          <p:cNvSpPr>
            <a:spLocks noChangeShapeType="1"/>
          </p:cNvSpPr>
          <p:nvPr/>
        </p:nvSpPr>
        <p:spPr bwMode="auto">
          <a:xfrm>
            <a:off x="3646488" y="3916363"/>
            <a:ext cx="366712" cy="512762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15"/>
          <p:cNvSpPr>
            <a:spLocks noChangeShapeType="1"/>
          </p:cNvSpPr>
          <p:nvPr/>
        </p:nvSpPr>
        <p:spPr bwMode="auto">
          <a:xfrm>
            <a:off x="5845175" y="3916363"/>
            <a:ext cx="366713" cy="512762"/>
          </a:xfrm>
          <a:prstGeom prst="line">
            <a:avLst/>
          </a:prstGeom>
          <a:noFill/>
          <a:ln w="57150">
            <a:solidFill>
              <a:srgbClr val="FFFF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216"/>
          <p:cNvSpPr>
            <a:spLocks noChangeShapeType="1"/>
          </p:cNvSpPr>
          <p:nvPr/>
        </p:nvSpPr>
        <p:spPr bwMode="auto">
          <a:xfrm>
            <a:off x="4011613" y="4519613"/>
            <a:ext cx="0" cy="439737"/>
          </a:xfrm>
          <a:prstGeom prst="line">
            <a:avLst/>
          </a:prstGeom>
          <a:noFill/>
          <a:ln w="76200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217"/>
          <p:cNvSpPr>
            <a:spLocks noChangeShapeType="1"/>
          </p:cNvSpPr>
          <p:nvPr/>
        </p:nvSpPr>
        <p:spPr bwMode="auto">
          <a:xfrm>
            <a:off x="6210300" y="4519613"/>
            <a:ext cx="0" cy="439737"/>
          </a:xfrm>
          <a:prstGeom prst="line">
            <a:avLst/>
          </a:prstGeom>
          <a:noFill/>
          <a:ln w="76200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 Box 219"/>
          <p:cNvSpPr txBox="1">
            <a:spLocks noChangeArrowheads="1"/>
          </p:cNvSpPr>
          <p:nvPr/>
        </p:nvSpPr>
        <p:spPr bwMode="auto">
          <a:xfrm>
            <a:off x="76200" y="838200"/>
            <a:ext cx="952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1</a:t>
            </a:r>
          </a:p>
        </p:txBody>
      </p:sp>
      <p:grpSp>
        <p:nvGrpSpPr>
          <p:cNvPr id="64" name="Group 231"/>
          <p:cNvGrpSpPr>
            <a:grpSpLocks/>
          </p:cNvGrpSpPr>
          <p:nvPr/>
        </p:nvGrpSpPr>
        <p:grpSpPr bwMode="auto">
          <a:xfrm>
            <a:off x="130175" y="1717675"/>
            <a:ext cx="8281988" cy="1100138"/>
            <a:chOff x="82" y="1082"/>
            <a:chExt cx="5217" cy="693"/>
          </a:xfrm>
        </p:grpSpPr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634" y="1082"/>
              <a:ext cx="231" cy="323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1927" y="1082"/>
              <a:ext cx="231" cy="323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3313" y="1082"/>
              <a:ext cx="231" cy="323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" name="Group 136"/>
            <p:cNvGrpSpPr>
              <a:grpSpLocks/>
            </p:cNvGrpSpPr>
            <p:nvPr/>
          </p:nvGrpSpPr>
          <p:grpSpPr bwMode="auto">
            <a:xfrm>
              <a:off x="265" y="1405"/>
              <a:ext cx="5034" cy="370"/>
              <a:chOff x="0" y="960"/>
              <a:chExt cx="5712" cy="432"/>
            </a:xfrm>
          </p:grpSpPr>
          <p:grpSp>
            <p:nvGrpSpPr>
              <p:cNvPr id="70" name="Group 137"/>
              <p:cNvGrpSpPr>
                <a:grpSpLocks/>
              </p:cNvGrpSpPr>
              <p:nvPr/>
            </p:nvGrpSpPr>
            <p:grpSpPr bwMode="auto">
              <a:xfrm>
                <a:off x="2976" y="960"/>
                <a:ext cx="1248" cy="432"/>
                <a:chOff x="816" y="2832"/>
                <a:chExt cx="1248" cy="432"/>
              </a:xfrm>
            </p:grpSpPr>
            <p:sp>
              <p:nvSpPr>
                <p:cNvPr id="83" name="Rectangle 138"/>
                <p:cNvSpPr>
                  <a:spLocks noChangeArrowheads="1"/>
                </p:cNvSpPr>
                <p:nvPr/>
              </p:nvSpPr>
              <p:spPr bwMode="auto">
                <a:xfrm>
                  <a:off x="816" y="2832"/>
                  <a:ext cx="124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GB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864" y="2857"/>
                  <a:ext cx="120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5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Implementation, integration</a:t>
                  </a:r>
                </a:p>
              </p:txBody>
            </p:sp>
          </p:grpSp>
          <p:grpSp>
            <p:nvGrpSpPr>
              <p:cNvPr id="71" name="Group 140"/>
              <p:cNvGrpSpPr>
                <a:grpSpLocks/>
              </p:cNvGrpSpPr>
              <p:nvPr/>
            </p:nvGrpSpPr>
            <p:grpSpPr bwMode="auto">
              <a:xfrm>
                <a:off x="4464" y="960"/>
                <a:ext cx="1248" cy="432"/>
                <a:chOff x="1008" y="2496"/>
                <a:chExt cx="1248" cy="432"/>
              </a:xfrm>
            </p:grpSpPr>
            <p:sp>
              <p:nvSpPr>
                <p:cNvPr id="81" name="Rectangle 141"/>
                <p:cNvSpPr>
                  <a:spLocks noChangeArrowheads="1"/>
                </p:cNvSpPr>
                <p:nvPr/>
              </p:nvSpPr>
              <p:spPr bwMode="auto">
                <a:xfrm>
                  <a:off x="1008" y="2496"/>
                  <a:ext cx="124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GB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056" y="2610"/>
                  <a:ext cx="1200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5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Deliver to client</a:t>
                  </a:r>
                </a:p>
              </p:txBody>
            </p:sp>
          </p:grpSp>
          <p:grpSp>
            <p:nvGrpSpPr>
              <p:cNvPr id="72" name="Group 143"/>
              <p:cNvGrpSpPr>
                <a:grpSpLocks/>
              </p:cNvGrpSpPr>
              <p:nvPr/>
            </p:nvGrpSpPr>
            <p:grpSpPr bwMode="auto">
              <a:xfrm>
                <a:off x="1488" y="960"/>
                <a:ext cx="1488" cy="432"/>
                <a:chOff x="672" y="1152"/>
                <a:chExt cx="1488" cy="432"/>
              </a:xfrm>
            </p:grpSpPr>
            <p:sp>
              <p:nvSpPr>
                <p:cNvPr id="79" name="Rectangle 144"/>
                <p:cNvSpPr>
                  <a:spLocks noChangeArrowheads="1"/>
                </p:cNvSpPr>
                <p:nvPr/>
              </p:nvSpPr>
              <p:spPr bwMode="auto">
                <a:xfrm>
                  <a:off x="672" y="1152"/>
                  <a:ext cx="124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GB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959" y="1266"/>
                  <a:ext cx="1201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5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Design</a:t>
                  </a:r>
                </a:p>
              </p:txBody>
            </p:sp>
          </p:grpSp>
          <p:grpSp>
            <p:nvGrpSpPr>
              <p:cNvPr id="73" name="Group 146"/>
              <p:cNvGrpSpPr>
                <a:grpSpLocks/>
              </p:cNvGrpSpPr>
              <p:nvPr/>
            </p:nvGrpSpPr>
            <p:grpSpPr bwMode="auto">
              <a:xfrm>
                <a:off x="0" y="960"/>
                <a:ext cx="1344" cy="432"/>
                <a:chOff x="0" y="1824"/>
                <a:chExt cx="1344" cy="432"/>
              </a:xfrm>
            </p:grpSpPr>
            <p:sp>
              <p:nvSpPr>
                <p:cNvPr id="77" name="Rectangle 147"/>
                <p:cNvSpPr>
                  <a:spLocks noChangeArrowheads="1"/>
                </p:cNvSpPr>
                <p:nvPr/>
              </p:nvSpPr>
              <p:spPr bwMode="auto">
                <a:xfrm>
                  <a:off x="0" y="1824"/>
                  <a:ext cx="124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GB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44" y="1938"/>
                  <a:ext cx="1200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5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Specification</a:t>
                  </a:r>
                </a:p>
              </p:txBody>
            </p:sp>
          </p:grpSp>
          <p:sp>
            <p:nvSpPr>
              <p:cNvPr id="74" name="Line 149"/>
              <p:cNvSpPr>
                <a:spLocks noChangeShapeType="1"/>
              </p:cNvSpPr>
              <p:nvPr/>
            </p:nvSpPr>
            <p:spPr bwMode="auto">
              <a:xfrm>
                <a:off x="1260" y="118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50"/>
              <p:cNvSpPr>
                <a:spLocks noChangeShapeType="1"/>
              </p:cNvSpPr>
              <p:nvPr/>
            </p:nvSpPr>
            <p:spPr bwMode="auto">
              <a:xfrm>
                <a:off x="2748" y="118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151"/>
              <p:cNvSpPr>
                <a:spLocks noChangeShapeType="1"/>
              </p:cNvSpPr>
              <p:nvPr/>
            </p:nvSpPr>
            <p:spPr bwMode="auto">
              <a:xfrm>
                <a:off x="4236" y="118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" name="Text Box 220"/>
            <p:cNvSpPr txBox="1">
              <a:spLocks noChangeArrowheads="1"/>
            </p:cNvSpPr>
            <p:nvPr/>
          </p:nvSpPr>
          <p:spPr bwMode="auto">
            <a:xfrm>
              <a:off x="82" y="1247"/>
              <a:ext cx="60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500" b="1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2</a:t>
              </a:r>
            </a:p>
          </p:txBody>
        </p:sp>
      </p:grpSp>
      <p:sp>
        <p:nvSpPr>
          <p:cNvPr id="85" name="Text Box 221"/>
          <p:cNvSpPr txBox="1">
            <a:spLocks noChangeArrowheads="1"/>
          </p:cNvSpPr>
          <p:nvPr/>
        </p:nvSpPr>
        <p:spPr bwMode="auto">
          <a:xfrm>
            <a:off x="200025" y="3036888"/>
            <a:ext cx="952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3</a:t>
            </a:r>
          </a:p>
        </p:txBody>
      </p:sp>
      <p:sp>
        <p:nvSpPr>
          <p:cNvPr id="86" name="Text Box 222"/>
          <p:cNvSpPr txBox="1">
            <a:spLocks noChangeArrowheads="1"/>
          </p:cNvSpPr>
          <p:nvPr/>
        </p:nvSpPr>
        <p:spPr bwMode="auto">
          <a:xfrm>
            <a:off x="714375" y="4691063"/>
            <a:ext cx="952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n</a:t>
            </a:r>
          </a:p>
        </p:txBody>
      </p:sp>
      <p:sp>
        <p:nvSpPr>
          <p:cNvPr id="87" name="Line 225"/>
          <p:cNvSpPr>
            <a:spLocks noChangeShapeType="1"/>
          </p:cNvSpPr>
          <p:nvPr/>
        </p:nvSpPr>
        <p:spPr bwMode="auto">
          <a:xfrm>
            <a:off x="381000" y="6248400"/>
            <a:ext cx="6096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Text Box 226"/>
          <p:cNvSpPr txBox="1">
            <a:spLocks noChangeArrowheads="1"/>
          </p:cNvSpPr>
          <p:nvPr/>
        </p:nvSpPr>
        <p:spPr bwMode="auto">
          <a:xfrm>
            <a:off x="990600" y="6078538"/>
            <a:ext cx="1981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 team</a:t>
            </a:r>
          </a:p>
        </p:txBody>
      </p:sp>
      <p:sp>
        <p:nvSpPr>
          <p:cNvPr id="89" name="Line 227"/>
          <p:cNvSpPr>
            <a:spLocks noChangeShapeType="1"/>
          </p:cNvSpPr>
          <p:nvPr/>
        </p:nvSpPr>
        <p:spPr bwMode="auto">
          <a:xfrm>
            <a:off x="3000902" y="6248401"/>
            <a:ext cx="609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Text Box 228"/>
          <p:cNvSpPr txBox="1">
            <a:spLocks noChangeArrowheads="1"/>
          </p:cNvSpPr>
          <p:nvPr/>
        </p:nvSpPr>
        <p:spPr bwMode="auto">
          <a:xfrm>
            <a:off x="3610502" y="6078538"/>
            <a:ext cx="1981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Design team</a:t>
            </a:r>
          </a:p>
        </p:txBody>
      </p:sp>
      <p:sp>
        <p:nvSpPr>
          <p:cNvPr id="91" name="Line 229"/>
          <p:cNvSpPr>
            <a:spLocks noChangeShapeType="1"/>
          </p:cNvSpPr>
          <p:nvPr/>
        </p:nvSpPr>
        <p:spPr bwMode="auto">
          <a:xfrm>
            <a:off x="5173990" y="6248399"/>
            <a:ext cx="6096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Text Box 230"/>
          <p:cNvSpPr txBox="1">
            <a:spLocks noChangeArrowheads="1"/>
          </p:cNvSpPr>
          <p:nvPr/>
        </p:nvSpPr>
        <p:spPr bwMode="auto">
          <a:xfrm>
            <a:off x="5785134" y="5973762"/>
            <a:ext cx="1981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Implementation, integration  team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49359-63A7-42A6-8060-6630AAF4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41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85" grpId="0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91000" y="1524000"/>
            <a:ext cx="5867400" cy="518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486400" y="2743200"/>
            <a:ext cx="1371600" cy="1295400"/>
            <a:chOff x="1920" y="1728"/>
            <a:chExt cx="864" cy="816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920" y="1728"/>
              <a:ext cx="384" cy="816"/>
              <a:chOff x="1920" y="1728"/>
              <a:chExt cx="384" cy="816"/>
            </a:xfrm>
          </p:grpSpPr>
          <p:sp>
            <p:nvSpPr>
              <p:cNvPr id="9" name="Arc 5"/>
              <p:cNvSpPr>
                <a:spLocks/>
              </p:cNvSpPr>
              <p:nvPr/>
            </p:nvSpPr>
            <p:spPr bwMode="auto">
              <a:xfrm rot="10800000">
                <a:off x="1920" y="2160"/>
                <a:ext cx="384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"/>
              <p:cNvSpPr>
                <a:spLocks/>
              </p:cNvSpPr>
              <p:nvPr/>
            </p:nvSpPr>
            <p:spPr bwMode="auto">
              <a:xfrm rot="-5400000">
                <a:off x="1896" y="1752"/>
                <a:ext cx="432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Arc 7"/>
            <p:cNvSpPr>
              <a:spLocks/>
            </p:cNvSpPr>
            <p:nvPr/>
          </p:nvSpPr>
          <p:spPr bwMode="auto">
            <a:xfrm>
              <a:off x="2304" y="1728"/>
              <a:ext cx="480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5257800" y="2514600"/>
            <a:ext cx="1828800" cy="1752600"/>
            <a:chOff x="1776" y="1584"/>
            <a:chExt cx="1152" cy="1104"/>
          </a:xfrm>
        </p:grpSpPr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1776" y="1584"/>
              <a:ext cx="528" cy="1104"/>
              <a:chOff x="1776" y="1584"/>
              <a:chExt cx="528" cy="1104"/>
            </a:xfrm>
          </p:grpSpPr>
          <p:sp>
            <p:nvSpPr>
              <p:cNvPr id="14" name="Arc 10"/>
              <p:cNvSpPr>
                <a:spLocks/>
              </p:cNvSpPr>
              <p:nvPr/>
            </p:nvSpPr>
            <p:spPr bwMode="auto">
              <a:xfrm rot="10800000">
                <a:off x="1776" y="2160"/>
                <a:ext cx="528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rc 11"/>
              <p:cNvSpPr>
                <a:spLocks/>
              </p:cNvSpPr>
              <p:nvPr/>
            </p:nvSpPr>
            <p:spPr bwMode="auto">
              <a:xfrm rot="-5400000">
                <a:off x="1752" y="1608"/>
                <a:ext cx="576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2304" y="1584"/>
              <a:ext cx="624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5029200" y="2286000"/>
            <a:ext cx="2286000" cy="2209800"/>
            <a:chOff x="1632" y="1440"/>
            <a:chExt cx="1440" cy="1392"/>
          </a:xfrm>
        </p:grpSpPr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1632" y="1440"/>
              <a:ext cx="672" cy="1392"/>
              <a:chOff x="1632" y="1440"/>
              <a:chExt cx="672" cy="1392"/>
            </a:xfrm>
          </p:grpSpPr>
          <p:sp>
            <p:nvSpPr>
              <p:cNvPr id="19" name="Arc 15"/>
              <p:cNvSpPr>
                <a:spLocks/>
              </p:cNvSpPr>
              <p:nvPr/>
            </p:nvSpPr>
            <p:spPr bwMode="auto">
              <a:xfrm rot="10800000">
                <a:off x="1632" y="2160"/>
                <a:ext cx="672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rc 16"/>
              <p:cNvSpPr>
                <a:spLocks/>
              </p:cNvSpPr>
              <p:nvPr/>
            </p:nvSpPr>
            <p:spPr bwMode="auto">
              <a:xfrm rot="-5400000">
                <a:off x="1608" y="1464"/>
                <a:ext cx="720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Arc 17"/>
            <p:cNvSpPr>
              <a:spLocks/>
            </p:cNvSpPr>
            <p:nvPr/>
          </p:nvSpPr>
          <p:spPr bwMode="auto">
            <a:xfrm>
              <a:off x="2304" y="1440"/>
              <a:ext cx="768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096000" y="3429000"/>
            <a:ext cx="0" cy="19812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6096000" y="3429000"/>
            <a:ext cx="20574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4572000" y="1752600"/>
            <a:ext cx="1524000" cy="16764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rc 22"/>
          <p:cNvSpPr>
            <a:spLocks/>
          </p:cNvSpPr>
          <p:nvPr/>
        </p:nvSpPr>
        <p:spPr bwMode="auto">
          <a:xfrm rot="10800000">
            <a:off x="4800600" y="3429000"/>
            <a:ext cx="1295400" cy="1295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rc 23"/>
          <p:cNvSpPr>
            <a:spLocks/>
          </p:cNvSpPr>
          <p:nvPr/>
        </p:nvSpPr>
        <p:spPr bwMode="auto">
          <a:xfrm rot="16200000">
            <a:off x="5462587" y="1395413"/>
            <a:ext cx="1419225" cy="2743200"/>
          </a:xfrm>
          <a:custGeom>
            <a:avLst/>
            <a:gdLst>
              <a:gd name="T0" fmla="*/ 2147483647 w 22350"/>
              <a:gd name="T1" fmla="*/ 0 h 43200"/>
              <a:gd name="T2" fmla="*/ 0 w 22350"/>
              <a:gd name="T3" fmla="*/ 2147483647 h 43200"/>
              <a:gd name="T4" fmla="*/ 2147483647 w 22350"/>
              <a:gd name="T5" fmla="*/ 2147483647 h 43200"/>
              <a:gd name="T6" fmla="*/ 0 60000 65536"/>
              <a:gd name="T7" fmla="*/ 0 60000 65536"/>
              <a:gd name="T8" fmla="*/ 0 60000 65536"/>
              <a:gd name="T9" fmla="*/ 0 w 22350"/>
              <a:gd name="T10" fmla="*/ 0 h 43200"/>
              <a:gd name="T11" fmla="*/ 22350 w 2235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0" h="43200" fill="none" extrusionOk="0">
                <a:moveTo>
                  <a:pt x="749" y="0"/>
                </a:moveTo>
                <a:cubicBezTo>
                  <a:pt x="12679" y="0"/>
                  <a:pt x="22350" y="9670"/>
                  <a:pt x="22350" y="21600"/>
                </a:cubicBezTo>
                <a:cubicBezTo>
                  <a:pt x="22350" y="33529"/>
                  <a:pt x="12679" y="43200"/>
                  <a:pt x="750" y="43200"/>
                </a:cubicBezTo>
                <a:cubicBezTo>
                  <a:pt x="499" y="43200"/>
                  <a:pt x="249" y="43195"/>
                  <a:pt x="0" y="43186"/>
                </a:cubicBezTo>
              </a:path>
              <a:path w="22350" h="43200" stroke="0" extrusionOk="0">
                <a:moveTo>
                  <a:pt x="749" y="0"/>
                </a:moveTo>
                <a:cubicBezTo>
                  <a:pt x="12679" y="0"/>
                  <a:pt x="22350" y="9670"/>
                  <a:pt x="22350" y="21600"/>
                </a:cubicBezTo>
                <a:cubicBezTo>
                  <a:pt x="22350" y="33529"/>
                  <a:pt x="12679" y="43200"/>
                  <a:pt x="750" y="43200"/>
                </a:cubicBezTo>
                <a:cubicBezTo>
                  <a:pt x="499" y="43200"/>
                  <a:pt x="249" y="43195"/>
                  <a:pt x="0" y="43186"/>
                </a:cubicBezTo>
                <a:lnTo>
                  <a:pt x="750" y="21600"/>
                </a:lnTo>
                <a:lnTo>
                  <a:pt x="749" y="0"/>
                </a:lnTo>
                <a:close/>
              </a:path>
            </a:pathLst>
          </a:cu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5791200" y="2971800"/>
            <a:ext cx="838200" cy="457200"/>
            <a:chOff x="2112" y="1872"/>
            <a:chExt cx="528" cy="288"/>
          </a:xfrm>
        </p:grpSpPr>
        <p:sp>
          <p:nvSpPr>
            <p:cNvPr id="27" name="Arc 25"/>
            <p:cNvSpPr>
              <a:spLocks/>
            </p:cNvSpPr>
            <p:nvPr/>
          </p:nvSpPr>
          <p:spPr bwMode="auto">
            <a:xfrm>
              <a:off x="2304" y="1872"/>
              <a:ext cx="33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26"/>
            <p:cNvSpPr>
              <a:spLocks/>
            </p:cNvSpPr>
            <p:nvPr/>
          </p:nvSpPr>
          <p:spPr bwMode="auto">
            <a:xfrm rot="-5400000">
              <a:off x="2137" y="1848"/>
              <a:ext cx="143" cy="194"/>
            </a:xfrm>
            <a:custGeom>
              <a:avLst/>
              <a:gdLst>
                <a:gd name="T0" fmla="*/ 0 w 21600"/>
                <a:gd name="T1" fmla="*/ 0 h 19919"/>
                <a:gd name="T2" fmla="*/ 0 w 21600"/>
                <a:gd name="T3" fmla="*/ 0 h 19919"/>
                <a:gd name="T4" fmla="*/ 0 w 21600"/>
                <a:gd name="T5" fmla="*/ 0 h 1991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919"/>
                <a:gd name="T11" fmla="*/ 21600 w 21600"/>
                <a:gd name="T12" fmla="*/ 19919 h 199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919" fill="none" extrusionOk="0">
                  <a:moveTo>
                    <a:pt x="8354" y="0"/>
                  </a:moveTo>
                  <a:cubicBezTo>
                    <a:pt x="16378" y="3365"/>
                    <a:pt x="21600" y="11217"/>
                    <a:pt x="21600" y="19919"/>
                  </a:cubicBezTo>
                </a:path>
                <a:path w="21600" h="19919" stroke="0" extrusionOk="0">
                  <a:moveTo>
                    <a:pt x="8354" y="0"/>
                  </a:moveTo>
                  <a:cubicBezTo>
                    <a:pt x="16378" y="3365"/>
                    <a:pt x="21600" y="11217"/>
                    <a:pt x="21600" y="19919"/>
                  </a:cubicBezTo>
                  <a:lnTo>
                    <a:pt x="0" y="19919"/>
                  </a:lnTo>
                  <a:lnTo>
                    <a:pt x="8354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6705600" y="1676400"/>
            <a:ext cx="137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Risk Analysis</a:t>
            </a:r>
            <a:endParaRPr lang="en-GB" altLang="en-US" sz="24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4495800" y="4572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Verify</a:t>
            </a:r>
            <a:endParaRPr lang="en-GB" altLang="en-US" sz="24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6096000" y="3429000"/>
            <a:ext cx="2362200" cy="609600"/>
            <a:chOff x="2304" y="2160"/>
            <a:chExt cx="1488" cy="384"/>
          </a:xfrm>
        </p:grpSpPr>
        <p:sp>
          <p:nvSpPr>
            <p:cNvPr id="32" name="Arc 33"/>
            <p:cNvSpPr>
              <a:spLocks/>
            </p:cNvSpPr>
            <p:nvPr/>
          </p:nvSpPr>
          <p:spPr bwMode="auto">
            <a:xfrm rot="5400000">
              <a:off x="2280" y="2184"/>
              <a:ext cx="384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2400" y="2208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99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Rapid Prototype</a:t>
              </a:r>
              <a:endParaRPr lang="en-GB" altLang="en-US" sz="1800">
                <a:solidFill>
                  <a:srgbClr val="99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6096000" y="3429000"/>
            <a:ext cx="2438400" cy="838200"/>
            <a:chOff x="2304" y="2160"/>
            <a:chExt cx="1536" cy="528"/>
          </a:xfrm>
        </p:grpSpPr>
        <p:sp>
          <p:nvSpPr>
            <p:cNvPr id="35" name="Arc 36"/>
            <p:cNvSpPr>
              <a:spLocks/>
            </p:cNvSpPr>
            <p:nvPr/>
          </p:nvSpPr>
          <p:spPr bwMode="auto">
            <a:xfrm rot="5400000">
              <a:off x="2280" y="2184"/>
              <a:ext cx="5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448" y="2409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99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Specification</a:t>
              </a:r>
              <a:endParaRPr lang="en-GB" altLang="en-US" sz="1800">
                <a:solidFill>
                  <a:srgbClr val="99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6096000" y="3429000"/>
            <a:ext cx="2514600" cy="1066800"/>
            <a:chOff x="2304" y="2160"/>
            <a:chExt cx="1584" cy="672"/>
          </a:xfrm>
        </p:grpSpPr>
        <p:sp>
          <p:nvSpPr>
            <p:cNvPr id="38" name="Arc 39"/>
            <p:cNvSpPr>
              <a:spLocks/>
            </p:cNvSpPr>
            <p:nvPr/>
          </p:nvSpPr>
          <p:spPr bwMode="auto">
            <a:xfrm rot="5400000">
              <a:off x="2280" y="2184"/>
              <a:ext cx="672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2496" y="2601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99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Design</a:t>
              </a:r>
              <a:endParaRPr lang="en-GB" altLang="en-US" sz="1800">
                <a:solidFill>
                  <a:srgbClr val="99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6477000" y="4433888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99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Implementation</a:t>
            </a:r>
            <a:endParaRPr lang="en-GB" altLang="en-US" sz="1800">
              <a:solidFill>
                <a:srgbClr val="99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" name="Rectangle 44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Simplified Spiral Model</a:t>
            </a:r>
          </a:p>
        </p:txBody>
      </p:sp>
      <p:sp>
        <p:nvSpPr>
          <p:cNvPr id="42" name="Rectangle 45"/>
          <p:cNvSpPr txBox="1">
            <a:spLocks noChangeArrowheads="1"/>
          </p:cNvSpPr>
          <p:nvPr/>
        </p:nvSpPr>
        <p:spPr>
          <a:xfrm>
            <a:off x="914400" y="2046288"/>
            <a:ext cx="3048000" cy="3387725"/>
          </a:xfrm>
          <a:prstGeom prst="rect">
            <a:avLst/>
          </a:prstGeom>
          <a:noFill/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If risks cannot be resolved, project is immediately terminated</a:t>
            </a:r>
          </a:p>
        </p:txBody>
      </p:sp>
      <p:sp>
        <p:nvSpPr>
          <p:cNvPr id="43" name="Arc 42"/>
          <p:cNvSpPr>
            <a:spLocks/>
          </p:cNvSpPr>
          <p:nvPr/>
        </p:nvSpPr>
        <p:spPr bwMode="auto">
          <a:xfrm rot="5400000">
            <a:off x="6057900" y="3467100"/>
            <a:ext cx="1295400" cy="1219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rc 54"/>
          <p:cNvSpPr>
            <a:spLocks/>
          </p:cNvSpPr>
          <p:nvPr/>
        </p:nvSpPr>
        <p:spPr bwMode="auto">
          <a:xfrm rot="5400000">
            <a:off x="6060281" y="3469482"/>
            <a:ext cx="1520825" cy="1446212"/>
          </a:xfrm>
          <a:custGeom>
            <a:avLst/>
            <a:gdLst>
              <a:gd name="T0" fmla="*/ 0 w 25398"/>
              <a:gd name="T1" fmla="*/ 2147483647 h 21600"/>
              <a:gd name="T2" fmla="*/ 2147483647 w 25398"/>
              <a:gd name="T3" fmla="*/ 2147483647 h 21600"/>
              <a:gd name="T4" fmla="*/ 2147483647 w 25398"/>
              <a:gd name="T5" fmla="*/ 2147483647 h 21600"/>
              <a:gd name="T6" fmla="*/ 0 60000 65536"/>
              <a:gd name="T7" fmla="*/ 0 60000 65536"/>
              <a:gd name="T8" fmla="*/ 0 60000 65536"/>
              <a:gd name="T9" fmla="*/ 0 w 25398"/>
              <a:gd name="T10" fmla="*/ 0 h 21600"/>
              <a:gd name="T11" fmla="*/ 25398 w 253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98" h="21600" fill="none" extrusionOk="0">
                <a:moveTo>
                  <a:pt x="-1" y="336"/>
                </a:moveTo>
                <a:cubicBezTo>
                  <a:pt x="1253" y="112"/>
                  <a:pt x="2524" y="-1"/>
                  <a:pt x="3798" y="0"/>
                </a:cubicBezTo>
                <a:cubicBezTo>
                  <a:pt x="15727" y="0"/>
                  <a:pt x="25398" y="9670"/>
                  <a:pt x="25398" y="21600"/>
                </a:cubicBezTo>
              </a:path>
              <a:path w="25398" h="21600" stroke="0" extrusionOk="0">
                <a:moveTo>
                  <a:pt x="-1" y="336"/>
                </a:moveTo>
                <a:cubicBezTo>
                  <a:pt x="1253" y="112"/>
                  <a:pt x="2524" y="-1"/>
                  <a:pt x="3798" y="0"/>
                </a:cubicBezTo>
                <a:cubicBezTo>
                  <a:pt x="15727" y="0"/>
                  <a:pt x="25398" y="9670"/>
                  <a:pt x="25398" y="21600"/>
                </a:cubicBezTo>
                <a:lnTo>
                  <a:pt x="3798" y="21600"/>
                </a:lnTo>
                <a:lnTo>
                  <a:pt x="-1" y="336"/>
                </a:lnTo>
                <a:close/>
              </a:path>
            </a:pathLst>
          </a:cu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57"/>
          <p:cNvSpPr txBox="1">
            <a:spLocks noChangeArrowheads="1"/>
          </p:cNvSpPr>
          <p:nvPr/>
        </p:nvSpPr>
        <p:spPr bwMode="auto">
          <a:xfrm>
            <a:off x="6629400" y="4814888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99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Integration</a:t>
            </a:r>
            <a:endParaRPr lang="en-GB" altLang="en-US" sz="1800">
              <a:solidFill>
                <a:srgbClr val="99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E9131C-220B-4E59-A499-9066ECF5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40" grpId="0"/>
      <p:bldP spid="43" grpId="0" animBg="1"/>
      <p:bldP spid="44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36525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Full Spiral Model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175114"/>
              </p:ext>
            </p:extLst>
          </p:nvPr>
        </p:nvGraphicFramePr>
        <p:xfrm>
          <a:off x="609600" y="2041525"/>
          <a:ext cx="8088313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hoto Editor Photo" r:id="rId3" imgW="8554644" imgH="6219048" progId="MSPhotoEd.3">
                  <p:embed/>
                </p:oleObj>
              </mc:Choice>
              <mc:Fallback>
                <p:oleObj name="Photo Editor Photo" r:id="rId3" imgW="8554644" imgH="6219048" progId="MSPhotoEd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41525"/>
                        <a:ext cx="8088313" cy="466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00800" y="1219200"/>
            <a:ext cx="2743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u="sng">
                <a:solidFill>
                  <a:srgbClr val="33993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Radial dimension (cost)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7429500" y="1676400"/>
            <a:ext cx="110987" cy="2103783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1279525"/>
            <a:ext cx="3352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u="sng" dirty="0">
                <a:solidFill>
                  <a:srgbClr val="33993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Angular dimension (progress)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2305878" y="1720850"/>
            <a:ext cx="1275522" cy="186055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E6363-6EB2-4FDC-93CE-D15E4B1D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5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Extreme Programming</a:t>
            </a:r>
          </a:p>
        </p:txBody>
      </p:sp>
      <p:pic>
        <p:nvPicPr>
          <p:cNvPr id="6" name="Picture 3" descr="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61" y="1752600"/>
            <a:ext cx="9524279" cy="466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2AE49-D1C4-4693-B5ED-FD7C6EC2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2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2000" y="533400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Unified Process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" y="914400"/>
            <a:ext cx="9144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 </a:t>
            </a:r>
          </a:p>
        </p:txBody>
      </p:sp>
      <p:pic>
        <p:nvPicPr>
          <p:cNvPr id="7" name="Picture 4" descr="f_rup_pk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87475"/>
            <a:ext cx="79248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66730" y="6270901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(This image is from P.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Krutchen’s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paper)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DD0DCA-8787-4512-9680-FC55CF1F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5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00C0753-6294-45F5-A912-A219A7488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are the UP Phases?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1FC8635-65A3-4804-9D8D-BEAA72D19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6111" y="1656523"/>
            <a:ext cx="8229600" cy="4937125"/>
          </a:xfrm>
        </p:spPr>
        <p:txBody>
          <a:bodyPr/>
          <a:lstStyle/>
          <a:p>
            <a:r>
              <a:rPr lang="en-US" altLang="en-US" dirty="0"/>
              <a:t>Inception:</a:t>
            </a:r>
          </a:p>
          <a:p>
            <a:pPr lvl="1"/>
            <a:r>
              <a:rPr lang="en-US" altLang="en-US" dirty="0"/>
              <a:t>Approximate vision, business case, scope, estimates</a:t>
            </a:r>
          </a:p>
          <a:p>
            <a:r>
              <a:rPr lang="en-US" altLang="en-US" dirty="0"/>
              <a:t>Elaboration:</a:t>
            </a:r>
          </a:p>
          <a:p>
            <a:pPr lvl="1"/>
            <a:r>
              <a:rPr lang="en-US" altLang="en-US" dirty="0"/>
              <a:t>Refined vision, core implemented iteratively, attack high risks, most requirements identified</a:t>
            </a:r>
          </a:p>
          <a:p>
            <a:r>
              <a:rPr lang="en-US" altLang="en-US" dirty="0"/>
              <a:t>Construction:</a:t>
            </a:r>
          </a:p>
          <a:p>
            <a:pPr lvl="1"/>
            <a:r>
              <a:rPr lang="en-US" altLang="en-US" dirty="0"/>
              <a:t>Fill in the details through iteration</a:t>
            </a:r>
          </a:p>
          <a:p>
            <a:r>
              <a:rPr lang="en-US" altLang="en-US" dirty="0"/>
              <a:t>Transition:</a:t>
            </a:r>
          </a:p>
          <a:p>
            <a:pPr lvl="1"/>
            <a:r>
              <a:rPr lang="en-US" altLang="en-US" dirty="0"/>
              <a:t>Beta tests and deployment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5B5AF67-8488-4FF1-95F3-2BAAC256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D6942F4-D332-4AE7-B103-54DE03C6EFF9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9D694E9-9AAF-4DD4-91D7-1816DA822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 Model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32772" name="Picture 4" descr="UPSCHE~1">
            <a:extLst>
              <a:ext uri="{FF2B5EF4-FFF2-40B4-BE49-F238E27FC236}">
                <a16:creationId xmlns:a16="http://schemas.microsoft.com/office/drawing/2014/main" id="{81574CCF-DB81-45DD-ABBB-83F6DA2F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7" y="887939"/>
            <a:ext cx="11278706" cy="551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Slide Number Placeholder 4">
            <a:extLst>
              <a:ext uri="{FF2B5EF4-FFF2-40B4-BE49-F238E27FC236}">
                <a16:creationId xmlns:a16="http://schemas.microsoft.com/office/drawing/2014/main" id="{76A7991B-530A-49CF-989F-4D4FFBDE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B6052AD-F611-4E61-B91C-1237FC55E3C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2774" name="Date Placeholder 5">
            <a:extLst>
              <a:ext uri="{FF2B5EF4-FFF2-40B4-BE49-F238E27FC236}">
                <a16:creationId xmlns:a16="http://schemas.microsoft.com/office/drawing/2014/main" id="{E70F6BA0-F1C5-41F4-B420-20467D7941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Times New Roman" panose="02020603050405020304" pitchFamily="18" charset="0"/>
              <a:buNone/>
            </a:pPr>
            <a:fld id="{406DE10B-9594-4EBB-976E-33C9702210F7}" type="datetime1">
              <a:rPr lang="en-US" altLang="en-US" smtClean="0">
                <a:latin typeface="Arial" panose="020B0604020202020204" pitchFamily="34" charset="0"/>
              </a:rPr>
              <a:pPr>
                <a:buFont typeface="Times New Roman" panose="02020603050405020304" pitchFamily="18" charset="0"/>
                <a:buNone/>
              </a:pPr>
              <a:t>9/3/2020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Documentation Phase?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447800"/>
            <a:ext cx="10047740" cy="5112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There is NO documentation phase</a:t>
            </a:r>
          </a:p>
          <a:p>
            <a:r>
              <a:rPr lang="en-US" altLang="en-US" dirty="0"/>
              <a:t>Every phase must be fully documented before starting the next phase</a:t>
            </a:r>
          </a:p>
          <a:p>
            <a:pPr lvl="1"/>
            <a:r>
              <a:rPr lang="en-US" altLang="en-US" dirty="0"/>
              <a:t>Postponed documentation may never be completed</a:t>
            </a:r>
          </a:p>
          <a:p>
            <a:pPr lvl="1"/>
            <a:r>
              <a:rPr lang="en-US" altLang="en-US" dirty="0"/>
              <a:t>The responsible individual may leave</a:t>
            </a:r>
          </a:p>
          <a:p>
            <a:pPr lvl="1"/>
            <a:r>
              <a:rPr lang="en-US" altLang="en-US" dirty="0"/>
              <a:t>The product is constantly changing—we need the documentation to do this</a:t>
            </a:r>
          </a:p>
          <a:p>
            <a:pPr lvl="1"/>
            <a:r>
              <a:rPr lang="en-US" altLang="en-US" dirty="0"/>
              <a:t>The design (for example) will be modified during development, but the original designers may not be available to document it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694049-29E3-4414-ADAE-ED07A146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3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54459"/>
              </p:ext>
            </p:extLst>
          </p:nvPr>
        </p:nvGraphicFramePr>
        <p:xfrm>
          <a:off x="609599" y="228600"/>
          <a:ext cx="9687339" cy="6148495"/>
        </p:xfrm>
        <a:graphic>
          <a:graphicData uri="http://schemas.openxmlformats.org/drawingml/2006/table">
            <a:tbl>
              <a:tblPr/>
              <a:tblGrid>
                <a:gridCol w="2399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2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Phase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Documents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QA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Requirement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Definition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Rapid prototype, or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Requirements document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Rapid prototype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Reviews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Functional Specification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Specification document (specifications)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Software Product Management Plan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Traceability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FS Review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Design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Architectural Design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Detailed Design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Traceability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Review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Coding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Source code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Test cases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Traceability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Review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Testing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Integration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Source code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Test cases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Integration testing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Acceptance testing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Maintenance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Change record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Regression test cases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Regression testing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70D18-1E82-4086-B7F6-70304F87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7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Traceability matrix 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914400" y="1701800"/>
          <a:ext cx="7848600" cy="1432011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Requirement ID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Use Case ID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UID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Class/ function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Test Case ID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1D78D8-5005-4941-B538-6980D86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AFFE667E-61D6-421C-8804-B862E043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1. Software Specifications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23C3D3BD-F651-454F-BAD5-75FBAACA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Customers and Software Engineers define the software to be produced and the constraints on its operations. Typical Stages are,</a:t>
            </a:r>
          </a:p>
          <a:p>
            <a:r>
              <a:rPr lang="en-US" altLang="en-US" b="1" dirty="0"/>
              <a:t>Feasibility Study:</a:t>
            </a:r>
          </a:p>
          <a:p>
            <a:pPr lvl="1"/>
            <a:r>
              <a:rPr lang="en-US" altLang="en-US" dirty="0"/>
              <a:t>Is it possible with the current technologies + within budget?</a:t>
            </a:r>
          </a:p>
          <a:p>
            <a:r>
              <a:rPr lang="en-US" altLang="en-US" b="1" dirty="0"/>
              <a:t>Domain Analysis:</a:t>
            </a:r>
          </a:p>
          <a:p>
            <a:pPr lvl="1"/>
            <a:r>
              <a:rPr lang="en-US" altLang="en-US" dirty="0"/>
              <a:t>What is the background for the software?</a:t>
            </a:r>
          </a:p>
          <a:p>
            <a:r>
              <a:rPr lang="en-US" altLang="en-US" b="1" dirty="0"/>
              <a:t>Requirements Gathering and Analysis:</a:t>
            </a:r>
          </a:p>
          <a:p>
            <a:pPr lvl="1"/>
            <a:r>
              <a:rPr lang="en-US" altLang="en-US" dirty="0"/>
              <a:t>What is it that the user wants?</a:t>
            </a:r>
          </a:p>
          <a:p>
            <a:r>
              <a:rPr lang="en-US" altLang="en-US" b="1" dirty="0"/>
              <a:t>Requirements Specification:</a:t>
            </a:r>
          </a:p>
          <a:p>
            <a:pPr lvl="1"/>
            <a:r>
              <a:rPr lang="en-US" altLang="en-US" dirty="0"/>
              <a:t>Formal documentation on </a:t>
            </a:r>
            <a:r>
              <a:rPr lang="en-US" altLang="en-US" i="1" dirty="0"/>
              <a:t>User </a:t>
            </a:r>
            <a:r>
              <a:rPr lang="en-US" altLang="en-US" dirty="0"/>
              <a:t>and </a:t>
            </a:r>
            <a:r>
              <a:rPr lang="en-US" altLang="en-US" i="1" dirty="0"/>
              <a:t>System </a:t>
            </a:r>
            <a:r>
              <a:rPr lang="en-US" altLang="en-US" dirty="0"/>
              <a:t>requirements.</a:t>
            </a:r>
          </a:p>
          <a:p>
            <a:r>
              <a:rPr lang="en-US" altLang="en-US" b="1" dirty="0"/>
              <a:t>Requirements Validation:</a:t>
            </a:r>
          </a:p>
          <a:p>
            <a:pPr lvl="1"/>
            <a:r>
              <a:rPr lang="en-US" altLang="en-US" dirty="0"/>
              <a:t>Check for realism consistency and completeness , consistency, and completeness.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2D48E5-100B-4102-B2DA-25E19331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98B41CE-0C80-46AA-BB95-66F747A0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2. Software Development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14ADF6C4-C218-49BC-8428-4BDF53B9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Consists of Design and Programming</a:t>
            </a:r>
          </a:p>
          <a:p>
            <a:pPr lvl="1"/>
            <a:r>
              <a:rPr lang="en-US" altLang="en-US" dirty="0"/>
              <a:t>System Analyst design the software and decide how the requirement can be implemented.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Programmers write code to translate the high level design into a real code in a chosen programming language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88B7EB-A9CC-4993-A9B0-B43AA59B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3562E258-CAAB-4F95-89EC-346B9CF3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3. Software Validation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027C5603-A86A-4129-9CC9-0B6B18B7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400" b="1" dirty="0"/>
              <a:t>Software Engineer (or dedicated tester) and Customer</a:t>
            </a:r>
            <a:r>
              <a:rPr lang="en-US" altLang="en-US" sz="2400" dirty="0"/>
              <a:t>:</a:t>
            </a:r>
          </a:p>
          <a:p>
            <a:pPr lvl="1">
              <a:defRPr/>
            </a:pPr>
            <a:r>
              <a:rPr lang="en-US" altLang="en-US" sz="2000" dirty="0"/>
              <a:t>Check the software to ensure it meets the customers’ requirements.</a:t>
            </a:r>
          </a:p>
          <a:p>
            <a:pPr>
              <a:defRPr/>
            </a:pPr>
            <a:r>
              <a:rPr lang="en-US" altLang="en-US" sz="2400" b="1" dirty="0"/>
              <a:t>Typical Stages:</a:t>
            </a:r>
          </a:p>
          <a:p>
            <a:pPr lvl="1">
              <a:defRPr/>
            </a:pPr>
            <a:r>
              <a:rPr lang="en-US" altLang="en-US" sz="2000" b="1" dirty="0"/>
              <a:t>Component Testing:</a:t>
            </a:r>
            <a:r>
              <a:rPr lang="en-US" altLang="en-US" sz="2000" dirty="0"/>
              <a:t> Independent testing of individual components in subsystem.</a:t>
            </a:r>
          </a:p>
          <a:p>
            <a:pPr lvl="1">
              <a:defRPr/>
            </a:pPr>
            <a:r>
              <a:rPr lang="en-US" altLang="en-US" sz="2000" b="1" dirty="0"/>
              <a:t>System Testing:</a:t>
            </a:r>
            <a:r>
              <a:rPr lang="en-US" altLang="en-US" sz="2000" dirty="0"/>
              <a:t> Testing of integrated components. </a:t>
            </a:r>
          </a:p>
          <a:p>
            <a:pPr lvl="1">
              <a:defRPr/>
            </a:pPr>
            <a:r>
              <a:rPr lang="en-US" altLang="en-US" sz="2000" b="1" dirty="0"/>
              <a:t>Acceptance Testing:</a:t>
            </a:r>
            <a:r>
              <a:rPr lang="en-US" altLang="en-US" sz="2000" dirty="0"/>
              <a:t> Tested with customer supplied data. Final test before operation.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Interactive activity that feedback to previous stages: E.g., an error in component testing triggers re-coding.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B4DAF0-679C-4FC7-A70D-D1E7086E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0BBA9A98-1D7E-4045-B9BA-88E8F663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4. Software Evolution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1B1EB252-5DD7-49CE-87A7-86B8DF6D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Customers and Software Engineers:</a:t>
            </a:r>
          </a:p>
          <a:p>
            <a:r>
              <a:rPr lang="en-US" altLang="en-US" dirty="0"/>
              <a:t>Define changing requirements.</a:t>
            </a:r>
          </a:p>
          <a:p>
            <a:pPr lvl="1"/>
            <a:r>
              <a:rPr lang="en-US" altLang="en-US" dirty="0"/>
              <a:t>Modify the software system to adapt.</a:t>
            </a:r>
          </a:p>
          <a:p>
            <a:pPr lvl="1"/>
            <a:r>
              <a:rPr lang="en-US" altLang="en-US" dirty="0"/>
              <a:t>Typical Work:</a:t>
            </a:r>
            <a:br>
              <a:rPr lang="en-US" altLang="en-US" dirty="0"/>
            </a:br>
            <a:r>
              <a:rPr lang="en-US" altLang="en-US" dirty="0"/>
              <a:t>Update the system for minor new requirements, e.g., changing the telephone number from 7 digits to 8 digits, changing the date representation (the </a:t>
            </a:r>
            <a:r>
              <a:rPr lang="en-US" altLang="en-US" i="1" dirty="0"/>
              <a:t>Millennium Bug</a:t>
            </a:r>
            <a:r>
              <a:rPr lang="en-US" altLang="en-US" dirty="0"/>
              <a:t>).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853B4F-DB8E-4B51-9B99-215EA52B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DE13833-5292-4012-B22F-C2FCB71B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Simple Software Process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7FB49904-5BBD-4C7A-9B8D-B714224C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the simplest cases, code is written directly from some statements of requirements.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3255" name="Picture 6">
            <a:extLst>
              <a:ext uri="{FF2B5EF4-FFF2-40B4-BE49-F238E27FC236}">
                <a16:creationId xmlns:a16="http://schemas.microsoft.com/office/drawing/2014/main" id="{513A953E-B3F0-4A3B-B677-B79B65205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6400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0757A-CDCF-4B9E-A0D1-37B18BAE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D18E458-E1F3-4CB1-B46D-92AE5265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01A8D545-565F-4CA6-8D3D-3E8064469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Two processes:</a:t>
            </a:r>
          </a:p>
          <a:p>
            <a:pPr lvl="1"/>
            <a:r>
              <a:rPr lang="en-US" altLang="en-US" sz="2400" dirty="0"/>
              <a:t>Analyze requirements’</a:t>
            </a:r>
          </a:p>
          <a:p>
            <a:pPr lvl="1"/>
            <a:r>
              <a:rPr lang="en-US" altLang="en-US" sz="2400" dirty="0"/>
              <a:t>‘Write code’</a:t>
            </a:r>
          </a:p>
          <a:p>
            <a:r>
              <a:rPr lang="en-US" altLang="en-US" sz="2800" dirty="0"/>
              <a:t>Two artifacts:</a:t>
            </a:r>
          </a:p>
          <a:p>
            <a:pPr lvl="1"/>
            <a:r>
              <a:rPr lang="en-US" altLang="en-US" sz="2400" dirty="0"/>
              <a:t>‘Requirements specification’</a:t>
            </a:r>
          </a:p>
          <a:p>
            <a:pPr lvl="1"/>
            <a:r>
              <a:rPr lang="en-US" altLang="en-US" sz="2400" dirty="0"/>
              <a:t>‘Source code’</a:t>
            </a:r>
          </a:p>
          <a:p>
            <a:r>
              <a:rPr lang="en-US" altLang="en-US" sz="2800" dirty="0"/>
              <a:t>‘Requirements specification’ can be written as:</a:t>
            </a:r>
          </a:p>
          <a:p>
            <a:pPr lvl="1"/>
            <a:r>
              <a:rPr lang="en-US" altLang="en-US" sz="2400" dirty="0"/>
              <a:t>an informal outline or</a:t>
            </a:r>
          </a:p>
          <a:p>
            <a:pPr lvl="1"/>
            <a:r>
              <a:rPr lang="en-US" altLang="en-US" sz="2400" dirty="0"/>
              <a:t>a highly detailed description.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E55EA-8F76-4D30-A4F4-8390EEED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19451A02-5D0A-48C4-B0AA-4731C673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 more Complex Software Process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00DA5F3E-2E31-40D7-8F2E-BABEC991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is better to design before you code.</a:t>
            </a:r>
          </a:p>
          <a:p>
            <a:r>
              <a:rPr lang="en-US" altLang="en-US" dirty="0"/>
              <a:t>On larger projects, intermediate pieces of documentation are produced.</a:t>
            </a:r>
            <a:br>
              <a:rPr lang="en-US" altLang="en-US" dirty="0"/>
            </a:b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5303" name="Picture 6">
            <a:extLst>
              <a:ext uri="{FF2B5EF4-FFF2-40B4-BE49-F238E27FC236}">
                <a16:creationId xmlns:a16="http://schemas.microsoft.com/office/drawing/2014/main" id="{70200861-79CA-44AC-BFE4-A28B61E66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7414"/>
            <a:ext cx="747395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B437AA-7C8A-4AEF-A0F6-85E96FCD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8BC6-3333-4B00-9520-F727F1E0AED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963</Words>
  <Application>Microsoft Office PowerPoint</Application>
  <PresentationFormat>Widescreen</PresentationFormat>
  <Paragraphs>261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Black</vt:lpstr>
      <vt:lpstr>Arial Unicode MS</vt:lpstr>
      <vt:lpstr>Calibri</vt:lpstr>
      <vt:lpstr>Century Gothic</vt:lpstr>
      <vt:lpstr>Palatino</vt:lpstr>
      <vt:lpstr>Tahoma</vt:lpstr>
      <vt:lpstr>Times New Roman</vt:lpstr>
      <vt:lpstr>Verdana</vt:lpstr>
      <vt:lpstr>Wingdings 3</vt:lpstr>
      <vt:lpstr>Ion</vt:lpstr>
      <vt:lpstr>Photo Editor Photo</vt:lpstr>
      <vt:lpstr>Software Process Models</vt:lpstr>
      <vt:lpstr>Software Process Models</vt:lpstr>
      <vt:lpstr>1. Software Specifications</vt:lpstr>
      <vt:lpstr>2. Software Development</vt:lpstr>
      <vt:lpstr>3. Software Validation</vt:lpstr>
      <vt:lpstr>4. Software Evolution</vt:lpstr>
      <vt:lpstr>Simple Software Process</vt:lpstr>
      <vt:lpstr>PowerPoint Presentation</vt:lpstr>
      <vt:lpstr>A more Complex Software Process</vt:lpstr>
      <vt:lpstr>PowerPoint Presentation</vt:lpstr>
      <vt:lpstr>PowerPoint Presentation</vt:lpstr>
      <vt:lpstr>Identifying a Task Set</vt:lpstr>
      <vt:lpstr>PowerPoint Presentation</vt:lpstr>
      <vt:lpstr>Phases of Software Process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the UP Phases?</vt:lpstr>
      <vt:lpstr>UP Model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 Model</dc:title>
  <dc:creator>ayesha fatima</dc:creator>
  <cp:lastModifiedBy>ayesha fatima</cp:lastModifiedBy>
  <cp:revision>7</cp:revision>
  <dcterms:created xsi:type="dcterms:W3CDTF">2020-09-02T08:27:48Z</dcterms:created>
  <dcterms:modified xsi:type="dcterms:W3CDTF">2020-09-03T03:31:56Z</dcterms:modified>
</cp:coreProperties>
</file>