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DCD2-16DE-4B39-A957-14C615AA4B0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53309-F497-4DC1-8B13-8CF099CA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69D7-C5FF-48CD-9602-C75A1614209A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4212-027E-48CE-82C4-7F78841B35D7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4193-CC35-4AAA-B6CE-7CB22322581E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29F-1770-4871-AFFD-A330CFD51BB8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39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371-4574-4BA5-836E-898025C604CC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AF63-3E9B-43C1-8AD8-BB62806B4452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A2D-434F-4EA4-ABF6-1BE8C0C5EADB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0C4-680B-4BD1-8183-983BEB77EE15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1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D5C6-90E0-44B2-80F8-93506B6B7669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0D03-9625-4790-A725-E06CF8652A90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34E5-739F-4FD8-BFAF-AC9081E71C9C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528B-6A1D-4DBB-96AB-ADBCEB1E0ED2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9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FEEC-6FDE-4A2A-91A5-80C4A5718052}" type="datetime1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1BA-FC01-44FE-B20E-58C6941EBAA1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6EC-79CE-4A18-ABAA-8291129E0351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5D93-3A6D-4750-B264-CD89B4B541F6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C50-D08A-45CE-944F-0E34BD0DF22D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ABEBD1-A684-4BDF-900A-6BA2811CEFB7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36DE-ED5B-460E-A9BE-13D21808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7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design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solves problem &amp; reduces complexity</a:t>
            </a:r>
          </a:p>
          <a:p>
            <a:r>
              <a:rPr lang="en-US" dirty="0" smtClean="0"/>
              <a:t>Writing software is complex</a:t>
            </a:r>
          </a:p>
          <a:p>
            <a:r>
              <a:rPr lang="en-US" dirty="0" smtClean="0"/>
              <a:t>Factors such as domain, requirements, etc., contribute to complexity of the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beings is built-in mechanism for dealing with complexity</a:t>
            </a:r>
          </a:p>
          <a:p>
            <a:r>
              <a:rPr lang="en-US" dirty="0" smtClean="0"/>
              <a:t>Decompose each part into smaller parts till each part makes sense individually</a:t>
            </a:r>
          </a:p>
          <a:p>
            <a:r>
              <a:rPr lang="en-US" dirty="0" smtClean="0"/>
              <a:t>Finally, integrate the parts to build the final system</a:t>
            </a:r>
          </a:p>
          <a:p>
            <a:r>
              <a:rPr lang="en-US" dirty="0" smtClean="0"/>
              <a:t>“divide et </a:t>
            </a:r>
            <a:r>
              <a:rPr lang="en-US" dirty="0" err="1" smtClean="0"/>
              <a:t>impera</a:t>
            </a:r>
            <a:r>
              <a:rPr lang="en-US" dirty="0" smtClean="0"/>
              <a:t>” – divide and rule</a:t>
            </a:r>
          </a:p>
          <a:p>
            <a:r>
              <a:rPr lang="en-US" dirty="0" smtClean="0"/>
              <a:t>Ancient rule to conquer the state or component and Same principle is applied to programming languages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Decomposition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problems into algorithms</a:t>
            </a:r>
          </a:p>
          <a:p>
            <a:r>
              <a:rPr lang="en-US" dirty="0" smtClean="0"/>
              <a:t>Each algorithm is part of series of steps (part of overall process)</a:t>
            </a:r>
          </a:p>
          <a:p>
            <a:r>
              <a:rPr lang="en-US" dirty="0" smtClean="0"/>
              <a:t>Typically a top-down approach</a:t>
            </a:r>
          </a:p>
          <a:p>
            <a:pPr lvl="1"/>
            <a:r>
              <a:rPr lang="en-US" dirty="0" smtClean="0"/>
              <a:t>Start with a big picture</a:t>
            </a:r>
          </a:p>
          <a:p>
            <a:pPr lvl="1"/>
            <a:r>
              <a:rPr lang="en-US" dirty="0" smtClean="0"/>
              <a:t>Break down into smaller chunks</a:t>
            </a:r>
          </a:p>
          <a:p>
            <a:r>
              <a:rPr lang="en-US" dirty="0" smtClean="0"/>
              <a:t>These lead to final result(like a flow chart)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software to help tutor prepare a report card for their students </a:t>
            </a:r>
          </a:p>
          <a:p>
            <a:r>
              <a:rPr lang="en-US" dirty="0" smtClean="0"/>
              <a:t>The software will</a:t>
            </a:r>
          </a:p>
          <a:p>
            <a:pPr lvl="1"/>
            <a:r>
              <a:rPr lang="en-US" dirty="0" smtClean="0"/>
              <a:t>Accept students details (name, roll number , class)</a:t>
            </a:r>
          </a:p>
          <a:p>
            <a:pPr lvl="1"/>
            <a:r>
              <a:rPr lang="en-US" dirty="0" smtClean="0"/>
              <a:t>Accept test details (semester/unit)</a:t>
            </a:r>
          </a:p>
          <a:p>
            <a:pPr lvl="1"/>
            <a:r>
              <a:rPr lang="en-US" dirty="0" smtClean="0"/>
              <a:t>Accept subject name and score</a:t>
            </a:r>
          </a:p>
          <a:p>
            <a:pPr lvl="1"/>
            <a:r>
              <a:rPr lang="en-US" dirty="0" smtClean="0"/>
              <a:t>Calculate total score</a:t>
            </a:r>
          </a:p>
          <a:p>
            <a:pPr lvl="1"/>
            <a:r>
              <a:rPr lang="en-US" dirty="0" smtClean="0"/>
              <a:t>Calculate average score</a:t>
            </a:r>
          </a:p>
          <a:p>
            <a:pPr lvl="1"/>
            <a:r>
              <a:rPr lang="en-US" dirty="0" smtClean="0"/>
              <a:t>Assign grade</a:t>
            </a:r>
          </a:p>
          <a:p>
            <a:pPr lvl="1"/>
            <a:r>
              <a:rPr lang="en-US" dirty="0" smtClean="0"/>
              <a:t>Display lowest &amp; highest scoring subjects (based on the threshold)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08" b="16605"/>
          <a:stretch/>
        </p:blipFill>
        <p:spPr>
          <a:xfrm>
            <a:off x="787408" y="1853248"/>
            <a:ext cx="10368272" cy="43012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52" t="9297" r="13929" b="8821"/>
          <a:stretch/>
        </p:blipFill>
        <p:spPr>
          <a:xfrm>
            <a:off x="646111" y="1972492"/>
            <a:ext cx="10470380" cy="45558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based on the high-level specification</a:t>
            </a:r>
          </a:p>
          <a:p>
            <a:endParaRPr lang="en-US" dirty="0" smtClean="0"/>
          </a:p>
          <a:p>
            <a:r>
              <a:rPr lang="en-US" dirty="0" smtClean="0"/>
              <a:t>Algorithms are very specific to the application, thus, difficult to reuse</a:t>
            </a:r>
            <a:endParaRPr lang="en-US" dirty="0"/>
          </a:p>
          <a:p>
            <a:pPr lvl="1"/>
            <a:r>
              <a:rPr lang="en-US" dirty="0"/>
              <a:t>Often changes over time</a:t>
            </a:r>
          </a:p>
          <a:p>
            <a:pPr lvl="1"/>
            <a:r>
              <a:rPr lang="en-US" dirty="0"/>
              <a:t>Parts have to be rewritten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Difficult to add new features</a:t>
            </a:r>
          </a:p>
          <a:p>
            <a:pPr lvl="1"/>
            <a:r>
              <a:rPr lang="en-US" dirty="0" smtClean="0"/>
              <a:t>Algorithm are tightly wired to work together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treated with low significance</a:t>
            </a:r>
          </a:p>
          <a:p>
            <a:pPr lvl="1"/>
            <a:r>
              <a:rPr lang="en-US" dirty="0" smtClean="0"/>
              <a:t>Data is shared between algorithms</a:t>
            </a:r>
          </a:p>
          <a:p>
            <a:pPr lvl="1"/>
            <a:r>
              <a:rPr lang="en-US" dirty="0" smtClean="0"/>
              <a:t>Unintentional modification can lead to disastrous </a:t>
            </a:r>
            <a:r>
              <a:rPr lang="en-US" dirty="0" smtClean="0"/>
              <a:t>results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Focus on operations</a:t>
            </a:r>
          </a:p>
          <a:p>
            <a:pPr lvl="1"/>
            <a:r>
              <a:rPr lang="en-US" dirty="0"/>
              <a:t>No idea about the entity on which operation is performed</a:t>
            </a:r>
          </a:p>
          <a:p>
            <a:pPr lvl="1"/>
            <a:r>
              <a:rPr lang="en-US" dirty="0"/>
              <a:t>Overall understanding of the application becomes complicated</a:t>
            </a:r>
          </a:p>
          <a:p>
            <a:pPr lvl="1"/>
            <a:r>
              <a:rPr lang="en-US" dirty="0"/>
              <a:t>Doesn't map to real life entities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 based on algorithmic decomposition</a:t>
            </a:r>
            <a:endParaRPr lang="en-US" dirty="0"/>
          </a:p>
          <a:p>
            <a:pPr lvl="1"/>
            <a:r>
              <a:rPr lang="en-US" dirty="0"/>
              <a:t>Fortran, </a:t>
            </a:r>
            <a:r>
              <a:rPr lang="en-US" dirty="0" smtClean="0"/>
              <a:t>Cobol, Pascal, </a:t>
            </a:r>
            <a:r>
              <a:rPr lang="en-US" dirty="0"/>
              <a:t>c, etc. </a:t>
            </a:r>
            <a:endParaRPr lang="en-US" dirty="0" smtClean="0"/>
          </a:p>
          <a:p>
            <a:r>
              <a:rPr lang="en-US" dirty="0" smtClean="0"/>
              <a:t>These are the </a:t>
            </a:r>
            <a:r>
              <a:rPr lang="en-US" dirty="0" smtClean="0"/>
              <a:t>initial programming </a:t>
            </a:r>
            <a:r>
              <a:rPr lang="en-US" dirty="0"/>
              <a:t>languages</a:t>
            </a:r>
            <a:r>
              <a:rPr lang="en-US" dirty="0" smtClean="0"/>
              <a:t> that were created to solve scientific problem and performing </a:t>
            </a:r>
            <a:r>
              <a:rPr lang="en-US" smtClean="0"/>
              <a:t>mathematical </a:t>
            </a:r>
            <a:r>
              <a:rPr lang="en-US" smtClean="0"/>
              <a:t>operations.</a:t>
            </a:r>
            <a:endParaRPr lang="en-US" dirty="0" smtClean="0"/>
          </a:p>
          <a:p>
            <a:r>
              <a:rPr lang="en-US" dirty="0" smtClean="0"/>
              <a:t>The system based on these languages are </a:t>
            </a:r>
          </a:p>
          <a:p>
            <a:pPr lvl="1"/>
            <a:r>
              <a:rPr lang="en-US" dirty="0" smtClean="0"/>
              <a:t>Driven in size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Do not at risk with problem associated with reusability, scalability and maintainability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way to resolve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Object Oriented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software</a:t>
            </a:r>
          </a:p>
          <a:p>
            <a:r>
              <a:rPr lang="en-US" dirty="0" smtClean="0"/>
              <a:t>Complexity of software</a:t>
            </a:r>
          </a:p>
          <a:p>
            <a:r>
              <a:rPr lang="en-US" dirty="0" smtClean="0"/>
              <a:t>Reason for software complexity</a:t>
            </a:r>
          </a:p>
          <a:p>
            <a:r>
              <a:rPr lang="en-US" dirty="0" smtClean="0"/>
              <a:t>Resolving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Algorithmic decomposition</a:t>
            </a:r>
          </a:p>
          <a:p>
            <a:r>
              <a:rPr lang="en-US" dirty="0" smtClean="0"/>
              <a:t>Focus on operations rather than data</a:t>
            </a:r>
          </a:p>
          <a:p>
            <a:r>
              <a:rPr lang="en-US" dirty="0" err="1" smtClean="0"/>
              <a:t>Dosent</a:t>
            </a:r>
            <a:r>
              <a:rPr lang="en-US" dirty="0" smtClean="0"/>
              <a:t> scale well</a:t>
            </a:r>
          </a:p>
          <a:p>
            <a:r>
              <a:rPr lang="en-US" dirty="0" smtClean="0"/>
              <a:t>Doesn’t map to real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software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purpose of software?</a:t>
            </a:r>
          </a:p>
          <a:p>
            <a:pPr lvl="1"/>
            <a:r>
              <a:rPr lang="en-US" dirty="0" smtClean="0"/>
              <a:t>Perform complex tasks/calculations</a:t>
            </a:r>
          </a:p>
          <a:p>
            <a:pPr lvl="1"/>
            <a:r>
              <a:rPr lang="en-US" dirty="0" smtClean="0"/>
              <a:t>Ease complexity</a:t>
            </a:r>
          </a:p>
          <a:p>
            <a:pPr lvl="1"/>
            <a:r>
              <a:rPr lang="en-US" dirty="0" smtClean="0"/>
              <a:t>Reduce human intervention</a:t>
            </a:r>
          </a:p>
          <a:p>
            <a:pPr lvl="1"/>
            <a:r>
              <a:rPr lang="en-US" dirty="0" smtClean="0"/>
              <a:t>Reduce errors</a:t>
            </a:r>
          </a:p>
          <a:p>
            <a:pPr lvl="1"/>
            <a:r>
              <a:rPr lang="en-US" dirty="0" smtClean="0"/>
              <a:t>Perform monotonous work</a:t>
            </a:r>
          </a:p>
          <a:p>
            <a:pPr lvl="1"/>
            <a:r>
              <a:rPr lang="en-US" sz="2800" dirty="0" smtClean="0"/>
              <a:t>...</a:t>
            </a:r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Is </a:t>
            </a:r>
            <a:r>
              <a:rPr lang="en-US" sz="2800" dirty="0"/>
              <a:t>developing software is complex?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Complexity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objects in this world exhibit great complexity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Heart beating, photosynthesis weather etc.</a:t>
            </a: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r>
              <a:rPr lang="en-US" dirty="0" smtClean="0"/>
              <a:t>Applies to software as well</a:t>
            </a:r>
          </a:p>
          <a:p>
            <a:pPr lvl="1"/>
            <a:r>
              <a:rPr lang="en-US" dirty="0" smtClean="0"/>
              <a:t>Database system</a:t>
            </a:r>
          </a:p>
          <a:p>
            <a:pPr lvl="1"/>
            <a:r>
              <a:rPr lang="en-US" dirty="0" smtClean="0"/>
              <a:t>Financial system</a:t>
            </a:r>
          </a:p>
          <a:p>
            <a:pPr lvl="1"/>
            <a:r>
              <a:rPr lang="en-US" dirty="0" smtClean="0"/>
              <a:t>Air traffic controller</a:t>
            </a:r>
          </a:p>
          <a:p>
            <a:endParaRPr lang="en-US" dirty="0" smtClean="0"/>
          </a:p>
          <a:p>
            <a:r>
              <a:rPr lang="en-US" dirty="0" smtClean="0"/>
              <a:t>This complexity is too great for one person to understand</a:t>
            </a:r>
          </a:p>
          <a:p>
            <a:r>
              <a:rPr lang="en-US" dirty="0" smtClean="0"/>
              <a:t>Complexity can never be eliminated; but it can be reduced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software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domain complexity</a:t>
            </a:r>
          </a:p>
          <a:p>
            <a:pPr lvl="1"/>
            <a:r>
              <a:rPr lang="en-US" dirty="0" smtClean="0"/>
              <a:t>Some domains are complex e.g. finance, telecom etc.</a:t>
            </a:r>
          </a:p>
          <a:p>
            <a:pPr lvl="1"/>
            <a:r>
              <a:rPr lang="en-US" dirty="0" smtClean="0"/>
              <a:t>Lends itself to software</a:t>
            </a:r>
          </a:p>
          <a:p>
            <a:pPr lvl="1"/>
            <a:r>
              <a:rPr lang="en-US" dirty="0" smtClean="0"/>
              <a:t>Non-functional requirements, such as usability, performance, cost, etc. add to overall complexity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software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users and developers</a:t>
            </a:r>
          </a:p>
          <a:p>
            <a:pPr lvl="1"/>
            <a:r>
              <a:rPr lang="en-US" dirty="0" smtClean="0"/>
              <a:t>May have vague </a:t>
            </a:r>
            <a:r>
              <a:rPr lang="en-US" dirty="0"/>
              <a:t> </a:t>
            </a:r>
            <a:r>
              <a:rPr lang="en-US" dirty="0" smtClean="0"/>
              <a:t>idea of what they expect from software</a:t>
            </a:r>
          </a:p>
          <a:p>
            <a:pPr lvl="1"/>
            <a:r>
              <a:rPr lang="en-US" dirty="0" smtClean="0"/>
              <a:t>Difficult for user to express their requirements</a:t>
            </a:r>
          </a:p>
          <a:p>
            <a:pPr lvl="1"/>
            <a:r>
              <a:rPr lang="en-US" dirty="0" smtClean="0"/>
              <a:t>Developers expect requirement in a specific format (e.g. UML)</a:t>
            </a:r>
          </a:p>
          <a:p>
            <a:pPr lvl="1"/>
            <a:r>
              <a:rPr lang="en-US" dirty="0" smtClean="0"/>
              <a:t>Both user and developers may lack domain experience</a:t>
            </a:r>
          </a:p>
          <a:p>
            <a:pPr lvl="1"/>
            <a:r>
              <a:rPr lang="en-US" dirty="0" smtClean="0"/>
              <a:t>Users get a better idea of the system only after seeing prototypes  or design documents</a:t>
            </a:r>
          </a:p>
          <a:p>
            <a:pPr lvl="1"/>
            <a:r>
              <a:rPr lang="en-US" dirty="0" smtClean="0"/>
              <a:t>May request a change that is difficult to incorporate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9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software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Volatile nature of requirements</a:t>
            </a:r>
          </a:p>
          <a:p>
            <a:pPr lvl="1"/>
            <a:r>
              <a:rPr lang="en-US" dirty="0" smtClean="0"/>
              <a:t>Requirements change</a:t>
            </a:r>
          </a:p>
          <a:p>
            <a:pPr lvl="1"/>
            <a:r>
              <a:rPr lang="en-US" dirty="0" smtClean="0"/>
              <a:t>May be difficult, if not impossible to incorporate that change</a:t>
            </a:r>
          </a:p>
          <a:p>
            <a:pPr lvl="1"/>
            <a:r>
              <a:rPr lang="en-US" dirty="0" smtClean="0"/>
              <a:t>Future changes must be anticipated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software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Unpredictable behavior of software</a:t>
            </a:r>
          </a:p>
          <a:p>
            <a:pPr lvl="1"/>
            <a:r>
              <a:rPr lang="en-US" dirty="0" smtClean="0"/>
              <a:t>Software runs of systems with discrete components</a:t>
            </a:r>
          </a:p>
          <a:p>
            <a:pPr lvl="1"/>
            <a:r>
              <a:rPr lang="en-US" dirty="0" smtClean="0"/>
              <a:t>Application may have multiple threads, variables, memory allocations</a:t>
            </a:r>
          </a:p>
          <a:p>
            <a:pPr lvl="1"/>
            <a:r>
              <a:rPr lang="en-US" dirty="0" smtClean="0"/>
              <a:t>Large numbers of events and states</a:t>
            </a:r>
          </a:p>
          <a:p>
            <a:pPr lvl="1"/>
            <a:r>
              <a:rPr lang="en-US" dirty="0" smtClean="0"/>
              <a:t>Cause combinatorial explosion</a:t>
            </a:r>
          </a:p>
          <a:p>
            <a:pPr lvl="1"/>
            <a:r>
              <a:rPr lang="en-US" dirty="0" smtClean="0"/>
              <a:t>Interaction between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software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Developmental process</a:t>
            </a:r>
          </a:p>
          <a:p>
            <a:pPr lvl="1"/>
            <a:r>
              <a:rPr lang="en-US" dirty="0" smtClean="0"/>
              <a:t>Big teams</a:t>
            </a:r>
          </a:p>
          <a:p>
            <a:pPr lvl="1"/>
            <a:r>
              <a:rPr lang="en-US" dirty="0" smtClean="0"/>
              <a:t>Geographical locations</a:t>
            </a:r>
          </a:p>
          <a:p>
            <a:pPr lvl="1"/>
            <a:r>
              <a:rPr lang="en-US" dirty="0" smtClean="0"/>
              <a:t>Communication/coordination between developers</a:t>
            </a:r>
          </a:p>
          <a:p>
            <a:pPr lvl="1"/>
            <a:r>
              <a:rPr lang="en-US" dirty="0" smtClean="0"/>
              <a:t>Resource shortage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E-ED5B-460E-A9BE-13D218088B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663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Software design and Analysis</vt:lpstr>
      <vt:lpstr>Outline</vt:lpstr>
      <vt:lpstr>Purpose of software </vt:lpstr>
      <vt:lpstr>Software Complexity </vt:lpstr>
      <vt:lpstr>Reasons for software Complexity</vt:lpstr>
      <vt:lpstr>Reasons for software Complexity</vt:lpstr>
      <vt:lpstr>Reasons for software Complexity</vt:lpstr>
      <vt:lpstr>Reasons for software Complexity</vt:lpstr>
      <vt:lpstr>Reasons for software Complexity</vt:lpstr>
      <vt:lpstr>Summary</vt:lpstr>
      <vt:lpstr>Resolving Complexity</vt:lpstr>
      <vt:lpstr>Algorithmic Decomposition </vt:lpstr>
      <vt:lpstr>Example</vt:lpstr>
      <vt:lpstr>Decompose</vt:lpstr>
      <vt:lpstr>Execution</vt:lpstr>
      <vt:lpstr>Disadvantages</vt:lpstr>
      <vt:lpstr>Disadvantages</vt:lpstr>
      <vt:lpstr>Languages  </vt:lpstr>
      <vt:lpstr>New way to resolve complexity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2020-09-07T06:13:18Z</dcterms:created>
  <dcterms:modified xsi:type="dcterms:W3CDTF">2020-09-08T03:16:36Z</dcterms:modified>
</cp:coreProperties>
</file>