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wmf" ContentType="image/x-wmf"/>
  <Override PartName="/ppt/media/image2.wmf" ContentType="image/x-wmf"/>
  <Override PartName="/ppt/media/image3.wmf" ContentType="image/x-wmf"/>
  <Override PartName="/ppt/media/image4.wmf" ContentType="image/x-wmf"/>
  <Override PartName="/ppt/media/image5.wmf" ContentType="image/x-wmf"/>
  <Override PartName="/ppt/media/image6.png" ContentType="image/png"/>
  <Override PartName="/ppt/media/image7.jpeg" ContentType="image/jpeg"/>
  <Override PartName="/ppt/media/image8.wmf" ContentType="image/x-wm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FF9371A-5B6E-4277-9AFA-146517B0016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Coarse Grained means </a:t>
            </a:r>
            <a:r>
              <a:rPr b="1" lang="en-US" sz="2000" spc="-1" strike="noStrike">
                <a:latin typeface="Times New Roman"/>
              </a:rPr>
              <a:t>Partitioning into large components i.e </a:t>
            </a:r>
            <a:r>
              <a:rPr b="1" i="1" lang="en-US" sz="2000" spc="-1" strike="noStrike">
                <a:latin typeface="Times New Roman"/>
              </a:rPr>
              <a:t>layers or subsystems</a:t>
            </a:r>
            <a:r>
              <a:rPr b="0" lang="en-US" sz="2000" spc="-1" strike="noStrike">
                <a:latin typeface="Times New Roman"/>
              </a:rPr>
              <a:t>….but those components are very cohesive (</a:t>
            </a:r>
            <a:r>
              <a:rPr b="1" lang="en-US" sz="2000" spc="-1" strike="noStrike">
                <a:latin typeface="Times New Roman"/>
              </a:rPr>
              <a:t>well integrated</a:t>
            </a:r>
            <a:r>
              <a:rPr b="0" lang="en-US" sz="2000" spc="-1" strike="noStrike">
                <a:latin typeface="Times New Roman"/>
              </a:rPr>
              <a:t>)…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0CDBD4A-A7E4-42EE-99C5-055D7EF7F545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11/02/21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74B5258-D37B-460D-A384-E7170DF5CB85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DF10614-3686-49F0-8C4B-6C5D11254E4F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11/02/21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AD6CB56-A5F7-47CE-A4AE-FF56C15C58C9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Logical Architecture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743200" y="5124600"/>
            <a:ext cx="6857640" cy="666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09480" y="76320"/>
            <a:ext cx="1158192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Benefits of a Layered Architecture (con..)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09480" y="1463760"/>
            <a:ext cx="10972440" cy="4936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Related complexity is encapsulated and decomposable.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 layers can be replaced with new implementations.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Lower layers contain reusable functions.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 layers can be distributed.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Especially Domain and Technical Services.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Development by teams is aided by logical segmentation.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A4ED4C8-EBBA-4299-88BC-5AEEF8DDF09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09480" y="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Designin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 the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Domain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Layer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09480" y="1447920"/>
            <a:ext cx="11175480" cy="5333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do we design the application logic with objects?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software objects with names and information similar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the real-world domain.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Assign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application logic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responsibilities to these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domain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objects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E.g., a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Sale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object is able to calculate its total.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application logic layer is more accurately called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domain layer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when designed this way.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6D4A80C-9397-4774-9604-FC47C639BAA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09480" y="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Domain Model Related to Domain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Layer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18823D8-AC93-4410-BFC3-ABEDF269261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914400" y="1028880"/>
            <a:ext cx="10363320" cy="511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09480" y="7632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Layers vs. Partitions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C8A4C6E-4E01-4623-B1ED-CF203B0E953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609480" y="1600200"/>
            <a:ext cx="10972800" cy="360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MVC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Model View Controller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(MVC) design pattern specifies that an application consist of a data model, presentation information, and control information. The pattern requires that each of these be separated into different objects.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MVC is more of an architectural pattern, but not for complete application. MVC mostly relates to the UI / interaction layer of an application. You’re still going to need business logic layer, maybe some service layer and data access layer.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78E39C0-2A67-4230-B977-50A6DC58B6D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3ECEE6B-ECFA-48AA-A4BD-7AA5EF77097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1" name="Picture 2" descr="https://media.geeksforgeeks.org/wp-content/uploads/MVC-Design-Pattern.png"/>
          <p:cNvPicPr/>
          <p:nvPr/>
        </p:nvPicPr>
        <p:blipFill>
          <a:blip r:embed="rId1"/>
          <a:stretch/>
        </p:blipFill>
        <p:spPr>
          <a:xfrm>
            <a:off x="3161880" y="2052720"/>
            <a:ext cx="4829760" cy="419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8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Model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contains only the pure application data, it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contains no logic describing how to present the data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a user.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View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presents the model’s data to the user. The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view knows how to access the model’s data, but it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does not know what this data means or what the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 can do to manipulate it.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Controller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exists between the view and the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model. It listens to events triggered by the view (or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another external source) and executes the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appropriate reaction to these events. In most cases,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reaction is to call a method on the model. Since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view and the model are connected through 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notification mechanism, the result of this action is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then automatically reflected in the view.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A6DE662-2155-4BC5-9AD1-5D78FA2AF6C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633A53-5F64-428E-BA15-2DC2B897F4A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7" name="Content Placeholder 4" descr="MVC Pattern UML Diagram"/>
          <p:cNvPicPr/>
          <p:nvPr/>
        </p:nvPicPr>
        <p:blipFill>
          <a:blip r:embed="rId1"/>
          <a:stretch/>
        </p:blipFill>
        <p:spPr>
          <a:xfrm>
            <a:off x="1828800" y="2013120"/>
            <a:ext cx="6781320" cy="434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09480" y="7632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Messages from UI layer to domain layer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6C691C9C-D400-490D-A33D-40FD0A8FDAB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609480" y="1447920"/>
            <a:ext cx="10972800" cy="426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31560" y="513000"/>
            <a:ext cx="1066752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800" spc="-1" strike="noStrike">
                <a:solidFill>
                  <a:srgbClr val="000000"/>
                </a:solidFill>
                <a:latin typeface="Calibri Light"/>
              </a:rPr>
              <a:t>Logical Architecture &amp; Layers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11360" y="1672200"/>
            <a:ext cx="9908640" cy="4652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Logical architecture: the large-scale organization of software classes into </a:t>
            </a:r>
            <a:r>
              <a:rPr b="1" i="1" lang="en-US" sz="2600" spc="-1" strike="noStrike">
                <a:solidFill>
                  <a:srgbClr val="000000"/>
                </a:solidFill>
                <a:latin typeface="Calibri"/>
              </a:rPr>
              <a:t>packages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i="1" lang="en-US" sz="2600" spc="-1" strike="noStrike">
                <a:solidFill>
                  <a:srgbClr val="000000"/>
                </a:solidFill>
                <a:latin typeface="Calibri"/>
              </a:rPr>
              <a:t>subsystems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, and </a:t>
            </a:r>
            <a:r>
              <a:rPr b="1" i="1" lang="en-US" sz="2600" spc="-1" strike="noStrike">
                <a:solidFill>
                  <a:srgbClr val="000000"/>
                </a:solidFill>
                <a:latin typeface="Calibri"/>
              </a:rPr>
              <a:t>layers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Logical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” because no decisions about how these elements are deployed across different operating system processes or across physical computers in a network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Layer: a layer is a very 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coarse-grained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 grouping of classes, packages, or subsystems that have </a:t>
            </a:r>
            <a:r>
              <a:rPr b="1" i="1" lang="en-US" sz="2600" spc="-1" strike="noStrike">
                <a:solidFill>
                  <a:srgbClr val="000000"/>
                </a:solidFill>
                <a:latin typeface="Calibri"/>
              </a:rPr>
              <a:t>cohesive responsibility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for a major aspect of the system.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Layers are organized such that "higher" layers (such as the UI layer) call upon services of "lower" layers, but not normally vice versa.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7D8BCD36-B615-4823-8B26-4CFFFC1B168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11360" y="1698120"/>
            <a:ext cx="10078200" cy="4626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i="1" lang="en-US" sz="2600" spc="-1" strike="noStrike">
                <a:solidFill>
                  <a:srgbClr val="ff0000"/>
                </a:solidFill>
                <a:latin typeface="Calibri"/>
              </a:rPr>
              <a:t>User Interface: </a:t>
            </a:r>
            <a:r>
              <a:rPr b="0" i="1" lang="en-US" sz="2600" spc="-1" strike="noStrike">
                <a:solidFill>
                  <a:srgbClr val="000000"/>
                </a:solidFill>
                <a:latin typeface="Calibri"/>
              </a:rPr>
              <a:t>All activities related to interaction with users such as interfacing, handling user events and triggering the lower level operations.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i="1" lang="en-US" sz="2600" spc="-1" strike="noStrike">
                <a:solidFill>
                  <a:srgbClr val="ff0000"/>
                </a:solidFill>
                <a:latin typeface="Calibri"/>
              </a:rPr>
              <a:t>Application Logic and Domain Objects: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software objects representing </a:t>
            </a:r>
            <a:r>
              <a:rPr b="0" i="1" lang="en-US" sz="2600" spc="-1" strike="noStrike">
                <a:solidFill>
                  <a:srgbClr val="000000"/>
                </a:solidFill>
                <a:latin typeface="Calibri"/>
              </a:rPr>
              <a:t>domain concepts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(for example, a software class Sale) that fulfill application requirements, such as calculating a sale total.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i="1" lang="en-US" sz="2600" spc="-1" strike="noStrike">
                <a:solidFill>
                  <a:srgbClr val="ff0000"/>
                </a:solidFill>
                <a:latin typeface="Calibri"/>
              </a:rPr>
              <a:t>Technical Services: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general purpose objects and subsystems that provide supporting technical services, such as </a:t>
            </a:r>
            <a:r>
              <a:rPr b="1" i="1" lang="en-US" sz="2600" spc="-1" strike="noStrike">
                <a:solidFill>
                  <a:srgbClr val="000000"/>
                </a:solidFill>
                <a:latin typeface="Calibri"/>
              </a:rPr>
              <a:t>interfacing with a database or error logging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. These services are usually application-independent and reusable across several systems.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1573D03C-DDB3-4F14-B4B8-8062C9E7CFD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82760" y="497880"/>
            <a:ext cx="1087092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4546a"/>
                </a:solidFill>
                <a:latin typeface="Calibri Light"/>
              </a:rPr>
              <a:t>Layers in an OO system include: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Layered Architectures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09480" y="1802520"/>
            <a:ext cx="10972440" cy="4429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Relationships between layers: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</a:rPr>
              <a:t>Strict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 layered architecture: a layer only calls upon services of the layer directly below it e.g. TCP/IP Stack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</a:rPr>
              <a:t>Relaxed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 layered architecture: a higher layer calls upon several lower layers.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2DFD8402-DC03-4EB3-9242-A1B181ABB62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Layers shown with UML package diagram.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13A17490-2EC1-4F68-996B-7D11126AD80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133720" y="2560320"/>
            <a:ext cx="7924680" cy="377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Various UML notations for package nesting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1B59217D-7EE8-4895-8A1B-FA2C1FAA09E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188720" y="2011680"/>
            <a:ext cx="9997560" cy="413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992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Design with Layers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09480" y="1690560"/>
            <a:ext cx="10972440" cy="4465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Organize the large-scale logical structure of a system into discrete layers of distinct, related responsibilities.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Cohesive separation of concerns.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Lower layers are general services.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Higher layers are more application-specific.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Collaboration and coupling is from higher to lower layers.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Lower-to-higher layer coupling is avoided.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C03CE47-064B-43E6-B458-C727871586B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Common Layers in an Information System Logical Architecture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6D032F5-1E29-4888-9F3D-79A10B39A51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247840" y="1574640"/>
            <a:ext cx="8204040" cy="506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Benefits of a Layered Architecture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609480" y="1690560"/>
            <a:ext cx="10972440" cy="4617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Separation of concerns: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E.g., UI objects should not do application logic (a window object should not calculate taxes) nor should a domain layer object create windows or capture mouse events.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Reduced coupling and dependencies.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Improved cohesion.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Increased potential for reuse.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Increased clarity.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0FBA200-3841-4E44-803D-727AE1BE9FA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Application>LibreOffice/6.4.6.2$Linux_X86_64 LibreOffice_project/40$Build-2</Application>
  <Words>500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2015-11-10T05:48:33Z</dcterms:created>
  <dc:creator>Muhammad Taimoor Khan</dc:creator>
  <dc:description/>
  <dc:language>en-US</dc:language>
  <cp:lastModifiedBy/>
  <dcterms:modified xsi:type="dcterms:W3CDTF">2021-02-11T22:33:27Z</dcterms:modified>
  <cp:revision>10</cp:revision>
  <dc:subject/>
  <dc:title>Logical Architecture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