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6858000" cx="12192000"/>
  <p:notesSz cx="6858000" cy="9144000"/>
  <p:embeddedFontLst>
    <p:embeddedFont>
      <p:font typeface="Gill Sans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font" Target="fonts/GillSans-bold.fntdata"/><Relationship Id="rId23" Type="http://schemas.openxmlformats.org/officeDocument/2006/relationships/slide" Target="slides/slide19.xml"/><Relationship Id="rId45" Type="http://schemas.openxmlformats.org/officeDocument/2006/relationships/font" Target="fonts/Gill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:notes"/>
          <p:cNvSpPr/>
          <p:nvPr>
            <p:ph idx="2" type="sldImg"/>
          </p:nvPr>
        </p:nvSpPr>
        <p:spPr>
          <a:xfrm>
            <a:off x="384175" y="687388"/>
            <a:ext cx="60896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4" name="Google Shape;294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7" name="Google Shape;57;p7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Gill Sans"/>
              <a:buNone/>
              <a:defRPr b="0" sz="2000"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2318170" y="1255370"/>
            <a:ext cx="7237863" cy="15389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n-US"/>
              <a:t>SOFTWARE ENGINEERING</a:t>
            </a:r>
            <a:br>
              <a:rPr lang="en-US"/>
            </a:br>
            <a:r>
              <a:rPr lang="en-US" cap="none">
                <a:latin typeface="Calibri"/>
                <a:ea typeface="Calibri"/>
                <a:cs typeface="Calibri"/>
                <a:sym typeface="Calibri"/>
              </a:rPr>
              <a:t>(Week-7)</a:t>
            </a:r>
            <a:endParaRPr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2688609" y="3533799"/>
            <a:ext cx="6878471" cy="2457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i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161"/>
              </a:spcBef>
              <a:spcAft>
                <a:spcPts val="0"/>
              </a:spcAft>
              <a:buSzPct val="92000"/>
              <a:buNone/>
            </a:pPr>
            <a:r>
              <a:rPr lang="en-US" sz="3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USAMA MUSHARAF</a:t>
            </a:r>
            <a:endParaRPr/>
          </a:p>
          <a:p>
            <a:pPr indent="0" lvl="0" marL="0" rtl="0" algn="ctr">
              <a:spcBef>
                <a:spcPts val="1076"/>
              </a:spcBef>
              <a:spcAft>
                <a:spcPts val="0"/>
              </a:spcAft>
              <a:buSzPct val="92000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MS-CS (</a:t>
            </a:r>
            <a:r>
              <a:rPr lang="en-US" sz="2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Engineering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rtl="0" algn="ctr">
              <a:spcBef>
                <a:spcPts val="1076"/>
              </a:spcBef>
              <a:spcAft>
                <a:spcPts val="0"/>
              </a:spcAft>
              <a:buSzPct val="92000"/>
              <a:buNone/>
            </a:pPr>
            <a:r>
              <a:rPr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LECTURER (</a:t>
            </a:r>
            <a:r>
              <a:rPr i="1" lang="en-US" sz="28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</a:t>
            </a:r>
            <a:r>
              <a:rPr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rtl="0" algn="ctr">
              <a:spcBef>
                <a:spcPts val="1076"/>
              </a:spcBef>
              <a:spcAft>
                <a:spcPts val="0"/>
              </a:spcAft>
              <a:buSzPct val="92000"/>
              <a:buNone/>
            </a:pPr>
            <a:r>
              <a:rPr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FAST-NUCES PESHAWAR</a:t>
            </a:r>
            <a:endParaRPr/>
          </a:p>
          <a:p>
            <a:pPr indent="0" lvl="0" marL="0" rtl="0" algn="l">
              <a:spcBef>
                <a:spcPts val="1076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i="1" sz="2800">
              <a:solidFill>
                <a:schemeClr val="lt1"/>
              </a:solidFill>
            </a:endParaRPr>
          </a:p>
        </p:txBody>
      </p:sp>
      <p:grpSp>
        <p:nvGrpSpPr>
          <p:cNvPr id="102" name="Google Shape;102;p13"/>
          <p:cNvGrpSpPr/>
          <p:nvPr/>
        </p:nvGrpSpPr>
        <p:grpSpPr>
          <a:xfrm>
            <a:off x="9758150" y="771124"/>
            <a:ext cx="2069598" cy="1011532"/>
            <a:chOff x="0" y="858720"/>
            <a:chExt cx="2069598" cy="1011532"/>
          </a:xfrm>
        </p:grpSpPr>
        <p:pic>
          <p:nvPicPr>
            <p:cNvPr id="103" name="Google Shape;103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04234" y="858720"/>
              <a:ext cx="1261129" cy="4842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1342966"/>
              <a:ext cx="2069598" cy="52728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THE DEVELOPMENT OR MODULE VIEW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1638300" y="2720454"/>
            <a:ext cx="8915400" cy="309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development view derives from the logical view and describes the static organization of the system modules. </a:t>
            </a:r>
            <a:endParaRPr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UML diagrams such as package diagrams and component diagrams are often used to support this view. </a:t>
            </a:r>
            <a:endParaRPr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THE PROCESS VIEW</a:t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1638300" y="2347415"/>
            <a:ext cx="8915400" cy="3672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process view focuses on the dynamic aspects of the system, i.e., its execution time behavior. </a:t>
            </a:r>
            <a:endParaRPr/>
          </a:p>
          <a:p>
            <a:pPr indent="-259264" lvl="0" marL="306000" rtl="0" algn="l">
              <a:spcBef>
                <a:spcPts val="760"/>
              </a:spcBef>
              <a:spcAft>
                <a:spcPts val="0"/>
              </a:spcAft>
              <a:buSzPts val="736"/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This view maps functions, activities, and interactions onto runtime implementation.</a:t>
            </a:r>
            <a:endParaRPr/>
          </a:p>
          <a:p>
            <a:pPr indent="-259264" lvl="0" marL="306000" rtl="0" algn="l">
              <a:spcBef>
                <a:spcPts val="760"/>
              </a:spcBef>
              <a:spcAft>
                <a:spcPts val="0"/>
              </a:spcAft>
              <a:buSzPts val="736"/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760"/>
              </a:spcBef>
              <a:spcAft>
                <a:spcPts val="0"/>
              </a:spcAft>
              <a:buSzPts val="736"/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UML activity diagram support this view.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705821" y="951657"/>
            <a:ext cx="8911687" cy="686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THE PHYSICAL VIEW</a:t>
            </a:r>
            <a:endParaRPr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1643804" y="2456597"/>
            <a:ext cx="8915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physical view describes installation, configuration, and deployment of the software application.</a:t>
            </a:r>
            <a:endParaRPr/>
          </a:p>
          <a:p>
            <a:pPr indent="-247580" lvl="0" marL="306000" rtl="0" algn="l">
              <a:spcBef>
                <a:spcPts val="800"/>
              </a:spcBef>
              <a:spcAft>
                <a:spcPts val="0"/>
              </a:spcAft>
              <a:buSzPts val="920"/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It concerns itself with how to deliver the deploy-able system. </a:t>
            </a:r>
            <a:endParaRPr/>
          </a:p>
          <a:p>
            <a:pPr indent="-247580" lvl="0" marL="306000" rtl="0" algn="l">
              <a:spcBef>
                <a:spcPts val="800"/>
              </a:spcBef>
              <a:spcAft>
                <a:spcPts val="0"/>
              </a:spcAft>
              <a:buSzPts val="920"/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physical view shows the mapping of software onto hardware.  </a:t>
            </a:r>
            <a:endParaRPr/>
          </a:p>
          <a:p>
            <a:pPr indent="-247580" lvl="0" marL="306000" rtl="0" algn="l">
              <a:spcBef>
                <a:spcPts val="800"/>
              </a:spcBef>
              <a:spcAft>
                <a:spcPts val="0"/>
              </a:spcAft>
              <a:buSzPts val="920"/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UML deployment diagrams are often used to support this view.</a:t>
            </a:r>
            <a:endParaRPr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3762920" y="3353662"/>
            <a:ext cx="4971647" cy="686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 sz="4400">
                <a:solidFill>
                  <a:schemeClr val="dk1"/>
                </a:solidFill>
              </a:rPr>
              <a:t>UBER CASE STUDY</a:t>
            </a:r>
            <a:endParaRPr sz="4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6"/>
          <p:cNvGrpSpPr/>
          <p:nvPr/>
        </p:nvGrpSpPr>
        <p:grpSpPr>
          <a:xfrm>
            <a:off x="1202907" y="787944"/>
            <a:ext cx="9893905" cy="5885811"/>
            <a:chOff x="1789761" y="678762"/>
            <a:chExt cx="9893905" cy="5885811"/>
          </a:xfrm>
        </p:grpSpPr>
        <p:pic>
          <p:nvPicPr>
            <p:cNvPr id="190" name="Google Shape;190;p26"/>
            <p:cNvPicPr preferRelativeResize="0"/>
            <p:nvPr/>
          </p:nvPicPr>
          <p:blipFill rotWithShape="1">
            <a:blip r:embed="rId3">
              <a:alphaModFix/>
            </a:blip>
            <a:srcRect b="0" l="23324" r="0" t="0"/>
            <a:stretch/>
          </p:blipFill>
          <p:spPr>
            <a:xfrm>
              <a:off x="4107975" y="678762"/>
              <a:ext cx="7575691" cy="5885811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91" name="Google Shape;191;p26"/>
            <p:cNvPicPr preferRelativeResize="0"/>
            <p:nvPr/>
          </p:nvPicPr>
          <p:blipFill rotWithShape="1">
            <a:blip r:embed="rId3">
              <a:alphaModFix/>
            </a:blip>
            <a:srcRect b="40810" l="0" r="71564" t="0"/>
            <a:stretch/>
          </p:blipFill>
          <p:spPr>
            <a:xfrm>
              <a:off x="1789761" y="1019956"/>
              <a:ext cx="2809534" cy="3483805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774060" y="801531"/>
            <a:ext cx="8911687" cy="686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UBERS CASE STUDY</a:t>
            </a:r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1043301" y="1883391"/>
            <a:ext cx="10216101" cy="4831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just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Uber’s technology may look simple but when A user requests a ride from the app, and a driver arrives to take them to their destination.</a:t>
            </a:r>
            <a:endParaRPr/>
          </a:p>
          <a:p>
            <a:pPr indent="-165792" lvl="0" marL="306000" rtl="0" algn="just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just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But Behind the scenes, however, a giant infrastructure consisting of thousands of services and terabytes of data supports each and every trip on the platform.</a:t>
            </a:r>
            <a:endParaRPr/>
          </a:p>
          <a:p>
            <a:pPr indent="-165792" lvl="0" marL="306000" rtl="0" algn="just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just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Like most web-based services, the Uber backend system started out as a “monolithic” software architecture with a bunch of app servers and a single database.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896890" y="842474"/>
            <a:ext cx="8911687" cy="686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UBERS SERVICES </a:t>
            </a:r>
            <a:endParaRPr/>
          </a:p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1401857" y="2442949"/>
            <a:ext cx="8915400" cy="30707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392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The challenging thing is to supply demand.</a:t>
            </a:r>
            <a:endParaRPr/>
          </a:p>
          <a:p>
            <a:pPr indent="0" lvl="0" marL="0" rtl="0" algn="l">
              <a:spcBef>
                <a:spcPts val="1120"/>
              </a:spcBef>
              <a:spcAft>
                <a:spcPts val="0"/>
              </a:spcAft>
              <a:buSzPts val="2392"/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120"/>
              </a:spcBef>
              <a:spcAft>
                <a:spcPts val="0"/>
              </a:spcAft>
              <a:buSzPts val="2392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So we need two services</a:t>
            </a:r>
            <a:endParaRPr/>
          </a:p>
          <a:p>
            <a:pPr indent="-306000" lvl="1" marL="630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Supply service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06000" lvl="1" marL="630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Demand service</a:t>
            </a:r>
            <a:endParaRPr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805218" y="842474"/>
            <a:ext cx="8911687" cy="686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UBERS SERVICES </a:t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805218" y="2156347"/>
            <a:ext cx="10795379" cy="4367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SzPts val="2392"/>
              <a:buNone/>
            </a:pPr>
            <a:r>
              <a:rPr lang="en-US" sz="26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Supply service </a:t>
            </a:r>
            <a:endParaRPr sz="2600" u="sng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Supply Service tracks cars using geolocation (lat and lang). 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Every cab which is active keep on sending lat-long to the server every 5 sec once.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920"/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120"/>
              </a:spcBef>
              <a:spcAft>
                <a:spcPts val="0"/>
              </a:spcAft>
              <a:buSzPts val="2392"/>
              <a:buNone/>
            </a:pPr>
            <a:r>
              <a:rPr lang="en-US" sz="26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Demand service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Demand Service tracks the GPS location of the user when requested. 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SzPts val="920"/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Now we have supply and demand. all we need a service which matches they demand to a supply and that service in UBER is called as </a:t>
            </a:r>
            <a:r>
              <a:rPr i="1" lang="en-US" sz="24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Dispatch Optimization. </a:t>
            </a:r>
            <a:endParaRPr i="1" sz="2400" u="sng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719469" y="777922"/>
            <a:ext cx="9871194" cy="1009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HOW DISPATCH SYSTEM WORKS? HOW RIDERS MATCH TO DRIVERS?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1329905" y="2661313"/>
            <a:ext cx="8765274" cy="3275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i="1" lang="en-US" sz="24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GPS/ location data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is what drive </a:t>
            </a: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dispatch system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, that means we have to model our maps and location data. 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earth is a sphere. It’s hard to do summarization and approximation based purely on longitude and latitude.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1019719" y="692348"/>
            <a:ext cx="9721069" cy="11091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HOW DISPATCH SYSTEM WORKS? HOW RIDERS MATCH TO DRIVERS?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1019719" y="2089884"/>
            <a:ext cx="6258251" cy="3957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So Uber divides the earth into tiny cells using the Google S2 library. Each cell has a unique cell ID.</a:t>
            </a:r>
            <a:endParaRPr/>
          </a:p>
          <a:p>
            <a:pPr indent="0" lvl="0" marL="0" rtl="0" algn="just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S2 can give the coverage for a shape. If you want to draw a circle with a 1km radius centered on London, S2 can tell what cells are needed to completely cover the shape. </a:t>
            </a:r>
            <a:endParaRPr/>
          </a:p>
        </p:txBody>
      </p:sp>
      <p:pic>
        <p:nvPicPr>
          <p:cNvPr descr="Screen Clipping" id="222" name="Google Shape;22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9780" y="2405560"/>
            <a:ext cx="3765846" cy="3326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476559" y="975112"/>
            <a:ext cx="11029616" cy="7581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 sz="3200"/>
              <a:t>AGENDA OF WEEK # 7</a:t>
            </a:r>
            <a:endParaRPr/>
          </a:p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1091821" y="2210936"/>
            <a:ext cx="9471546" cy="3179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indent="-306000" lvl="0" marL="306000" rtl="0" algn="just">
              <a:spcBef>
                <a:spcPts val="4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4+1 View Model</a:t>
            </a:r>
            <a:endParaRPr/>
          </a:p>
          <a:p>
            <a:pPr indent="-306000" lvl="0" marL="306000" rtl="0" algn="just">
              <a:spcBef>
                <a:spcPts val="4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Discussion on Uber Case Study (System Design)</a:t>
            </a:r>
            <a:endParaRPr/>
          </a:p>
          <a:p>
            <a:pPr indent="-306000" lvl="0" marL="306000" rtl="0" algn="just">
              <a:spcBef>
                <a:spcPts val="480"/>
              </a:spcBef>
              <a:spcAft>
                <a:spcPts val="0"/>
              </a:spcAft>
              <a:buSzPts val="2208"/>
              <a:buChar char="◼"/>
            </a:pPr>
            <a:r>
              <a:rPr lang="en-US" sz="2400"/>
              <a:t>Towards Object Oriented Design </a:t>
            </a:r>
            <a:endParaRPr/>
          </a:p>
          <a:p>
            <a:pPr indent="-165792" lvl="0" marL="306000" rtl="0" algn="just">
              <a:spcBef>
                <a:spcPts val="4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869594" y="583167"/>
            <a:ext cx="8911687" cy="12183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HOW DISPATCH SYSTEM WORKS? HOW RIDERS MATCH TO DRIVERS?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2"/>
          <p:cNvSpPr txBox="1"/>
          <p:nvPr>
            <p:ph idx="1" type="body"/>
          </p:nvPr>
        </p:nvSpPr>
        <p:spPr>
          <a:xfrm>
            <a:off x="1179779" y="2674961"/>
            <a:ext cx="6258251" cy="18015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ETA (Estimated Time to Arrival)</a:t>
            </a:r>
            <a:endParaRPr/>
          </a:p>
          <a:p>
            <a:pPr indent="0" lvl="0" marL="0" rtl="0" algn="just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To compute the ETA of how nearby they are not geographically, but by the road system.</a:t>
            </a:r>
            <a:endParaRPr/>
          </a:p>
          <a:p>
            <a:pPr indent="0" lvl="0" marL="0" rtl="0" algn="just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Clipping" id="229" name="Google Shape;22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8358" y="2446505"/>
            <a:ext cx="3765846" cy="3326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829604" y="924360"/>
            <a:ext cx="8911687" cy="686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WEB APPLICATION FIREWALL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1138835" y="2702256"/>
            <a:ext cx="6258251" cy="2169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web application firewall (WAF) is a firewall that monitors, filters and blocks requests from</a:t>
            </a:r>
            <a:endParaRPr/>
          </a:p>
          <a:p>
            <a:pPr indent="-342900" lvl="1" marL="630000" rtl="0" algn="just">
              <a:spcBef>
                <a:spcPts val="1040"/>
              </a:spcBef>
              <a:spcAft>
                <a:spcPts val="0"/>
              </a:spcAft>
              <a:buSzPts val="2024"/>
              <a:buChar char="◼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block IPs</a:t>
            </a:r>
            <a:endParaRPr/>
          </a:p>
          <a:p>
            <a:pPr indent="-342900" lvl="1" marL="630000" rtl="0" algn="just">
              <a:spcBef>
                <a:spcPts val="1040"/>
              </a:spcBef>
              <a:spcAft>
                <a:spcPts val="0"/>
              </a:spcAft>
              <a:buSzPts val="2024"/>
              <a:buChar char="◼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Bots</a:t>
            </a:r>
            <a:endParaRPr/>
          </a:p>
          <a:p>
            <a:pPr indent="-342900" lvl="1" marL="630000" rtl="0" algn="just">
              <a:spcBef>
                <a:spcPts val="1040"/>
              </a:spcBef>
              <a:spcAft>
                <a:spcPts val="0"/>
              </a:spcAft>
              <a:buSzPts val="2024"/>
              <a:buChar char="◼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Or where UBER service is not launched yet</a:t>
            </a:r>
            <a:endParaRPr/>
          </a:p>
        </p:txBody>
      </p:sp>
      <p:pic>
        <p:nvPicPr>
          <p:cNvPr id="236" name="Google Shape;236;p33"/>
          <p:cNvPicPr preferRelativeResize="0"/>
          <p:nvPr/>
        </p:nvPicPr>
        <p:blipFill rotWithShape="1">
          <a:blip r:embed="rId3">
            <a:alphaModFix/>
          </a:blip>
          <a:srcRect b="40810" l="0" r="71564" t="0"/>
          <a:stretch/>
        </p:blipFill>
        <p:spPr>
          <a:xfrm>
            <a:off x="8336524" y="2285999"/>
            <a:ext cx="2809534" cy="348380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828651" y="897064"/>
            <a:ext cx="8911687" cy="686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LOAD BALANCING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949673" y="2804615"/>
            <a:ext cx="4729701" cy="2169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Load balancing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 refers to efficiently distributing incoming network traffic across a group of backend servers, also known as a </a:t>
            </a:r>
            <a:r>
              <a:rPr i="1" lang="en-US" sz="2400">
                <a:latin typeface="Calibri"/>
                <a:ea typeface="Calibri"/>
                <a:cs typeface="Calibri"/>
                <a:sym typeface="Calibri"/>
              </a:rPr>
              <a:t>server farm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 or </a:t>
            </a:r>
            <a:r>
              <a:rPr i="1" lang="en-US" sz="2400">
                <a:latin typeface="Calibri"/>
                <a:ea typeface="Calibri"/>
                <a:cs typeface="Calibri"/>
                <a:sym typeface="Calibri"/>
              </a:rPr>
              <a:t>server pool.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" name="Google Shape;243;p34"/>
          <p:cNvGrpSpPr/>
          <p:nvPr/>
        </p:nvGrpSpPr>
        <p:grpSpPr>
          <a:xfrm>
            <a:off x="7084141" y="2132249"/>
            <a:ext cx="4488210" cy="3483805"/>
            <a:chOff x="6005967" y="1408917"/>
            <a:chExt cx="4488210" cy="3483805"/>
          </a:xfrm>
        </p:grpSpPr>
        <p:pic>
          <p:nvPicPr>
            <p:cNvPr id="244" name="Google Shape;244;p34"/>
            <p:cNvPicPr preferRelativeResize="0"/>
            <p:nvPr/>
          </p:nvPicPr>
          <p:blipFill rotWithShape="1">
            <a:blip r:embed="rId3">
              <a:alphaModFix/>
            </a:blip>
            <a:srcRect b="40810" l="0" r="71564" t="0"/>
            <a:stretch/>
          </p:blipFill>
          <p:spPr>
            <a:xfrm>
              <a:off x="6005967" y="1408917"/>
              <a:ext cx="2809534" cy="3483805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45" name="Google Shape;245;p34"/>
            <p:cNvPicPr preferRelativeResize="0"/>
            <p:nvPr/>
          </p:nvPicPr>
          <p:blipFill rotWithShape="1">
            <a:blip r:embed="rId3">
              <a:alphaModFix/>
            </a:blip>
            <a:srcRect b="35244" l="28342" r="54668" t="16989"/>
            <a:stretch/>
          </p:blipFill>
          <p:spPr>
            <a:xfrm>
              <a:off x="8815501" y="2081283"/>
              <a:ext cx="1678676" cy="2811439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750761" y="651405"/>
            <a:ext cx="3469681" cy="686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SUPPLY/ DEMAND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1" name="Google Shape;251;p35"/>
          <p:cNvGrpSpPr/>
          <p:nvPr/>
        </p:nvGrpSpPr>
        <p:grpSpPr>
          <a:xfrm>
            <a:off x="2047165" y="1746912"/>
            <a:ext cx="9158830" cy="5008729"/>
            <a:chOff x="1789761" y="678762"/>
            <a:chExt cx="9893905" cy="5885811"/>
          </a:xfrm>
        </p:grpSpPr>
        <p:pic>
          <p:nvPicPr>
            <p:cNvPr id="252" name="Google Shape;252;p35"/>
            <p:cNvPicPr preferRelativeResize="0"/>
            <p:nvPr/>
          </p:nvPicPr>
          <p:blipFill rotWithShape="1">
            <a:blip r:embed="rId3">
              <a:alphaModFix/>
            </a:blip>
            <a:srcRect b="0" l="23324" r="0" t="0"/>
            <a:stretch/>
          </p:blipFill>
          <p:spPr>
            <a:xfrm>
              <a:off x="4107975" y="678762"/>
              <a:ext cx="7575691" cy="5885811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53" name="Google Shape;253;p35"/>
            <p:cNvPicPr preferRelativeResize="0"/>
            <p:nvPr/>
          </p:nvPicPr>
          <p:blipFill rotWithShape="1">
            <a:blip r:embed="rId3">
              <a:alphaModFix/>
            </a:blip>
            <a:srcRect b="40810" l="0" r="71564" t="0"/>
            <a:stretch/>
          </p:blipFill>
          <p:spPr>
            <a:xfrm>
              <a:off x="1789761" y="1019956"/>
              <a:ext cx="2809534" cy="3483805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type="title"/>
          </p:nvPr>
        </p:nvSpPr>
        <p:spPr>
          <a:xfrm>
            <a:off x="3043451" y="2872149"/>
            <a:ext cx="6318914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TOWARDS OBJECT ORIENTED DESIGN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type="title"/>
          </p:nvPr>
        </p:nvSpPr>
        <p:spPr>
          <a:xfrm>
            <a:off x="581192" y="764273"/>
            <a:ext cx="11029616" cy="746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THE HOME HEATING SYSTEM</a:t>
            </a:r>
            <a:endParaRPr/>
          </a:p>
        </p:txBody>
      </p:sp>
      <p:pic>
        <p:nvPicPr>
          <p:cNvPr id="264" name="Google Shape;264;p37"/>
          <p:cNvPicPr preferRelativeResize="0"/>
          <p:nvPr/>
        </p:nvPicPr>
        <p:blipFill rotWithShape="1">
          <a:blip r:embed="rId3">
            <a:alphaModFix/>
          </a:blip>
          <a:srcRect b="20212" l="13499" r="37115" t="29056"/>
          <a:stretch/>
        </p:blipFill>
        <p:spPr>
          <a:xfrm>
            <a:off x="2209800" y="2154650"/>
            <a:ext cx="7772400" cy="4488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type="title"/>
          </p:nvPr>
        </p:nvSpPr>
        <p:spPr>
          <a:xfrm>
            <a:off x="760862" y="914399"/>
            <a:ext cx="7772400" cy="7779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HOME HEATING REQUIREMENTS</a:t>
            </a:r>
            <a:endParaRPr/>
          </a:p>
        </p:txBody>
      </p:sp>
      <p:sp>
        <p:nvSpPr>
          <p:cNvPr id="270" name="Google Shape;270;p38"/>
          <p:cNvSpPr txBox="1"/>
          <p:nvPr/>
        </p:nvSpPr>
        <p:spPr>
          <a:xfrm>
            <a:off x="1800471" y="3248904"/>
            <a:ext cx="8831136" cy="156966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purpose of the </a:t>
            </a:r>
            <a:r>
              <a:rPr b="0" i="0" lang="en-US" sz="2400" u="sng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software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for the </a:t>
            </a:r>
            <a:r>
              <a:rPr b="0" i="0" lang="en-US" sz="2400" u="sng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400" u="sng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Heating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400" u="sng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System</a:t>
            </a: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is to control the </a:t>
            </a:r>
            <a:r>
              <a:rPr b="0" i="0" lang="en-US" sz="2400" u="sng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heating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400" u="sng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system</a:t>
            </a: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that heats the </a:t>
            </a:r>
            <a:r>
              <a:rPr b="0" i="0" lang="en-US" sz="2400" u="sng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rooms</a:t>
            </a: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of a </a:t>
            </a:r>
            <a:r>
              <a:rPr b="0" i="0" lang="en-US" sz="2400" u="sng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house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 The software shall maintain the </a:t>
            </a:r>
            <a:r>
              <a:rPr b="0" i="0" lang="en-US" sz="2400" u="sng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temperature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of each room within a specified </a:t>
            </a:r>
            <a:r>
              <a:rPr b="0" i="0" lang="en-US" sz="2400" u="sng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range</a:t>
            </a: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by controlling the </a:t>
            </a:r>
            <a:r>
              <a:rPr b="0" i="0" lang="en-US" sz="2400" u="sng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heat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400" u="sng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flow</a:t>
            </a: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to individual rooms.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p39"/>
          <p:cNvSpPr txBox="1"/>
          <p:nvPr>
            <p:ph type="title"/>
          </p:nvPr>
        </p:nvSpPr>
        <p:spPr>
          <a:xfrm>
            <a:off x="842749" y="887103"/>
            <a:ext cx="7772400" cy="7779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HOME HEATING REQUIREMENTS</a:t>
            </a:r>
            <a:endParaRPr/>
          </a:p>
        </p:txBody>
      </p:sp>
      <p:sp>
        <p:nvSpPr>
          <p:cNvPr id="277" name="Google Shape;277;p39"/>
          <p:cNvSpPr txBox="1"/>
          <p:nvPr>
            <p:ph idx="1" type="body"/>
          </p:nvPr>
        </p:nvSpPr>
        <p:spPr>
          <a:xfrm>
            <a:off x="842749" y="2095500"/>
            <a:ext cx="10635018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The software shall control the </a:t>
            </a:r>
            <a:r>
              <a:rPr lang="en-US" sz="2000" u="sng"/>
              <a:t>heat</a:t>
            </a:r>
            <a:r>
              <a:rPr lang="en-US" sz="2000"/>
              <a:t> in each room</a:t>
            </a:r>
            <a:endParaRPr/>
          </a:p>
          <a:p>
            <a:pPr indent="-306000" lvl="0" marL="3060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The room shall be heated when the temperature is 2F below </a:t>
            </a:r>
            <a:r>
              <a:rPr lang="en-US" sz="2000" u="sng"/>
              <a:t>desired</a:t>
            </a:r>
            <a:r>
              <a:rPr lang="en-US" sz="2000"/>
              <a:t> </a:t>
            </a:r>
            <a:r>
              <a:rPr lang="en-US" sz="2000" u="sng"/>
              <a:t>temp</a:t>
            </a:r>
            <a:endParaRPr/>
          </a:p>
          <a:p>
            <a:pPr indent="-306000" lvl="0" marL="3060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The room shall no longer be heated when the temperature is 2F above desired temp</a:t>
            </a:r>
            <a:endParaRPr/>
          </a:p>
          <a:p>
            <a:pPr indent="-306000" lvl="0" marL="3060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The flow of heat to each room shall be individually controlled by opening and closing its </a:t>
            </a:r>
            <a:r>
              <a:rPr lang="en-US" sz="2000" u="sng"/>
              <a:t>water</a:t>
            </a:r>
            <a:r>
              <a:rPr lang="en-US" sz="2000"/>
              <a:t> </a:t>
            </a:r>
            <a:r>
              <a:rPr lang="en-US" sz="2000" u="sng"/>
              <a:t>valve</a:t>
            </a:r>
            <a:endParaRPr/>
          </a:p>
          <a:p>
            <a:pPr indent="-306000" lvl="0" marL="3060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The valve shall be open when the room needs heat and closed otherwise</a:t>
            </a:r>
            <a:endParaRPr/>
          </a:p>
          <a:p>
            <a:pPr indent="-306000" lvl="0" marL="3060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The </a:t>
            </a:r>
            <a:r>
              <a:rPr lang="en-US" sz="2000" u="sng"/>
              <a:t>user</a:t>
            </a:r>
            <a:r>
              <a:rPr lang="en-US" sz="2000"/>
              <a:t> shall set the desired temperature on the </a:t>
            </a:r>
            <a:r>
              <a:rPr lang="en-US" sz="2000" u="sng"/>
              <a:t>thermostat</a:t>
            </a:r>
            <a:endParaRPr/>
          </a:p>
          <a:p>
            <a:pPr indent="-306000" lvl="0" marL="30600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The </a:t>
            </a:r>
            <a:r>
              <a:rPr lang="en-US" sz="2000" u="sng"/>
              <a:t>operator</a:t>
            </a:r>
            <a:r>
              <a:rPr lang="en-US" sz="2000"/>
              <a:t> shall be able to turn the heating system on and off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3" name="Google Shape;283;p40"/>
          <p:cNvSpPr txBox="1"/>
          <p:nvPr>
            <p:ph type="title"/>
          </p:nvPr>
        </p:nvSpPr>
        <p:spPr>
          <a:xfrm>
            <a:off x="924636" y="832512"/>
            <a:ext cx="7772400" cy="7779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HOME HEATING REQUIREMENTS</a:t>
            </a:r>
            <a:endParaRPr/>
          </a:p>
        </p:txBody>
      </p:sp>
      <p:sp>
        <p:nvSpPr>
          <p:cNvPr id="284" name="Google Shape;284;p40"/>
          <p:cNvSpPr txBox="1"/>
          <p:nvPr>
            <p:ph idx="2" type="body"/>
          </p:nvPr>
        </p:nvSpPr>
        <p:spPr>
          <a:xfrm>
            <a:off x="924636" y="2028399"/>
            <a:ext cx="10000374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32500" lnSpcReduction="20000"/>
          </a:bodyPr>
          <a:lstStyle/>
          <a:p>
            <a:pPr indent="-306000" lvl="0" marL="3060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92000"/>
              <a:buChar char="◼"/>
            </a:pPr>
            <a:r>
              <a:rPr lang="en-US" sz="6400"/>
              <a:t>The </a:t>
            </a:r>
            <a:r>
              <a:rPr lang="en-US" sz="6400" u="sng"/>
              <a:t>furnace</a:t>
            </a:r>
            <a:r>
              <a:rPr lang="en-US" sz="6400"/>
              <a:t> must not run when the system is off</a:t>
            </a:r>
            <a:endParaRPr/>
          </a:p>
          <a:p>
            <a:pPr indent="-306000" lvl="0" marL="306000" rtl="0" algn="l">
              <a:lnSpc>
                <a:spcPct val="130000"/>
              </a:lnSpc>
              <a:spcBef>
                <a:spcPts val="1016"/>
              </a:spcBef>
              <a:spcAft>
                <a:spcPts val="0"/>
              </a:spcAft>
              <a:buSzPct val="92000"/>
              <a:buChar char="◼"/>
            </a:pPr>
            <a:r>
              <a:rPr lang="en-US" sz="6400"/>
              <a:t>When the furnace is not running and a room needs heat, the software shall turn the furnace on</a:t>
            </a:r>
            <a:endParaRPr/>
          </a:p>
          <a:p>
            <a:pPr indent="-306000" lvl="0" marL="306000" rtl="0" algn="l">
              <a:lnSpc>
                <a:spcPct val="130000"/>
              </a:lnSpc>
              <a:spcBef>
                <a:spcPts val="1016"/>
              </a:spcBef>
              <a:spcAft>
                <a:spcPts val="0"/>
              </a:spcAft>
              <a:buSzPct val="92000"/>
              <a:buChar char="◼"/>
            </a:pPr>
            <a:r>
              <a:rPr lang="en-US" sz="6400"/>
              <a:t>To turn the furnace on the software shall follow these steps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16"/>
              </a:spcBef>
              <a:spcAft>
                <a:spcPts val="0"/>
              </a:spcAft>
              <a:buSzPct val="92000"/>
              <a:buNone/>
            </a:pPr>
            <a:r>
              <a:rPr lang="en-US" sz="6400"/>
              <a:t>	– open the </a:t>
            </a:r>
            <a:r>
              <a:rPr lang="en-US" sz="6400" u="sng"/>
              <a:t>fuel</a:t>
            </a:r>
            <a:r>
              <a:rPr lang="en-US" sz="6400"/>
              <a:t> </a:t>
            </a:r>
            <a:r>
              <a:rPr lang="en-US" sz="6400" u="sng"/>
              <a:t>valve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16"/>
              </a:spcBef>
              <a:spcAft>
                <a:spcPts val="0"/>
              </a:spcAft>
              <a:buSzPct val="92000"/>
              <a:buNone/>
            </a:pPr>
            <a:r>
              <a:rPr lang="en-US" sz="6400"/>
              <a:t>	– turn the </a:t>
            </a:r>
            <a:r>
              <a:rPr lang="en-US" sz="6400" u="sng"/>
              <a:t>burner</a:t>
            </a:r>
            <a:r>
              <a:rPr lang="en-US" sz="6400"/>
              <a:t> on</a:t>
            </a:r>
            <a:endParaRPr/>
          </a:p>
          <a:p>
            <a:pPr indent="-306000" lvl="0" marL="306000" rtl="0" algn="l">
              <a:lnSpc>
                <a:spcPct val="130000"/>
              </a:lnSpc>
              <a:spcBef>
                <a:spcPts val="1016"/>
              </a:spcBef>
              <a:spcAft>
                <a:spcPts val="0"/>
              </a:spcAft>
              <a:buSzPct val="92000"/>
              <a:buChar char="◼"/>
            </a:pPr>
            <a:r>
              <a:rPr lang="en-US" sz="6400"/>
              <a:t> The software shall turn the furnace off when heat is no longer needed in any room</a:t>
            </a:r>
            <a:endParaRPr/>
          </a:p>
          <a:p>
            <a:pPr indent="-306000" lvl="0" marL="306000" rtl="0" algn="l">
              <a:lnSpc>
                <a:spcPct val="130000"/>
              </a:lnSpc>
              <a:spcBef>
                <a:spcPts val="1016"/>
              </a:spcBef>
              <a:spcAft>
                <a:spcPts val="0"/>
              </a:spcAft>
              <a:buSzPct val="92000"/>
              <a:buChar char="◼"/>
            </a:pPr>
            <a:r>
              <a:rPr lang="en-US" sz="6400"/>
              <a:t> To turn the furnace off the software shall follow these steps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16"/>
              </a:spcBef>
              <a:spcAft>
                <a:spcPts val="0"/>
              </a:spcAft>
              <a:buSzPct val="92000"/>
              <a:buNone/>
            </a:pPr>
            <a:r>
              <a:rPr lang="en-US" sz="6400"/>
              <a:t>	– close fuel valve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type="title"/>
          </p:nvPr>
        </p:nvSpPr>
        <p:spPr>
          <a:xfrm>
            <a:off x="526601" y="714038"/>
            <a:ext cx="11029616" cy="5346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IDENTIFY OBJECT CLASSES</a:t>
            </a:r>
            <a:endParaRPr/>
          </a:p>
        </p:txBody>
      </p:sp>
      <p:sp>
        <p:nvSpPr>
          <p:cNvPr id="290" name="Google Shape;290;p41"/>
          <p:cNvSpPr txBox="1"/>
          <p:nvPr>
            <p:ph idx="12" type="sldNum"/>
          </p:nvPr>
        </p:nvSpPr>
        <p:spPr>
          <a:xfrm>
            <a:off x="1670304" y="62103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</a:t>
            </a:r>
            <a:endParaRPr/>
          </a:p>
        </p:txBody>
      </p:sp>
      <p:pic>
        <p:nvPicPr>
          <p:cNvPr id="291" name="Google Shape;291;p41"/>
          <p:cNvPicPr preferRelativeResize="0"/>
          <p:nvPr/>
        </p:nvPicPr>
        <p:blipFill rotWithShape="1">
          <a:blip r:embed="rId3">
            <a:alphaModFix/>
          </a:blip>
          <a:srcRect b="23674" l="16032" r="37115" t="27083"/>
          <a:stretch/>
        </p:blipFill>
        <p:spPr>
          <a:xfrm>
            <a:off x="1898904" y="1531960"/>
            <a:ext cx="8897815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859659" y="924361"/>
            <a:ext cx="8911687" cy="6724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b="1" lang="en-US"/>
              <a:t>4+1 VIEW MODEL</a:t>
            </a:r>
            <a:endParaRPr/>
          </a:p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1797642" y="3143534"/>
            <a:ext cx="8915400" cy="1332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ctr">
              <a:spcBef>
                <a:spcPts val="0"/>
              </a:spcBef>
              <a:spcAft>
                <a:spcPts val="0"/>
              </a:spcAft>
              <a:buSzPts val="2576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4+1 view is an architecture verification technique for studying and documenting software architecture design.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type="title"/>
          </p:nvPr>
        </p:nvSpPr>
        <p:spPr>
          <a:xfrm>
            <a:off x="581191" y="846160"/>
            <a:ext cx="11029616" cy="6514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ELIMINATION</a:t>
            </a:r>
            <a:endParaRPr/>
          </a:p>
        </p:txBody>
      </p:sp>
      <p:pic>
        <p:nvPicPr>
          <p:cNvPr id="297" name="Google Shape;297;p42"/>
          <p:cNvPicPr preferRelativeResize="0"/>
          <p:nvPr/>
        </p:nvPicPr>
        <p:blipFill rotWithShape="1">
          <a:blip r:embed="rId3">
            <a:alphaModFix/>
          </a:blip>
          <a:srcRect b="16666" l="14275" r="38288" t="37499"/>
          <a:stretch/>
        </p:blipFill>
        <p:spPr>
          <a:xfrm>
            <a:off x="1808184" y="1880696"/>
            <a:ext cx="8575631" cy="4792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AFTER ELIMINATION </a:t>
            </a:r>
            <a:endParaRPr/>
          </a:p>
        </p:txBody>
      </p:sp>
      <p:sp>
        <p:nvSpPr>
          <p:cNvPr id="303" name="Google Shape;303;p43"/>
          <p:cNvSpPr txBox="1"/>
          <p:nvPr>
            <p:ph idx="12" type="sldNum"/>
          </p:nvPr>
        </p:nvSpPr>
        <p:spPr>
          <a:xfrm>
            <a:off x="1670304" y="62103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</a:t>
            </a:r>
            <a:endParaRPr/>
          </a:p>
        </p:txBody>
      </p:sp>
      <p:pic>
        <p:nvPicPr>
          <p:cNvPr id="304" name="Google Shape;304;p43"/>
          <p:cNvPicPr preferRelativeResize="0"/>
          <p:nvPr/>
        </p:nvPicPr>
        <p:blipFill rotWithShape="1">
          <a:blip r:embed="rId3">
            <a:alphaModFix/>
          </a:blip>
          <a:srcRect b="11458" l="16619" r="39457" t="45833"/>
          <a:stretch/>
        </p:blipFill>
        <p:spPr>
          <a:xfrm>
            <a:off x="1898904" y="2002808"/>
            <a:ext cx="8781585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type="title"/>
          </p:nvPr>
        </p:nvSpPr>
        <p:spPr>
          <a:xfrm>
            <a:off x="634519" y="1107174"/>
            <a:ext cx="7772400" cy="5288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POSSIBLE ASSOCIATIONS </a:t>
            </a:r>
            <a:endParaRPr/>
          </a:p>
        </p:txBody>
      </p:sp>
      <p:pic>
        <p:nvPicPr>
          <p:cNvPr id="310" name="Google Shape;310;p44"/>
          <p:cNvPicPr preferRelativeResize="0"/>
          <p:nvPr/>
        </p:nvPicPr>
        <p:blipFill rotWithShape="1">
          <a:blip r:embed="rId3">
            <a:alphaModFix/>
          </a:blip>
          <a:srcRect b="9003" l="35358" r="37702" t="54268"/>
          <a:stretch/>
        </p:blipFill>
        <p:spPr>
          <a:xfrm>
            <a:off x="3791497" y="2260489"/>
            <a:ext cx="4369763" cy="4186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type="title"/>
          </p:nvPr>
        </p:nvSpPr>
        <p:spPr>
          <a:xfrm>
            <a:off x="581192" y="702156"/>
            <a:ext cx="11029616" cy="6080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OBJECT MODEL</a:t>
            </a:r>
            <a:endParaRPr/>
          </a:p>
        </p:txBody>
      </p:sp>
      <p:pic>
        <p:nvPicPr>
          <p:cNvPr id="316" name="Google Shape;316;p45"/>
          <p:cNvPicPr preferRelativeResize="0"/>
          <p:nvPr/>
        </p:nvPicPr>
        <p:blipFill rotWithShape="1">
          <a:blip r:embed="rId3">
            <a:alphaModFix/>
          </a:blip>
          <a:srcRect b="13541" l="17204" r="40042" t="37500"/>
          <a:stretch/>
        </p:blipFill>
        <p:spPr>
          <a:xfrm>
            <a:off x="2127504" y="1614292"/>
            <a:ext cx="8083296" cy="5053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OBJECT MODEL - MODIFIED</a:t>
            </a:r>
            <a:endParaRPr/>
          </a:p>
        </p:txBody>
      </p:sp>
      <p:pic>
        <p:nvPicPr>
          <p:cNvPr id="322" name="Google Shape;322;p46"/>
          <p:cNvPicPr preferRelativeResize="0"/>
          <p:nvPr/>
        </p:nvPicPr>
        <p:blipFill rotWithShape="1">
          <a:blip r:embed="rId3">
            <a:alphaModFix/>
          </a:blip>
          <a:srcRect b="17709" l="17204" r="39458" t="32291"/>
          <a:stretch/>
        </p:blipFill>
        <p:spPr>
          <a:xfrm>
            <a:off x="2113856" y="1856072"/>
            <a:ext cx="8235696" cy="5001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OBJECT MODEL: ATTRIBUTES</a:t>
            </a:r>
            <a:endParaRPr/>
          </a:p>
        </p:txBody>
      </p:sp>
      <p:pic>
        <p:nvPicPr>
          <p:cNvPr id="328" name="Google Shape;328;p47"/>
          <p:cNvPicPr preferRelativeResize="0"/>
          <p:nvPr/>
        </p:nvPicPr>
        <p:blipFill rotWithShape="1">
          <a:blip r:embed="rId3">
            <a:alphaModFix/>
          </a:blip>
          <a:srcRect b="14583" l="17790" r="40043" t="37500"/>
          <a:stretch/>
        </p:blipFill>
        <p:spPr>
          <a:xfrm>
            <a:off x="1921286" y="2088193"/>
            <a:ext cx="8349428" cy="4769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4" name="Google Shape;334;p48"/>
          <p:cNvSpPr txBox="1"/>
          <p:nvPr>
            <p:ph type="title"/>
          </p:nvPr>
        </p:nvSpPr>
        <p:spPr>
          <a:xfrm>
            <a:off x="1058218" y="1023582"/>
            <a:ext cx="7772400" cy="5771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ITERATE THE MODEL</a:t>
            </a:r>
            <a:endParaRPr/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1386180" y="2028968"/>
            <a:ext cx="396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55000" lnSpcReduction="20000"/>
          </a:bodyPr>
          <a:lstStyle/>
          <a:p>
            <a:pPr indent="-306000" lvl="0" marL="3060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92000"/>
              <a:buChar char="◼"/>
            </a:pPr>
            <a:r>
              <a:rPr lang="en-US" sz="6400"/>
              <a:t>Keep on doing this until you, your  customer, and your engineers are happy with the model</a:t>
            </a:r>
            <a:endParaRPr/>
          </a:p>
        </p:txBody>
      </p:sp>
      <p:pic>
        <p:nvPicPr>
          <p:cNvPr id="336" name="Google Shape;336;p48"/>
          <p:cNvPicPr preferRelativeResize="0"/>
          <p:nvPr/>
        </p:nvPicPr>
        <p:blipFill rotWithShape="1">
          <a:blip r:embed="rId3">
            <a:alphaModFix/>
          </a:blip>
          <a:srcRect b="22916" l="39459" r="38872" t="39583"/>
          <a:stretch/>
        </p:blipFill>
        <p:spPr>
          <a:xfrm>
            <a:off x="7102937" y="2776724"/>
            <a:ext cx="3455363" cy="33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/>
          <p:nvPr>
            <p:ph type="title"/>
          </p:nvPr>
        </p:nvSpPr>
        <p:spPr>
          <a:xfrm>
            <a:off x="581193" y="729658"/>
            <a:ext cx="11029616" cy="5513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SEQUENCE DIAGRAM</a:t>
            </a:r>
            <a:endParaRPr/>
          </a:p>
        </p:txBody>
      </p:sp>
      <p:pic>
        <p:nvPicPr>
          <p:cNvPr id="342" name="Google Shape;342;p49"/>
          <p:cNvPicPr preferRelativeResize="0"/>
          <p:nvPr/>
        </p:nvPicPr>
        <p:blipFill rotWithShape="1">
          <a:blip r:embed="rId3">
            <a:alphaModFix/>
          </a:blip>
          <a:srcRect b="24999" l="20717" r="32432" t="21875"/>
          <a:stretch/>
        </p:blipFill>
        <p:spPr>
          <a:xfrm>
            <a:off x="2370161" y="1514845"/>
            <a:ext cx="7936254" cy="5059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0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OO MODEL – MODIFIED AGAIN!</a:t>
            </a:r>
            <a:endParaRPr/>
          </a:p>
        </p:txBody>
      </p:sp>
      <p:pic>
        <p:nvPicPr>
          <p:cNvPr id="348" name="Google Shape;348;p50"/>
          <p:cNvPicPr preferRelativeResize="0"/>
          <p:nvPr/>
        </p:nvPicPr>
        <p:blipFill rotWithShape="1">
          <a:blip r:embed="rId3">
            <a:alphaModFix/>
          </a:blip>
          <a:srcRect b="15625" l="21888" r="34773" t="34375"/>
          <a:stretch/>
        </p:blipFill>
        <p:spPr>
          <a:xfrm>
            <a:off x="1883391" y="1907342"/>
            <a:ext cx="8282655" cy="4876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1"/>
          <p:cNvSpPr txBox="1"/>
          <p:nvPr>
            <p:ph type="title"/>
          </p:nvPr>
        </p:nvSpPr>
        <p:spPr>
          <a:xfrm>
            <a:off x="910989" y="1009933"/>
            <a:ext cx="7772400" cy="5755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ITERATE THE MODEL</a:t>
            </a:r>
            <a:endParaRPr/>
          </a:p>
        </p:txBody>
      </p:sp>
      <p:sp>
        <p:nvSpPr>
          <p:cNvPr id="354" name="Google Shape;354;p51"/>
          <p:cNvSpPr txBox="1"/>
          <p:nvPr>
            <p:ph idx="1" type="body"/>
          </p:nvPr>
        </p:nvSpPr>
        <p:spPr>
          <a:xfrm>
            <a:off x="1195112" y="1749262"/>
            <a:ext cx="396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55000" lnSpcReduction="20000"/>
          </a:bodyPr>
          <a:lstStyle/>
          <a:p>
            <a:pPr indent="-306000" lvl="0" marL="3060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92000"/>
              <a:buChar char="◼"/>
            </a:pPr>
            <a:r>
              <a:rPr lang="en-US" sz="6400"/>
              <a:t>Keep on doing this until you, your  customer, and your engineers are happy with the model</a:t>
            </a:r>
            <a:endParaRPr/>
          </a:p>
        </p:txBody>
      </p:sp>
      <p:pic>
        <p:nvPicPr>
          <p:cNvPr id="355" name="Google Shape;355;p51"/>
          <p:cNvPicPr preferRelativeResize="0"/>
          <p:nvPr/>
        </p:nvPicPr>
        <p:blipFill rotWithShape="1">
          <a:blip r:embed="rId3">
            <a:alphaModFix/>
          </a:blip>
          <a:srcRect b="22916" l="39459" r="38872" t="39583"/>
          <a:stretch/>
        </p:blipFill>
        <p:spPr>
          <a:xfrm>
            <a:off x="6770222" y="2776724"/>
            <a:ext cx="3455363" cy="33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THE 4 +1 VIEW MODEL</a:t>
            </a:r>
            <a:endParaRPr/>
          </a:p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1733266" y="2415653"/>
            <a:ext cx="9471095" cy="40704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4+1 view model was originally introduced by Philippe Kruchten (Kruchten, 1995). 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model provides four essential views: </a:t>
            </a:r>
            <a:endParaRPr/>
          </a:p>
          <a:p>
            <a:pPr indent="-270000" lvl="2" marL="900000" rtl="0" algn="l">
              <a:spcBef>
                <a:spcPts val="1040"/>
              </a:spcBef>
              <a:spcAft>
                <a:spcPts val="0"/>
              </a:spcAft>
              <a:buSzPts val="2024"/>
              <a:buChar char="◼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the logical view, </a:t>
            </a:r>
            <a:endParaRPr/>
          </a:p>
          <a:p>
            <a:pPr indent="-270000" lvl="2" marL="900000" rtl="0" algn="l">
              <a:spcBef>
                <a:spcPts val="1040"/>
              </a:spcBef>
              <a:spcAft>
                <a:spcPts val="0"/>
              </a:spcAft>
              <a:buSzPts val="2024"/>
              <a:buChar char="◼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the process view, </a:t>
            </a:r>
            <a:endParaRPr/>
          </a:p>
          <a:p>
            <a:pPr indent="-270000" lvl="2" marL="900000" rtl="0" algn="l">
              <a:spcBef>
                <a:spcPts val="1040"/>
              </a:spcBef>
              <a:spcAft>
                <a:spcPts val="0"/>
              </a:spcAft>
              <a:buSzPts val="2024"/>
              <a:buChar char="◼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the physical view, </a:t>
            </a:r>
            <a:endParaRPr/>
          </a:p>
          <a:p>
            <a:pPr indent="-270000" lvl="2" marL="900000" rtl="0" algn="l">
              <a:spcBef>
                <a:spcPts val="1040"/>
              </a:spcBef>
              <a:spcAft>
                <a:spcPts val="0"/>
              </a:spcAft>
              <a:buSzPts val="2024"/>
              <a:buChar char="◼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the development view</a:t>
            </a:r>
            <a:endParaRPr/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and fifth is the scenario view</a:t>
            </a:r>
            <a:endParaRPr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2"/>
          <p:cNvSpPr txBox="1"/>
          <p:nvPr>
            <p:ph type="title"/>
          </p:nvPr>
        </p:nvSpPr>
        <p:spPr>
          <a:xfrm>
            <a:off x="838199" y="801856"/>
            <a:ext cx="10515600" cy="7403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n-US" sz="4000"/>
              <a:t> </a:t>
            </a:r>
            <a:endParaRPr sz="4000"/>
          </a:p>
        </p:txBody>
      </p:sp>
      <p:sp>
        <p:nvSpPr>
          <p:cNvPr id="361" name="Google Shape;361;p52"/>
          <p:cNvSpPr txBox="1"/>
          <p:nvPr>
            <p:ph idx="1" type="body"/>
          </p:nvPr>
        </p:nvSpPr>
        <p:spPr>
          <a:xfrm>
            <a:off x="2792130" y="2947916"/>
            <a:ext cx="6911428" cy="189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048"/>
              <a:buNone/>
            </a:pPr>
            <a:r>
              <a:rPr b="1" lang="en-US" sz="4400"/>
              <a:t>HAVE A GOO DAY!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600195" y="870868"/>
            <a:ext cx="8623726" cy="8740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b="1" lang="en-US" sz="2800"/>
              <a:t>4+1 VIEW MODEL OF ARCHITECTURE</a:t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3815688" y="2753440"/>
            <a:ext cx="1828800" cy="1143000"/>
          </a:xfrm>
          <a:prstGeom prst="rect">
            <a:avLst/>
          </a:prstGeom>
          <a:solidFill>
            <a:schemeClr val="accent5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view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6558888" y="4277440"/>
            <a:ext cx="1828800" cy="1143000"/>
          </a:xfrm>
          <a:prstGeom prst="rect">
            <a:avLst/>
          </a:prstGeom>
          <a:solidFill>
            <a:schemeClr val="accent5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 View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3815688" y="4277440"/>
            <a:ext cx="1828800" cy="1143000"/>
          </a:xfrm>
          <a:prstGeom prst="rect">
            <a:avLst/>
          </a:prstGeom>
          <a:solidFill>
            <a:schemeClr val="accent5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View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6482688" y="2753440"/>
            <a:ext cx="1905000" cy="1143000"/>
          </a:xfrm>
          <a:prstGeom prst="rect">
            <a:avLst/>
          </a:prstGeom>
          <a:solidFill>
            <a:schemeClr val="accent5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view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5034888" y="3591640"/>
            <a:ext cx="1981200" cy="990600"/>
          </a:xfrm>
          <a:prstGeom prst="ellipse">
            <a:avLst/>
          </a:prstGeom>
          <a:solidFill>
            <a:srgbClr val="006699">
              <a:alpha val="49803"/>
            </a:srgbClr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Scenarios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17"/>
          <p:cNvCxnSpPr/>
          <p:nvPr/>
        </p:nvCxnSpPr>
        <p:spPr>
          <a:xfrm>
            <a:off x="4653888" y="3896440"/>
            <a:ext cx="0" cy="38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7"/>
          <p:cNvCxnSpPr/>
          <p:nvPr/>
        </p:nvCxnSpPr>
        <p:spPr>
          <a:xfrm>
            <a:off x="5644488" y="3286840"/>
            <a:ext cx="838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7"/>
          <p:cNvCxnSpPr/>
          <p:nvPr/>
        </p:nvCxnSpPr>
        <p:spPr>
          <a:xfrm>
            <a:off x="7473288" y="3896440"/>
            <a:ext cx="0" cy="38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7"/>
          <p:cNvCxnSpPr/>
          <p:nvPr/>
        </p:nvCxnSpPr>
        <p:spPr>
          <a:xfrm>
            <a:off x="5644488" y="4887040"/>
            <a:ext cx="914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THE 4+1 VIEW MODEL</a:t>
            </a:r>
            <a:endParaRPr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1497391" y="2775045"/>
            <a:ext cx="8915400" cy="2916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Multiple-view model that addresses different aspects and concerns of the system.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Standardizes the software design documents and makes the design easy to understand by all stakeholders.</a:t>
            </a:r>
            <a:endParaRPr/>
          </a:p>
          <a:p>
            <a:pPr indent="-189160" lvl="0" marL="306000" rtl="0" algn="l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THE SCENARIO VIEW- USE CASE VIEW</a:t>
            </a:r>
            <a:endParaRPr/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1638300" y="2392907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scenario view describes the functionality of the system, i.e., how the user employs the system and how the system provides services to the users. </a:t>
            </a:r>
            <a:endParaRPr/>
          </a:p>
          <a:p>
            <a:pPr indent="-165792" lvl="0" marL="306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It helps designers to discover architecture elements during the design process and to validate the architecture design afterward. </a:t>
            </a:r>
            <a:endParaRPr/>
          </a:p>
          <a:p>
            <a:pPr indent="-165792" lvl="1" marL="630000" rtl="0" algn="l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THE LOGICAL OR CONCEPTUAL VIEW</a:t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1524686" y="2638567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just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logical view is based on application domain entities necessary to implement the functional requirements. </a:t>
            </a:r>
            <a:endParaRPr/>
          </a:p>
          <a:p>
            <a:pPr indent="-165792" lvl="0" marL="306000" rtl="0" algn="just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06000" lvl="0" marL="306000" rtl="0" algn="just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logical view specifies system decomposition into conceptual entities (such as objects) and connections between them (such as  associations). </a:t>
            </a:r>
            <a:endParaRPr/>
          </a:p>
          <a:p>
            <a:pPr indent="-165792" lvl="0" marL="306000" rtl="0" algn="just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65792" lvl="0" marL="306000" rtl="0" algn="just"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THE LOGICAL VIEW</a:t>
            </a:r>
            <a:endParaRPr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1638300" y="2570328"/>
            <a:ext cx="8915400" cy="2615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spcBef>
                <a:spcPts val="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logical view is typically supported by </a:t>
            </a:r>
            <a:endParaRPr/>
          </a:p>
          <a:p>
            <a:pPr indent="-306000" lvl="1" marL="630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UML static diagrams including class/object diagrams and </a:t>
            </a:r>
            <a:endParaRPr/>
          </a:p>
          <a:p>
            <a:pPr indent="-306000" lvl="1" marL="630000" rtl="0" algn="l">
              <a:spcBef>
                <a:spcPts val="1080"/>
              </a:spcBef>
              <a:spcAft>
                <a:spcPts val="0"/>
              </a:spcAft>
              <a:buSzPts val="2208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UML dynamic diagrams, sequence diagram, state diagram.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