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6858000" cx="12192000"/>
  <p:notesSz cx="6858000" cy="9144000"/>
  <p:embeddedFontLst>
    <p:embeddedFont>
      <p:font typeface="Tahoma"/>
      <p:regular r:id="rId47"/>
      <p:bold r:id="rId48"/>
    </p:embeddedFont>
    <p:embeddedFont>
      <p:font typeface="Gill Sans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Tahoma-bold.fntdata"/><Relationship Id="rId47" Type="http://schemas.openxmlformats.org/officeDocument/2006/relationships/font" Target="fonts/Tahoma-regular.fntdata"/><Relationship Id="rId49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Gill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ICS 123, Spring 2002</a:t>
            </a:r>
            <a:endParaRPr/>
          </a:p>
        </p:txBody>
      </p:sp>
      <p:sp>
        <p:nvSpPr>
          <p:cNvPr id="180" name="Google Shape;180;p14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University of California, Irvine</a:t>
            </a:r>
            <a:endParaRPr/>
          </a:p>
        </p:txBody>
      </p:sp>
      <p:sp>
        <p:nvSpPr>
          <p:cNvPr id="181" name="Google Shape;181;p1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Topic 3, Architectural Styles</a:t>
            </a:r>
            <a:endParaRPr/>
          </a:p>
        </p:txBody>
      </p:sp>
      <p:sp>
        <p:nvSpPr>
          <p:cNvPr id="182" name="Google Shape;18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" name="Google Shape;183;p14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ICS 123, Spring 2002</a:t>
            </a:r>
            <a:endParaRPr/>
          </a:p>
        </p:txBody>
      </p:sp>
      <p:sp>
        <p:nvSpPr>
          <p:cNvPr id="205" name="Google Shape;205;p15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University of California, Irvine</a:t>
            </a:r>
            <a:endParaRPr/>
          </a:p>
        </p:txBody>
      </p:sp>
      <p:sp>
        <p:nvSpPr>
          <p:cNvPr id="206" name="Google Shape;206;p1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Topic 3, Architectural Styles</a:t>
            </a:r>
            <a:endParaRPr/>
          </a:p>
        </p:txBody>
      </p:sp>
      <p:sp>
        <p:nvSpPr>
          <p:cNvPr id="207" name="Google Shape;20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15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2318170" y="1255370"/>
            <a:ext cx="7237863" cy="153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SOFTWARE ENGINEERING</a:t>
            </a:r>
            <a:br>
              <a:rPr lang="en-US"/>
            </a:br>
            <a:r>
              <a:rPr lang="en-US" cap="none">
                <a:latin typeface="Calibri"/>
                <a:ea typeface="Calibri"/>
                <a:cs typeface="Calibri"/>
                <a:sym typeface="Calibri"/>
              </a:rPr>
              <a:t>(Week-8)</a:t>
            </a:r>
            <a:endParaRPr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2688609" y="3533799"/>
            <a:ext cx="6878471" cy="2457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161"/>
              </a:spcBef>
              <a:spcAft>
                <a:spcPts val="0"/>
              </a:spcAft>
              <a:buSzPct val="92000"/>
              <a:buNone/>
            </a:pPr>
            <a:r>
              <a:rPr lang="en-US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USAMA MUSHARAF</a:t>
            </a:r>
            <a:endParaRPr/>
          </a:p>
          <a:p>
            <a:pPr indent="0" lvl="0" marL="0" rtl="0" algn="ctr">
              <a:spcBef>
                <a:spcPts val="1076"/>
              </a:spcBef>
              <a:spcAft>
                <a:spcPts val="0"/>
              </a:spcAft>
              <a:buSzPct val="92000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MS-CS (</a:t>
            </a:r>
            <a:r>
              <a:rPr lang="en-US" sz="2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rtl="0" algn="ctr">
              <a:spcBef>
                <a:spcPts val="1076"/>
              </a:spcBef>
              <a:spcAft>
                <a:spcPts val="0"/>
              </a:spcAft>
              <a:buSzPct val="92000"/>
              <a:buNone/>
            </a:pPr>
            <a:r>
              <a:rPr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LECTURER (</a:t>
            </a:r>
            <a:r>
              <a:rPr i="1" lang="en-US" sz="2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r>
              <a:rPr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rtl="0" algn="ctr">
              <a:spcBef>
                <a:spcPts val="1076"/>
              </a:spcBef>
              <a:spcAft>
                <a:spcPts val="0"/>
              </a:spcAft>
              <a:buSzPct val="92000"/>
              <a:buNone/>
            </a:pPr>
            <a:r>
              <a:rPr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FAST-NUCES PESHAWAR</a:t>
            </a:r>
            <a:endParaRPr/>
          </a:p>
          <a:p>
            <a:pPr indent="0" lvl="0" marL="0" rtl="0" algn="l">
              <a:spcBef>
                <a:spcPts val="1076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i="1" sz="2800">
              <a:solidFill>
                <a:schemeClr val="lt1"/>
              </a:solidFill>
            </a:endParaRPr>
          </a:p>
        </p:txBody>
      </p:sp>
      <p:grpSp>
        <p:nvGrpSpPr>
          <p:cNvPr id="102" name="Google Shape;102;p13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103" name="Google Shape;103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4234" y="858720"/>
              <a:ext cx="1261129" cy="4842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342966"/>
              <a:ext cx="2069598" cy="5272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668591" y="856122"/>
            <a:ext cx="8911687" cy="7543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HIERARCHICAL STYLE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955344" y="2060812"/>
            <a:ext cx="10385946" cy="4529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Lower levels provide more specific functionality down to fundamental utility services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such as I/O services, transaction, scheduling, and security services, etc.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47580" lvl="1" marL="630000" rtl="0" algn="l">
              <a:spcBef>
                <a:spcPts val="800"/>
              </a:spcBef>
              <a:spcAft>
                <a:spcPts val="0"/>
              </a:spcAft>
              <a:buSzPts val="92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Middle layers, in an application setting, provide more domain- dependent functions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such as business logic or core processing services.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47580" lvl="1" marL="630000" rtl="0" algn="l">
              <a:spcBef>
                <a:spcPts val="800"/>
              </a:spcBef>
              <a:spcAft>
                <a:spcPts val="0"/>
              </a:spcAft>
              <a:buSzPts val="92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Upper layers provide more abstract functionality in the form of user interfaces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such as command line interpreters, GUIs, etc.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LAYERED ARCHITECTURE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LAYERED STYLE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1612710" y="2357917"/>
            <a:ext cx="8966579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Organized hierarchically into layers.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Each layer provides service to the layer above it and serves as a client to the layer below. 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connectors are defined by the protocols that determine how the layers will interact.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A GENERIC LAYERED ARCHITECTURE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5807" l="42167" r="3366" t="20538"/>
          <a:stretch/>
        </p:blipFill>
        <p:spPr>
          <a:xfrm>
            <a:off x="3138984" y="2008911"/>
            <a:ext cx="6732895" cy="470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600609" y="901929"/>
            <a:ext cx="7558610" cy="808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LAYERED VIRTUAL MACHINE EXAMPLE:  JAVA</a:t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7277100" y="2856936"/>
            <a:ext cx="3200400" cy="3200400"/>
          </a:xfrm>
          <a:prstGeom prst="ellipse">
            <a:avLst/>
          </a:prstGeom>
          <a:solidFill>
            <a:srgbClr val="ACACAC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7680326" y="3723711"/>
            <a:ext cx="23923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Virtual Machine</a:t>
            </a:r>
            <a:endParaRPr/>
          </a:p>
        </p:txBody>
      </p:sp>
      <p:grpSp>
        <p:nvGrpSpPr>
          <p:cNvPr id="189" name="Google Shape;189;p26"/>
          <p:cNvGrpSpPr/>
          <p:nvPr/>
        </p:nvGrpSpPr>
        <p:grpSpPr>
          <a:xfrm>
            <a:off x="2246313" y="2323536"/>
            <a:ext cx="4267200" cy="4267200"/>
            <a:chOff x="837" y="1008"/>
            <a:chExt cx="2688" cy="2688"/>
          </a:xfrm>
        </p:grpSpPr>
        <p:sp>
          <p:nvSpPr>
            <p:cNvPr id="190" name="Google Shape;190;p26"/>
            <p:cNvSpPr/>
            <p:nvPr/>
          </p:nvSpPr>
          <p:spPr>
            <a:xfrm>
              <a:off x="837" y="1008"/>
              <a:ext cx="2688" cy="2688"/>
            </a:xfrm>
            <a:prstGeom prst="ellipse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1173" y="1344"/>
              <a:ext cx="2016" cy="2016"/>
            </a:xfrm>
            <a:prstGeom prst="ellipse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1543" y="1714"/>
              <a:ext cx="1276" cy="1276"/>
            </a:xfrm>
            <a:prstGeom prst="ellipse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1845" y="2016"/>
              <a:ext cx="672" cy="672"/>
            </a:xfrm>
            <a:prstGeom prst="ellipse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Processor</a:t>
              </a:r>
              <a:endParaRPr/>
            </a:p>
          </p:txBody>
        </p:sp>
        <p:sp>
          <p:nvSpPr>
            <p:cNvPr id="194" name="Google Shape;194;p26"/>
            <p:cNvSpPr txBox="1"/>
            <p:nvPr/>
          </p:nvSpPr>
          <p:spPr>
            <a:xfrm>
              <a:off x="1701" y="1776"/>
              <a:ext cx="960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Operating</a:t>
              </a:r>
              <a:endParaRPr/>
            </a:p>
          </p:txBody>
        </p:sp>
        <p:sp>
          <p:nvSpPr>
            <p:cNvPr id="195" name="Google Shape;195;p26"/>
            <p:cNvSpPr txBox="1"/>
            <p:nvPr/>
          </p:nvSpPr>
          <p:spPr>
            <a:xfrm>
              <a:off x="1701" y="2688"/>
              <a:ext cx="960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System</a:t>
              </a:r>
              <a:endParaRPr/>
            </a:p>
          </p:txBody>
        </p:sp>
        <p:sp>
          <p:nvSpPr>
            <p:cNvPr id="196" name="Google Shape;196;p26"/>
            <p:cNvSpPr txBox="1"/>
            <p:nvPr/>
          </p:nvSpPr>
          <p:spPr>
            <a:xfrm>
              <a:off x="1701" y="1440"/>
              <a:ext cx="960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Java</a:t>
              </a:r>
              <a:endParaRPr/>
            </a:p>
          </p:txBody>
        </p:sp>
        <p:sp>
          <p:nvSpPr>
            <p:cNvPr id="197" name="Google Shape;197;p26"/>
            <p:cNvSpPr txBox="1"/>
            <p:nvPr/>
          </p:nvSpPr>
          <p:spPr>
            <a:xfrm>
              <a:off x="1605" y="2976"/>
              <a:ext cx="1152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Virtual Machine</a:t>
              </a:r>
              <a:endParaRPr/>
            </a:p>
          </p:txBody>
        </p:sp>
        <p:sp>
          <p:nvSpPr>
            <p:cNvPr id="198" name="Google Shape;198;p26"/>
            <p:cNvSpPr txBox="1"/>
            <p:nvPr/>
          </p:nvSpPr>
          <p:spPr>
            <a:xfrm>
              <a:off x="1701" y="1056"/>
              <a:ext cx="960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Java</a:t>
              </a:r>
              <a:endParaRPr/>
            </a:p>
          </p:txBody>
        </p:sp>
        <p:sp>
          <p:nvSpPr>
            <p:cNvPr id="199" name="Google Shape;199;p26"/>
            <p:cNvSpPr txBox="1"/>
            <p:nvPr/>
          </p:nvSpPr>
          <p:spPr>
            <a:xfrm>
              <a:off x="1701" y="3408"/>
              <a:ext cx="960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</p:grpSp>
      <p:sp>
        <p:nvSpPr>
          <p:cNvPr id="200" name="Google Shape;200;p26"/>
          <p:cNvSpPr txBox="1"/>
          <p:nvPr/>
        </p:nvSpPr>
        <p:spPr>
          <a:xfrm>
            <a:off x="7712075" y="4626999"/>
            <a:ext cx="23320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(Virtual Machine Style)</a:t>
            </a:r>
            <a:endParaRPr/>
          </a:p>
        </p:txBody>
      </p:sp>
      <p:cxnSp>
        <p:nvCxnSpPr>
          <p:cNvPr id="201" name="Google Shape;201;p26"/>
          <p:cNvCxnSpPr>
            <a:stCxn id="191" idx="0"/>
            <a:endCxn id="187" idx="0"/>
          </p:cNvCxnSpPr>
          <p:nvPr/>
        </p:nvCxnSpPr>
        <p:spPr>
          <a:xfrm>
            <a:off x="4379913" y="2856936"/>
            <a:ext cx="449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6"/>
          <p:cNvCxnSpPr>
            <a:stCxn id="191" idx="4"/>
            <a:endCxn id="187" idx="4"/>
          </p:cNvCxnSpPr>
          <p:nvPr/>
        </p:nvCxnSpPr>
        <p:spPr>
          <a:xfrm>
            <a:off x="4379913" y="6057336"/>
            <a:ext cx="449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600502" y="716911"/>
            <a:ext cx="9389659" cy="1031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LAYERED SYSTEM EXAMPLE:</a:t>
            </a:r>
            <a:br>
              <a:rPr lang="en-US"/>
            </a:br>
            <a:r>
              <a:rPr lang="en-US"/>
              <a:t>OSI PROTOCOL STACK</a:t>
            </a:r>
            <a:endParaRPr/>
          </a:p>
        </p:txBody>
      </p:sp>
      <p:grpSp>
        <p:nvGrpSpPr>
          <p:cNvPr id="212" name="Google Shape;212;p27"/>
          <p:cNvGrpSpPr/>
          <p:nvPr/>
        </p:nvGrpSpPr>
        <p:grpSpPr>
          <a:xfrm>
            <a:off x="2632882" y="2604448"/>
            <a:ext cx="1524000" cy="3200400"/>
            <a:chOff x="432" y="1056"/>
            <a:chExt cx="960" cy="2016"/>
          </a:xfrm>
        </p:grpSpPr>
        <p:sp>
          <p:nvSpPr>
            <p:cNvPr id="213" name="Google Shape;213;p27"/>
            <p:cNvSpPr/>
            <p:nvPr/>
          </p:nvSpPr>
          <p:spPr>
            <a:xfrm>
              <a:off x="432" y="1056"/>
              <a:ext cx="960" cy="288"/>
            </a:xfrm>
            <a:prstGeom prst="rect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32" y="1344"/>
              <a:ext cx="960" cy="288"/>
            </a:xfrm>
            <a:prstGeom prst="rect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Presentation</a:t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32" y="1632"/>
              <a:ext cx="960" cy="288"/>
            </a:xfrm>
            <a:prstGeom prst="rect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Session</a:t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32" y="1920"/>
              <a:ext cx="960" cy="288"/>
            </a:xfrm>
            <a:prstGeom prst="rect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432" y="2208"/>
              <a:ext cx="960" cy="288"/>
            </a:xfrm>
            <a:prstGeom prst="rect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432" y="2496"/>
              <a:ext cx="960" cy="288"/>
            </a:xfrm>
            <a:prstGeom prst="rect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432" y="2784"/>
              <a:ext cx="960" cy="288"/>
            </a:xfrm>
            <a:prstGeom prst="rect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</p:grpSp>
      <p:grpSp>
        <p:nvGrpSpPr>
          <p:cNvPr id="220" name="Google Shape;220;p27"/>
          <p:cNvGrpSpPr/>
          <p:nvPr/>
        </p:nvGrpSpPr>
        <p:grpSpPr>
          <a:xfrm>
            <a:off x="8957482" y="2604448"/>
            <a:ext cx="1524000" cy="3200400"/>
            <a:chOff x="1056" y="1344"/>
            <a:chExt cx="960" cy="2016"/>
          </a:xfrm>
        </p:grpSpPr>
        <p:sp>
          <p:nvSpPr>
            <p:cNvPr id="221" name="Google Shape;221;p27"/>
            <p:cNvSpPr/>
            <p:nvPr/>
          </p:nvSpPr>
          <p:spPr>
            <a:xfrm>
              <a:off x="1056" y="1344"/>
              <a:ext cx="960" cy="288"/>
            </a:xfrm>
            <a:prstGeom prst="rect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Application</a:t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1056" y="1632"/>
              <a:ext cx="960" cy="288"/>
            </a:xfrm>
            <a:prstGeom prst="rect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Presentation</a:t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1056" y="1920"/>
              <a:ext cx="960" cy="288"/>
            </a:xfrm>
            <a:prstGeom prst="rect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Session</a:t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1056" y="2208"/>
              <a:ext cx="960" cy="288"/>
            </a:xfrm>
            <a:prstGeom prst="rect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Transport</a:t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1056" y="2496"/>
              <a:ext cx="960" cy="288"/>
            </a:xfrm>
            <a:prstGeom prst="rect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56" y="2784"/>
              <a:ext cx="960" cy="288"/>
            </a:xfrm>
            <a:prstGeom prst="rect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56" y="3072"/>
              <a:ext cx="960" cy="288"/>
            </a:xfrm>
            <a:prstGeom prst="rect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</p:grpSp>
      <p:grpSp>
        <p:nvGrpSpPr>
          <p:cNvPr id="228" name="Google Shape;228;p27"/>
          <p:cNvGrpSpPr/>
          <p:nvPr/>
        </p:nvGrpSpPr>
        <p:grpSpPr>
          <a:xfrm>
            <a:off x="4741082" y="4433248"/>
            <a:ext cx="1524000" cy="1371600"/>
            <a:chOff x="1760" y="2208"/>
            <a:chExt cx="960" cy="864"/>
          </a:xfrm>
        </p:grpSpPr>
        <p:sp>
          <p:nvSpPr>
            <p:cNvPr id="229" name="Google Shape;229;p27"/>
            <p:cNvSpPr/>
            <p:nvPr/>
          </p:nvSpPr>
          <p:spPr>
            <a:xfrm>
              <a:off x="1760" y="2208"/>
              <a:ext cx="960" cy="288"/>
            </a:xfrm>
            <a:prstGeom prst="rect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760" y="2496"/>
              <a:ext cx="960" cy="288"/>
            </a:xfrm>
            <a:prstGeom prst="rect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760" y="2784"/>
              <a:ext cx="960" cy="288"/>
            </a:xfrm>
            <a:prstGeom prst="rect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</p:grpSp>
      <p:grpSp>
        <p:nvGrpSpPr>
          <p:cNvPr id="232" name="Google Shape;232;p27"/>
          <p:cNvGrpSpPr/>
          <p:nvPr/>
        </p:nvGrpSpPr>
        <p:grpSpPr>
          <a:xfrm>
            <a:off x="6849282" y="4433248"/>
            <a:ext cx="1524000" cy="1371600"/>
            <a:chOff x="2592" y="2592"/>
            <a:chExt cx="960" cy="864"/>
          </a:xfrm>
        </p:grpSpPr>
        <p:sp>
          <p:nvSpPr>
            <p:cNvPr id="233" name="Google Shape;233;p27"/>
            <p:cNvSpPr/>
            <p:nvPr/>
          </p:nvSpPr>
          <p:spPr>
            <a:xfrm>
              <a:off x="2592" y="2592"/>
              <a:ext cx="960" cy="288"/>
            </a:xfrm>
            <a:prstGeom prst="rect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2592" y="2880"/>
              <a:ext cx="960" cy="288"/>
            </a:xfrm>
            <a:prstGeom prst="rect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2592" y="3168"/>
              <a:ext cx="960" cy="288"/>
            </a:xfrm>
            <a:prstGeom prst="rect">
              <a:avLst/>
            </a:prstGeom>
            <a:gradFill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0"/>
            </a:gra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</p:grpSp>
      <p:cxnSp>
        <p:nvCxnSpPr>
          <p:cNvPr id="236" name="Google Shape;236;p27"/>
          <p:cNvCxnSpPr>
            <a:stCxn id="219" idx="3"/>
            <a:endCxn id="231" idx="1"/>
          </p:cNvCxnSpPr>
          <p:nvPr/>
        </p:nvCxnSpPr>
        <p:spPr>
          <a:xfrm>
            <a:off x="4156882" y="5576248"/>
            <a:ext cx="584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237" name="Google Shape;237;p27"/>
          <p:cNvCxnSpPr>
            <a:stCxn id="218" idx="3"/>
            <a:endCxn id="230" idx="1"/>
          </p:cNvCxnSpPr>
          <p:nvPr/>
        </p:nvCxnSpPr>
        <p:spPr>
          <a:xfrm>
            <a:off x="4156882" y="5119048"/>
            <a:ext cx="584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238" name="Google Shape;238;p27"/>
          <p:cNvCxnSpPr>
            <a:stCxn id="217" idx="3"/>
            <a:endCxn id="229" idx="1"/>
          </p:cNvCxnSpPr>
          <p:nvPr/>
        </p:nvCxnSpPr>
        <p:spPr>
          <a:xfrm>
            <a:off x="4156882" y="4661848"/>
            <a:ext cx="584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239" name="Google Shape;239;p27"/>
          <p:cNvCxnSpPr>
            <a:stCxn id="213" idx="3"/>
            <a:endCxn id="221" idx="1"/>
          </p:cNvCxnSpPr>
          <p:nvPr/>
        </p:nvCxnSpPr>
        <p:spPr>
          <a:xfrm>
            <a:off x="4156882" y="2833048"/>
            <a:ext cx="48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240" name="Google Shape;240;p27"/>
          <p:cNvCxnSpPr>
            <a:stCxn id="214" idx="3"/>
            <a:endCxn id="222" idx="1"/>
          </p:cNvCxnSpPr>
          <p:nvPr/>
        </p:nvCxnSpPr>
        <p:spPr>
          <a:xfrm>
            <a:off x="4156882" y="3290248"/>
            <a:ext cx="48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241" name="Google Shape;241;p27"/>
          <p:cNvCxnSpPr>
            <a:stCxn id="215" idx="3"/>
            <a:endCxn id="223" idx="1"/>
          </p:cNvCxnSpPr>
          <p:nvPr/>
        </p:nvCxnSpPr>
        <p:spPr>
          <a:xfrm>
            <a:off x="4156882" y="3747448"/>
            <a:ext cx="48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242" name="Google Shape;242;p27"/>
          <p:cNvCxnSpPr>
            <a:stCxn id="216" idx="3"/>
            <a:endCxn id="224" idx="1"/>
          </p:cNvCxnSpPr>
          <p:nvPr/>
        </p:nvCxnSpPr>
        <p:spPr>
          <a:xfrm>
            <a:off x="4156882" y="4204648"/>
            <a:ext cx="480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243" name="Google Shape;243;p27"/>
          <p:cNvCxnSpPr>
            <a:stCxn id="231" idx="3"/>
            <a:endCxn id="235" idx="1"/>
          </p:cNvCxnSpPr>
          <p:nvPr/>
        </p:nvCxnSpPr>
        <p:spPr>
          <a:xfrm>
            <a:off x="6265082" y="5576248"/>
            <a:ext cx="584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244" name="Google Shape;244;p27"/>
          <p:cNvCxnSpPr>
            <a:stCxn id="230" idx="3"/>
            <a:endCxn id="234" idx="1"/>
          </p:cNvCxnSpPr>
          <p:nvPr/>
        </p:nvCxnSpPr>
        <p:spPr>
          <a:xfrm>
            <a:off x="6265082" y="5119048"/>
            <a:ext cx="584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245" name="Google Shape;245;p27"/>
          <p:cNvCxnSpPr>
            <a:stCxn id="229" idx="3"/>
            <a:endCxn id="233" idx="1"/>
          </p:cNvCxnSpPr>
          <p:nvPr/>
        </p:nvCxnSpPr>
        <p:spPr>
          <a:xfrm>
            <a:off x="6265082" y="4661848"/>
            <a:ext cx="584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246" name="Google Shape;246;p27"/>
          <p:cNvCxnSpPr>
            <a:stCxn id="233" idx="3"/>
            <a:endCxn id="225" idx="1"/>
          </p:cNvCxnSpPr>
          <p:nvPr/>
        </p:nvCxnSpPr>
        <p:spPr>
          <a:xfrm>
            <a:off x="8373282" y="4661848"/>
            <a:ext cx="584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247" name="Google Shape;247;p27"/>
          <p:cNvCxnSpPr>
            <a:stCxn id="234" idx="3"/>
            <a:endCxn id="226" idx="1"/>
          </p:cNvCxnSpPr>
          <p:nvPr/>
        </p:nvCxnSpPr>
        <p:spPr>
          <a:xfrm>
            <a:off x="8373282" y="5119048"/>
            <a:ext cx="584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248" name="Google Shape;248;p27"/>
          <p:cNvCxnSpPr>
            <a:stCxn id="235" idx="3"/>
            <a:endCxn id="227" idx="1"/>
          </p:cNvCxnSpPr>
          <p:nvPr/>
        </p:nvCxnSpPr>
        <p:spPr>
          <a:xfrm>
            <a:off x="8373282" y="5576248"/>
            <a:ext cx="584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249" name="Google Shape;249;p27"/>
          <p:cNvCxnSpPr/>
          <p:nvPr/>
        </p:nvCxnSpPr>
        <p:spPr>
          <a:xfrm>
            <a:off x="3775882" y="5804848"/>
            <a:ext cx="1295400" cy="15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50" name="Google Shape;250;p27"/>
          <p:cNvCxnSpPr/>
          <p:nvPr/>
        </p:nvCxnSpPr>
        <p:spPr>
          <a:xfrm>
            <a:off x="5985682" y="5804848"/>
            <a:ext cx="1295400" cy="15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7966882" y="5804848"/>
            <a:ext cx="1295400" cy="15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805068" y="897065"/>
            <a:ext cx="8284341" cy="6724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n-US" sz="2800"/>
              <a:t>APPLICABLE DOMAINS OF LAYERED ARCHITECTURE:</a:t>
            </a:r>
            <a:endParaRPr sz="2800"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1576242" y="2129051"/>
            <a:ext cx="9751400" cy="4196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just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Any system that can be divided between the application-specific portions and platform-specific portions which provide generic services to the application of the system.</a:t>
            </a:r>
            <a:endParaRPr/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Applications that have clean divisions between core services, critical services, user interface services, etc.</a:t>
            </a:r>
            <a:endParaRPr/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Applications that have a number of classes that are closely related to each other so that they can be grouped together into a package to provide the services to others.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581192" y="914400"/>
            <a:ext cx="11029616" cy="8015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BENEFITS:</a:t>
            </a:r>
            <a:endParaRPr/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1811290" y="2456597"/>
            <a:ext cx="8915400" cy="3903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just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Incremental software development based on increasing levels of abstraction.</a:t>
            </a:r>
            <a:endParaRPr/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Enhanced independence of upper layer to lower layer since there is no impact from the changes of lower layer services as long as their interfaces remain unchanged.</a:t>
            </a:r>
            <a:endParaRPr/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BENEFITS (CONT..)</a:t>
            </a:r>
            <a:endParaRPr/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1310185" y="2194144"/>
            <a:ext cx="9986723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65792" lvl="0" marL="306000" rtl="0" algn="just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Enhanced flexibility: interchangeability and reusability are enhanced due to the separation of the standard interface and its implementation.</a:t>
            </a:r>
            <a:endParaRPr/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Promotion of portability: each layer can be an abstract machine deployed independently.</a:t>
            </a:r>
            <a:endParaRPr/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LIMITATIONS:</a:t>
            </a:r>
            <a:endParaRPr/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1374561" y="2761397"/>
            <a:ext cx="8915400" cy="2370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Lower runtime performance since a client's request or a response to a client must go through potentially several layers.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There are also performance concerns of overhead on the data processing and buffering by each layer.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668739" y="859809"/>
            <a:ext cx="9812741" cy="7096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AGENDA OF WEEK # 8</a:t>
            </a:r>
            <a:endParaRPr/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985747" y="1869743"/>
            <a:ext cx="6898946" cy="4735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Architectural Styles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Categories of Architectural Style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Hierarchical Software Architecture</a:t>
            </a:r>
            <a:endParaRPr/>
          </a:p>
          <a:p>
            <a:pPr indent="-306000" lvl="1" marL="630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Layered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Flow Software Architecture</a:t>
            </a:r>
            <a:endParaRPr/>
          </a:p>
          <a:p>
            <a:pPr indent="-306000" lvl="1" marL="630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Pipe n Filter</a:t>
            </a:r>
            <a:endParaRPr/>
          </a:p>
          <a:p>
            <a:pPr indent="-306000" lvl="1" marL="630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Batch Sequential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736829" y="910713"/>
            <a:ext cx="8911687" cy="76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LIMITATIONS (CONT..)</a:t>
            </a:r>
            <a:endParaRPr/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1651379" y="2235087"/>
            <a:ext cx="9208801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Breach of interlayer communication may cause deadlocks, and “bridging” may cause tight coupling.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Exceptions and error handling are issues in the layered architecture, since faults in one layer must propagate upward to all calling layers.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ctrTitle"/>
          </p:nvPr>
        </p:nvSpPr>
        <p:spPr>
          <a:xfrm>
            <a:off x="581191" y="1238795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DATA FLOW </a:t>
            </a:r>
            <a:br>
              <a:rPr lang="en-US"/>
            </a:br>
            <a:r>
              <a:rPr lang="en-US"/>
              <a:t>SOFTWARE ARCHITECTURE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DATA FLOW ARCHITECTURES</a:t>
            </a:r>
            <a:endParaRPr/>
          </a:p>
        </p:txBody>
      </p:sp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1511038" y="2392907"/>
            <a:ext cx="8915400" cy="2929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just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data flow software architecture style views the entire software system as a series of transformations on successive sets of data.</a:t>
            </a:r>
            <a:endParaRPr/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software system is decomposed into data processing elements where data directs and controls the order of data computation processing.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DATA FLOW ARCHITECTURES</a:t>
            </a:r>
            <a:endParaRPr/>
          </a:p>
        </p:txBody>
      </p:sp>
      <p:sp>
        <p:nvSpPr>
          <p:cNvPr id="298" name="Google Shape;298;p35"/>
          <p:cNvSpPr txBox="1"/>
          <p:nvPr>
            <p:ph idx="1" type="body"/>
          </p:nvPr>
        </p:nvSpPr>
        <p:spPr>
          <a:xfrm>
            <a:off x="1238082" y="2775044"/>
            <a:ext cx="9393523" cy="2656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just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Each component in this architecture transforms its input data into corresponding output data. </a:t>
            </a:r>
            <a:endParaRPr/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general, there is no interaction between the modules except for the output and the input data connections between subsystems.</a:t>
            </a:r>
            <a:endParaRPr/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DATA FLOW ARCHITECTURES</a:t>
            </a:r>
            <a:endParaRPr/>
          </a:p>
        </p:txBody>
      </p:sp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1476233" y="2453451"/>
            <a:ext cx="9239534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just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One subsystem can be substituted by another without affecting the rest of the system</a:t>
            </a:r>
            <a:endParaRPr/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Since each subsystem does not need to know the identity of any other subsystem, modifiability and reusability are important property attributes of the data flow architecture.</a:t>
            </a:r>
            <a:endParaRPr/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Example: Image Processing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BATCH SEQUENTIAL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BATCH – SEQUENTIAL </a:t>
            </a:r>
            <a:endParaRPr/>
          </a:p>
        </p:txBody>
      </p:sp>
      <p:sp>
        <p:nvSpPr>
          <p:cNvPr id="315" name="Google Shape;315;p38"/>
          <p:cNvSpPr txBox="1"/>
          <p:nvPr>
            <p:ph idx="1" type="body"/>
          </p:nvPr>
        </p:nvSpPr>
        <p:spPr>
          <a:xfrm>
            <a:off x="1129934" y="2262383"/>
            <a:ext cx="9932132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just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batch sequential architecture, each data transformation subsystem or module cannot start its process until its previous subsystem completes its computation.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flow carries a batch of data as a whole from one subsystem to another.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idx="4294967295" type="body"/>
          </p:nvPr>
        </p:nvSpPr>
        <p:spPr>
          <a:xfrm>
            <a:off x="907670" y="740391"/>
            <a:ext cx="10747518" cy="5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ct val="92000"/>
              <a:buChar char="◼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First subsystem validates the transaction requests (insert, delete, and update) in their totality.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07"/>
              </a:spcBef>
              <a:spcAft>
                <a:spcPts val="0"/>
              </a:spcAft>
              <a:buSzPct val="92000"/>
              <a:buChar char="◼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Next, the second subsystem sorts all transaction records in an ascending order on the primary key of data records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07"/>
              </a:spcBef>
              <a:spcAft>
                <a:spcPts val="0"/>
              </a:spcAft>
              <a:buSzPct val="92000"/>
              <a:buChar char="◼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transaction update module updates the master file with the sorted transaction requests, and then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07"/>
              </a:spcBef>
              <a:spcAft>
                <a:spcPts val="0"/>
              </a:spcAft>
              <a:buSzPct val="92000"/>
              <a:buChar char="◼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report module generates a new list.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08730" lvl="0" marL="30600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208730" lvl="0" marL="30600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208730" lvl="0" marL="30600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208730" lvl="0" marL="30600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208730" lvl="0" marL="30600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208730" lvl="0" marL="30600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208730" lvl="0" marL="30600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208730" lvl="0" marL="30600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208730" lvl="0" marL="30600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The architecture is in a linear data flow order.</a:t>
            </a:r>
            <a:endParaRPr/>
          </a:p>
        </p:txBody>
      </p:sp>
      <p:pic>
        <p:nvPicPr>
          <p:cNvPr id="321" name="Google Shape;321;p39"/>
          <p:cNvPicPr preferRelativeResize="0"/>
          <p:nvPr/>
        </p:nvPicPr>
        <p:blipFill rotWithShape="1">
          <a:blip r:embed="rId3">
            <a:alphaModFix/>
          </a:blip>
          <a:srcRect b="34405" l="7442" r="39568" t="42677"/>
          <a:stretch/>
        </p:blipFill>
        <p:spPr>
          <a:xfrm>
            <a:off x="907670" y="3276601"/>
            <a:ext cx="8915400" cy="2167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BENEFITS:</a:t>
            </a:r>
            <a:endParaRPr/>
          </a:p>
        </p:txBody>
      </p:sp>
      <p:sp>
        <p:nvSpPr>
          <p:cNvPr id="327" name="Google Shape;327;p40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just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• 	Simple divisions on subsystems.</a:t>
            </a:r>
            <a:endParaRPr/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• 	Each subsystem can be a stand-alone program working on input data and producing output data.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LIMITATIONS:</a:t>
            </a:r>
            <a:endParaRPr/>
          </a:p>
        </p:txBody>
      </p:sp>
      <p:sp>
        <p:nvSpPr>
          <p:cNvPr id="333" name="Google Shape;333;p41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just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• It does not provide interactive interface.</a:t>
            </a:r>
            <a:endParaRPr/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• Concurrency is not supported and hence throughput remains low.</a:t>
            </a:r>
            <a:endParaRPr/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• High latency.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613999" y="842474"/>
            <a:ext cx="8911687" cy="822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ARCHITECTURAL STYLES</a:t>
            </a:r>
            <a:endParaRPr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1470097" y="2597623"/>
            <a:ext cx="8915400" cy="252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“A set of design rules that identify the kinds of components and connectors that may be used to compose a system. </a:t>
            </a:r>
            <a:endParaRPr/>
          </a:p>
          <a:p>
            <a:pPr indent="0" lvl="0" marL="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architectural style is a very specific solution to a particular software system, which typically focuses on how to organize the components created for the software.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PIPES-AND-FILTERS STYLE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PIPE AND FILTER</a:t>
            </a:r>
            <a:endParaRPr/>
          </a:p>
        </p:txBody>
      </p:sp>
      <p:sp>
        <p:nvSpPr>
          <p:cNvPr id="344" name="Google Shape;344;p4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just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This architecture decomposes the whole system into components of data source, filters, pipes, and data sinks. </a:t>
            </a:r>
            <a:endParaRPr/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connections between components are data streams. </a:t>
            </a:r>
            <a:endParaRPr/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particular property attribute of the pipe and filter architecture is its concurrent and incremented execution.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FILTER</a:t>
            </a:r>
            <a:endParaRPr/>
          </a:p>
        </p:txBody>
      </p:sp>
      <p:sp>
        <p:nvSpPr>
          <p:cNvPr id="350" name="Google Shape;350;p44"/>
          <p:cNvSpPr txBox="1"/>
          <p:nvPr>
            <p:ph idx="1" type="body"/>
          </p:nvPr>
        </p:nvSpPr>
        <p:spPr>
          <a:xfrm>
            <a:off x="1388209" y="2597623"/>
            <a:ext cx="8915400" cy="2656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Each filter is an independent data stream transformer; </a:t>
            </a:r>
            <a:endParaRPr/>
          </a:p>
          <a:p>
            <a:pPr indent="-142424" lvl="0" marL="306000" rtl="0" algn="l"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06000" lvl="1" marL="630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 reads data from its input data stream, transforms and processes it, and then</a:t>
            </a:r>
            <a:endParaRPr/>
          </a:p>
          <a:p>
            <a:pPr indent="-306000" lvl="1" marL="630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writes the transformed data stream over a pipe for the next filter to process.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FILTER</a:t>
            </a:r>
            <a:endParaRPr/>
          </a:p>
        </p:txBody>
      </p:sp>
      <p:sp>
        <p:nvSpPr>
          <p:cNvPr id="356" name="Google Shape;356;p45"/>
          <p:cNvSpPr txBox="1"/>
          <p:nvPr>
            <p:ph idx="1" type="body"/>
          </p:nvPr>
        </p:nvSpPr>
        <p:spPr>
          <a:xfrm>
            <a:off x="1497391" y="2884227"/>
            <a:ext cx="8915400" cy="183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filter does not need to wait for batched data as a whole.</a:t>
            </a:r>
            <a:endParaRPr/>
          </a:p>
          <a:p>
            <a:pPr indent="-306000" lvl="1" marL="630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As soon as the data arrives through the connected pipe, the filter can start working right away. </a:t>
            </a:r>
            <a:endParaRPr/>
          </a:p>
          <a:p>
            <a:pPr indent="-165792" lvl="1" marL="630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PIPES</a:t>
            </a:r>
            <a:endParaRPr/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1460311" y="2180496"/>
            <a:ext cx="8939284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connectors serve as channels for the streams, transmitting outputs of one filter to inputs of the other.</a:t>
            </a:r>
            <a:endParaRPr/>
          </a:p>
          <a:p>
            <a:pPr indent="-306000" lvl="1" marL="630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This makes connectors act as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Pipes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PIPES</a:t>
            </a:r>
            <a:endParaRPr/>
          </a:p>
        </p:txBody>
      </p:sp>
      <p:sp>
        <p:nvSpPr>
          <p:cNvPr id="368" name="Google Shape;368;p47"/>
          <p:cNvSpPr txBox="1"/>
          <p:nvPr>
            <p:ph idx="1" type="body"/>
          </p:nvPr>
        </p:nvSpPr>
        <p:spPr>
          <a:xfrm>
            <a:off x="1187355" y="2166848"/>
            <a:ext cx="942716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pipe moves a data stream from one filter to another. 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pipe is placed between two filters; these filters can run in separate threads of the same process.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8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STRUCTURE</a:t>
            </a:r>
            <a:endParaRPr/>
          </a:p>
        </p:txBody>
      </p:sp>
      <p:pic>
        <p:nvPicPr>
          <p:cNvPr id="374" name="Google Shape;37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5069" y="3058236"/>
            <a:ext cx="9144000" cy="231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 txBox="1"/>
          <p:nvPr>
            <p:ph type="title"/>
          </p:nvPr>
        </p:nvSpPr>
        <p:spPr>
          <a:xfrm>
            <a:off x="723332" y="922087"/>
            <a:ext cx="8911687" cy="6747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380" name="Google Shape;380;p49"/>
          <p:cNvSpPr txBox="1"/>
          <p:nvPr>
            <p:ph idx="1" type="body"/>
          </p:nvPr>
        </p:nvSpPr>
        <p:spPr>
          <a:xfrm>
            <a:off x="1562519" y="2626057"/>
            <a:ext cx="9444250" cy="3365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Traditional Compilers: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Compilation phases are pipelined, though the phases are not always incremental.  The phases in the pipeline include:</a:t>
            </a:r>
            <a:endParaRPr/>
          </a:p>
          <a:p>
            <a:pPr indent="-306000" lvl="1" marL="630000" rtl="0" algn="just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lexical analysis + syntax analysis (parsing) + semantic analysis + code optimization + code generation</a:t>
            </a:r>
            <a:endParaRPr/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/>
          <p:nvPr>
            <p:ph type="title"/>
          </p:nvPr>
        </p:nvSpPr>
        <p:spPr>
          <a:xfrm>
            <a:off x="508948" y="59407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sz="3200"/>
              <a:t>EXAMPLE: </a:t>
            </a:r>
            <a:br>
              <a:rPr lang="en-US" sz="3200"/>
            </a:br>
            <a:r>
              <a:rPr lang="en-US" sz="3200"/>
              <a:t>ARCHITECTURE OF A COMPILER</a:t>
            </a:r>
            <a:endParaRPr/>
          </a:p>
        </p:txBody>
      </p:sp>
      <p:sp>
        <p:nvSpPr>
          <p:cNvPr id="386" name="Google Shape;386;p50"/>
          <p:cNvSpPr txBox="1"/>
          <p:nvPr>
            <p:ph idx="1" type="body"/>
          </p:nvPr>
        </p:nvSpPr>
        <p:spPr>
          <a:xfrm>
            <a:off x="1708790" y="2550755"/>
            <a:ext cx="8941108" cy="1539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Compilation is regarded as a sequential (pipeline) process.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Every phase is dependent on some data on the preceding phase.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50"/>
          <p:cNvGrpSpPr/>
          <p:nvPr/>
        </p:nvGrpSpPr>
        <p:grpSpPr>
          <a:xfrm>
            <a:off x="2026693" y="4370697"/>
            <a:ext cx="8775700" cy="914400"/>
            <a:chOff x="192" y="2736"/>
            <a:chExt cx="5528" cy="576"/>
          </a:xfrm>
        </p:grpSpPr>
        <p:sp>
          <p:nvSpPr>
            <p:cNvPr id="388" name="Google Shape;388;p50"/>
            <p:cNvSpPr/>
            <p:nvPr/>
          </p:nvSpPr>
          <p:spPr>
            <a:xfrm>
              <a:off x="720" y="2736"/>
              <a:ext cx="624" cy="576"/>
            </a:xfrm>
            <a:prstGeom prst="rect">
              <a:avLst/>
            </a:prstGeom>
            <a:solidFill>
              <a:srgbClr val="00808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Lex</a:t>
              </a:r>
              <a:endParaRPr b="1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9" name="Google Shape;389;p50"/>
            <p:cNvSpPr/>
            <p:nvPr/>
          </p:nvSpPr>
          <p:spPr>
            <a:xfrm>
              <a:off x="1680" y="2736"/>
              <a:ext cx="624" cy="576"/>
            </a:xfrm>
            <a:prstGeom prst="rect">
              <a:avLst/>
            </a:prstGeom>
            <a:solidFill>
              <a:srgbClr val="00808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Syn</a:t>
              </a:r>
              <a:endParaRPr b="1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0" name="Google Shape;390;p50"/>
            <p:cNvSpPr/>
            <p:nvPr/>
          </p:nvSpPr>
          <p:spPr>
            <a:xfrm>
              <a:off x="2640" y="2736"/>
              <a:ext cx="624" cy="576"/>
            </a:xfrm>
            <a:prstGeom prst="rect">
              <a:avLst/>
            </a:prstGeom>
            <a:solidFill>
              <a:srgbClr val="00808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Sem</a:t>
              </a:r>
              <a:endParaRPr b="1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1" name="Google Shape;391;p50"/>
            <p:cNvSpPr/>
            <p:nvPr/>
          </p:nvSpPr>
          <p:spPr>
            <a:xfrm>
              <a:off x="3600" y="2736"/>
              <a:ext cx="624" cy="576"/>
            </a:xfrm>
            <a:prstGeom prst="rect">
              <a:avLst/>
            </a:prstGeom>
            <a:solidFill>
              <a:srgbClr val="00808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Opt</a:t>
              </a:r>
              <a:endParaRPr b="1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2" name="Google Shape;392;p50"/>
            <p:cNvSpPr/>
            <p:nvPr/>
          </p:nvSpPr>
          <p:spPr>
            <a:xfrm>
              <a:off x="4560" y="2736"/>
              <a:ext cx="624" cy="576"/>
            </a:xfrm>
            <a:prstGeom prst="rect">
              <a:avLst/>
            </a:prstGeom>
            <a:solidFill>
              <a:srgbClr val="00808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CGen</a:t>
              </a:r>
              <a:endParaRPr b="1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3" name="Google Shape;393;p50"/>
            <p:cNvSpPr txBox="1"/>
            <p:nvPr/>
          </p:nvSpPr>
          <p:spPr>
            <a:xfrm>
              <a:off x="192" y="2761"/>
              <a:ext cx="5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text</a:t>
              </a:r>
              <a:endParaRPr/>
            </a:p>
          </p:txBody>
        </p:sp>
        <p:sp>
          <p:nvSpPr>
            <p:cNvPr id="394" name="Google Shape;394;p50"/>
            <p:cNvSpPr txBox="1"/>
            <p:nvPr/>
          </p:nvSpPr>
          <p:spPr>
            <a:xfrm>
              <a:off x="5184" y="2736"/>
              <a:ext cx="53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code</a:t>
              </a:r>
              <a:endParaRPr/>
            </a:p>
          </p:txBody>
        </p:sp>
        <p:cxnSp>
          <p:nvCxnSpPr>
            <p:cNvPr id="395" name="Google Shape;395;p50"/>
            <p:cNvCxnSpPr/>
            <p:nvPr/>
          </p:nvCxnSpPr>
          <p:spPr>
            <a:xfrm>
              <a:off x="384" y="3049"/>
              <a:ext cx="336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96" name="Google Shape;396;p50"/>
            <p:cNvCxnSpPr/>
            <p:nvPr/>
          </p:nvCxnSpPr>
          <p:spPr>
            <a:xfrm>
              <a:off x="1344" y="3024"/>
              <a:ext cx="336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97" name="Google Shape;397;p50"/>
            <p:cNvCxnSpPr/>
            <p:nvPr/>
          </p:nvCxnSpPr>
          <p:spPr>
            <a:xfrm>
              <a:off x="2304" y="3017"/>
              <a:ext cx="336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98" name="Google Shape;398;p50"/>
            <p:cNvCxnSpPr/>
            <p:nvPr/>
          </p:nvCxnSpPr>
          <p:spPr>
            <a:xfrm>
              <a:off x="3264" y="3025"/>
              <a:ext cx="336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99" name="Google Shape;399;p50"/>
            <p:cNvCxnSpPr/>
            <p:nvPr/>
          </p:nvCxnSpPr>
          <p:spPr>
            <a:xfrm>
              <a:off x="4224" y="3017"/>
              <a:ext cx="336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00" name="Google Shape;400;p50"/>
            <p:cNvCxnSpPr/>
            <p:nvPr/>
          </p:nvCxnSpPr>
          <p:spPr>
            <a:xfrm>
              <a:off x="5184" y="3025"/>
              <a:ext cx="336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BENEFITS:</a:t>
            </a:r>
            <a:endParaRPr/>
          </a:p>
        </p:txBody>
      </p:sp>
      <p:sp>
        <p:nvSpPr>
          <p:cNvPr id="406" name="Google Shape;406;p51"/>
          <p:cNvSpPr txBox="1"/>
          <p:nvPr>
            <p:ph idx="1" type="body"/>
          </p:nvPr>
        </p:nvSpPr>
        <p:spPr>
          <a:xfrm>
            <a:off x="1883391" y="2412508"/>
            <a:ext cx="899387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Concurrency: It provides high overall throughput for excessive data processing.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Reusability: Encapsulation of filters makes it easy to plug and play, and to substitute.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Flexibility: It supports both sequential and parallel execution.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602776" y="787566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COMPONENTS OF A STYLE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1647967" y="1992573"/>
            <a:ext cx="9824113" cy="4675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The key components of an architecture style are:</a:t>
            </a:r>
            <a:endParaRPr/>
          </a:p>
          <a:p>
            <a:pPr indent="-247580" lvl="0" marL="306000" rtl="0" algn="l">
              <a:spcBef>
                <a:spcPts val="800"/>
              </a:spcBef>
              <a:spcAft>
                <a:spcPts val="0"/>
              </a:spcAft>
              <a:buSzPts val="92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Elements/components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1040"/>
              </a:spcBef>
              <a:spcAft>
                <a:spcPts val="0"/>
              </a:spcAft>
              <a:buSzPts val="2024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that perform functions required by a system</a:t>
            </a:r>
            <a:endParaRPr/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connectors </a:t>
            </a:r>
            <a:endParaRPr/>
          </a:p>
          <a:p>
            <a:pPr indent="0" lvl="1" marL="457200" rtl="0" algn="l">
              <a:spcBef>
                <a:spcPts val="1040"/>
              </a:spcBef>
              <a:spcAft>
                <a:spcPts val="0"/>
              </a:spcAft>
              <a:buSzPts val="2024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that enable communication, coordination, and cooperation among elements</a:t>
            </a:r>
            <a:endParaRPr/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constraints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1" marL="457200" rtl="0" algn="l">
              <a:spcBef>
                <a:spcPts val="1040"/>
              </a:spcBef>
              <a:spcAft>
                <a:spcPts val="0"/>
              </a:spcAft>
              <a:buSzPts val="2024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that define how elements can be integrated to form the system</a:t>
            </a:r>
            <a:endParaRPr/>
          </a:p>
          <a:p>
            <a:pPr indent="-306000" lvl="0" marL="306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attributes </a:t>
            </a:r>
            <a:endParaRPr/>
          </a:p>
          <a:p>
            <a:pPr indent="0" lvl="1" marL="457200" rtl="0" algn="l">
              <a:spcBef>
                <a:spcPts val="1040"/>
              </a:spcBef>
              <a:spcAft>
                <a:spcPts val="0"/>
              </a:spcAft>
              <a:buSzPts val="2024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that describe the advantages and disadvantages of the chosen structure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BENEFITS:</a:t>
            </a:r>
            <a:endParaRPr/>
          </a:p>
        </p:txBody>
      </p:sp>
      <p:sp>
        <p:nvSpPr>
          <p:cNvPr id="412" name="Google Shape;412;p52"/>
          <p:cNvSpPr txBox="1"/>
          <p:nvPr>
            <p:ph idx="1" type="body"/>
          </p:nvPr>
        </p:nvSpPr>
        <p:spPr>
          <a:xfrm>
            <a:off x="1897038" y="2439803"/>
            <a:ext cx="862538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just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Modifiability: It features low coupling between filters, less impact from adding new filters, and modifying the implementation of any existing filters as long as the I/O interfaces are unchanged.</a:t>
            </a:r>
            <a:endParaRPr/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Simplicity: It offers clear division between any two filters connected by a pipe.</a:t>
            </a:r>
            <a:endParaRPr/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DISADVANTAGES</a:t>
            </a:r>
            <a:endParaRPr/>
          </a:p>
        </p:txBody>
      </p:sp>
      <p:sp>
        <p:nvSpPr>
          <p:cNvPr id="418" name="Google Shape;418;p53"/>
          <p:cNvSpPr txBox="1"/>
          <p:nvPr>
            <p:ph idx="1" type="body"/>
          </p:nvPr>
        </p:nvSpPr>
        <p:spPr>
          <a:xfrm>
            <a:off x="1746914" y="2521691"/>
            <a:ext cx="9072323" cy="21731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just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Not good choice for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interactive systems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because of their transformational characteristic.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838199" y="801856"/>
            <a:ext cx="10515600" cy="740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 sz="4000"/>
              <a:t> </a:t>
            </a:r>
            <a:endParaRPr sz="4000"/>
          </a:p>
        </p:txBody>
      </p:sp>
      <p:sp>
        <p:nvSpPr>
          <p:cNvPr id="424" name="Google Shape;424;p54"/>
          <p:cNvSpPr txBox="1"/>
          <p:nvPr>
            <p:ph idx="1" type="body"/>
          </p:nvPr>
        </p:nvSpPr>
        <p:spPr>
          <a:xfrm>
            <a:off x="2792130" y="2947916"/>
            <a:ext cx="6911428" cy="189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048"/>
              <a:buNone/>
            </a:pPr>
            <a:r>
              <a:rPr b="1" lang="en-US" sz="4400"/>
              <a:t>HAVE A GOO DAY!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695886" y="910714"/>
            <a:ext cx="8911687" cy="7270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CATEGORIES OF ARCHITECTURAL STYLES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1487605" y="2078173"/>
            <a:ext cx="4814969" cy="4550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b="1" lang="en-US">
                <a:solidFill>
                  <a:schemeClr val="accent2"/>
                </a:solidFill>
              </a:rPr>
              <a:t>Hierarchical Software Architecture</a:t>
            </a:r>
            <a:endParaRPr/>
          </a:p>
          <a:p>
            <a:pPr indent="-306000" lvl="1" marL="630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b="1" lang="en-US" sz="1800">
                <a:solidFill>
                  <a:schemeClr val="accent2"/>
                </a:solidFill>
              </a:rPr>
              <a:t>Layered</a:t>
            </a:r>
            <a:endParaRPr/>
          </a:p>
          <a:p>
            <a:pPr indent="0" lvl="1" marL="45720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1800">
              <a:solidFill>
                <a:schemeClr val="accent2"/>
              </a:solidFill>
            </a:endParaRPr>
          </a:p>
          <a:p>
            <a:pPr indent="-306000" lvl="0" marL="306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b="1" lang="en-US">
                <a:solidFill>
                  <a:schemeClr val="accent2"/>
                </a:solidFill>
              </a:rPr>
              <a:t>Data Flow Software Architecture</a:t>
            </a:r>
            <a:endParaRPr/>
          </a:p>
          <a:p>
            <a:pPr indent="-306000" lvl="1" marL="630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b="1" lang="en-US" sz="1800">
                <a:solidFill>
                  <a:schemeClr val="accent2"/>
                </a:solidFill>
              </a:rPr>
              <a:t>Pipe n Filter</a:t>
            </a:r>
            <a:endParaRPr/>
          </a:p>
          <a:p>
            <a:pPr indent="-306000" lvl="1" marL="630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b="1" lang="en-US" sz="1800">
                <a:solidFill>
                  <a:schemeClr val="accent2"/>
                </a:solidFill>
              </a:rPr>
              <a:t>Batch Sequential</a:t>
            </a:r>
            <a:endParaRPr/>
          </a:p>
          <a:p>
            <a:pPr indent="0" lvl="1" marL="457200" rtl="0" algn="l">
              <a:spcBef>
                <a:spcPts val="896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b="1"/>
          </a:p>
          <a:p>
            <a:pPr indent="-306000" lvl="0" marL="306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b="1" lang="en-US"/>
              <a:t>Distributed Software Architecture</a:t>
            </a:r>
            <a:endParaRPr/>
          </a:p>
          <a:p>
            <a:pPr indent="-306000" lvl="1" marL="630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n-US" sz="1800"/>
              <a:t>Client Server</a:t>
            </a:r>
            <a:endParaRPr/>
          </a:p>
          <a:p>
            <a:pPr indent="-306000" lvl="1" marL="630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n-US" sz="1800"/>
              <a:t>Peer to Peer</a:t>
            </a:r>
            <a:endParaRPr/>
          </a:p>
          <a:p>
            <a:pPr indent="-306000" lvl="1" marL="630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n-US" sz="1800"/>
              <a:t>REST</a:t>
            </a:r>
            <a:endParaRPr/>
          </a:p>
          <a:p>
            <a:pPr indent="-306000" lvl="1" marL="630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n-US" sz="1800"/>
              <a:t>SOA</a:t>
            </a:r>
            <a:endParaRPr/>
          </a:p>
          <a:p>
            <a:pPr indent="-306000" lvl="1" marL="630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n-US" sz="1800"/>
              <a:t>Microservices</a:t>
            </a:r>
            <a:endParaRPr/>
          </a:p>
          <a:p>
            <a:pPr indent="-208730" lvl="0" marL="30600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7048767" y="2464558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b="1" lang="en-US"/>
              <a:t>Event Based Software Architecture</a:t>
            </a:r>
            <a:endParaRPr/>
          </a:p>
          <a:p>
            <a:pPr indent="-208730" lvl="0" marL="30600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/>
          </a:p>
          <a:p>
            <a:pPr indent="-306000" lvl="0" marL="306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b="1" lang="en-US"/>
              <a:t>Data Centered Software Architecture</a:t>
            </a:r>
            <a:endParaRPr/>
          </a:p>
          <a:p>
            <a:pPr indent="-306000" lvl="1" marL="630000" rtl="0" algn="l">
              <a:spcBef>
                <a:spcPts val="896"/>
              </a:spcBef>
              <a:spcAft>
                <a:spcPts val="0"/>
              </a:spcAft>
              <a:buSzPct val="92000"/>
              <a:buChar char="◼"/>
            </a:pPr>
            <a:r>
              <a:rPr lang="en-US"/>
              <a:t>Black board</a:t>
            </a:r>
            <a:endParaRPr/>
          </a:p>
          <a:p>
            <a:pPr indent="-306000" lvl="1" marL="630000" rtl="0" algn="l">
              <a:spcBef>
                <a:spcPts val="896"/>
              </a:spcBef>
              <a:spcAft>
                <a:spcPts val="0"/>
              </a:spcAft>
              <a:buSzPct val="92000"/>
              <a:buChar char="◼"/>
            </a:pPr>
            <a:r>
              <a:rPr lang="en-US"/>
              <a:t>Shared Repository</a:t>
            </a:r>
            <a:endParaRPr/>
          </a:p>
          <a:p>
            <a:pPr indent="0" lvl="1" marL="457200" rtl="0" algn="l">
              <a:spcBef>
                <a:spcPts val="896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b="1" lang="en-US"/>
              <a:t>Component-Based Software Architecture</a:t>
            </a:r>
            <a:endParaRPr/>
          </a:p>
          <a:p>
            <a:pPr indent="-208730" lvl="0" marL="30600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ctrTitle"/>
          </p:nvPr>
        </p:nvSpPr>
        <p:spPr>
          <a:xfrm>
            <a:off x="436728" y="2088107"/>
            <a:ext cx="8490346" cy="6393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ill Sans"/>
              <a:buNone/>
            </a:pPr>
            <a:br>
              <a:rPr lang="en-US"/>
            </a:br>
            <a:r>
              <a:rPr lang="en-US"/>
              <a:t>HIERARCHICAL SOFTWARE ARCHITECTURE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HIERARCHICAL STYLE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just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hierarchical software architecture is characterized by viewing the entire system as a hierarchy structure.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software system is decomposed into logical modules (subsystems) at different levels in the hierarchy.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HIERARCHICAL STYLE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436727" y="2483892"/>
            <a:ext cx="6769291" cy="29479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Modules at different levels are connected by method invocations. </a:t>
            </a:r>
            <a:endParaRPr/>
          </a:p>
          <a:p>
            <a:pPr indent="0" lvl="1" marL="4572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lower-level module provides services to its adjacent upper-level modules, which invokes the methods or procedures in the lower level.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2714" y="2686336"/>
            <a:ext cx="4598891" cy="216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654944" y="1033543"/>
            <a:ext cx="8911687" cy="5768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HIERARCHICAL STYLE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91319" y="2975210"/>
            <a:ext cx="5650174" cy="1255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System software is typically designed using the hierarchical architecture style.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3762" y="2158764"/>
            <a:ext cx="49149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