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4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3.wmf" ContentType="image/x-wmf"/>
  <Override PartName="/ppt/media/image13.png" ContentType="image/png"/>
  <Override PartName="/ppt/media/image34.wmf" ContentType="image/x-wmf"/>
  <Override PartName="/ppt/media/image12.png" ContentType="image/png"/>
  <Override PartName="/ppt/media/image35.wmf" ContentType="image/x-wmf"/>
  <Override PartName="/ppt/media/image7.png" ContentType="image/png"/>
  <Override PartName="/ppt/media/image37.png" ContentType="image/png"/>
  <Override PartName="/ppt/media/image38.png" ContentType="image/png"/>
  <Override PartName="/ppt/media/image8.png" ContentType="image/png"/>
  <Override PartName="/ppt/media/image36.wmf" ContentType="image/x-wmf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embeddings/oleObject1.doc" ContentType="application/msword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4A39A41-8E75-4904-AAED-BEBEFACF7E7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Only one substring ab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Only one substring bc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No ac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No ba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Ca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Cb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For any n=1,2,3,..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1F4AB7-BFD1-4DCD-ABEA-4155F7D247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63AAFB6-FB05-49A4-9E58-BCAD0C3519BC}" type="slidenum">
              <a:rPr b="0" lang="en-US" sz="1200" spc="-1" strike="noStrike">
                <a:latin typeface="Times New Roman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B3D97C-FDD5-4081-A682-04F821A62C22}" type="slidenum">
              <a:rPr b="0" lang="en-US" sz="1200" spc="-1" strike="noStrike">
                <a:latin typeface="Times New Roman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DFCCFA-D045-4FEC-A022-8A1C7EAB077D}" type="slidenum">
              <a:rPr b="0" lang="en-US" sz="1200" spc="-1" strike="noStrike">
                <a:latin typeface="Times New Roman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E01627-5B08-4B02-80C8-3ECC86BEB41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7C60EB-1585-44BA-84D8-8CFB54C8604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CAE38D-AC61-492E-BC44-ECFF0052B72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FAST National University of Computer and Emerging Sciences, Peshawar Campus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FAST National University of Computer and Emerging Sciences, Peshawar Campus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35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Non-Context-Free language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Shakir Ullah Shah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Theorem 33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451080" y="1538280"/>
            <a:ext cx="8294760" cy="25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Proof of Theorem 33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491760" y="1523880"/>
            <a:ext cx="828396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Proof of Theorem 33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914400" y="1295280"/>
            <a:ext cx="7467120" cy="497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Proof of Theorem 33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38836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Self-embedded nonterminal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538200" y="1523880"/>
            <a:ext cx="81482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533520" y="1391400"/>
            <a:ext cx="8076960" cy="508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48765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Here the Non-terminal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is self-embedded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tree proceeds from S down to 1</a:t>
            </a:r>
            <a:r>
              <a:rPr b="0" lang="en-GB" sz="32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X and to 2</a:t>
            </a:r>
            <a:r>
              <a:rPr b="0" lang="en-GB" sz="32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But once reached to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X then it could be repeated, arriving at 3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X e.g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5334120" y="1523880"/>
            <a:ext cx="3580920" cy="49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1447920" y="743040"/>
            <a:ext cx="5790960" cy="573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67720" y="1795320"/>
            <a:ext cx="8042760" cy="420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380880" y="1231920"/>
            <a:ext cx="8229240" cy="501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Non-Context-Free language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arises a question, whether all languages are CFL? The answer is no.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Languages which are not Context-Free are called Non-CFL.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prove the claim that all languages are not Context-Free, the study of machines of word production from the grammar is needed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533520" y="609480"/>
            <a:ext cx="7543440" cy="587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457200" y="487440"/>
            <a:ext cx="8229240" cy="560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838080" y="380880"/>
            <a:ext cx="7238520" cy="573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762120" y="380880"/>
            <a:ext cx="7543440" cy="57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143000" y="380880"/>
            <a:ext cx="7238520" cy="570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914400" y="380880"/>
            <a:ext cx="7238520" cy="54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685800" y="380880"/>
            <a:ext cx="7619760" cy="56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990720" y="382680"/>
            <a:ext cx="7543440" cy="57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838080" y="380880"/>
            <a:ext cx="7467120" cy="569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4" descr=""/>
          <p:cNvPicPr/>
          <p:nvPr/>
        </p:nvPicPr>
        <p:blipFill>
          <a:blip r:embed="rId1"/>
          <a:stretch/>
        </p:blipFill>
        <p:spPr>
          <a:xfrm>
            <a:off x="762120" y="380880"/>
            <a:ext cx="7238520" cy="574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 u="sng">
                <a:solidFill>
                  <a:srgbClr val="000000"/>
                </a:solidFill>
                <a:uFillTx/>
                <a:latin typeface="Calibri"/>
              </a:rPr>
              <a:t>Live production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Nonterminal </a:t>
            </a:r>
            <a:r>
              <a:rPr b="0" lang="en-GB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Nonterminals Nonterminals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3200" spc="-1" strike="noStrike" u="sng">
                <a:solidFill>
                  <a:srgbClr val="000000"/>
                </a:solidFill>
                <a:uFillTx/>
                <a:latin typeface="Calibri"/>
              </a:rPr>
              <a:t>Dead production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Nonterminal </a:t>
            </a:r>
            <a:r>
              <a:rPr b="0" lang="en-GB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terminal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It may be noted that every CFG in CNF has only these types of productions.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4" descr=""/>
          <p:cNvPicPr/>
          <p:nvPr/>
        </p:nvPicPr>
        <p:blipFill>
          <a:blip r:embed="rId1"/>
          <a:stretch/>
        </p:blipFill>
        <p:spPr>
          <a:xfrm>
            <a:off x="457200" y="622440"/>
            <a:ext cx="8229240" cy="35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457200" y="635040"/>
            <a:ext cx="8229240" cy="27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838080" y="380880"/>
            <a:ext cx="7314840" cy="57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8229240" cy="559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1"/>
          <a:stretch/>
        </p:blipFill>
        <p:spPr>
          <a:xfrm>
            <a:off x="457200" y="577800"/>
            <a:ext cx="8229240" cy="498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731520" y="1417320"/>
            <a:ext cx="7543440" cy="499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1"/>
          <a:stretch/>
        </p:blipFill>
        <p:spPr>
          <a:xfrm>
            <a:off x="731520" y="1380960"/>
            <a:ext cx="7162560" cy="51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457200" y="1219320"/>
            <a:ext cx="8229240" cy="27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380880" y="380880"/>
            <a:ext cx="7391160" cy="610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08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Another Way to Prove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33520" y="2133720"/>
            <a:ext cx="7772040" cy="39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1000"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Proof: let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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 be any CFG,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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b,c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Suppose by way of contradiction that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 =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} then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generates a pumping parse tree and for some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uvwxy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where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are not both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is in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must each contain only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s, only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s, or only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s; otherwise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not even in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a*b*c*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has more than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copies or one or two symbols, but only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the third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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}; by contradiction,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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981080" y="1143000"/>
            <a:ext cx="5028840" cy="364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language {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 is not a CFL.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Theorem 32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If a CFG is in CNF and if there is restriction to use the live production at most once each, then only the finite many words can be generated.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It may be noted that every time a live production is applied during the derivation of a word it increases the number of non-terminals by one.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Similarly applying dead production decreases the non-terminals by one. Which shows that to generate a word, one more dead production are applied than the live productions </a:t>
            </a:r>
            <a:r>
              <a:rPr b="0" i="1" lang="en-GB" sz="3200" spc="-1" strike="noStrike">
                <a:solidFill>
                  <a:srgbClr val="000000"/>
                </a:solidFill>
                <a:latin typeface="Calibri"/>
              </a:rPr>
              <a:t>e.g.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Insight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must be some string in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with a pumping parse tree: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uvwxy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But no matter how you break up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into those substrings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uvwxy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(where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 not both 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you can show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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{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Either: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has more than one kind of symbol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have at most one kind of symbol each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85800" y="685800"/>
            <a:ext cx="77720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has more than one kind of symbol: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would have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after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and/or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after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even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*), so certainly not in {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have at most one kind each: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has more of one or two, but not all three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in {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2057400" y="2120760"/>
            <a:ext cx="5562360" cy="1383840"/>
          </a:xfrm>
          <a:prstGeom prst="rect">
            <a:avLst/>
          </a:prstGeom>
          <a:ln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2"/>
          <a:stretch/>
        </p:blipFill>
        <p:spPr>
          <a:xfrm>
            <a:off x="2057400" y="4952880"/>
            <a:ext cx="5562360" cy="13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{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4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4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4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} Is Not Context Free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85800" y="1295280"/>
            <a:ext cx="77720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Proof is by contradiction using the pumping lemma for context-free languages.  Assume that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{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is context free, so the pumping lemma holds for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 Let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be as given by the pumping lemma.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Choose z =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.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Now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|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|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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as required.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v,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w, x,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be as given by the pumping lemma, so that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uvwxy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are not both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|vwx|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and for 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Now consider pumping with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2.  The substrings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cannot contain more than one kind of symbol each—otherwise the string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would not even be in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*).  So the substrings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must fall within the string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 one of these ways…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{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4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4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4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}, Continued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85800" y="3657600"/>
            <a:ext cx="7772040" cy="251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But in all these cases, since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are not both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pumping changes the number of one or two of the symbols, but not all three.  So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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lain" startAt="5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contradicts the pumping lemma.  By contradiction, </a:t>
            </a:r>
            <a:br/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{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is not context free.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0" name="Object 3"/>
          <p:cNvGraphicFramePr/>
          <p:nvPr/>
        </p:nvGraphicFramePr>
        <p:xfrm>
          <a:off x="2135160" y="990720"/>
          <a:ext cx="5636880" cy="284112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201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35160" y="990720"/>
                    <a:ext cx="5636880" cy="2841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Proof: by contradiction using the pumping lemma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Assume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| m </a:t>
            </a:r>
            <a:r>
              <a:rPr b="0" i="1" lang="en-US" sz="24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} is a CFL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be as given by the pumping lemma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Choose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so we have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|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|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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uvwxy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are not both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|vwx|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, and for all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consider pumping with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cannot contain more than one kind of symbol each; otherwise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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*)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That leaves 6 cases…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66680" y="1066680"/>
            <a:ext cx="6857640" cy="364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1f497d"/>
                </a:solidFill>
                <a:latin typeface="Calibri"/>
              </a:rPr>
              <a:t>The language {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</a:rPr>
              <a:t>a</a:t>
            </a:r>
            <a:r>
              <a:rPr b="0" i="1" lang="en-US" sz="1800" spc="-1" strike="noStrike" baseline="30000">
                <a:solidFill>
                  <a:srgbClr val="1f497d"/>
                </a:solidFill>
                <a:latin typeface="Calibri"/>
              </a:rPr>
              <a:t>n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</a:rPr>
              <a:t>b</a:t>
            </a:r>
            <a:r>
              <a:rPr b="0" i="1" lang="en-US" sz="1800" spc="-1" strike="noStrike" baseline="30000">
                <a:solidFill>
                  <a:srgbClr val="1f497d"/>
                </a:solidFill>
                <a:latin typeface="Calibri"/>
              </a:rPr>
              <a:t>m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</a:rPr>
              <a:t>c</a:t>
            </a:r>
            <a:r>
              <a:rPr b="0" i="1" lang="en-US" sz="1800" spc="-1" strike="noStrike" baseline="30000">
                <a:solidFill>
                  <a:srgbClr val="1f497d"/>
                </a:solidFill>
                <a:latin typeface="Calibri"/>
              </a:rPr>
              <a:t>n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</a:rPr>
              <a:t> | m </a:t>
            </a:r>
            <a:r>
              <a:rPr b="0" i="1" lang="en-US" sz="1800" spc="-1" strike="noStrike">
                <a:solidFill>
                  <a:srgbClr val="1f497d"/>
                </a:solidFill>
                <a:latin typeface="Symbol"/>
              </a:rPr>
              <a:t></a:t>
            </a:r>
            <a:r>
              <a:rPr b="0" i="1" lang="en-US" sz="1800" spc="-1" strike="noStrike">
                <a:solidFill>
                  <a:srgbClr val="1f497d"/>
                </a:solidFill>
                <a:latin typeface="Calibri"/>
              </a:rPr>
              <a:t> n</a:t>
            </a:r>
            <a:r>
              <a:rPr b="0" lang="en-US" sz="1800" spc="-1" strike="noStrike">
                <a:solidFill>
                  <a:srgbClr val="1f497d"/>
                </a:solidFill>
                <a:latin typeface="Calibri"/>
              </a:rPr>
              <a:t>} is not context free.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Object 1"/>
          <p:cNvGraphicFramePr/>
          <p:nvPr/>
        </p:nvGraphicFramePr>
        <p:xfrm>
          <a:off x="2133720" y="533520"/>
          <a:ext cx="5636880" cy="284112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205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33720" y="533520"/>
                    <a:ext cx="5636880" cy="2841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06" name="CustomShape 2"/>
          <p:cNvSpPr/>
          <p:nvPr/>
        </p:nvSpPr>
        <p:spPr>
          <a:xfrm>
            <a:off x="685800" y="3352680"/>
            <a:ext cx="7772040" cy="28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33520" indent="-53316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But cases 1-5 have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uv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wx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</a:t>
            </a:r>
            <a:endParaRPr b="0" lang="en-US" sz="18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Case 1 has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20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Case 2 has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s, or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s, or both</a:t>
            </a:r>
            <a:endParaRPr b="0" lang="en-US" sz="20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Case 3 has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and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20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Case 4 has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s, or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s, or both</a:t>
            </a:r>
            <a:endParaRPr b="0" lang="en-US" sz="20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Case 5 has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and more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than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case 6 contradicts 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vwx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|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1800" spc="-1" strike="noStrike"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contradiction,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{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|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 is not a CFL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0" y="1969920"/>
            <a:ext cx="8838720" cy="348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0" y="1455120"/>
            <a:ext cx="8838720" cy="46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Picture 4" descr=""/>
          <p:cNvPicPr/>
          <p:nvPr/>
        </p:nvPicPr>
        <p:blipFill>
          <a:blip r:embed="rId1"/>
          <a:stretch/>
        </p:blipFill>
        <p:spPr>
          <a:xfrm>
            <a:off x="609480" y="326880"/>
            <a:ext cx="8000640" cy="497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3200" spc="-1" strike="noStrike">
                <a:solidFill>
                  <a:srgbClr val="000000"/>
                </a:solidFill>
                <a:latin typeface="comic"/>
              </a:rPr>
              <a:t>=&gt;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XY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mic"/>
              </a:rPr>
              <a:t>=&gt;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mic"/>
              </a:rPr>
              <a:t>=&gt;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3200" spc="-1" strike="noStrike">
                <a:solidFill>
                  <a:srgbClr val="000000"/>
                </a:solidFill>
                <a:latin typeface="comic"/>
              </a:rPr>
              <a:t>=&gt;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XY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mic"/>
              </a:rPr>
              <a:t>=&gt;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mic"/>
              </a:rPr>
              <a:t>=&gt;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Here one live and two dead productions are used to generate a word ab.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Proof of Theorem 32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457200" y="1447920"/>
            <a:ext cx="7121880" cy="49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Proof of Theorem 32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609480" y="1628640"/>
            <a:ext cx="8229240" cy="479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Proof of Theorem 32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3282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9024</TotalTime>
  <Application>LibreOffice/6.4.6.2$Linux_X86_64 LibreOffice_project/40$Build-2</Application>
  <Words>791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2011-10-20T18:40:42Z</dcterms:created>
  <dc:creator>Shakir</dc:creator>
  <dc:description/>
  <dc:language>en-US</dc:language>
  <cp:lastModifiedBy/>
  <dcterms:modified xsi:type="dcterms:W3CDTF">2020-12-15T18:31:44Z</dcterms:modified>
  <cp:revision>234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