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5"/>
  </p:notesMasterIdLst>
  <p:sldIdLst>
    <p:sldId id="4573" r:id="rId3"/>
    <p:sldId id="4589" r:id="rId4"/>
    <p:sldId id="4576" r:id="rId5"/>
    <p:sldId id="4590" r:id="rId6"/>
    <p:sldId id="4585" r:id="rId7"/>
    <p:sldId id="4596" r:id="rId8"/>
    <p:sldId id="4597" r:id="rId9"/>
    <p:sldId id="4598" r:id="rId10"/>
    <p:sldId id="4591" r:id="rId11"/>
    <p:sldId id="4599" r:id="rId12"/>
    <p:sldId id="4600" r:id="rId13"/>
    <p:sldId id="4601" r:id="rId14"/>
    <p:sldId id="4602" r:id="rId15"/>
    <p:sldId id="4603" r:id="rId16"/>
    <p:sldId id="4592" r:id="rId17"/>
    <p:sldId id="4604" r:id="rId18"/>
    <p:sldId id="4605" r:id="rId19"/>
    <p:sldId id="4606" r:id="rId20"/>
    <p:sldId id="4607" r:id="rId21"/>
    <p:sldId id="4608" r:id="rId22"/>
    <p:sldId id="4595" r:id="rId23"/>
    <p:sldId id="4609" r:id="rId24"/>
    <p:sldId id="4610" r:id="rId25"/>
    <p:sldId id="4611" r:id="rId26"/>
    <p:sldId id="4614" r:id="rId27"/>
    <p:sldId id="4615" r:id="rId28"/>
    <p:sldId id="4612" r:id="rId29"/>
    <p:sldId id="4613" r:id="rId30"/>
    <p:sldId id="4616" r:id="rId31"/>
    <p:sldId id="4617" r:id="rId32"/>
    <p:sldId id="4618" r:id="rId33"/>
    <p:sldId id="45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A3A61-5CA3-428C-9E80-81723254D7AC}" v="3059" dt="2024-07-27T11:45:43.450"/>
    <p1510:client id="{946BAFA2-443D-4239-ADBD-08C11244016B}" v="6" dt="2024-07-27T07:33:08.246"/>
    <p1510:client id="{983BC927-CA12-42C2-A3C3-1BC05912ED83}" v="1627" dt="2024-07-27T09:34:0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109" d="100"/>
          <a:sy n="10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3B90C-55A9-4903-87BF-D9778E5A6F50}" type="datetimeFigureOut">
              <a:rPr lang="en-US" smtClean="0"/>
              <a:t>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5161D-31E8-4EE0-AE85-D310C8E5B928}" type="slidenum">
              <a:rPr lang="en-US" smtClean="0"/>
              <a:t>‹#›</a:t>
            </a:fld>
            <a:endParaRPr lang="en-US"/>
          </a:p>
        </p:txBody>
      </p:sp>
    </p:spTree>
    <p:extLst>
      <p:ext uri="{BB962C8B-B14F-4D97-AF65-F5344CB8AC3E}">
        <p14:creationId xmlns:p14="http://schemas.microsoft.com/office/powerpoint/2010/main" val="64553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26AD7F-3124-9340-840E-B61B299136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19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75FA-6F81-A715-AA03-168136373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41B0D-A83F-76DF-6719-7D27E7676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B9118-69FD-1FDC-A2D5-C7FA638F239C}"/>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118D708C-36D6-FEF9-9147-5381251EE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78683-7D84-E632-78A5-B5DDE6B3F864}"/>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298679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1E88-1942-8568-56FD-709F662C83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7D3E3-2D4C-0EAC-6127-E46A690AD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21513-DA35-48CC-00F5-ABCBE1B4555C}"/>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61DEC256-5381-4D22-00D0-D7ECF6980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D8994-CFE5-5E1B-A39D-C1C1427D5DF0}"/>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336799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048D5D-892A-7BE2-1334-656E9368C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5805D3-9910-55F1-63BE-F594598DB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706E5-1F13-9374-1F4D-811F4C8DEE51}"/>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4CB01E2A-BFDE-F3D4-782D-8C4820D19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1C114-E339-4AAB-2FE2-43F55FA07239}"/>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249080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101-E9F0-4D65-939C-DC0856ABB385}"/>
              </a:ext>
            </a:extLst>
          </p:cNvPr>
          <p:cNvSpPr>
            <a:spLocks noGrp="1"/>
          </p:cNvSpPr>
          <p:nvPr>
            <p:ph type="title" hasCustomPrompt="1"/>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6C45-E457-42EE-B8B8-566DA784AF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70FF3638-FD0D-1FD9-7F22-5794B8EA26B7}"/>
              </a:ext>
            </a:extLst>
          </p:cNvPr>
          <p:cNvPicPr>
            <a:picLocks noChangeAspect="1"/>
          </p:cNvPicPr>
          <p:nvPr userDrawn="1"/>
        </p:nvPicPr>
        <p:blipFill>
          <a:blip r:embed="rId2"/>
          <a:stretch>
            <a:fillRect/>
          </a:stretch>
        </p:blipFill>
        <p:spPr>
          <a:xfrm>
            <a:off x="11507788" y="6225039"/>
            <a:ext cx="457201" cy="457200"/>
          </a:xfrm>
          <a:prstGeom prst="rect">
            <a:avLst/>
          </a:prstGeom>
        </p:spPr>
      </p:pic>
    </p:spTree>
    <p:extLst>
      <p:ext uri="{BB962C8B-B14F-4D97-AF65-F5344CB8AC3E}">
        <p14:creationId xmlns:p14="http://schemas.microsoft.com/office/powerpoint/2010/main" val="420971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101-E9F0-4D65-939C-DC0856ABB385}"/>
              </a:ext>
            </a:extLst>
          </p:cNvPr>
          <p:cNvSpPr>
            <a:spLocks noGrp="1"/>
          </p:cNvSpPr>
          <p:nvPr>
            <p:ph type="title" hasCustomPrompt="1"/>
          </p:nvPr>
        </p:nvSpPr>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9796C45-E457-42EE-B8B8-566DA784AFD7}"/>
              </a:ext>
            </a:extLst>
          </p:cNvPr>
          <p:cNvSpPr>
            <a:spLocks noGrp="1"/>
          </p:cNvSpPr>
          <p:nvPr>
            <p:ph idx="1"/>
          </p:nvPr>
        </p:nvSpPr>
        <p:spPr/>
        <p:txBody>
          <a:bodyPr/>
          <a:lstStyle>
            <a:lvl1pPr>
              <a:defRPr sz="2001">
                <a:solidFill>
                  <a:schemeClr val="tx1"/>
                </a:solidFill>
              </a:defRPr>
            </a:lvl1pPr>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B4F7074B-67CC-FB81-A9DB-64F5D1F6ED0C}"/>
              </a:ext>
            </a:extLst>
          </p:cNvPr>
          <p:cNvPicPr>
            <a:picLocks noChangeAspect="1"/>
          </p:cNvPicPr>
          <p:nvPr userDrawn="1"/>
        </p:nvPicPr>
        <p:blipFill>
          <a:blip r:embed="rId2"/>
          <a:stretch>
            <a:fillRect/>
          </a:stretch>
        </p:blipFill>
        <p:spPr>
          <a:xfrm>
            <a:off x="11507788" y="6225039"/>
            <a:ext cx="457201" cy="457200"/>
          </a:xfrm>
          <a:prstGeom prst="rect">
            <a:avLst/>
          </a:prstGeom>
        </p:spPr>
      </p:pic>
    </p:spTree>
    <p:extLst>
      <p:ext uri="{BB962C8B-B14F-4D97-AF65-F5344CB8AC3E}">
        <p14:creationId xmlns:p14="http://schemas.microsoft.com/office/powerpoint/2010/main" val="13038626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D3E1-9D4C-4286-836D-A32939D82030}"/>
              </a:ext>
            </a:extLst>
          </p:cNvPr>
          <p:cNvSpPr>
            <a:spLocks noGrp="1"/>
          </p:cNvSpPr>
          <p:nvPr>
            <p:ph type="title" hasCustomPrompt="1"/>
          </p:nvPr>
        </p:nvSpPr>
        <p:spPr/>
        <p:txBody>
          <a:bodyPr/>
          <a:lstStyle/>
          <a:p>
            <a:r>
              <a:rPr lang="en-US"/>
              <a:t>CLICK TO EDIT MASTER TITLE STYLE</a:t>
            </a:r>
          </a:p>
        </p:txBody>
      </p:sp>
      <p:pic>
        <p:nvPicPr>
          <p:cNvPr id="6" name="Picture 5">
            <a:extLst>
              <a:ext uri="{FF2B5EF4-FFF2-40B4-BE49-F238E27FC236}">
                <a16:creationId xmlns:a16="http://schemas.microsoft.com/office/drawing/2014/main" id="{04F17386-F1A1-CCCE-1F05-44E415179F62}"/>
              </a:ext>
            </a:extLst>
          </p:cNvPr>
          <p:cNvPicPr>
            <a:picLocks noChangeAspect="1"/>
          </p:cNvPicPr>
          <p:nvPr userDrawn="1"/>
        </p:nvPicPr>
        <p:blipFill>
          <a:blip r:embed="rId2"/>
          <a:stretch>
            <a:fillRect/>
          </a:stretch>
        </p:blipFill>
        <p:spPr>
          <a:xfrm>
            <a:off x="11507788" y="6225039"/>
            <a:ext cx="457201" cy="457200"/>
          </a:xfrm>
          <a:prstGeom prst="rect">
            <a:avLst/>
          </a:prstGeom>
        </p:spPr>
      </p:pic>
    </p:spTree>
    <p:extLst>
      <p:ext uri="{BB962C8B-B14F-4D97-AF65-F5344CB8AC3E}">
        <p14:creationId xmlns:p14="http://schemas.microsoft.com/office/powerpoint/2010/main" val="3556174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EF05F3-455B-EDA9-2296-BF2865E4488A}"/>
              </a:ext>
            </a:extLst>
          </p:cNvPr>
          <p:cNvPicPr>
            <a:picLocks noChangeAspect="1"/>
          </p:cNvPicPr>
          <p:nvPr userDrawn="1"/>
        </p:nvPicPr>
        <p:blipFill>
          <a:blip r:embed="rId2"/>
          <a:stretch>
            <a:fillRect/>
          </a:stretch>
        </p:blipFill>
        <p:spPr>
          <a:xfrm>
            <a:off x="11507788" y="6225039"/>
            <a:ext cx="457201" cy="457200"/>
          </a:xfrm>
          <a:prstGeom prst="rect">
            <a:avLst/>
          </a:prstGeom>
        </p:spPr>
      </p:pic>
    </p:spTree>
    <p:extLst>
      <p:ext uri="{BB962C8B-B14F-4D97-AF65-F5344CB8AC3E}">
        <p14:creationId xmlns:p14="http://schemas.microsoft.com/office/powerpoint/2010/main" val="2661160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55BB5ED0-1855-141F-CCAD-C6C767AEC6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1565" y="444576"/>
            <a:ext cx="4488873" cy="871777"/>
          </a:xfrm>
          <a:prstGeom prst="rect">
            <a:avLst/>
          </a:prstGeom>
        </p:spPr>
      </p:pic>
      <p:sp>
        <p:nvSpPr>
          <p:cNvPr id="18" name="Text Placeholder 17">
            <a:extLst>
              <a:ext uri="{FF2B5EF4-FFF2-40B4-BE49-F238E27FC236}">
                <a16:creationId xmlns:a16="http://schemas.microsoft.com/office/drawing/2014/main" id="{52CE15D6-4961-77F2-F433-4E0794A18EDD}"/>
              </a:ext>
            </a:extLst>
          </p:cNvPr>
          <p:cNvSpPr>
            <a:spLocks noGrp="1"/>
          </p:cNvSpPr>
          <p:nvPr>
            <p:ph type="body" sz="quarter" idx="11" hasCustomPrompt="1"/>
          </p:nvPr>
        </p:nvSpPr>
        <p:spPr>
          <a:xfrm>
            <a:off x="2555876" y="3796401"/>
            <a:ext cx="7080250" cy="419872"/>
          </a:xfrm>
        </p:spPr>
        <p:txBody>
          <a:bodyPr/>
          <a:lstStyle>
            <a:lvl1pPr marL="0" indent="0" algn="ctr">
              <a:buNone/>
              <a:defRPr b="0" i="0">
                <a:latin typeface="Founders Grotesk X-Cond Lt" panose="020B0303030202060203" pitchFamily="34" charset="77"/>
              </a:defRPr>
            </a:lvl1pPr>
          </a:lstStyle>
          <a:p>
            <a:pPr lvl="0"/>
            <a:r>
              <a:rPr lang="en-US"/>
              <a:t>SUBTITLE</a:t>
            </a:r>
          </a:p>
        </p:txBody>
      </p:sp>
      <p:sp>
        <p:nvSpPr>
          <p:cNvPr id="28" name="Text Placeholder 9">
            <a:extLst>
              <a:ext uri="{FF2B5EF4-FFF2-40B4-BE49-F238E27FC236}">
                <a16:creationId xmlns:a16="http://schemas.microsoft.com/office/drawing/2014/main" id="{96FB3221-F0CF-24AC-76B9-21FD0F92E0AE}"/>
              </a:ext>
            </a:extLst>
          </p:cNvPr>
          <p:cNvSpPr>
            <a:spLocks noGrp="1"/>
          </p:cNvSpPr>
          <p:nvPr>
            <p:ph type="body" sz="quarter" idx="10" hasCustomPrompt="1"/>
          </p:nvPr>
        </p:nvSpPr>
        <p:spPr>
          <a:xfrm>
            <a:off x="2555876" y="2849374"/>
            <a:ext cx="7080250" cy="729456"/>
          </a:xfrm>
        </p:spPr>
        <p:txBody>
          <a:bodyPr>
            <a:noAutofit/>
          </a:bodyPr>
          <a:lstStyle>
            <a:lvl1pPr marL="0" indent="0" algn="ctr">
              <a:buNone/>
              <a:defRPr sz="6001" spc="151" baseline="0">
                <a:solidFill>
                  <a:schemeClr val="tx1"/>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ALL CAPS TITLE</a:t>
            </a:r>
          </a:p>
        </p:txBody>
      </p:sp>
      <p:sp>
        <p:nvSpPr>
          <p:cNvPr id="31" name="Text Placeholder 29">
            <a:extLst>
              <a:ext uri="{FF2B5EF4-FFF2-40B4-BE49-F238E27FC236}">
                <a16:creationId xmlns:a16="http://schemas.microsoft.com/office/drawing/2014/main" id="{996FC798-303C-8C52-0BC0-A32E319220E6}"/>
              </a:ext>
            </a:extLst>
          </p:cNvPr>
          <p:cNvSpPr>
            <a:spLocks noGrp="1"/>
          </p:cNvSpPr>
          <p:nvPr>
            <p:ph type="body" sz="quarter" idx="12" hasCustomPrompt="1"/>
          </p:nvPr>
        </p:nvSpPr>
        <p:spPr>
          <a:xfrm>
            <a:off x="5527676" y="5749296"/>
            <a:ext cx="1136649" cy="330200"/>
          </a:xfrm>
        </p:spPr>
        <p:txBody>
          <a:bodyPr>
            <a:noAutofit/>
          </a:bodyPr>
          <a:lstStyle>
            <a:lvl1pPr marL="0" indent="0" algn="ctr">
              <a:buNone/>
              <a:defRPr sz="1400"/>
            </a:lvl1pPr>
          </a:lstStyle>
          <a:p>
            <a:pPr lvl="0"/>
            <a:r>
              <a:rPr lang="en-US"/>
              <a:t>Date</a:t>
            </a:r>
          </a:p>
        </p:txBody>
      </p:sp>
    </p:spTree>
    <p:extLst>
      <p:ext uri="{BB962C8B-B14F-4D97-AF65-F5344CB8AC3E}">
        <p14:creationId xmlns:p14="http://schemas.microsoft.com/office/powerpoint/2010/main" val="568886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v.2">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7875A0FC-9EAA-A673-A103-06818DF3DF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763" y="1953941"/>
            <a:ext cx="11660476" cy="2264563"/>
          </a:xfrm>
          <a:prstGeom prst="rect">
            <a:avLst/>
          </a:prstGeom>
        </p:spPr>
      </p:pic>
      <p:sp>
        <p:nvSpPr>
          <p:cNvPr id="7" name="Text Placeholder 1">
            <a:extLst>
              <a:ext uri="{FF2B5EF4-FFF2-40B4-BE49-F238E27FC236}">
                <a16:creationId xmlns:a16="http://schemas.microsoft.com/office/drawing/2014/main" id="{A8E9BAC0-745E-724F-8860-AC40C70D04C0}"/>
              </a:ext>
            </a:extLst>
          </p:cNvPr>
          <p:cNvSpPr>
            <a:spLocks noGrp="1"/>
          </p:cNvSpPr>
          <p:nvPr>
            <p:ph type="body" sz="quarter" idx="21" hasCustomPrompt="1"/>
          </p:nvPr>
        </p:nvSpPr>
        <p:spPr>
          <a:xfrm>
            <a:off x="502920" y="3922918"/>
            <a:ext cx="11173969" cy="591170"/>
          </a:xfrm>
        </p:spPr>
        <p:txBody>
          <a:bodyPr>
            <a:normAutofit/>
          </a:bodyPr>
          <a:lstStyle>
            <a:lvl1pPr algn="ctr">
              <a:defRPr/>
            </a:lvl1pPr>
          </a:lstStyle>
          <a:p>
            <a:r>
              <a:rPr lang="en-US" sz="3200" cap="all" spc="600">
                <a:latin typeface="Founders Grotesk X-Cond Lt" panose="020B0303030202060203" pitchFamily="34" charset="77"/>
              </a:rPr>
              <a:t>INTRODUCING INSIGHT GLOBAL’S MANAGED SERVICES CAPABILITIES</a:t>
            </a:r>
          </a:p>
        </p:txBody>
      </p:sp>
    </p:spTree>
    <p:extLst>
      <p:ext uri="{BB962C8B-B14F-4D97-AF65-F5344CB8AC3E}">
        <p14:creationId xmlns:p14="http://schemas.microsoft.com/office/powerpoint/2010/main" val="2202076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7D8077-409A-0FB8-F6B0-47316601B041}"/>
              </a:ext>
            </a:extLst>
          </p:cNvPr>
          <p:cNvSpPr/>
          <p:nvPr userDrawn="1"/>
        </p:nvSpPr>
        <p:spPr>
          <a:xfrm>
            <a:off x="2" y="2842054"/>
            <a:ext cx="12191998" cy="11738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a:extLst>
              <a:ext uri="{FF2B5EF4-FFF2-40B4-BE49-F238E27FC236}">
                <a16:creationId xmlns:a16="http://schemas.microsoft.com/office/drawing/2014/main" id="{1F9CB0FC-4780-D2EE-6A3E-1C55771F3526}"/>
              </a:ext>
            </a:extLst>
          </p:cNvPr>
          <p:cNvPicPr>
            <a:picLocks noChangeAspect="1"/>
          </p:cNvPicPr>
          <p:nvPr userDrawn="1"/>
        </p:nvPicPr>
        <p:blipFill>
          <a:blip r:embed="rId2"/>
          <a:stretch>
            <a:fillRect/>
          </a:stretch>
        </p:blipFill>
        <p:spPr>
          <a:xfrm>
            <a:off x="11507788" y="6225039"/>
            <a:ext cx="457201" cy="457200"/>
          </a:xfrm>
          <a:prstGeom prst="rect">
            <a:avLst/>
          </a:prstGeom>
        </p:spPr>
      </p:pic>
      <p:sp>
        <p:nvSpPr>
          <p:cNvPr id="9" name="Text Placeholder 6">
            <a:extLst>
              <a:ext uri="{FF2B5EF4-FFF2-40B4-BE49-F238E27FC236}">
                <a16:creationId xmlns:a16="http://schemas.microsoft.com/office/drawing/2014/main" id="{826F71C4-DA51-F53C-1329-9626325EA1FB}"/>
              </a:ext>
            </a:extLst>
          </p:cNvPr>
          <p:cNvSpPr>
            <a:spLocks noGrp="1"/>
          </p:cNvSpPr>
          <p:nvPr>
            <p:ph type="body" sz="quarter" idx="10" hasCustomPrompt="1"/>
          </p:nvPr>
        </p:nvSpPr>
        <p:spPr>
          <a:xfrm>
            <a:off x="790831" y="2842054"/>
            <a:ext cx="11401169" cy="1148921"/>
          </a:xfrm>
          <a:noFill/>
        </p:spPr>
        <p:txBody>
          <a:bodyPr anchor="ctr">
            <a:normAutofit/>
          </a:bodyPr>
          <a:lstStyle>
            <a:lvl1pPr marL="0" indent="0">
              <a:buNone/>
              <a:defRPr sz="4000">
                <a:solidFill>
                  <a:schemeClr val="bg1"/>
                </a:solidFill>
                <a:latin typeface="+mj-lt"/>
              </a:defRPr>
            </a:lvl1pPr>
            <a:lvl3pPr marL="914466" indent="0">
              <a:buNone/>
              <a:defRPr sz="4000" spc="151" baseline="0">
                <a:solidFill>
                  <a:schemeClr val="bg1"/>
                </a:solidFill>
                <a:latin typeface="+mj-lt"/>
              </a:defRPr>
            </a:lvl3pPr>
          </a:lstStyle>
          <a:p>
            <a:pPr lvl="2"/>
            <a:r>
              <a:rPr lang="en-US"/>
              <a:t>SECTION TITLE</a:t>
            </a:r>
          </a:p>
        </p:txBody>
      </p:sp>
    </p:spTree>
    <p:extLst>
      <p:ext uri="{BB962C8B-B14F-4D97-AF65-F5344CB8AC3E}">
        <p14:creationId xmlns:p14="http://schemas.microsoft.com/office/powerpoint/2010/main" val="889091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er">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FFE28EEC-8671-408D-609E-59118F4914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64699"/>
          <a:stretch/>
        </p:blipFill>
        <p:spPr>
          <a:xfrm>
            <a:off x="1" y="4437090"/>
            <a:ext cx="6714862" cy="2420911"/>
          </a:xfrm>
          <a:prstGeom prst="rect">
            <a:avLst/>
          </a:prstGeom>
        </p:spPr>
      </p:pic>
      <p:pic>
        <p:nvPicPr>
          <p:cNvPr id="3" name="Picture 2" descr="Background pattern&#10;&#10;Description automatically generated">
            <a:extLst>
              <a:ext uri="{FF2B5EF4-FFF2-40B4-BE49-F238E27FC236}">
                <a16:creationId xmlns:a16="http://schemas.microsoft.com/office/drawing/2014/main" id="{D021E01D-C1AB-85EC-55DB-B130DE19DDD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359" b="64699"/>
          <a:stretch/>
        </p:blipFill>
        <p:spPr>
          <a:xfrm>
            <a:off x="5968144" y="4437090"/>
            <a:ext cx="6220681" cy="2420911"/>
          </a:xfrm>
          <a:prstGeom prst="rect">
            <a:avLst/>
          </a:prstGeom>
        </p:spPr>
      </p:pic>
      <p:sp>
        <p:nvSpPr>
          <p:cNvPr id="5" name="TextBox 4">
            <a:extLst>
              <a:ext uri="{FF2B5EF4-FFF2-40B4-BE49-F238E27FC236}">
                <a16:creationId xmlns:a16="http://schemas.microsoft.com/office/drawing/2014/main" id="{93C7AA12-94AF-2979-9996-21C263C4D758}"/>
              </a:ext>
            </a:extLst>
          </p:cNvPr>
          <p:cNvSpPr txBox="1"/>
          <p:nvPr userDrawn="1"/>
        </p:nvSpPr>
        <p:spPr>
          <a:xfrm>
            <a:off x="1871647" y="1452283"/>
            <a:ext cx="8448706" cy="2185342"/>
          </a:xfrm>
          <a:prstGeom prst="rect">
            <a:avLst/>
          </a:prstGeom>
          <a:noFill/>
        </p:spPr>
        <p:txBody>
          <a:bodyPr wrap="square" rtlCol="0">
            <a:spAutoFit/>
          </a:bodyPr>
          <a:lstStyle/>
          <a:p>
            <a:pPr marL="0" marR="0" lvl="0" indent="0" algn="ctr" defTabSz="914466" rtl="0" eaLnBrk="1" fontAlgn="auto" latinLnBrk="0" hangingPunct="1">
              <a:lnSpc>
                <a:spcPct val="100000"/>
              </a:lnSpc>
              <a:spcBef>
                <a:spcPts val="0"/>
              </a:spcBef>
              <a:spcAft>
                <a:spcPts val="0"/>
              </a:spcAft>
              <a:buClrTx/>
              <a:buSzTx/>
              <a:buFontTx/>
              <a:buNone/>
              <a:tabLst/>
              <a:defRPr/>
            </a:pPr>
            <a:r>
              <a:rPr kumimoji="0" lang="en-US" sz="13601" b="0" i="0" u="none" strike="noStrike" kern="1200" cap="none" spc="0" normalizeH="0" baseline="0" noProof="0">
                <a:ln>
                  <a:noFill/>
                </a:ln>
                <a:solidFill>
                  <a:srgbClr val="56E13B"/>
                </a:solidFill>
                <a:effectLst/>
                <a:uLnTx/>
                <a:uFillTx/>
                <a:latin typeface="Founders Grotesk X-Cond Bold"/>
                <a:ea typeface="+mn-ea"/>
                <a:cs typeface="+mn-cs"/>
              </a:rPr>
              <a:t>LET’S GROW.</a:t>
            </a:r>
          </a:p>
        </p:txBody>
      </p:sp>
    </p:spTree>
    <p:extLst>
      <p:ext uri="{BB962C8B-B14F-4D97-AF65-F5344CB8AC3E}">
        <p14:creationId xmlns:p14="http://schemas.microsoft.com/office/powerpoint/2010/main" val="14679824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71C6-E85E-F5DE-E0E9-8CDA566FF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23F33-D2E6-0549-BA4D-6C258FB57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FD057-DFFE-8643-A8F8-870AAEE3CF51}"/>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81FF5408-9E30-7E2E-6F41-FBCB4CB7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47CBB-2124-7E28-7093-099AA707E179}"/>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425245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0A21219-78AA-3A12-340E-44211BC160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582" y="2414113"/>
            <a:ext cx="10440838" cy="2029777"/>
          </a:xfrm>
          <a:prstGeom prst="rect">
            <a:avLst/>
          </a:prstGeom>
        </p:spPr>
      </p:pic>
    </p:spTree>
    <p:extLst>
      <p:ext uri="{BB962C8B-B14F-4D97-AF65-F5344CB8AC3E}">
        <p14:creationId xmlns:p14="http://schemas.microsoft.com/office/powerpoint/2010/main" val="373508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Pure White / Deep Green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098086"/>
      </p:ext>
    </p:extLst>
  </p:cSld>
  <p:clrMapOvr>
    <a:masterClrMapping/>
  </p:clrMapOvr>
  <p:transition spd="med"/>
  <p:extLst>
    <p:ext uri="{DCECCB84-F9BA-43D5-87BE-67443E8EF086}">
      <p15:sldGuideLst xmlns:p15="http://schemas.microsoft.com/office/powerpoint/2012/main">
        <p15:guide id="1" orient="horz" pos="4320">
          <p15:clr>
            <a:srgbClr val="FBAE40"/>
          </p15:clr>
        </p15:guide>
        <p15:guide id="2" pos="7680">
          <p15:clr>
            <a:srgbClr val="FBAE40"/>
          </p15:clr>
        </p15:guide>
        <p15:guide id="3" pos="14680">
          <p15:clr>
            <a:srgbClr val="FBAE40"/>
          </p15:clr>
        </p15:guide>
        <p15:guide id="4" pos="680">
          <p15:clr>
            <a:srgbClr val="FBAE40"/>
          </p15:clr>
        </p15:guide>
        <p15:guide id="5" orient="horz" pos="7981">
          <p15:clr>
            <a:srgbClr val="FBAE40"/>
          </p15:clr>
        </p15:guide>
        <p15:guide id="6" orient="horz" pos="659">
          <p15:clr>
            <a:srgbClr val="FBAE40"/>
          </p15:clr>
        </p15:guide>
        <p15:guide id="7" pos="7502">
          <p15:clr>
            <a:srgbClr val="FBAE40"/>
          </p15:clr>
        </p15:guide>
        <p15:guide id="8" pos="7854">
          <p15:clr>
            <a:srgbClr val="FBAE40"/>
          </p15:clr>
        </p15:guide>
        <p15:guide id="9" pos="6657">
          <p15:clr>
            <a:srgbClr val="FBAE40"/>
          </p15:clr>
        </p15:guide>
        <p15:guide id="10" pos="6300">
          <p15:clr>
            <a:srgbClr val="FBAE40"/>
          </p15:clr>
        </p15:guide>
        <p15:guide id="11" pos="5460">
          <p15:clr>
            <a:srgbClr val="FBAE40"/>
          </p15:clr>
        </p15:guide>
        <p15:guide id="12" pos="5108">
          <p15:clr>
            <a:srgbClr val="FBAE40"/>
          </p15:clr>
        </p15:guide>
        <p15:guide id="13" pos="4265">
          <p15:clr>
            <a:srgbClr val="FBAE40"/>
          </p15:clr>
        </p15:guide>
        <p15:guide id="14" pos="3912">
          <p15:clr>
            <a:srgbClr val="FBAE40"/>
          </p15:clr>
        </p15:guide>
        <p15:guide id="15" pos="3072">
          <p15:clr>
            <a:srgbClr val="FBAE40"/>
          </p15:clr>
        </p15:guide>
        <p15:guide id="16" pos="2712">
          <p15:clr>
            <a:srgbClr val="FBAE40"/>
          </p15:clr>
        </p15:guide>
        <p15:guide id="17" pos="1872">
          <p15:clr>
            <a:srgbClr val="FBAE40"/>
          </p15:clr>
        </p15:guide>
        <p15:guide id="18" pos="1516">
          <p15:clr>
            <a:srgbClr val="FBAE40"/>
          </p15:clr>
        </p15:guide>
        <p15:guide id="19" pos="8693">
          <p15:clr>
            <a:srgbClr val="FBAE40"/>
          </p15:clr>
        </p15:guide>
        <p15:guide id="20" pos="9048">
          <p15:clr>
            <a:srgbClr val="FBAE40"/>
          </p15:clr>
        </p15:guide>
        <p15:guide id="21" pos="9894">
          <p15:clr>
            <a:srgbClr val="FBAE40"/>
          </p15:clr>
        </p15:guide>
        <p15:guide id="22" pos="10249">
          <p15:clr>
            <a:srgbClr val="FBAE40"/>
          </p15:clr>
        </p15:guide>
        <p15:guide id="23" pos="11443">
          <p15:clr>
            <a:srgbClr val="FBAE40"/>
          </p15:clr>
        </p15:guide>
        <p15:guide id="24" pos="11084">
          <p15:clr>
            <a:srgbClr val="FBAE40"/>
          </p15:clr>
        </p15:guide>
        <p15:guide id="25" pos="12282">
          <p15:clr>
            <a:srgbClr val="FBAE40"/>
          </p15:clr>
        </p15:guide>
        <p15:guide id="26" pos="12640">
          <p15:clr>
            <a:srgbClr val="FBAE40"/>
          </p15:clr>
        </p15:guide>
        <p15:guide id="27" pos="13476">
          <p15:clr>
            <a:srgbClr val="FBAE40"/>
          </p15:clr>
        </p15:guide>
        <p15:guide id="28" pos="138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1F3D-6FC9-E7A7-441D-CAC4CD3A3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4B9A67-2AD5-1F8E-D3BB-AA65818B3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0DD8F-EC24-378F-B559-2A5F96277BED}"/>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431F39AE-11EC-807E-BA76-0520A5464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A4055-BC2E-B57A-A261-B027575D80A9}"/>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33642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20F1-B85F-EB95-D04D-EDFE2B669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C7570-4653-363B-3A86-E6AD1A11B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4B14C-63B2-4C0D-D5F1-E3CA39B4AA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55B87-C7FE-BFB8-E38A-9FFC68168522}"/>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6" name="Footer Placeholder 5">
            <a:extLst>
              <a:ext uri="{FF2B5EF4-FFF2-40B4-BE49-F238E27FC236}">
                <a16:creationId xmlns:a16="http://schemas.microsoft.com/office/drawing/2014/main" id="{E0296281-BEF6-4609-D1BD-F6138C0C9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BDBD2-194B-27D7-5BB6-4A43606BFED0}"/>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137155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71D0-5A44-FB5E-1520-1893E4EB6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E713B-220F-7D9B-5B18-9D5F8FE20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1D32E-B40C-FB26-5A25-A4B83CD24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9DF4B-505D-0755-C6B7-5160D3DBB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16900-4BA8-C4B1-299C-503A395EE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78DF11-A8CB-ED15-679C-EC3A36FDA355}"/>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8" name="Footer Placeholder 7">
            <a:extLst>
              <a:ext uri="{FF2B5EF4-FFF2-40B4-BE49-F238E27FC236}">
                <a16:creationId xmlns:a16="http://schemas.microsoft.com/office/drawing/2014/main" id="{052DC06B-7947-C429-E0D9-71BE686CC3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51FA0A-F123-F29B-3E5C-44C40D39CEE8}"/>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407238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006F-A0A7-C85C-E0A2-C19CBDB9E6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C44D18-9B03-AA41-981D-663F4172134F}"/>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4" name="Footer Placeholder 3">
            <a:extLst>
              <a:ext uri="{FF2B5EF4-FFF2-40B4-BE49-F238E27FC236}">
                <a16:creationId xmlns:a16="http://schemas.microsoft.com/office/drawing/2014/main" id="{270D7F56-08D9-020A-DA36-4DE979786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C7812-A9A3-35F9-30BF-F3A26266B991}"/>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100512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96710-303E-59B2-0A61-BF172D32DED5}"/>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3" name="Footer Placeholder 2">
            <a:extLst>
              <a:ext uri="{FF2B5EF4-FFF2-40B4-BE49-F238E27FC236}">
                <a16:creationId xmlns:a16="http://schemas.microsoft.com/office/drawing/2014/main" id="{630A8723-A744-7BBE-A6E9-E82B7C24E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8A453-449C-BF8C-923E-D8AC076B16AE}"/>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337754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E7D4-AF85-0B08-3413-CD3F63BC8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531EA-ABC3-F065-9079-96AA06DE9C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A02D59-F123-BD6F-6D08-E4618FA26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7423D-6351-89A0-B95A-750B089BFA78}"/>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6" name="Footer Placeholder 5">
            <a:extLst>
              <a:ext uri="{FF2B5EF4-FFF2-40B4-BE49-F238E27FC236}">
                <a16:creationId xmlns:a16="http://schemas.microsoft.com/office/drawing/2014/main" id="{7D29CC59-756A-FD45-CAE9-4688B8977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AD178-9212-714C-CEF1-4AA47059C1F1}"/>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358643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4CC3-26A4-D838-1EAB-A09CD9FC5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0289E-41AC-1E1A-E030-A32AE756E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9D327-EF81-54F9-CA56-932F5A2B0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CF904-EA6C-B02C-6AEF-CA258E8E3282}"/>
              </a:ext>
            </a:extLst>
          </p:cNvPr>
          <p:cNvSpPr>
            <a:spLocks noGrp="1"/>
          </p:cNvSpPr>
          <p:nvPr>
            <p:ph type="dt" sz="half" idx="10"/>
          </p:nvPr>
        </p:nvSpPr>
        <p:spPr/>
        <p:txBody>
          <a:bodyPr/>
          <a:lstStyle/>
          <a:p>
            <a:fld id="{D88859E1-6869-471E-A9D5-63840C07FCD8}" type="datetimeFigureOut">
              <a:rPr lang="en-US" smtClean="0"/>
              <a:t>7/27/2024</a:t>
            </a:fld>
            <a:endParaRPr lang="en-US"/>
          </a:p>
        </p:txBody>
      </p:sp>
      <p:sp>
        <p:nvSpPr>
          <p:cNvPr id="6" name="Footer Placeholder 5">
            <a:extLst>
              <a:ext uri="{FF2B5EF4-FFF2-40B4-BE49-F238E27FC236}">
                <a16:creationId xmlns:a16="http://schemas.microsoft.com/office/drawing/2014/main" id="{32166924-010B-F9BB-D189-10217CC12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11B34-480F-9304-ADCB-103F75517B8E}"/>
              </a:ext>
            </a:extLst>
          </p:cNvPr>
          <p:cNvSpPr>
            <a:spLocks noGrp="1"/>
          </p:cNvSpPr>
          <p:nvPr>
            <p:ph type="sldNum" sz="quarter" idx="12"/>
          </p:nvPr>
        </p:nvSpPr>
        <p:spPr/>
        <p:txBody>
          <a:bodyPr/>
          <a:lstStyle/>
          <a:p>
            <a:fld id="{865F35E8-49D9-4D35-A6A0-AA13607BD071}" type="slidenum">
              <a:rPr lang="en-US" smtClean="0"/>
              <a:t>‹#›</a:t>
            </a:fld>
            <a:endParaRPr lang="en-US"/>
          </a:p>
        </p:txBody>
      </p:sp>
    </p:spTree>
    <p:extLst>
      <p:ext uri="{BB962C8B-B14F-4D97-AF65-F5344CB8AC3E}">
        <p14:creationId xmlns:p14="http://schemas.microsoft.com/office/powerpoint/2010/main" val="92005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1AE6-426A-E21F-B42A-1E583DFC0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5498C-7953-8948-1458-9B8C8C924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93211-6CE1-59FF-050C-6ECE3D046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59E1-6869-471E-A9D5-63840C07FCD8}" type="datetimeFigureOut">
              <a:rPr lang="en-US" smtClean="0"/>
              <a:t>7/27/2024</a:t>
            </a:fld>
            <a:endParaRPr lang="en-US"/>
          </a:p>
        </p:txBody>
      </p:sp>
      <p:sp>
        <p:nvSpPr>
          <p:cNvPr id="5" name="Footer Placeholder 4">
            <a:extLst>
              <a:ext uri="{FF2B5EF4-FFF2-40B4-BE49-F238E27FC236}">
                <a16:creationId xmlns:a16="http://schemas.microsoft.com/office/drawing/2014/main" id="{4E6CA248-A78A-23EB-9DE0-36AAEAEE6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66925F-29B4-F535-345A-F5405AAD6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F35E8-49D9-4D35-A6A0-AA13607BD071}" type="slidenum">
              <a:rPr lang="en-US" smtClean="0"/>
              <a:t>‹#›</a:t>
            </a:fld>
            <a:endParaRPr lang="en-US"/>
          </a:p>
        </p:txBody>
      </p:sp>
    </p:spTree>
    <p:extLst>
      <p:ext uri="{BB962C8B-B14F-4D97-AF65-F5344CB8AC3E}">
        <p14:creationId xmlns:p14="http://schemas.microsoft.com/office/powerpoint/2010/main" val="260226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2BA43-0B9B-4B00-86A5-3C8AB48E5722}"/>
              </a:ext>
            </a:extLst>
          </p:cNvPr>
          <p:cNvSpPr>
            <a:spLocks noGrp="1"/>
          </p:cNvSpPr>
          <p:nvPr>
            <p:ph type="title"/>
          </p:nvPr>
        </p:nvSpPr>
        <p:spPr>
          <a:xfrm>
            <a:off x="838200" y="365126"/>
            <a:ext cx="1051560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F2CB2-253D-4839-AC37-147B9032B1E7}"/>
              </a:ext>
            </a:extLst>
          </p:cNvPr>
          <p:cNvSpPr>
            <a:spLocks noGrp="1"/>
          </p:cNvSpPr>
          <p:nvPr>
            <p:ph type="body" idx="1"/>
          </p:nvPr>
        </p:nvSpPr>
        <p:spPr>
          <a:xfrm>
            <a:off x="838200" y="1825626"/>
            <a:ext cx="10515601" cy="4351338"/>
          </a:xfrm>
          <a:prstGeom prst="rect">
            <a:avLst/>
          </a:prstGeom>
        </p:spPr>
        <p:txBody>
          <a:bodyPr vert="horz" lIns="91440" tIns="45720" rIns="91440" bIns="45720" rtlCol="0">
            <a:normAutofit/>
          </a:bodyPr>
          <a:lstStyle/>
          <a:p>
            <a:pPr lvl="0"/>
            <a:r>
              <a:rPr lang="en-US"/>
              <a:t>Master Text Styles</a:t>
            </a:r>
          </a:p>
        </p:txBody>
      </p:sp>
    </p:spTree>
    <p:extLst>
      <p:ext uri="{BB962C8B-B14F-4D97-AF65-F5344CB8AC3E}">
        <p14:creationId xmlns:p14="http://schemas.microsoft.com/office/powerpoint/2010/main" val="169919835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66" rtl="0" eaLnBrk="1" latinLnBrk="0" hangingPunct="1">
        <a:lnSpc>
          <a:spcPct val="90000"/>
        </a:lnSpc>
        <a:spcBef>
          <a:spcPct val="0"/>
        </a:spcBef>
        <a:buNone/>
        <a:defRPr sz="4401"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66"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49" indent="-228617" algn="l" defTabSz="914466" rtl="0" eaLnBrk="1" latinLnBrk="0" hangingPunct="1">
        <a:lnSpc>
          <a:spcPct val="90000"/>
        </a:lnSpc>
        <a:spcBef>
          <a:spcPts val="500"/>
        </a:spcBef>
        <a:buFont typeface="Arial" panose="020B0604020202020204" pitchFamily="34" charset="0"/>
        <a:buChar char="•"/>
        <a:defRPr sz="2001" kern="1200">
          <a:solidFill>
            <a:schemeClr val="tx1"/>
          </a:solidFill>
          <a:latin typeface="+mn-lt"/>
          <a:ea typeface="+mn-ea"/>
          <a:cs typeface="+mn-cs"/>
        </a:defRPr>
      </a:lvl2pPr>
      <a:lvl3pPr marL="1143082" indent="-228617" algn="l" defTabSz="91446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315" indent="-228617" algn="l" defTabSz="91446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547" indent="-228617" algn="l" defTabSz="914466" rtl="0" eaLnBrk="1" latinLnBrk="0" hangingPunct="1">
        <a:lnSpc>
          <a:spcPct val="90000"/>
        </a:lnSpc>
        <a:spcBef>
          <a:spcPts val="500"/>
        </a:spcBef>
        <a:buFont typeface="Arial" panose="020B0604020202020204" pitchFamily="34" charset="0"/>
        <a:buChar char="•"/>
        <a:defRPr sz="1201" kern="1200">
          <a:solidFill>
            <a:schemeClr val="tx1"/>
          </a:solidFill>
          <a:latin typeface="+mn-lt"/>
          <a:ea typeface="+mn-ea"/>
          <a:cs typeface="+mn-cs"/>
        </a:defRPr>
      </a:lvl5pPr>
      <a:lvl6pPr marL="2514780" indent="-228617" algn="l" defTabSz="9144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13" indent="-228617" algn="l" defTabSz="9144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46" indent="-228617" algn="l" defTabSz="9144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479" indent="-228617" algn="l" defTabSz="9144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66" rtl="0" eaLnBrk="1" latinLnBrk="0" hangingPunct="1">
        <a:defRPr sz="1800" kern="1200">
          <a:solidFill>
            <a:schemeClr val="tx1"/>
          </a:solidFill>
          <a:latin typeface="+mn-lt"/>
          <a:ea typeface="+mn-ea"/>
          <a:cs typeface="+mn-cs"/>
        </a:defRPr>
      </a:lvl1pPr>
      <a:lvl2pPr marL="457232" algn="l" defTabSz="914466" rtl="0" eaLnBrk="1" latinLnBrk="0" hangingPunct="1">
        <a:defRPr sz="1800" kern="1200">
          <a:solidFill>
            <a:schemeClr val="tx1"/>
          </a:solidFill>
          <a:latin typeface="+mn-lt"/>
          <a:ea typeface="+mn-ea"/>
          <a:cs typeface="+mn-cs"/>
        </a:defRPr>
      </a:lvl2pPr>
      <a:lvl3pPr marL="914466" algn="l" defTabSz="914466" rtl="0" eaLnBrk="1" latinLnBrk="0" hangingPunct="1">
        <a:defRPr sz="1800" kern="1200">
          <a:solidFill>
            <a:schemeClr val="tx1"/>
          </a:solidFill>
          <a:latin typeface="+mn-lt"/>
          <a:ea typeface="+mn-ea"/>
          <a:cs typeface="+mn-cs"/>
        </a:defRPr>
      </a:lvl3pPr>
      <a:lvl4pPr marL="1371698" algn="l" defTabSz="914466" rtl="0" eaLnBrk="1" latinLnBrk="0" hangingPunct="1">
        <a:defRPr sz="1800" kern="1200">
          <a:solidFill>
            <a:schemeClr val="tx1"/>
          </a:solidFill>
          <a:latin typeface="+mn-lt"/>
          <a:ea typeface="+mn-ea"/>
          <a:cs typeface="+mn-cs"/>
        </a:defRPr>
      </a:lvl4pPr>
      <a:lvl5pPr marL="1828931" algn="l" defTabSz="914466" rtl="0" eaLnBrk="1" latinLnBrk="0" hangingPunct="1">
        <a:defRPr sz="1800" kern="1200">
          <a:solidFill>
            <a:schemeClr val="tx1"/>
          </a:solidFill>
          <a:latin typeface="+mn-lt"/>
          <a:ea typeface="+mn-ea"/>
          <a:cs typeface="+mn-cs"/>
        </a:defRPr>
      </a:lvl5pPr>
      <a:lvl6pPr marL="2286164" algn="l" defTabSz="914466" rtl="0" eaLnBrk="1" latinLnBrk="0" hangingPunct="1">
        <a:defRPr sz="1800" kern="1200">
          <a:solidFill>
            <a:schemeClr val="tx1"/>
          </a:solidFill>
          <a:latin typeface="+mn-lt"/>
          <a:ea typeface="+mn-ea"/>
          <a:cs typeface="+mn-cs"/>
        </a:defRPr>
      </a:lvl6pPr>
      <a:lvl7pPr marL="2743397" algn="l" defTabSz="914466" rtl="0" eaLnBrk="1" latinLnBrk="0" hangingPunct="1">
        <a:defRPr sz="1800" kern="1200">
          <a:solidFill>
            <a:schemeClr val="tx1"/>
          </a:solidFill>
          <a:latin typeface="+mn-lt"/>
          <a:ea typeface="+mn-ea"/>
          <a:cs typeface="+mn-cs"/>
        </a:defRPr>
      </a:lvl7pPr>
      <a:lvl8pPr marL="3200630" algn="l" defTabSz="914466" rtl="0" eaLnBrk="1" latinLnBrk="0" hangingPunct="1">
        <a:defRPr sz="1800" kern="1200">
          <a:solidFill>
            <a:schemeClr val="tx1"/>
          </a:solidFill>
          <a:latin typeface="+mn-lt"/>
          <a:ea typeface="+mn-ea"/>
          <a:cs typeface="+mn-cs"/>
        </a:defRPr>
      </a:lvl8pPr>
      <a:lvl9pPr marL="3657863" algn="l" defTabSz="9144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D740E-0724-7E6B-3287-68044534D603}"/>
              </a:ext>
            </a:extLst>
          </p:cNvPr>
          <p:cNvSpPr>
            <a:spLocks noGrp="1"/>
          </p:cNvSpPr>
          <p:nvPr>
            <p:ph type="body" sz="quarter" idx="11"/>
          </p:nvPr>
        </p:nvSpPr>
        <p:spPr/>
        <p:txBody>
          <a:bodyPr>
            <a:normAutofit lnSpcReduction="10000"/>
          </a:bodyPr>
          <a:lstStyle/>
          <a:p>
            <a:r>
              <a:rPr lang="en-US"/>
              <a:t>SUBTITLE</a:t>
            </a:r>
          </a:p>
        </p:txBody>
      </p:sp>
      <p:sp>
        <p:nvSpPr>
          <p:cNvPr id="3" name="Text Placeholder 2">
            <a:extLst>
              <a:ext uri="{FF2B5EF4-FFF2-40B4-BE49-F238E27FC236}">
                <a16:creationId xmlns:a16="http://schemas.microsoft.com/office/drawing/2014/main" id="{CC23F33F-BF3E-0325-C004-E040917DC004}"/>
              </a:ext>
            </a:extLst>
          </p:cNvPr>
          <p:cNvSpPr>
            <a:spLocks noGrp="1"/>
          </p:cNvSpPr>
          <p:nvPr>
            <p:ph type="body" sz="quarter" idx="10"/>
          </p:nvPr>
        </p:nvSpPr>
        <p:spPr/>
        <p:txBody>
          <a:bodyPr/>
          <a:lstStyle/>
          <a:p>
            <a:r>
              <a:rPr lang="en-US" dirty="0"/>
              <a:t>TITLE</a:t>
            </a:r>
          </a:p>
        </p:txBody>
      </p:sp>
      <p:sp>
        <p:nvSpPr>
          <p:cNvPr id="4" name="Text Placeholder 3">
            <a:extLst>
              <a:ext uri="{FF2B5EF4-FFF2-40B4-BE49-F238E27FC236}">
                <a16:creationId xmlns:a16="http://schemas.microsoft.com/office/drawing/2014/main" id="{8D19BE6B-C301-4F99-A624-4FAF654F53B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1449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 </a:t>
            </a:r>
            <a:r>
              <a:rPr lang="en-US" sz="4400" dirty="0" err="1"/>
              <a:t>Orignal</a:t>
            </a:r>
            <a:r>
              <a:rPr lang="en-US" sz="4400" dirty="0"/>
              <a:t> Series</a:t>
            </a:r>
            <a:endParaRPr lang="en-US" dirty="0"/>
          </a:p>
        </p:txBody>
      </p:sp>
      <p:pic>
        <p:nvPicPr>
          <p:cNvPr id="8" name="Picture 7">
            <a:extLst>
              <a:ext uri="{FF2B5EF4-FFF2-40B4-BE49-F238E27FC236}">
                <a16:creationId xmlns:a16="http://schemas.microsoft.com/office/drawing/2014/main" id="{1DF8A8D5-F2C2-E1FB-11FF-42F5262E502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19125" y="2963334"/>
            <a:ext cx="10953750" cy="3238500"/>
          </a:xfrm>
          <a:prstGeom prst="rect">
            <a:avLst/>
          </a:prstGeom>
        </p:spPr>
      </p:pic>
    </p:spTree>
    <p:extLst>
      <p:ext uri="{BB962C8B-B14F-4D97-AF65-F5344CB8AC3E}">
        <p14:creationId xmlns:p14="http://schemas.microsoft.com/office/powerpoint/2010/main" val="86839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 </a:t>
            </a:r>
            <a:r>
              <a:rPr lang="en-US" sz="4400" dirty="0">
                <a:ea typeface="+mj-lt"/>
                <a:cs typeface="+mj-lt"/>
              </a:rPr>
              <a:t>Trend</a:t>
            </a:r>
            <a:endParaRPr lang="en-US" dirty="0"/>
          </a:p>
        </p:txBody>
      </p:sp>
      <p:pic>
        <p:nvPicPr>
          <p:cNvPr id="3" name="Picture 2" descr="A graph with a line&#10;&#10;Description automatically generated">
            <a:extLst>
              <a:ext uri="{FF2B5EF4-FFF2-40B4-BE49-F238E27FC236}">
                <a16:creationId xmlns:a16="http://schemas.microsoft.com/office/drawing/2014/main" id="{2CFA8CAB-A016-29E0-47A8-B8D7DE2CDEF0}"/>
              </a:ext>
            </a:extLst>
          </p:cNvPr>
          <p:cNvPicPr>
            <a:picLocks noChangeAspect="1"/>
          </p:cNvPicPr>
          <p:nvPr/>
        </p:nvPicPr>
        <p:blipFill>
          <a:blip r:embed="rId2"/>
          <a:stretch>
            <a:fillRect/>
          </a:stretch>
        </p:blipFill>
        <p:spPr>
          <a:xfrm>
            <a:off x="608542" y="2878667"/>
            <a:ext cx="10953750" cy="3238500"/>
          </a:xfrm>
          <a:prstGeom prst="rect">
            <a:avLst/>
          </a:prstGeom>
        </p:spPr>
      </p:pic>
      <p:sp>
        <p:nvSpPr>
          <p:cNvPr id="4" name="TextBox 3">
            <a:extLst>
              <a:ext uri="{FF2B5EF4-FFF2-40B4-BE49-F238E27FC236}">
                <a16:creationId xmlns:a16="http://schemas.microsoft.com/office/drawing/2014/main" id="{3291D92A-F787-013C-9AA8-21A3D3DC6976}"/>
              </a:ext>
            </a:extLst>
          </p:cNvPr>
          <p:cNvSpPr txBox="1"/>
          <p:nvPr/>
        </p:nvSpPr>
        <p:spPr>
          <a:xfrm>
            <a:off x="359833" y="1555749"/>
            <a:ext cx="11506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orange line represents the trend component extracted from the time series data. This component shows the general direction or long-term movement. </a:t>
            </a:r>
            <a:endParaRPr lang="en-US"/>
          </a:p>
        </p:txBody>
      </p:sp>
    </p:spTree>
    <p:extLst>
      <p:ext uri="{BB962C8B-B14F-4D97-AF65-F5344CB8AC3E}">
        <p14:creationId xmlns:p14="http://schemas.microsoft.com/office/powerpoint/2010/main" val="202003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 </a:t>
            </a:r>
            <a:r>
              <a:rPr lang="en-US" sz="4400" dirty="0">
                <a:ea typeface="+mj-lt"/>
                <a:cs typeface="+mj-lt"/>
              </a:rPr>
              <a:t>Periodicity</a:t>
            </a:r>
            <a:endParaRPr lang="en-US" dirty="0"/>
          </a:p>
        </p:txBody>
      </p:sp>
      <p:pic>
        <p:nvPicPr>
          <p:cNvPr id="4" name="Picture 3" descr="A graph with green lines&#10;&#10;Description automatically generated">
            <a:extLst>
              <a:ext uri="{FF2B5EF4-FFF2-40B4-BE49-F238E27FC236}">
                <a16:creationId xmlns:a16="http://schemas.microsoft.com/office/drawing/2014/main" id="{082E0DD7-F659-7375-413D-D8A5781C2FF0}"/>
              </a:ext>
            </a:extLst>
          </p:cNvPr>
          <p:cNvPicPr>
            <a:picLocks noChangeAspect="1"/>
          </p:cNvPicPr>
          <p:nvPr/>
        </p:nvPicPr>
        <p:blipFill>
          <a:blip r:embed="rId2"/>
          <a:stretch>
            <a:fillRect/>
          </a:stretch>
        </p:blipFill>
        <p:spPr>
          <a:xfrm>
            <a:off x="545042" y="2846917"/>
            <a:ext cx="10953750" cy="3238500"/>
          </a:xfrm>
          <a:prstGeom prst="rect">
            <a:avLst/>
          </a:prstGeom>
        </p:spPr>
      </p:pic>
      <p:sp>
        <p:nvSpPr>
          <p:cNvPr id="5" name="TextBox 4">
            <a:extLst>
              <a:ext uri="{FF2B5EF4-FFF2-40B4-BE49-F238E27FC236}">
                <a16:creationId xmlns:a16="http://schemas.microsoft.com/office/drawing/2014/main" id="{E5707BA4-E320-514F-5E52-41E8395123E6}"/>
              </a:ext>
            </a:extLst>
          </p:cNvPr>
          <p:cNvSpPr txBox="1"/>
          <p:nvPr/>
        </p:nvSpPr>
        <p:spPr>
          <a:xfrm>
            <a:off x="476250" y="1407583"/>
            <a:ext cx="110934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green line represents the seasonal component extracted from the time series data. This component shows the periodic patterns or cycles that repeat over regular intervals. Given plot shows the recurring cycles or patterns within the data. from the observation data don’t have strong consistent recursive pattern or the data contain have more than one periodicity. </a:t>
            </a:r>
          </a:p>
        </p:txBody>
      </p:sp>
    </p:spTree>
    <p:extLst>
      <p:ext uri="{BB962C8B-B14F-4D97-AF65-F5344CB8AC3E}">
        <p14:creationId xmlns:p14="http://schemas.microsoft.com/office/powerpoint/2010/main" val="300147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 Noise</a:t>
            </a:r>
          </a:p>
        </p:txBody>
      </p:sp>
      <p:pic>
        <p:nvPicPr>
          <p:cNvPr id="6" name="Picture 5" descr="A graph with red lines&#10;&#10;Description automatically generated">
            <a:extLst>
              <a:ext uri="{FF2B5EF4-FFF2-40B4-BE49-F238E27FC236}">
                <a16:creationId xmlns:a16="http://schemas.microsoft.com/office/drawing/2014/main" id="{938545F1-3726-5AEA-A464-E8603DBD584A}"/>
              </a:ext>
            </a:extLst>
          </p:cNvPr>
          <p:cNvPicPr>
            <a:picLocks noChangeAspect="1"/>
          </p:cNvPicPr>
          <p:nvPr/>
        </p:nvPicPr>
        <p:blipFill>
          <a:blip r:embed="rId2"/>
          <a:stretch>
            <a:fillRect/>
          </a:stretch>
        </p:blipFill>
        <p:spPr>
          <a:xfrm>
            <a:off x="4947708" y="2868083"/>
            <a:ext cx="7239000" cy="2137834"/>
          </a:xfrm>
          <a:prstGeom prst="rect">
            <a:avLst/>
          </a:prstGeom>
        </p:spPr>
      </p:pic>
      <p:sp>
        <p:nvSpPr>
          <p:cNvPr id="7" name="TextBox 6">
            <a:extLst>
              <a:ext uri="{FF2B5EF4-FFF2-40B4-BE49-F238E27FC236}">
                <a16:creationId xmlns:a16="http://schemas.microsoft.com/office/drawing/2014/main" id="{84AB259C-A200-E8D9-40A6-50CE8EB93EF3}"/>
              </a:ext>
            </a:extLst>
          </p:cNvPr>
          <p:cNvSpPr txBox="1"/>
          <p:nvPr/>
        </p:nvSpPr>
        <p:spPr>
          <a:xfrm>
            <a:off x="254000" y="1714499"/>
            <a:ext cx="4444999" cy="49071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t>Noise (Residual): The plot shows the residual component of the time series, which represents the part of the data that remains after removing the trend and seasonal components. It is plotted in red, indicating the deviations from the expected values.</a:t>
            </a:r>
          </a:p>
          <a:p>
            <a:pPr marL="285750" indent="-285750">
              <a:buFont typeface="Arial"/>
              <a:buChar char="•"/>
            </a:pPr>
            <a:r>
              <a:rPr lang="en-US" dirty="0">
                <a:ea typeface="+mn-lt"/>
                <a:cs typeface="+mn-lt"/>
              </a:rPr>
              <a:t>Threshold Lines): The horizontal dashed lines represent the upper and lower thresholds. These thresholds are used to detect significant deviations or anomalies in the residuals.</a:t>
            </a:r>
          </a:p>
          <a:p>
            <a:pPr marL="285750" indent="-285750">
              <a:buFont typeface="Arial"/>
              <a:buChar char="•"/>
            </a:pPr>
            <a:r>
              <a:rPr lang="en-US" dirty="0">
                <a:ea typeface="+mn-lt"/>
                <a:cs typeface="+mn-lt"/>
              </a:rPr>
              <a:t>The regions where the noise consistently crosses the threshold lines are of particular interest as they indicate points where the data deviates significantly from the norm.</a:t>
            </a:r>
            <a:endParaRPr lang="en-US" dirty="0"/>
          </a:p>
        </p:txBody>
      </p:sp>
    </p:spTree>
    <p:extLst>
      <p:ext uri="{BB962C8B-B14F-4D97-AF65-F5344CB8AC3E}">
        <p14:creationId xmlns:p14="http://schemas.microsoft.com/office/powerpoint/2010/main" val="181208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 </a:t>
            </a:r>
            <a:r>
              <a:rPr lang="en-US" sz="4400" dirty="0">
                <a:ea typeface="+mj-lt"/>
                <a:cs typeface="+mj-lt"/>
              </a:rPr>
              <a:t>Detected Anomalies </a:t>
            </a:r>
            <a:endParaRPr lang="en-US" sz="4400" dirty="0"/>
          </a:p>
        </p:txBody>
      </p:sp>
      <p:sp>
        <p:nvSpPr>
          <p:cNvPr id="7" name="TextBox 6">
            <a:extLst>
              <a:ext uri="{FF2B5EF4-FFF2-40B4-BE49-F238E27FC236}">
                <a16:creationId xmlns:a16="http://schemas.microsoft.com/office/drawing/2014/main" id="{84AB259C-A200-E8D9-40A6-50CE8EB93EF3}"/>
              </a:ext>
            </a:extLst>
          </p:cNvPr>
          <p:cNvSpPr txBox="1"/>
          <p:nvPr/>
        </p:nvSpPr>
        <p:spPr>
          <a:xfrm>
            <a:off x="254000" y="1714499"/>
            <a:ext cx="44026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blue line represents the original ping readings over time, showing the overall behavior of the data, including any trends and seasonal fluctuations. </a:t>
            </a:r>
          </a:p>
          <a:p>
            <a:pPr marL="285750" indent="-285750">
              <a:buFont typeface="Arial"/>
              <a:buChar char="•"/>
            </a:pPr>
            <a:r>
              <a:rPr lang="en-US" dirty="0">
                <a:ea typeface="+mn-lt"/>
                <a:cs typeface="+mn-lt"/>
              </a:rPr>
              <a:t>The red scatter points indicate the locations where anomalies have been detected. These points represent deviations from the expected pattern, as identified by the anomaly detection using STL. </a:t>
            </a:r>
          </a:p>
          <a:p>
            <a:pPr marL="285750" indent="-285750">
              <a:buFont typeface="Arial"/>
              <a:buChar char="•"/>
            </a:pPr>
            <a:r>
              <a:rPr lang="en-US" dirty="0">
                <a:ea typeface="+mn-lt"/>
                <a:cs typeface="+mn-lt"/>
              </a:rPr>
              <a:t>These deviations could be due to unusual spikes or drops in latency</a:t>
            </a:r>
            <a:endParaRPr lang="en-US"/>
          </a:p>
        </p:txBody>
      </p:sp>
      <p:pic>
        <p:nvPicPr>
          <p:cNvPr id="3" name="Picture 2" descr="A graph showing a blue line&#10;&#10;Description automatically generated">
            <a:extLst>
              <a:ext uri="{FF2B5EF4-FFF2-40B4-BE49-F238E27FC236}">
                <a16:creationId xmlns:a16="http://schemas.microsoft.com/office/drawing/2014/main" id="{6F1F3888-E246-E473-C637-909A5FEBAFF4}"/>
              </a:ext>
            </a:extLst>
          </p:cNvPr>
          <p:cNvPicPr>
            <a:picLocks noChangeAspect="1"/>
          </p:cNvPicPr>
          <p:nvPr/>
        </p:nvPicPr>
        <p:blipFill>
          <a:blip r:embed="rId2"/>
          <a:stretch>
            <a:fillRect/>
          </a:stretch>
        </p:blipFill>
        <p:spPr>
          <a:xfrm>
            <a:off x="5091113" y="2336800"/>
            <a:ext cx="7005109" cy="2194984"/>
          </a:xfrm>
          <a:prstGeom prst="rect">
            <a:avLst/>
          </a:prstGeom>
        </p:spPr>
      </p:pic>
    </p:spTree>
    <p:extLst>
      <p:ext uri="{BB962C8B-B14F-4D97-AF65-F5344CB8AC3E}">
        <p14:creationId xmlns:p14="http://schemas.microsoft.com/office/powerpoint/2010/main" val="323200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Anomaly Detection : </a:t>
            </a:r>
            <a:r>
              <a:rPr lang="en-US" sz="4400" dirty="0">
                <a:ea typeface="+mj-lt"/>
                <a:cs typeface="+mj-lt"/>
              </a:rPr>
              <a:t>Isolation Forest</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361950" y="1275292"/>
            <a:ext cx="4991100" cy="5145087"/>
          </a:xfrm>
        </p:spPr>
        <p:txBody>
          <a:bodyPr vert="horz" lIns="91440" tIns="45720" rIns="91440" bIns="45720" rtlCol="0" anchor="t">
            <a:noAutofit/>
          </a:bodyPr>
          <a:lstStyle/>
          <a:p>
            <a:pPr marL="285750" indent="-285750">
              <a:buChar char="•"/>
            </a:pPr>
            <a:r>
              <a:rPr lang="en-US" sz="1800" dirty="0">
                <a:ea typeface="+mn-lt"/>
                <a:cs typeface="+mn-lt"/>
              </a:rPr>
              <a:t>Isolation Forest is an anomaly detection algorithm based on the concept of isolating observations.</a:t>
            </a:r>
          </a:p>
          <a:p>
            <a:pPr marL="285750" indent="-285750">
              <a:buChar char="•"/>
            </a:pPr>
            <a:r>
              <a:rPr lang="en-US" sz="1800" dirty="0">
                <a:ea typeface="+mn-lt"/>
                <a:cs typeface="+mn-lt"/>
              </a:rPr>
              <a:t>The algorithm isolates anomalies instead of profiling normal data points. It constructs a number of random trees (decision trees) where each tree partitions the data randomly. </a:t>
            </a:r>
          </a:p>
          <a:p>
            <a:pPr marL="285750" indent="-285750">
              <a:buChar char="•"/>
            </a:pPr>
            <a:r>
              <a:rPr lang="en-US" sz="1800" dirty="0">
                <a:ea typeface="+mn-lt"/>
                <a:cs typeface="+mn-lt"/>
              </a:rPr>
              <a:t>Anomalies are more likely to be isolated quickly because they are different from the majority of the data. </a:t>
            </a:r>
          </a:p>
          <a:p>
            <a:pPr marL="285750" indent="-285750">
              <a:buChar char="•"/>
            </a:pPr>
            <a:r>
              <a:rPr lang="en-US" sz="1800" dirty="0">
                <a:ea typeface="+mn-lt"/>
                <a:cs typeface="+mn-lt"/>
              </a:rPr>
              <a:t>Each observation’s path length in the trees is measured. Anomalies are expected to have shorter path lengths because they are isolated earlier in the trees.</a:t>
            </a:r>
          </a:p>
          <a:p>
            <a:pPr marL="285750" indent="-285750">
              <a:buChar char="•"/>
            </a:pPr>
            <a:r>
              <a:rPr lang="en-US" sz="1800" dirty="0">
                <a:ea typeface="+mn-lt"/>
                <a:cs typeface="+mn-lt"/>
              </a:rPr>
              <a:t>Contamination Parameters :This parameter is used to estimate the proportion of outliers in the data. It helps in adjusting the threshold for classifying an observation as an anomaly</a:t>
            </a:r>
            <a:endParaRPr lang="en-US" sz="1800"/>
          </a:p>
        </p:txBody>
      </p:sp>
      <p:pic>
        <p:nvPicPr>
          <p:cNvPr id="4" name="Picture 3" descr="A graph with red and blue lines&#10;&#10;Description automatically generated">
            <a:extLst>
              <a:ext uri="{FF2B5EF4-FFF2-40B4-BE49-F238E27FC236}">
                <a16:creationId xmlns:a16="http://schemas.microsoft.com/office/drawing/2014/main" id="{144522D3-6EEF-F5C1-2DD0-EA6EEB199836}"/>
              </a:ext>
            </a:extLst>
          </p:cNvPr>
          <p:cNvPicPr>
            <a:picLocks noChangeAspect="1"/>
          </p:cNvPicPr>
          <p:nvPr/>
        </p:nvPicPr>
        <p:blipFill>
          <a:blip r:embed="rId2"/>
          <a:stretch>
            <a:fillRect/>
          </a:stretch>
        </p:blipFill>
        <p:spPr>
          <a:xfrm>
            <a:off x="5355696" y="2368550"/>
            <a:ext cx="6677025" cy="2120900"/>
          </a:xfrm>
          <a:prstGeom prst="rect">
            <a:avLst/>
          </a:prstGeom>
        </p:spPr>
      </p:pic>
    </p:spTree>
    <p:extLst>
      <p:ext uri="{BB962C8B-B14F-4D97-AF65-F5344CB8AC3E}">
        <p14:creationId xmlns:p14="http://schemas.microsoft.com/office/powerpoint/2010/main" val="411800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Isolation</a:t>
            </a:r>
            <a:r>
              <a:rPr lang="en-US" sz="4400" dirty="0">
                <a:ea typeface="+mj-lt"/>
                <a:cs typeface="+mj-lt"/>
              </a:rPr>
              <a:t> Forest at contamination [0.1]</a:t>
            </a:r>
            <a:endParaRPr lang="en-US" dirty="0"/>
          </a:p>
        </p:txBody>
      </p:sp>
      <p:pic>
        <p:nvPicPr>
          <p:cNvPr id="7" name="Picture 6" descr="A graph with a line graph and red arrows&#10;&#10;Description automatically generated">
            <a:extLst>
              <a:ext uri="{FF2B5EF4-FFF2-40B4-BE49-F238E27FC236}">
                <a16:creationId xmlns:a16="http://schemas.microsoft.com/office/drawing/2014/main" id="{1ED64AC2-EDF2-EA95-6FF5-B20F96BCFB1A}"/>
              </a:ext>
            </a:extLst>
          </p:cNvPr>
          <p:cNvPicPr>
            <a:picLocks noChangeAspect="1"/>
          </p:cNvPicPr>
          <p:nvPr/>
        </p:nvPicPr>
        <p:blipFill>
          <a:blip r:embed="rId2"/>
          <a:stretch>
            <a:fillRect/>
          </a:stretch>
        </p:blipFill>
        <p:spPr>
          <a:xfrm>
            <a:off x="995363" y="2114550"/>
            <a:ext cx="10201275" cy="3200400"/>
          </a:xfrm>
          <a:prstGeom prst="rect">
            <a:avLst/>
          </a:prstGeom>
        </p:spPr>
      </p:pic>
    </p:spTree>
    <p:extLst>
      <p:ext uri="{BB962C8B-B14F-4D97-AF65-F5344CB8AC3E}">
        <p14:creationId xmlns:p14="http://schemas.microsoft.com/office/powerpoint/2010/main" val="329788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Isolation</a:t>
            </a:r>
            <a:r>
              <a:rPr lang="en-US" sz="4400" dirty="0">
                <a:ea typeface="+mj-lt"/>
                <a:cs typeface="+mj-lt"/>
              </a:rPr>
              <a:t> Forest at contamination [0.2]</a:t>
            </a:r>
            <a:endParaRPr lang="en-US" dirty="0"/>
          </a:p>
        </p:txBody>
      </p:sp>
      <p:pic>
        <p:nvPicPr>
          <p:cNvPr id="3" name="Picture 2" descr="A graph with red and blue lines&#10;&#10;Description automatically generated">
            <a:extLst>
              <a:ext uri="{FF2B5EF4-FFF2-40B4-BE49-F238E27FC236}">
                <a16:creationId xmlns:a16="http://schemas.microsoft.com/office/drawing/2014/main" id="{A1CCF4BF-8709-F69D-C0EE-D8ECBDCC677F}"/>
              </a:ext>
            </a:extLst>
          </p:cNvPr>
          <p:cNvPicPr>
            <a:picLocks noChangeAspect="1"/>
          </p:cNvPicPr>
          <p:nvPr/>
        </p:nvPicPr>
        <p:blipFill>
          <a:blip r:embed="rId2"/>
          <a:stretch>
            <a:fillRect/>
          </a:stretch>
        </p:blipFill>
        <p:spPr>
          <a:xfrm>
            <a:off x="995363" y="1828800"/>
            <a:ext cx="10201275" cy="3200400"/>
          </a:xfrm>
          <a:prstGeom prst="rect">
            <a:avLst/>
          </a:prstGeom>
        </p:spPr>
      </p:pic>
    </p:spTree>
    <p:extLst>
      <p:ext uri="{BB962C8B-B14F-4D97-AF65-F5344CB8AC3E}">
        <p14:creationId xmlns:p14="http://schemas.microsoft.com/office/powerpoint/2010/main" val="417337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Isolation</a:t>
            </a:r>
            <a:r>
              <a:rPr lang="en-US" sz="4400" dirty="0">
                <a:ea typeface="+mj-lt"/>
                <a:cs typeface="+mj-lt"/>
              </a:rPr>
              <a:t> Forest at Contamination [0.3]</a:t>
            </a:r>
            <a:endParaRPr lang="en-US" dirty="0"/>
          </a:p>
        </p:txBody>
      </p:sp>
      <p:pic>
        <p:nvPicPr>
          <p:cNvPr id="3" name="Picture 2" descr="A graph with red and blue lines&#10;&#10;Description automatically generated">
            <a:extLst>
              <a:ext uri="{FF2B5EF4-FFF2-40B4-BE49-F238E27FC236}">
                <a16:creationId xmlns:a16="http://schemas.microsoft.com/office/drawing/2014/main" id="{BD6C4699-C899-3BC9-5632-012D9DFAEF52}"/>
              </a:ext>
            </a:extLst>
          </p:cNvPr>
          <p:cNvPicPr>
            <a:picLocks noChangeAspect="1"/>
          </p:cNvPicPr>
          <p:nvPr/>
        </p:nvPicPr>
        <p:blipFill>
          <a:blip r:embed="rId2"/>
          <a:stretch>
            <a:fillRect/>
          </a:stretch>
        </p:blipFill>
        <p:spPr>
          <a:xfrm>
            <a:off x="904875" y="1955271"/>
            <a:ext cx="10382250" cy="3286125"/>
          </a:xfrm>
          <a:prstGeom prst="rect">
            <a:avLst/>
          </a:prstGeom>
        </p:spPr>
      </p:pic>
    </p:spTree>
    <p:extLst>
      <p:ext uri="{BB962C8B-B14F-4D97-AF65-F5344CB8AC3E}">
        <p14:creationId xmlns:p14="http://schemas.microsoft.com/office/powerpoint/2010/main" val="354263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Isolation</a:t>
            </a:r>
            <a:r>
              <a:rPr lang="en-US" sz="4400" dirty="0">
                <a:ea typeface="+mj-lt"/>
                <a:cs typeface="+mj-lt"/>
              </a:rPr>
              <a:t> Forest at contamination [0.4]</a:t>
            </a:r>
            <a:endParaRPr lang="en-US" dirty="0"/>
          </a:p>
        </p:txBody>
      </p:sp>
      <p:pic>
        <p:nvPicPr>
          <p:cNvPr id="3" name="Picture 2" descr="A graph with red and blue lines&#10;&#10;Description automatically generated">
            <a:extLst>
              <a:ext uri="{FF2B5EF4-FFF2-40B4-BE49-F238E27FC236}">
                <a16:creationId xmlns:a16="http://schemas.microsoft.com/office/drawing/2014/main" id="{A9D65CEE-5AA5-5C2C-DB27-C82191D4C577}"/>
              </a:ext>
            </a:extLst>
          </p:cNvPr>
          <p:cNvPicPr>
            <a:picLocks noChangeAspect="1"/>
          </p:cNvPicPr>
          <p:nvPr/>
        </p:nvPicPr>
        <p:blipFill>
          <a:blip r:embed="rId2"/>
          <a:stretch>
            <a:fillRect/>
          </a:stretch>
        </p:blipFill>
        <p:spPr>
          <a:xfrm>
            <a:off x="904875" y="1785938"/>
            <a:ext cx="10382250" cy="3286125"/>
          </a:xfrm>
          <a:prstGeom prst="rect">
            <a:avLst/>
          </a:prstGeom>
        </p:spPr>
      </p:pic>
    </p:spTree>
    <p:extLst>
      <p:ext uri="{BB962C8B-B14F-4D97-AF65-F5344CB8AC3E}">
        <p14:creationId xmlns:p14="http://schemas.microsoft.com/office/powerpoint/2010/main" val="87719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08F848C-8976-F6E0-883E-68ABB668F522}"/>
              </a:ext>
            </a:extLst>
          </p:cNvPr>
          <p:cNvSpPr/>
          <p:nvPr/>
        </p:nvSpPr>
        <p:spPr>
          <a:xfrm>
            <a:off x="1" y="-1"/>
            <a:ext cx="9456553" cy="68580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11E"/>
              </a:solidFill>
              <a:effectLst/>
              <a:uLnTx/>
              <a:uFillTx/>
              <a:latin typeface="STIX Two Text"/>
              <a:ea typeface="+mn-ea"/>
              <a:cs typeface="+mn-cs"/>
            </a:endParaRPr>
          </a:p>
        </p:txBody>
      </p:sp>
      <p:pic>
        <p:nvPicPr>
          <p:cNvPr id="8" name="Picture Placeholder 5">
            <a:extLst>
              <a:ext uri="{FF2B5EF4-FFF2-40B4-BE49-F238E27FC236}">
                <a16:creationId xmlns:a16="http://schemas.microsoft.com/office/drawing/2014/main" id="{F25413E1-82EC-F6CC-308C-3D4769856BB2}"/>
              </a:ext>
            </a:extLst>
          </p:cNvPr>
          <p:cNvPicPr>
            <a:picLocks noChangeAspect="1"/>
          </p:cNvPicPr>
          <p:nvPr/>
        </p:nvPicPr>
        <p:blipFill>
          <a:blip r:embed="rId2">
            <a:extLst>
              <a:ext uri="{28A0092B-C50C-407E-A947-70E740481C1C}">
                <a14:useLocalDpi xmlns:a14="http://schemas.microsoft.com/office/drawing/2010/main" val="0"/>
              </a:ext>
            </a:extLst>
          </a:blip>
          <a:srcRect l="154" r="154"/>
          <a:stretch/>
        </p:blipFill>
        <p:spPr>
          <a:xfrm>
            <a:off x="7782903" y="367368"/>
            <a:ext cx="3347301" cy="3347301"/>
          </a:xfrm>
          <a:prstGeom prst="ellipse">
            <a:avLst/>
          </a:prstGeom>
          <a:ln w="38100">
            <a:solidFill>
              <a:schemeClr val="accent2"/>
            </a:solidFill>
          </a:ln>
        </p:spPr>
      </p:pic>
      <p:sp>
        <p:nvSpPr>
          <p:cNvPr id="6" name="Text Placeholder 1">
            <a:extLst>
              <a:ext uri="{FF2B5EF4-FFF2-40B4-BE49-F238E27FC236}">
                <a16:creationId xmlns:a16="http://schemas.microsoft.com/office/drawing/2014/main" id="{03C0AAF4-79E0-498A-CE3E-FDEC999A0AAB}"/>
              </a:ext>
            </a:extLst>
          </p:cNvPr>
          <p:cNvSpPr txBox="1">
            <a:spLocks/>
          </p:cNvSpPr>
          <p:nvPr/>
        </p:nvSpPr>
        <p:spPr>
          <a:xfrm>
            <a:off x="832354" y="620565"/>
            <a:ext cx="4713114" cy="926472"/>
          </a:xfrm>
          <a:prstGeom prst="rect">
            <a:avLst/>
          </a:prstGeom>
        </p:spPr>
        <p:txBody>
          <a:bodyPr vert="horz" wrap="square" lIns="0" tIns="0" rIns="0" bIns="0" rtlCol="0" anchor="ctr">
            <a:spAutoFit/>
          </a:bodyPr>
          <a:lstStyle>
            <a:lvl1pPr marL="0" indent="0" algn="l" defTabSz="1219169" rtl="0" eaLnBrk="1" latinLnBrk="0" hangingPunct="1">
              <a:lnSpc>
                <a:spcPct val="110000"/>
              </a:lnSpc>
              <a:spcBef>
                <a:spcPts val="1000"/>
              </a:spcBef>
              <a:buSzTx/>
              <a:buFont typeface="Arial" panose="020B0604020202020204" pitchFamily="34" charset="0"/>
              <a:buNone/>
              <a:defRPr sz="3200" kern="1200" cap="none" spc="0">
                <a:solidFill>
                  <a:srgbClr val="FFFFFF"/>
                </a:solidFill>
                <a:latin typeface="+mj-lt"/>
                <a:ea typeface="+mn-ea"/>
                <a:cs typeface="Arial" panose="020B0604020202020204" pitchFamily="34" charset="0"/>
                <a:sym typeface="Trenda IG Display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9169"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6001" b="0" i="0" u="none" strike="noStrike" kern="1200" cap="none" spc="0" normalizeH="0" baseline="0" noProof="0">
                <a:ln>
                  <a:noFill/>
                </a:ln>
                <a:solidFill>
                  <a:srgbClr val="00311E"/>
                </a:solidFill>
                <a:effectLst/>
                <a:uLnTx/>
                <a:uFillTx/>
                <a:latin typeface="Founders Grotesk X-Cond Bold"/>
                <a:ea typeface="+mn-ea"/>
                <a:cs typeface="Arial" panose="020B0604020202020204" pitchFamily="34" charset="0"/>
                <a:sym typeface="Trenda IG Display Regular"/>
              </a:rPr>
              <a:t>YOUR NAME HERE</a:t>
            </a:r>
          </a:p>
        </p:txBody>
      </p:sp>
      <p:sp>
        <p:nvSpPr>
          <p:cNvPr id="7" name="Text Placeholder 2">
            <a:extLst>
              <a:ext uri="{FF2B5EF4-FFF2-40B4-BE49-F238E27FC236}">
                <a16:creationId xmlns:a16="http://schemas.microsoft.com/office/drawing/2014/main" id="{854D669D-563B-FECE-BF44-296E39FEC843}"/>
              </a:ext>
            </a:extLst>
          </p:cNvPr>
          <p:cNvSpPr txBox="1">
            <a:spLocks/>
          </p:cNvSpPr>
          <p:nvPr/>
        </p:nvSpPr>
        <p:spPr>
          <a:xfrm>
            <a:off x="1477937" y="2573556"/>
            <a:ext cx="4713114" cy="494046"/>
          </a:xfrm>
          <a:prstGeom prst="rect">
            <a:avLst/>
          </a:prstGeom>
        </p:spPr>
        <p:txBody>
          <a:bodyPr vert="horz" wrap="square" lIns="0" tIns="0" rIns="0" bIns="0" rtlCol="0" anchor="ctr">
            <a:spAutoFit/>
          </a:bodyPr>
          <a:lstStyle>
            <a:lvl1pPr marL="0" indent="0" algn="l" defTabSz="1219169" rtl="0" eaLnBrk="1" latinLnBrk="0" hangingPunct="1">
              <a:lnSpc>
                <a:spcPct val="110000"/>
              </a:lnSpc>
              <a:spcBef>
                <a:spcPts val="1000"/>
              </a:spcBef>
              <a:buSzTx/>
              <a:buFont typeface="Arial" panose="020B0604020202020204" pitchFamily="34" charset="0"/>
              <a:buNone/>
              <a:defRPr sz="1600" kern="1200" cap="none" spc="0">
                <a:solidFill>
                  <a:srgbClr val="FFFFFF"/>
                </a:solidFill>
                <a:latin typeface="+mj-lt"/>
                <a:ea typeface="+mn-ea"/>
                <a:cs typeface="Arial" panose="020B0604020202020204" pitchFamily="34" charset="0"/>
                <a:sym typeface="Trenda IG Display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925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a:ln>
                  <a:noFill/>
                </a:ln>
                <a:solidFill>
                  <a:srgbClr val="56E13B"/>
                </a:solidFill>
                <a:effectLst/>
                <a:uLnTx/>
                <a:uFillTx/>
                <a:latin typeface="Founders Grotesk X-Cond Lt" panose="020B0303030202060203" pitchFamily="34" charset="77"/>
                <a:ea typeface="+mn-ea"/>
                <a:cs typeface="Arial" panose="020B0604020202020204" pitchFamily="34" charset="0"/>
                <a:sym typeface="Trenda IG Display Regular"/>
              </a:rPr>
              <a:t>YOUR TITLE HERE</a:t>
            </a:r>
          </a:p>
        </p:txBody>
      </p:sp>
      <p:sp>
        <p:nvSpPr>
          <p:cNvPr id="9" name="Text Placeholder 2">
            <a:extLst>
              <a:ext uri="{FF2B5EF4-FFF2-40B4-BE49-F238E27FC236}">
                <a16:creationId xmlns:a16="http://schemas.microsoft.com/office/drawing/2014/main" id="{8DC1E08F-61E1-3BF0-CD41-7DA29D38B445}"/>
              </a:ext>
            </a:extLst>
          </p:cNvPr>
          <p:cNvSpPr txBox="1">
            <a:spLocks/>
          </p:cNvSpPr>
          <p:nvPr/>
        </p:nvSpPr>
        <p:spPr>
          <a:xfrm>
            <a:off x="832354" y="3074149"/>
            <a:ext cx="5524058" cy="228973"/>
          </a:xfrm>
          <a:prstGeom prst="rect">
            <a:avLst/>
          </a:prstGeom>
        </p:spPr>
        <p:txBody>
          <a:bodyPr wrap="square" lIns="0" tIns="0" rIns="0" bIns="0" anchor="ctr">
            <a:spAutoFit/>
          </a:bodyPr>
          <a:lstStyle>
            <a:lvl1pPr marL="0" marR="0" indent="0" algn="l" defTabSz="1219169" rtl="0" eaLnBrk="1" fontAlgn="auto" latinLnBrk="0" hangingPunct="1">
              <a:lnSpc>
                <a:spcPct val="110000"/>
              </a:lnSpc>
              <a:spcBef>
                <a:spcPts val="1000"/>
              </a:spcBef>
              <a:spcAft>
                <a:spcPts val="0"/>
              </a:spcAft>
              <a:buClrTx/>
              <a:buSzTx/>
              <a:buFont typeface="Arial" panose="020B0604020202020204" pitchFamily="34" charset="0"/>
              <a:buNone/>
              <a:tabLst/>
              <a:defRPr sz="2400" kern="1200" cap="none" spc="0">
                <a:solidFill>
                  <a:srgbClr val="FFFFFF"/>
                </a:solidFill>
                <a:latin typeface="Arial" panose="020B0604020202020204" pitchFamily="34" charset="0"/>
                <a:ea typeface="+mn-ea"/>
                <a:cs typeface="Arial" panose="020B0604020202020204" pitchFamily="34" charset="0"/>
                <a:sym typeface="Trenda IG Display Regular"/>
              </a:defRPr>
            </a:lvl1pPr>
            <a:lvl2pPr marL="457200" marR="0" indent="0" algn="l" defTabSz="914400" rtl="0" eaLnBrk="1" fontAlgn="auto" latinLnBrk="0" hangingPunct="1">
              <a:lnSpc>
                <a:spcPct val="90000"/>
              </a:lnSpc>
              <a:spcBef>
                <a:spcPts val="500"/>
              </a:spcBef>
              <a:spcAft>
                <a:spcPts val="0"/>
              </a:spcAft>
              <a:buClrTx/>
              <a:buSzTx/>
              <a:buFontTx/>
              <a:buNone/>
              <a:tabLst/>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71" marR="0" lvl="0" indent="-285771" algn="l" defTabSz="1219169"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311E"/>
                </a:solidFill>
                <a:effectLst/>
                <a:uLnTx/>
                <a:uFillTx/>
                <a:latin typeface="STIX Two Text"/>
                <a:ea typeface="+mn-ea"/>
                <a:cs typeface="Arial" panose="020B0604020202020204" pitchFamily="34" charset="0"/>
                <a:sym typeface="Trenda IG Display Regular"/>
              </a:rPr>
              <a:t>Experience</a:t>
            </a:r>
          </a:p>
        </p:txBody>
      </p:sp>
      <p:sp>
        <p:nvSpPr>
          <p:cNvPr id="24" name="TextBox 23">
            <a:extLst>
              <a:ext uri="{FF2B5EF4-FFF2-40B4-BE49-F238E27FC236}">
                <a16:creationId xmlns:a16="http://schemas.microsoft.com/office/drawing/2014/main" id="{CC0BEAA6-75D2-6802-5220-FBE5629FB09B}"/>
              </a:ext>
            </a:extLst>
          </p:cNvPr>
          <p:cNvSpPr txBox="1"/>
          <p:nvPr/>
        </p:nvSpPr>
        <p:spPr>
          <a:xfrm>
            <a:off x="735436" y="5907906"/>
            <a:ext cx="6525252"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311E"/>
                </a:solidFill>
                <a:effectLst/>
                <a:uLnTx/>
                <a:uFillTx/>
                <a:latin typeface="STIX Two Text"/>
                <a:ea typeface="+mn-ea"/>
                <a:cs typeface="+mn-cs"/>
              </a:rPr>
              <a:t>Certification Badges can go above this text line / this text line can be used for further certification call outs</a:t>
            </a:r>
          </a:p>
        </p:txBody>
      </p:sp>
      <p:sp>
        <p:nvSpPr>
          <p:cNvPr id="27" name="TextBox 26">
            <a:extLst>
              <a:ext uri="{FF2B5EF4-FFF2-40B4-BE49-F238E27FC236}">
                <a16:creationId xmlns:a16="http://schemas.microsoft.com/office/drawing/2014/main" id="{CBADF513-DAD8-5B60-CD94-17C8DAEBE2A8}"/>
              </a:ext>
            </a:extLst>
          </p:cNvPr>
          <p:cNvSpPr txBox="1"/>
          <p:nvPr/>
        </p:nvSpPr>
        <p:spPr>
          <a:xfrm>
            <a:off x="9888730" y="4092024"/>
            <a:ext cx="1880837"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300" normalizeH="0" baseline="0" noProof="0">
                <a:ln>
                  <a:noFill/>
                </a:ln>
                <a:solidFill>
                  <a:srgbClr val="FFFFFF"/>
                </a:solidFill>
                <a:effectLst/>
                <a:uLnTx/>
                <a:uFillTx/>
                <a:latin typeface="Founders Grotesk X-Cond Bold"/>
                <a:ea typeface="+mn-ea"/>
                <a:cs typeface="+mn-cs"/>
              </a:rPr>
              <a:t>CALL OUT BOX – USE THIS FOR A QUOTE OR PERSONAL HIGHLIGHT</a:t>
            </a:r>
          </a:p>
        </p:txBody>
      </p:sp>
    </p:spTree>
    <p:extLst>
      <p:ext uri="{BB962C8B-B14F-4D97-AF65-F5344CB8AC3E}">
        <p14:creationId xmlns:p14="http://schemas.microsoft.com/office/powerpoint/2010/main" val="292238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61950" y="227543"/>
            <a:ext cx="10515601" cy="1325563"/>
          </a:xfrm>
        </p:spPr>
        <p:txBody>
          <a:bodyPr/>
          <a:lstStyle/>
          <a:p>
            <a:r>
              <a:rPr lang="en-US" sz="4400" dirty="0"/>
              <a:t>Isolation</a:t>
            </a:r>
            <a:r>
              <a:rPr lang="en-US" sz="4400" dirty="0">
                <a:ea typeface="+mj-lt"/>
                <a:cs typeface="+mj-lt"/>
              </a:rPr>
              <a:t> Forest at contamination [0.5]</a:t>
            </a:r>
            <a:endParaRPr lang="en-US" dirty="0"/>
          </a:p>
        </p:txBody>
      </p:sp>
      <p:pic>
        <p:nvPicPr>
          <p:cNvPr id="3" name="Picture 2" descr="A graph with red and blue lines&#10;&#10;Description automatically generated">
            <a:extLst>
              <a:ext uri="{FF2B5EF4-FFF2-40B4-BE49-F238E27FC236}">
                <a16:creationId xmlns:a16="http://schemas.microsoft.com/office/drawing/2014/main" id="{83FD9848-19EA-AFB7-21C9-381569CCF727}"/>
              </a:ext>
            </a:extLst>
          </p:cNvPr>
          <p:cNvPicPr>
            <a:picLocks noChangeAspect="1"/>
          </p:cNvPicPr>
          <p:nvPr/>
        </p:nvPicPr>
        <p:blipFill>
          <a:blip r:embed="rId2"/>
          <a:stretch>
            <a:fillRect/>
          </a:stretch>
        </p:blipFill>
        <p:spPr>
          <a:xfrm>
            <a:off x="904875" y="1785938"/>
            <a:ext cx="10382250" cy="3286125"/>
          </a:xfrm>
          <a:prstGeom prst="rect">
            <a:avLst/>
          </a:prstGeom>
        </p:spPr>
      </p:pic>
    </p:spTree>
    <p:extLst>
      <p:ext uri="{BB962C8B-B14F-4D97-AF65-F5344CB8AC3E}">
        <p14:creationId xmlns:p14="http://schemas.microsoft.com/office/powerpoint/2010/main" val="52751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4" name="Picture 3" descr="A screenshot of a computer code&#10;&#10;Description automatically generated">
            <a:extLst>
              <a:ext uri="{FF2B5EF4-FFF2-40B4-BE49-F238E27FC236}">
                <a16:creationId xmlns:a16="http://schemas.microsoft.com/office/drawing/2014/main" id="{65EE0952-957F-1E32-49AF-3B78FAD6B480}"/>
              </a:ext>
            </a:extLst>
          </p:cNvPr>
          <p:cNvPicPr>
            <a:picLocks noChangeAspect="1"/>
          </p:cNvPicPr>
          <p:nvPr/>
        </p:nvPicPr>
        <p:blipFill>
          <a:blip r:embed="rId2"/>
          <a:stretch>
            <a:fillRect/>
          </a:stretch>
        </p:blipFill>
        <p:spPr>
          <a:xfrm>
            <a:off x="6090707" y="3593571"/>
            <a:ext cx="5217585" cy="1332442"/>
          </a:xfrm>
          <a:prstGeom prst="rect">
            <a:avLst/>
          </a:prstGeom>
        </p:spPr>
      </p:pic>
      <p:pic>
        <p:nvPicPr>
          <p:cNvPr id="6" name="Picture 5">
            <a:extLst>
              <a:ext uri="{FF2B5EF4-FFF2-40B4-BE49-F238E27FC236}">
                <a16:creationId xmlns:a16="http://schemas.microsoft.com/office/drawing/2014/main" id="{69282701-230A-C00F-BE86-3DA4C63D791D}"/>
              </a:ext>
            </a:extLst>
          </p:cNvPr>
          <p:cNvPicPr>
            <a:picLocks noChangeAspect="1"/>
          </p:cNvPicPr>
          <p:nvPr/>
        </p:nvPicPr>
        <p:blipFill>
          <a:blip r:embed="rId3"/>
          <a:stretch>
            <a:fillRect/>
          </a:stretch>
        </p:blipFill>
        <p:spPr>
          <a:xfrm>
            <a:off x="6093355" y="1406526"/>
            <a:ext cx="4534959" cy="2023535"/>
          </a:xfrm>
          <a:prstGeom prst="rect">
            <a:avLst/>
          </a:prstGeom>
        </p:spPr>
      </p:pic>
      <p:pic>
        <p:nvPicPr>
          <p:cNvPr id="7" name="Picture 6">
            <a:extLst>
              <a:ext uri="{FF2B5EF4-FFF2-40B4-BE49-F238E27FC236}">
                <a16:creationId xmlns:a16="http://schemas.microsoft.com/office/drawing/2014/main" id="{AC127203-907D-F12B-0121-C2B4F2F52777}"/>
              </a:ext>
            </a:extLst>
          </p:cNvPr>
          <p:cNvPicPr>
            <a:picLocks noChangeAspect="1"/>
          </p:cNvPicPr>
          <p:nvPr/>
        </p:nvPicPr>
        <p:blipFill>
          <a:blip r:embed="rId4"/>
          <a:stretch>
            <a:fillRect/>
          </a:stretch>
        </p:blipFill>
        <p:spPr>
          <a:xfrm>
            <a:off x="6090179" y="5003272"/>
            <a:ext cx="5218642" cy="1677459"/>
          </a:xfrm>
          <a:prstGeom prst="rect">
            <a:avLst/>
          </a:prstGeom>
        </p:spPr>
      </p:pic>
    </p:spTree>
    <p:extLst>
      <p:ext uri="{BB962C8B-B14F-4D97-AF65-F5344CB8AC3E}">
        <p14:creationId xmlns:p14="http://schemas.microsoft.com/office/powerpoint/2010/main" val="7096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0.1</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5" name="Picture 4" descr="A graph with red and blue lines&#10;&#10;Description automatically generated">
            <a:extLst>
              <a:ext uri="{FF2B5EF4-FFF2-40B4-BE49-F238E27FC236}">
                <a16:creationId xmlns:a16="http://schemas.microsoft.com/office/drawing/2014/main" id="{7122F0BD-3C34-01E1-A7A9-0E4FE61CB3E4}"/>
              </a:ext>
            </a:extLst>
          </p:cNvPr>
          <p:cNvPicPr>
            <a:picLocks noChangeAspect="1"/>
          </p:cNvPicPr>
          <p:nvPr/>
        </p:nvPicPr>
        <p:blipFill>
          <a:blip r:embed="rId2"/>
          <a:stretch>
            <a:fillRect/>
          </a:stretch>
        </p:blipFill>
        <p:spPr>
          <a:xfrm>
            <a:off x="5598055" y="2329391"/>
            <a:ext cx="6287558" cy="1987551"/>
          </a:xfrm>
          <a:prstGeom prst="rect">
            <a:avLst/>
          </a:prstGeom>
        </p:spPr>
      </p:pic>
    </p:spTree>
    <p:extLst>
      <p:ext uri="{BB962C8B-B14F-4D97-AF65-F5344CB8AC3E}">
        <p14:creationId xmlns:p14="http://schemas.microsoft.com/office/powerpoint/2010/main" val="130141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0.2</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4" name="Picture 3">
            <a:extLst>
              <a:ext uri="{FF2B5EF4-FFF2-40B4-BE49-F238E27FC236}">
                <a16:creationId xmlns:a16="http://schemas.microsoft.com/office/drawing/2014/main" id="{0DCFA37C-DDB4-49D7-9D7C-835541EBA261}"/>
              </a:ext>
            </a:extLst>
          </p:cNvPr>
          <p:cNvPicPr>
            <a:picLocks noChangeAspect="1"/>
          </p:cNvPicPr>
          <p:nvPr/>
        </p:nvPicPr>
        <p:blipFill>
          <a:blip r:embed="rId2"/>
          <a:stretch>
            <a:fillRect/>
          </a:stretch>
        </p:blipFill>
        <p:spPr>
          <a:xfrm>
            <a:off x="5185305" y="2435225"/>
            <a:ext cx="6763809" cy="2146301"/>
          </a:xfrm>
          <a:prstGeom prst="rect">
            <a:avLst/>
          </a:prstGeom>
        </p:spPr>
      </p:pic>
    </p:spTree>
    <p:extLst>
      <p:ext uri="{BB962C8B-B14F-4D97-AF65-F5344CB8AC3E}">
        <p14:creationId xmlns:p14="http://schemas.microsoft.com/office/powerpoint/2010/main" val="271361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0.3</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4" name="Picture 3" descr="A graph with a line graph and red dots&#10;&#10;Description automatically generated">
            <a:extLst>
              <a:ext uri="{FF2B5EF4-FFF2-40B4-BE49-F238E27FC236}">
                <a16:creationId xmlns:a16="http://schemas.microsoft.com/office/drawing/2014/main" id="{32C3CC46-B26E-FD70-B6C5-3116449E1B4A}"/>
              </a:ext>
            </a:extLst>
          </p:cNvPr>
          <p:cNvPicPr>
            <a:picLocks noChangeAspect="1"/>
          </p:cNvPicPr>
          <p:nvPr/>
        </p:nvPicPr>
        <p:blipFill>
          <a:blip r:embed="rId2"/>
          <a:stretch>
            <a:fillRect/>
          </a:stretch>
        </p:blipFill>
        <p:spPr>
          <a:xfrm>
            <a:off x="5185305" y="2350558"/>
            <a:ext cx="6689726" cy="2156885"/>
          </a:xfrm>
          <a:prstGeom prst="rect">
            <a:avLst/>
          </a:prstGeom>
        </p:spPr>
      </p:pic>
    </p:spTree>
    <p:extLst>
      <p:ext uri="{BB962C8B-B14F-4D97-AF65-F5344CB8AC3E}">
        <p14:creationId xmlns:p14="http://schemas.microsoft.com/office/powerpoint/2010/main" val="195389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0.4</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5" name="Picture 4" descr="A graph showing a line graph&#10;&#10;Description automatically generated">
            <a:extLst>
              <a:ext uri="{FF2B5EF4-FFF2-40B4-BE49-F238E27FC236}">
                <a16:creationId xmlns:a16="http://schemas.microsoft.com/office/drawing/2014/main" id="{DE6FBB75-B9EA-B6B7-2E3A-A58A6DC252DF}"/>
              </a:ext>
            </a:extLst>
          </p:cNvPr>
          <p:cNvPicPr>
            <a:picLocks noChangeAspect="1"/>
          </p:cNvPicPr>
          <p:nvPr/>
        </p:nvPicPr>
        <p:blipFill>
          <a:blip r:embed="rId2"/>
          <a:stretch>
            <a:fillRect/>
          </a:stretch>
        </p:blipFill>
        <p:spPr>
          <a:xfrm>
            <a:off x="5185305" y="2392892"/>
            <a:ext cx="6552142" cy="2072218"/>
          </a:xfrm>
          <a:prstGeom prst="rect">
            <a:avLst/>
          </a:prstGeom>
        </p:spPr>
      </p:pic>
    </p:spTree>
    <p:extLst>
      <p:ext uri="{BB962C8B-B14F-4D97-AF65-F5344CB8AC3E}">
        <p14:creationId xmlns:p14="http://schemas.microsoft.com/office/powerpoint/2010/main" val="4051161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0.5</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5" name="Picture 4">
            <a:extLst>
              <a:ext uri="{FF2B5EF4-FFF2-40B4-BE49-F238E27FC236}">
                <a16:creationId xmlns:a16="http://schemas.microsoft.com/office/drawing/2014/main" id="{5F98FF76-53B0-CD55-7A7F-5A110BC5F981}"/>
              </a:ext>
            </a:extLst>
          </p:cNvPr>
          <p:cNvPicPr>
            <a:picLocks noChangeAspect="1"/>
          </p:cNvPicPr>
          <p:nvPr/>
        </p:nvPicPr>
        <p:blipFill>
          <a:blip r:embed="rId2"/>
          <a:stretch>
            <a:fillRect/>
          </a:stretch>
        </p:blipFill>
        <p:spPr>
          <a:xfrm>
            <a:off x="5185305" y="2403475"/>
            <a:ext cx="6763809" cy="2146301"/>
          </a:xfrm>
          <a:prstGeom prst="rect">
            <a:avLst/>
          </a:prstGeom>
        </p:spPr>
      </p:pic>
    </p:spTree>
    <p:extLst>
      <p:ext uri="{BB962C8B-B14F-4D97-AF65-F5344CB8AC3E}">
        <p14:creationId xmlns:p14="http://schemas.microsoft.com/office/powerpoint/2010/main" val="10795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0.6</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5" name="Picture 4" descr="A graph showing a line graph&#10;&#10;Description automatically generated">
            <a:extLst>
              <a:ext uri="{FF2B5EF4-FFF2-40B4-BE49-F238E27FC236}">
                <a16:creationId xmlns:a16="http://schemas.microsoft.com/office/drawing/2014/main" id="{55CC1FBA-5437-757F-8CDE-70C254177BA2}"/>
              </a:ext>
            </a:extLst>
          </p:cNvPr>
          <p:cNvPicPr>
            <a:picLocks noChangeAspect="1"/>
          </p:cNvPicPr>
          <p:nvPr/>
        </p:nvPicPr>
        <p:blipFill>
          <a:blip r:embed="rId2"/>
          <a:stretch>
            <a:fillRect/>
          </a:stretch>
        </p:blipFill>
        <p:spPr>
          <a:xfrm>
            <a:off x="5185305" y="2604559"/>
            <a:ext cx="6520393" cy="2061635"/>
          </a:xfrm>
          <a:prstGeom prst="rect">
            <a:avLst/>
          </a:prstGeom>
        </p:spPr>
      </p:pic>
    </p:spTree>
    <p:extLst>
      <p:ext uri="{BB962C8B-B14F-4D97-AF65-F5344CB8AC3E}">
        <p14:creationId xmlns:p14="http://schemas.microsoft.com/office/powerpoint/2010/main" val="203097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0.7</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5" name="Picture 4" descr="A graph showing a line graph&#10;&#10;Description automatically generated">
            <a:extLst>
              <a:ext uri="{FF2B5EF4-FFF2-40B4-BE49-F238E27FC236}">
                <a16:creationId xmlns:a16="http://schemas.microsoft.com/office/drawing/2014/main" id="{61C1756E-D4D6-8D08-E648-AFA366B480CE}"/>
              </a:ext>
            </a:extLst>
          </p:cNvPr>
          <p:cNvPicPr>
            <a:picLocks noChangeAspect="1"/>
          </p:cNvPicPr>
          <p:nvPr/>
        </p:nvPicPr>
        <p:blipFill>
          <a:blip r:embed="rId2"/>
          <a:stretch>
            <a:fillRect/>
          </a:stretch>
        </p:blipFill>
        <p:spPr>
          <a:xfrm>
            <a:off x="5186118" y="2484071"/>
            <a:ext cx="6733688" cy="2134090"/>
          </a:xfrm>
          <a:prstGeom prst="rect">
            <a:avLst/>
          </a:prstGeom>
        </p:spPr>
      </p:pic>
    </p:spTree>
    <p:extLst>
      <p:ext uri="{BB962C8B-B14F-4D97-AF65-F5344CB8AC3E}">
        <p14:creationId xmlns:p14="http://schemas.microsoft.com/office/powerpoint/2010/main" val="9893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IQR Method : </a:t>
            </a:r>
            <a:r>
              <a:rPr lang="en-US" sz="4400" dirty="0">
                <a:ea typeface="+mj-lt"/>
                <a:cs typeface="+mj-lt"/>
              </a:rPr>
              <a:t>Anomaly Detection at sensitivity multiplier at 0.8</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345518" cy="4668838"/>
          </a:xfrm>
        </p:spPr>
        <p:txBody>
          <a:bodyPr vert="horz" lIns="91440" tIns="45720" rIns="91440" bIns="45720" rtlCol="0" anchor="t">
            <a:normAutofit/>
          </a:bodyPr>
          <a:lstStyle/>
          <a:p>
            <a:pPr marL="285750" indent="-285750">
              <a:buChar char="•"/>
            </a:pPr>
            <a:r>
              <a:rPr lang="en-US" sz="1800" dirty="0">
                <a:ea typeface="+mn-lt"/>
                <a:cs typeface="+mn-lt"/>
              </a:rPr>
              <a:t>Q1 and Q3 divide the data into four equal parts. Q1 is the value below which 25% of the data falls, and Q3 is the value below which 75% of the data falls.</a:t>
            </a:r>
          </a:p>
          <a:p>
            <a:pPr marL="285750" indent="-285750">
              <a:buChar char="•"/>
            </a:pPr>
            <a:r>
              <a:rPr lang="en-US" sz="1800" dirty="0">
                <a:ea typeface="+mn-lt"/>
                <a:cs typeface="+mn-lt"/>
              </a:rPr>
              <a:t>The range between Q1 and Q3, which contains the middle 50% of the data. It measures the spread of the central portion of the data. </a:t>
            </a:r>
          </a:p>
          <a:p>
            <a:pPr marL="285750" indent="-285750">
              <a:buChar char="•"/>
            </a:pPr>
            <a:r>
              <a:rPr lang="en-US" sz="1800" dirty="0">
                <a:ea typeface="+mn-lt"/>
                <a:cs typeface="+mn-lt"/>
              </a:rPr>
              <a:t>Adjusts the width of the anomaly detection bounds. A smaller multiplier results in a narrower range, making it more sensitive to anomalies, while a larger multiplier broadens the range</a:t>
            </a:r>
            <a:endParaRPr lang="en-US" sz="1800"/>
          </a:p>
        </p:txBody>
      </p:sp>
      <p:pic>
        <p:nvPicPr>
          <p:cNvPr id="4" name="Picture 3">
            <a:extLst>
              <a:ext uri="{FF2B5EF4-FFF2-40B4-BE49-F238E27FC236}">
                <a16:creationId xmlns:a16="http://schemas.microsoft.com/office/drawing/2014/main" id="{751BCBA0-BCAB-FEE4-58E4-DA07E8A9B685}"/>
              </a:ext>
            </a:extLst>
          </p:cNvPr>
          <p:cNvPicPr>
            <a:picLocks noChangeAspect="1"/>
          </p:cNvPicPr>
          <p:nvPr/>
        </p:nvPicPr>
        <p:blipFill>
          <a:blip r:embed="rId2"/>
          <a:stretch>
            <a:fillRect/>
          </a:stretch>
        </p:blipFill>
        <p:spPr>
          <a:xfrm>
            <a:off x="5185304" y="2710391"/>
            <a:ext cx="6636809" cy="2103968"/>
          </a:xfrm>
          <a:prstGeom prst="rect">
            <a:avLst/>
          </a:prstGeom>
        </p:spPr>
      </p:pic>
    </p:spTree>
    <p:extLst>
      <p:ext uri="{BB962C8B-B14F-4D97-AF65-F5344CB8AC3E}">
        <p14:creationId xmlns:p14="http://schemas.microsoft.com/office/powerpoint/2010/main" val="126618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865A92-9502-39D7-0079-55B5ACF38089}"/>
              </a:ext>
            </a:extLst>
          </p:cNvPr>
          <p:cNvSpPr>
            <a:spLocks noGrp="1"/>
          </p:cNvSpPr>
          <p:nvPr>
            <p:ph type="body" sz="quarter" idx="10"/>
          </p:nvPr>
        </p:nvSpPr>
        <p:spPr/>
        <p:txBody>
          <a:bodyPr/>
          <a:lstStyle/>
          <a:p>
            <a:r>
              <a:rPr lang="en-US"/>
              <a:t>SECTION TITLE</a:t>
            </a:r>
          </a:p>
        </p:txBody>
      </p:sp>
    </p:spTree>
    <p:extLst>
      <p:ext uri="{BB962C8B-B14F-4D97-AF65-F5344CB8AC3E}">
        <p14:creationId xmlns:p14="http://schemas.microsoft.com/office/powerpoint/2010/main" val="293626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193431" y="199049"/>
            <a:ext cx="10515601" cy="1325563"/>
          </a:xfrm>
        </p:spPr>
        <p:txBody>
          <a:bodyPr/>
          <a:lstStyle/>
          <a:p>
            <a:r>
              <a:rPr lang="en-US" sz="4400" dirty="0"/>
              <a:t>Conclusion</a:t>
            </a:r>
          </a:p>
        </p:txBody>
      </p:sp>
      <p:sp>
        <p:nvSpPr>
          <p:cNvPr id="5" name="TextBox 4">
            <a:extLst>
              <a:ext uri="{FF2B5EF4-FFF2-40B4-BE49-F238E27FC236}">
                <a16:creationId xmlns:a16="http://schemas.microsoft.com/office/drawing/2014/main" id="{233E422F-90DA-379B-046A-D642FA0F708A}"/>
              </a:ext>
            </a:extLst>
          </p:cNvPr>
          <p:cNvSpPr txBox="1"/>
          <p:nvPr/>
        </p:nvSpPr>
        <p:spPr>
          <a:xfrm>
            <a:off x="396468" y="1357922"/>
            <a:ext cx="1051950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In conclusion, we conducted exploratory data analysis on the given data and observed the data using histograms and boxplots. The data distribution lies between 6 to 8 and 12 to 14, and in the longer range, the major distribution is between 6 to 13. At the start, there are repetitive patterns with increasing ping values, which decrease to 2 at the 600 index.</a:t>
            </a:r>
            <a:endParaRPr lang="en-US" dirty="0"/>
          </a:p>
          <a:p>
            <a:pPr marL="285750" indent="-285750">
              <a:buFont typeface="Arial"/>
              <a:buChar char="•"/>
            </a:pPr>
            <a:r>
              <a:rPr lang="en-US" dirty="0">
                <a:ea typeface="+mn-lt"/>
                <a:cs typeface="+mn-lt"/>
              </a:rPr>
              <a:t>We also decomposed the series into trend, periodicity, and noise. We observed that the data contains periodicity but more than one cycle.</a:t>
            </a:r>
          </a:p>
          <a:p>
            <a:pPr marL="285750" indent="-285750">
              <a:buFont typeface="Arial"/>
              <a:buChar char="•"/>
            </a:pPr>
            <a:r>
              <a:rPr lang="en-US" dirty="0">
                <a:ea typeface="+mn-lt"/>
                <a:cs typeface="+mn-lt"/>
              </a:rPr>
              <a:t>For anomaly detection, we applied three different methodologies to detect anomalies in the data. Two of them are statistical: seasonal-trend decomposition using LOESS and the interquartile range, and one is machine learning-based: the isolation forest model. These are very strong methodologies for detecting anomalies in time series datasets.</a:t>
            </a:r>
          </a:p>
          <a:p>
            <a:pPr marL="285750" indent="-285750">
              <a:buFont typeface="Arial"/>
              <a:buChar char="•"/>
            </a:pPr>
            <a:r>
              <a:rPr lang="en-US" dirty="0">
                <a:ea typeface="+mn-lt"/>
                <a:cs typeface="+mn-lt"/>
              </a:rPr>
              <a:t>For evaluation, since actual outliers or ground truth were not available in the given datasets, we couldn't evaluate the predicted anomalies.</a:t>
            </a:r>
          </a:p>
          <a:p>
            <a:pPr marL="285750" indent="-285750">
              <a:buFont typeface="Arial"/>
              <a:buChar char="•"/>
            </a:pPr>
            <a:endParaRPr lang="en-US" dirty="0">
              <a:latin typeface="Arial"/>
              <a:cs typeface="Arial"/>
            </a:endParaRPr>
          </a:p>
        </p:txBody>
      </p:sp>
    </p:spTree>
    <p:extLst>
      <p:ext uri="{BB962C8B-B14F-4D97-AF65-F5344CB8AC3E}">
        <p14:creationId xmlns:p14="http://schemas.microsoft.com/office/powerpoint/2010/main" val="257895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193431" y="199049"/>
            <a:ext cx="10515601" cy="1325563"/>
          </a:xfrm>
        </p:spPr>
        <p:txBody>
          <a:bodyPr/>
          <a:lstStyle/>
          <a:p>
            <a:r>
              <a:rPr lang="en-US" sz="4400" dirty="0"/>
              <a:t>Future Plan</a:t>
            </a:r>
          </a:p>
        </p:txBody>
      </p:sp>
      <p:sp>
        <p:nvSpPr>
          <p:cNvPr id="5" name="TextBox 4">
            <a:extLst>
              <a:ext uri="{FF2B5EF4-FFF2-40B4-BE49-F238E27FC236}">
                <a16:creationId xmlns:a16="http://schemas.microsoft.com/office/drawing/2014/main" id="{233E422F-90DA-379B-046A-D642FA0F708A}"/>
              </a:ext>
            </a:extLst>
          </p:cNvPr>
          <p:cNvSpPr txBox="1"/>
          <p:nvPr/>
        </p:nvSpPr>
        <p:spPr>
          <a:xfrm>
            <a:off x="767699" y="1387230"/>
            <a:ext cx="93667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ea typeface="+mn-lt"/>
                <a:cs typeface="+mn-lt"/>
              </a:rPr>
              <a:t>In the future, we can apply more advanced methodologies from deep learning models, which require large amounts of data. For example, we can use a Siamese network, where two twin networks are used. We can train the model to identify patterns that are outliers and those that are not.</a:t>
            </a:r>
            <a:endParaRPr lang="en-US" dirty="0"/>
          </a:p>
          <a:p>
            <a:pPr>
              <a:buFont typeface="Arial"/>
              <a:buChar char="•"/>
            </a:pPr>
            <a:r>
              <a:rPr lang="en-US" dirty="0">
                <a:ea typeface="+mn-lt"/>
                <a:cs typeface="+mn-lt"/>
              </a:rPr>
              <a:t>We can also apply an Encoder-Decoder deep neural network. The Encoder's job is to transform the input into feature representations that can be easily distinguishable, and the Decoder's job is to regenerate the input. With this approach, we can train the Encoder-Decoder deep neural network so that the Decoder only knows how to generate normal signals. If the error is very high, it means the given input series contains outliers.</a:t>
            </a:r>
          </a:p>
        </p:txBody>
      </p:sp>
    </p:spTree>
    <p:extLst>
      <p:ext uri="{BB962C8B-B14F-4D97-AF65-F5344CB8AC3E}">
        <p14:creationId xmlns:p14="http://schemas.microsoft.com/office/powerpoint/2010/main" val="248668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CDC4F5-7AAA-E1FE-B8CE-2D5F8D91CD7D}"/>
              </a:ext>
            </a:extLst>
          </p:cNvPr>
          <p:cNvSpPr>
            <a:spLocks noGrp="1"/>
          </p:cNvSpPr>
          <p:nvPr>
            <p:ph type="body" sz="quarter" idx="4294967295"/>
          </p:nvPr>
        </p:nvSpPr>
        <p:spPr>
          <a:xfrm>
            <a:off x="557755" y="3922776"/>
            <a:ext cx="11178089" cy="591170"/>
          </a:xfrm>
        </p:spPr>
        <p:txBody>
          <a:bodyPr>
            <a:normAutofit/>
          </a:bodyPr>
          <a:lstStyle/>
          <a:p>
            <a:pPr algn="ctr"/>
            <a:r>
              <a:rPr lang="en-US" sz="3240" cap="all" spc="600">
                <a:latin typeface="Founders Grotesk X-Cond Lt" panose="020B0303030202060203" pitchFamily="34" charset="77"/>
              </a:rPr>
              <a:t>INTRODUCING INSIGHT GLOBAL’S MANAGED SERVICES CAPABILITIES</a:t>
            </a:r>
          </a:p>
        </p:txBody>
      </p:sp>
    </p:spTree>
    <p:extLst>
      <p:ext uri="{BB962C8B-B14F-4D97-AF65-F5344CB8AC3E}">
        <p14:creationId xmlns:p14="http://schemas.microsoft.com/office/powerpoint/2010/main" val="70028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77283" y="227543"/>
            <a:ext cx="10515601" cy="1325563"/>
          </a:xfrm>
        </p:spPr>
        <p:txBody>
          <a:bodyPr/>
          <a:lstStyle/>
          <a:p>
            <a:r>
              <a:rPr lang="en-US" sz="4400" dirty="0"/>
              <a:t>Outlines</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277284" y="1709209"/>
            <a:ext cx="10515601" cy="4351338"/>
          </a:xfrm>
        </p:spPr>
        <p:txBody>
          <a:bodyPr vert="horz" lIns="91440" tIns="45720" rIns="91440" bIns="45720" rtlCol="0" anchor="t">
            <a:normAutofit/>
          </a:bodyPr>
          <a:lstStyle/>
          <a:p>
            <a:pPr marL="342900" indent="-342900">
              <a:buChar char="•"/>
            </a:pPr>
            <a:r>
              <a:rPr lang="en-US" dirty="0"/>
              <a:t>About Datasets</a:t>
            </a:r>
          </a:p>
          <a:p>
            <a:pPr marL="342900" indent="-342900">
              <a:buChar char="•"/>
            </a:pPr>
            <a:r>
              <a:rPr lang="en-US" dirty="0"/>
              <a:t>Data Insights or </a:t>
            </a:r>
            <a:r>
              <a:rPr lang="en-US" dirty="0">
                <a:ea typeface="+mn-lt"/>
                <a:cs typeface="+mn-lt"/>
              </a:rPr>
              <a:t>Exploratory </a:t>
            </a:r>
            <a:r>
              <a:rPr lang="en-US" dirty="0"/>
              <a:t>Data analysis</a:t>
            </a:r>
          </a:p>
          <a:p>
            <a:pPr marL="342900" indent="-342900">
              <a:buChar char="•"/>
            </a:pPr>
            <a:r>
              <a:rPr lang="en-US" dirty="0"/>
              <a:t>Signal Decomposition</a:t>
            </a:r>
          </a:p>
          <a:p>
            <a:pPr marL="342900" indent="-342900">
              <a:buFont typeface="Arial,Sans-Serif" panose="020B0604020202020204" pitchFamily="34" charset="0"/>
              <a:buChar char="•"/>
            </a:pPr>
            <a:r>
              <a:rPr lang="en-US" dirty="0">
                <a:latin typeface="Arial"/>
                <a:ea typeface="+mn-lt"/>
                <a:cs typeface="Arial"/>
              </a:rPr>
              <a:t>Anomalies Detection </a:t>
            </a:r>
          </a:p>
          <a:p>
            <a:pPr marL="1028700" lvl="1" indent="-228600">
              <a:buFont typeface="Courier New,monospace" panose="020B0604020202020204" pitchFamily="34" charset="0"/>
              <a:buChar char="o"/>
            </a:pPr>
            <a:r>
              <a:rPr lang="en-US" sz="2400" dirty="0">
                <a:latin typeface="Arial"/>
                <a:ea typeface="+mn-lt"/>
                <a:cs typeface="Arial"/>
              </a:rPr>
              <a:t>STL</a:t>
            </a:r>
          </a:p>
          <a:p>
            <a:pPr marL="1028700" lvl="1" indent="-228600">
              <a:buFont typeface="Courier New,monospace" panose="020B0604020202020204" pitchFamily="34" charset="0"/>
              <a:buChar char="o"/>
            </a:pPr>
            <a:r>
              <a:rPr lang="en-US" sz="2400" dirty="0">
                <a:latin typeface="Arial"/>
                <a:ea typeface="+mn-lt"/>
                <a:cs typeface="Arial"/>
              </a:rPr>
              <a:t>Isolation Forest</a:t>
            </a:r>
          </a:p>
          <a:p>
            <a:pPr marL="1028700" lvl="1" indent="-228600">
              <a:buFont typeface="Courier New,monospace" panose="020B0604020202020204" pitchFamily="34" charset="0"/>
              <a:buChar char="o"/>
            </a:pPr>
            <a:r>
              <a:rPr lang="en-US" sz="2400" dirty="0">
                <a:latin typeface="Arial"/>
                <a:ea typeface="+mn-lt"/>
                <a:cs typeface="Arial"/>
              </a:rPr>
              <a:t>IQR Method</a:t>
            </a:r>
            <a:endParaRPr lang="en-US" sz="2400" dirty="0"/>
          </a:p>
          <a:p>
            <a:pPr marL="800100" lvl="1" indent="0">
              <a:buNone/>
            </a:pPr>
            <a:endParaRPr lang="en-US" sz="2400" dirty="0">
              <a:latin typeface="Arial"/>
              <a:ea typeface="+mn-lt"/>
              <a:cs typeface="Arial"/>
            </a:endParaRPr>
          </a:p>
          <a:p>
            <a:pPr marL="342900" indent="-342900">
              <a:buFont typeface="Arial,Sans-Serif" panose="020B0604020202020204" pitchFamily="34" charset="0"/>
              <a:buChar char="•"/>
            </a:pPr>
            <a:r>
              <a:rPr lang="en-US" dirty="0">
                <a:latin typeface="Arial"/>
                <a:ea typeface="+mn-lt"/>
                <a:cs typeface="Arial"/>
              </a:rPr>
              <a:t>Conclusion</a:t>
            </a:r>
          </a:p>
          <a:p>
            <a:pPr marL="342900" indent="-342900">
              <a:buChar char="•"/>
            </a:pPr>
            <a:r>
              <a:rPr lang="en-US" dirty="0">
                <a:ea typeface="+mn-lt"/>
                <a:cs typeface="+mn-lt"/>
              </a:rPr>
              <a:t>Future Plans</a:t>
            </a:r>
            <a:endParaRPr lang="en-US" dirty="0"/>
          </a:p>
          <a:p>
            <a:pPr marL="342900" indent="-342900">
              <a:buChar char="•"/>
            </a:pPr>
            <a:endParaRPr lang="en-US" sz="2400" dirty="0"/>
          </a:p>
          <a:p>
            <a:pPr marL="1028700" lvl="1" indent="-228600">
              <a:buFont typeface="Courier New" panose="020B0604020202020204" pitchFamily="34" charset="0"/>
              <a:buChar char="o"/>
            </a:pPr>
            <a:endParaRPr lang="en-US" sz="2400" dirty="0"/>
          </a:p>
        </p:txBody>
      </p:sp>
    </p:spTree>
    <p:extLst>
      <p:ext uri="{BB962C8B-B14F-4D97-AF65-F5344CB8AC3E}">
        <p14:creationId xmlns:p14="http://schemas.microsoft.com/office/powerpoint/2010/main" val="40421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499533" y="164043"/>
            <a:ext cx="10515601" cy="1325563"/>
          </a:xfrm>
        </p:spPr>
        <p:txBody>
          <a:bodyPr/>
          <a:lstStyle/>
          <a:p>
            <a:r>
              <a:rPr lang="en-US" sz="4400" dirty="0"/>
              <a:t>About Datasets</a:t>
            </a:r>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499533" y="1709209"/>
            <a:ext cx="6483351" cy="4785254"/>
          </a:xfrm>
        </p:spPr>
        <p:txBody>
          <a:bodyPr vert="horz" lIns="91440" tIns="45720" rIns="91440" bIns="45720" rtlCol="0" anchor="t">
            <a:normAutofit/>
          </a:bodyPr>
          <a:lstStyle/>
          <a:p>
            <a:pPr marL="342900" indent="-342900">
              <a:buChar char="•"/>
            </a:pPr>
            <a:r>
              <a:rPr lang="en-US" sz="1800" dirty="0">
                <a:ea typeface="+mn-lt"/>
                <a:cs typeface="+mn-lt"/>
              </a:rPr>
              <a:t>The given Datasets contain two columns T(time) and ping (ping readings) and size of total datasets is 731 records.</a:t>
            </a:r>
          </a:p>
          <a:p>
            <a:pPr marL="342900" indent="-342900">
              <a:buChar char="•"/>
            </a:pPr>
            <a:r>
              <a:rPr lang="en-US" sz="1800" dirty="0">
                <a:ea typeface="+mn-lt"/>
                <a:cs typeface="+mn-lt"/>
              </a:rPr>
              <a:t>Since no unit representation is defined in the dataset, the following assumptions were made</a:t>
            </a:r>
          </a:p>
          <a:p>
            <a:pPr marL="1028700" lvl="1" indent="-228600">
              <a:buFont typeface="Courier New" panose="020B0604020202020204" pitchFamily="34" charset="0"/>
              <a:buChar char="o"/>
            </a:pPr>
            <a:r>
              <a:rPr lang="en-US" sz="1800" dirty="0">
                <a:ea typeface="+mn-lt"/>
                <a:cs typeface="+mn-lt"/>
              </a:rPr>
              <a:t>The t column represents integer data type and is considered as time in seconds.</a:t>
            </a:r>
          </a:p>
          <a:p>
            <a:pPr marL="1028700" lvl="1" indent="-228600">
              <a:buFont typeface="Courier New" panose="020B0604020202020204" pitchFamily="34" charset="0"/>
              <a:buChar char="o"/>
            </a:pPr>
            <a:r>
              <a:rPr lang="en-US" sz="1800" dirty="0">
                <a:ea typeface="+mn-lt"/>
                <a:cs typeface="+mn-lt"/>
              </a:rPr>
              <a:t>The ping column represents the corresponding ping value at a given second. Ping is measured in milliseconds, but here we have assumed it as a float datatype.</a:t>
            </a:r>
            <a:endParaRPr lang="en-US" sz="1800"/>
          </a:p>
        </p:txBody>
      </p:sp>
      <p:pic>
        <p:nvPicPr>
          <p:cNvPr id="5" name="Picture 4" descr="A screenshot of a cell phone&#10;&#10;Description automatically generated">
            <a:extLst>
              <a:ext uri="{FF2B5EF4-FFF2-40B4-BE49-F238E27FC236}">
                <a16:creationId xmlns:a16="http://schemas.microsoft.com/office/drawing/2014/main" id="{50211F11-C32F-9E8A-223A-00216A1FA2CB}"/>
              </a:ext>
            </a:extLst>
          </p:cNvPr>
          <p:cNvPicPr>
            <a:picLocks noChangeAspect="1"/>
          </p:cNvPicPr>
          <p:nvPr/>
        </p:nvPicPr>
        <p:blipFill>
          <a:blip r:embed="rId2"/>
          <a:stretch>
            <a:fillRect/>
          </a:stretch>
        </p:blipFill>
        <p:spPr>
          <a:xfrm>
            <a:off x="8812213" y="1165754"/>
            <a:ext cx="1827741" cy="4515908"/>
          </a:xfrm>
          <a:prstGeom prst="rect">
            <a:avLst/>
          </a:prstGeom>
        </p:spPr>
      </p:pic>
    </p:spTree>
    <p:extLst>
      <p:ext uri="{BB962C8B-B14F-4D97-AF65-F5344CB8AC3E}">
        <p14:creationId xmlns:p14="http://schemas.microsoft.com/office/powerpoint/2010/main" val="227575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p:txBody>
          <a:bodyPr/>
          <a:lstStyle/>
          <a:p>
            <a:r>
              <a:rPr lang="en-US" sz="4400" dirty="0"/>
              <a:t>Data Insight : Line Plot</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838200" y="1825626"/>
            <a:ext cx="4610101" cy="4224338"/>
          </a:xfrm>
        </p:spPr>
        <p:txBody>
          <a:bodyPr vert="horz" lIns="91440" tIns="45720" rIns="91440" bIns="45720" rtlCol="0" anchor="t">
            <a:normAutofit/>
          </a:bodyPr>
          <a:lstStyle/>
          <a:p>
            <a:pPr marL="342900" indent="-342900">
              <a:buChar char="•"/>
            </a:pPr>
            <a:r>
              <a:rPr lang="en-US" sz="1800" dirty="0"/>
              <a:t>Given image is represent the Line plot of our datasets.</a:t>
            </a:r>
          </a:p>
          <a:p>
            <a:pPr marL="342900" indent="-342900">
              <a:buChar char="•"/>
            </a:pPr>
            <a:r>
              <a:rPr lang="en-US" sz="1800" dirty="0"/>
              <a:t>X-axis represent the time and y-axis represent the ping readings.</a:t>
            </a:r>
          </a:p>
          <a:p>
            <a:pPr marL="342900" indent="-342900">
              <a:buChar char="•"/>
            </a:pPr>
            <a:r>
              <a:rPr lang="en-US" sz="1800" dirty="0"/>
              <a:t>The line plot shows the variations of ping readings over time and seems to be some fluctuation with no clear trend  or periodicity at first glance.</a:t>
            </a:r>
          </a:p>
        </p:txBody>
      </p:sp>
      <p:pic>
        <p:nvPicPr>
          <p:cNvPr id="4" name="Picture 3">
            <a:extLst>
              <a:ext uri="{FF2B5EF4-FFF2-40B4-BE49-F238E27FC236}">
                <a16:creationId xmlns:a16="http://schemas.microsoft.com/office/drawing/2014/main" id="{65CB9822-4C7F-C807-E5C0-70A27FF60921}"/>
              </a:ext>
            </a:extLst>
          </p:cNvPr>
          <p:cNvPicPr>
            <a:picLocks noChangeAspect="1"/>
          </p:cNvPicPr>
          <p:nvPr/>
        </p:nvPicPr>
        <p:blipFill>
          <a:blip r:embed="rId2"/>
          <a:stretch>
            <a:fillRect/>
          </a:stretch>
        </p:blipFill>
        <p:spPr>
          <a:xfrm>
            <a:off x="5947833" y="1954014"/>
            <a:ext cx="6096000" cy="1986888"/>
          </a:xfrm>
          <a:prstGeom prst="rect">
            <a:avLst/>
          </a:prstGeom>
        </p:spPr>
      </p:pic>
    </p:spTree>
    <p:extLst>
      <p:ext uri="{BB962C8B-B14F-4D97-AF65-F5344CB8AC3E}">
        <p14:creationId xmlns:p14="http://schemas.microsoft.com/office/powerpoint/2010/main" val="12700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51367" y="185209"/>
            <a:ext cx="10515601" cy="1325563"/>
          </a:xfrm>
        </p:spPr>
        <p:txBody>
          <a:bodyPr/>
          <a:lstStyle/>
          <a:p>
            <a:r>
              <a:rPr lang="en-US" sz="4400" dirty="0"/>
              <a:t>Data Insight : Histogram</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351367" y="1264710"/>
            <a:ext cx="5139268" cy="5409671"/>
          </a:xfrm>
        </p:spPr>
        <p:txBody>
          <a:bodyPr vert="horz" lIns="91440" tIns="45720" rIns="91440" bIns="45720" rtlCol="0" anchor="t">
            <a:normAutofit/>
          </a:bodyPr>
          <a:lstStyle/>
          <a:p>
            <a:pPr marL="342900" indent="-342900">
              <a:buChar char="•"/>
            </a:pPr>
            <a:r>
              <a:rPr lang="en-US" sz="1800" dirty="0">
                <a:ea typeface="+mn-lt"/>
                <a:cs typeface="+mn-lt"/>
              </a:rPr>
              <a:t>The histogram displays the frequency distribution of ping readings. </a:t>
            </a:r>
          </a:p>
          <a:p>
            <a:pPr marL="342900" indent="-342900">
              <a:buChar char="•"/>
            </a:pPr>
            <a:r>
              <a:rPr lang="en-US" sz="1800" dirty="0">
                <a:ea typeface="+mn-lt"/>
                <a:cs typeface="+mn-lt"/>
              </a:rPr>
              <a:t>The x-axis represents the range of ping values, while the y-axis shows the frequency (or count) of ping readings within each bin. The height of each bar indicates how many ping values fall within the corresponding range.</a:t>
            </a:r>
          </a:p>
          <a:p>
            <a:pPr marL="342900" indent="-342900">
              <a:buChar char="•"/>
            </a:pPr>
            <a:r>
              <a:rPr lang="en-US" sz="1800" dirty="0">
                <a:ea typeface="+mn-lt"/>
                <a:cs typeface="+mn-lt"/>
              </a:rPr>
              <a:t>The histogram combined with the KDE curve reveals the overall shape of the distribution. For example, if the KDE curve is unimodal (has a single peak), it suggests that the ping values are concentrated around a central value.</a:t>
            </a:r>
            <a:endParaRPr lang="en-US" sz="1800"/>
          </a:p>
        </p:txBody>
      </p:sp>
      <p:pic>
        <p:nvPicPr>
          <p:cNvPr id="5" name="Picture 4">
            <a:extLst>
              <a:ext uri="{FF2B5EF4-FFF2-40B4-BE49-F238E27FC236}">
                <a16:creationId xmlns:a16="http://schemas.microsoft.com/office/drawing/2014/main" id="{E0F61698-FA91-1535-1963-953254CDEC74}"/>
              </a:ext>
            </a:extLst>
          </p:cNvPr>
          <p:cNvPicPr>
            <a:picLocks noChangeAspect="1"/>
          </p:cNvPicPr>
          <p:nvPr/>
        </p:nvPicPr>
        <p:blipFill>
          <a:blip r:embed="rId2"/>
          <a:stretch>
            <a:fillRect/>
          </a:stretch>
        </p:blipFill>
        <p:spPr>
          <a:xfrm>
            <a:off x="5713942" y="1958446"/>
            <a:ext cx="6394451" cy="2115608"/>
          </a:xfrm>
          <a:prstGeom prst="rect">
            <a:avLst/>
          </a:prstGeom>
        </p:spPr>
      </p:pic>
    </p:spTree>
    <p:extLst>
      <p:ext uri="{BB962C8B-B14F-4D97-AF65-F5344CB8AC3E}">
        <p14:creationId xmlns:p14="http://schemas.microsoft.com/office/powerpoint/2010/main" val="356575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351367" y="185209"/>
            <a:ext cx="10515601" cy="1325563"/>
          </a:xfrm>
        </p:spPr>
        <p:txBody>
          <a:bodyPr/>
          <a:lstStyle/>
          <a:p>
            <a:r>
              <a:rPr lang="en-US" sz="4400" dirty="0"/>
              <a:t>Data Insight : Boxplots</a:t>
            </a:r>
            <a:endParaRPr lang="en-US" dirty="0" err="1"/>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351367" y="1264710"/>
            <a:ext cx="5139268" cy="4404255"/>
          </a:xfrm>
        </p:spPr>
        <p:txBody>
          <a:bodyPr vert="horz" lIns="91440" tIns="45720" rIns="91440" bIns="45720" rtlCol="0" anchor="t">
            <a:normAutofit/>
          </a:bodyPr>
          <a:lstStyle/>
          <a:p>
            <a:pPr marL="342900" indent="-342900">
              <a:buChar char="•"/>
            </a:pPr>
            <a:r>
              <a:rPr lang="en-US" sz="1800" dirty="0"/>
              <a:t>Given plot is Boxplots which visualize the distribution of ping readings, including the median, quartiles and potential outliers where</a:t>
            </a:r>
          </a:p>
          <a:p>
            <a:pPr marL="1028700" lvl="1" indent="-228600">
              <a:buFont typeface="Courier New" panose="020B0604020202020204" pitchFamily="34" charset="0"/>
              <a:buChar char="o"/>
            </a:pPr>
            <a:r>
              <a:rPr lang="en-US" sz="1800" dirty="0">
                <a:ea typeface="+mn-lt"/>
                <a:cs typeface="+mn-lt"/>
              </a:rPr>
              <a:t>Q1 Line (Green): Indicates the first quartile (25th percentile). 25% of the ping values are below this line.</a:t>
            </a:r>
          </a:p>
          <a:p>
            <a:pPr marL="1028700" lvl="1" indent="-228600">
              <a:buFont typeface="Courier New" panose="020B0604020202020204" pitchFamily="34" charset="0"/>
              <a:buChar char="o"/>
            </a:pPr>
            <a:r>
              <a:rPr lang="en-US" sz="1800" dirty="0">
                <a:ea typeface="+mn-lt"/>
                <a:cs typeface="+mn-lt"/>
              </a:rPr>
              <a:t>Median Line (Blue): Shows the median (50th percentile), representing the central value of the ping readings.</a:t>
            </a:r>
          </a:p>
          <a:p>
            <a:pPr marL="1028700" lvl="1" indent="-228600">
              <a:buFont typeface="Courier New" panose="020B0604020202020204" pitchFamily="34" charset="0"/>
              <a:buChar char="o"/>
            </a:pPr>
            <a:r>
              <a:rPr lang="en-US" sz="1800" dirty="0">
                <a:ea typeface="+mn-lt"/>
                <a:cs typeface="+mn-lt"/>
              </a:rPr>
              <a:t>Q3 Line (Red): Represents the third quartile (75th percentile). 75% of the ping values are below this line.</a:t>
            </a:r>
          </a:p>
          <a:p>
            <a:pPr marL="1028700" lvl="1" indent="-228600">
              <a:buFont typeface="Courier New" panose="020B0604020202020204" pitchFamily="34" charset="0"/>
              <a:buChar char="o"/>
            </a:pPr>
            <a:r>
              <a:rPr lang="en-US" sz="1800" dirty="0">
                <a:ea typeface="+mn-lt"/>
                <a:cs typeface="+mn-lt"/>
              </a:rPr>
              <a:t>Outliers: Points beyond the whiskers are considered outliers</a:t>
            </a:r>
            <a:endParaRPr lang="en-US" sz="1800" dirty="0"/>
          </a:p>
        </p:txBody>
      </p:sp>
      <p:pic>
        <p:nvPicPr>
          <p:cNvPr id="4" name="Picture 3">
            <a:extLst>
              <a:ext uri="{FF2B5EF4-FFF2-40B4-BE49-F238E27FC236}">
                <a16:creationId xmlns:a16="http://schemas.microsoft.com/office/drawing/2014/main" id="{71EDDC37-0619-C044-3338-D7D6DD3EF942}"/>
              </a:ext>
            </a:extLst>
          </p:cNvPr>
          <p:cNvPicPr>
            <a:picLocks noChangeAspect="1"/>
          </p:cNvPicPr>
          <p:nvPr/>
        </p:nvPicPr>
        <p:blipFill>
          <a:blip r:embed="rId2"/>
          <a:stretch>
            <a:fillRect/>
          </a:stretch>
        </p:blipFill>
        <p:spPr>
          <a:xfrm>
            <a:off x="5722938" y="1713442"/>
            <a:ext cx="6344709" cy="2817284"/>
          </a:xfrm>
          <a:prstGeom prst="rect">
            <a:avLst/>
          </a:prstGeom>
        </p:spPr>
      </p:pic>
    </p:spTree>
    <p:extLst>
      <p:ext uri="{BB962C8B-B14F-4D97-AF65-F5344CB8AC3E}">
        <p14:creationId xmlns:p14="http://schemas.microsoft.com/office/powerpoint/2010/main" val="270349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D43-6BA0-1593-228B-2AA653B23E89}"/>
              </a:ext>
            </a:extLst>
          </p:cNvPr>
          <p:cNvSpPr>
            <a:spLocks noGrp="1"/>
          </p:cNvSpPr>
          <p:nvPr>
            <p:ph type="title"/>
          </p:nvPr>
        </p:nvSpPr>
        <p:spPr>
          <a:xfrm>
            <a:off x="256117" y="227543"/>
            <a:ext cx="10515601" cy="1325563"/>
          </a:xfrm>
        </p:spPr>
        <p:txBody>
          <a:bodyPr/>
          <a:lstStyle/>
          <a:p>
            <a:r>
              <a:rPr lang="en-US" sz="4400" dirty="0"/>
              <a:t>Signal Decomposition using STL</a:t>
            </a:r>
            <a:endParaRPr lang="en-US" dirty="0"/>
          </a:p>
        </p:txBody>
      </p:sp>
      <p:sp>
        <p:nvSpPr>
          <p:cNvPr id="3" name="Content Placeholder 2">
            <a:extLst>
              <a:ext uri="{FF2B5EF4-FFF2-40B4-BE49-F238E27FC236}">
                <a16:creationId xmlns:a16="http://schemas.microsoft.com/office/drawing/2014/main" id="{A595A48C-B183-D701-26D2-ADB5B468CBCC}"/>
              </a:ext>
            </a:extLst>
          </p:cNvPr>
          <p:cNvSpPr>
            <a:spLocks noGrp="1"/>
          </p:cNvSpPr>
          <p:nvPr>
            <p:ph idx="1"/>
          </p:nvPr>
        </p:nvSpPr>
        <p:spPr>
          <a:xfrm>
            <a:off x="372533" y="1402292"/>
            <a:ext cx="11732684" cy="1462088"/>
          </a:xfrm>
        </p:spPr>
        <p:txBody>
          <a:bodyPr vert="horz" lIns="91440" tIns="45720" rIns="91440" bIns="45720" rtlCol="0" anchor="t">
            <a:normAutofit/>
          </a:bodyPr>
          <a:lstStyle/>
          <a:p>
            <a:r>
              <a:rPr lang="en-US" sz="1800" dirty="0"/>
              <a:t>S</a:t>
            </a:r>
            <a:r>
              <a:rPr lang="en-US" sz="1800" dirty="0">
                <a:ea typeface="+mn-lt"/>
                <a:cs typeface="+mn-lt"/>
              </a:rPr>
              <a:t>easonal-Trend decomposition using LOESS (STL) is a robust method of time series decomposition often used in economic and environmental analyses. The STL method uses locally fitted regression models to decompose a time series into trend, seasonal, and remainder components. we can apply STL to any dataset, but meaningful results are only returned if a recurring temporal pattern exists in the data</a:t>
            </a:r>
            <a:endParaRPr lang="en-US" sz="1800" dirty="0"/>
          </a:p>
        </p:txBody>
      </p:sp>
      <p:sp>
        <p:nvSpPr>
          <p:cNvPr id="4" name="TextBox 3">
            <a:extLst>
              <a:ext uri="{FF2B5EF4-FFF2-40B4-BE49-F238E27FC236}">
                <a16:creationId xmlns:a16="http://schemas.microsoft.com/office/drawing/2014/main" id="{36786796-E186-F920-CB36-34897C9EA76B}"/>
              </a:ext>
            </a:extLst>
          </p:cNvPr>
          <p:cNvSpPr txBox="1"/>
          <p:nvPr/>
        </p:nvSpPr>
        <p:spPr>
          <a:xfrm>
            <a:off x="370416" y="3016250"/>
            <a:ext cx="117390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STL algorithm performs smoothing on the time series using LOESS in two loops; the inner loop iterates between seasonal and trend smoothing and the outer loop minimizes the effect of outliers. During the inner loop, the seasonal component is calculated first and removed to calculate the trend component. The remainder is calculated by subtracting the seasonal and trend components from the time series</a:t>
            </a:r>
            <a:endParaRPr lang="en-US" dirty="0"/>
          </a:p>
        </p:txBody>
      </p:sp>
      <p:sp>
        <p:nvSpPr>
          <p:cNvPr id="6" name="TextBox 5">
            <a:extLst>
              <a:ext uri="{FF2B5EF4-FFF2-40B4-BE49-F238E27FC236}">
                <a16:creationId xmlns:a16="http://schemas.microsoft.com/office/drawing/2014/main" id="{B5DE9A3C-2B09-0DFF-3CAB-9E78C8A1306C}"/>
              </a:ext>
            </a:extLst>
          </p:cNvPr>
          <p:cNvSpPr txBox="1"/>
          <p:nvPr/>
        </p:nvSpPr>
        <p:spPr>
          <a:xfrm>
            <a:off x="455083" y="4720166"/>
            <a:ext cx="114088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three components of STL analysis relate to the raw time series as follows: </a:t>
            </a:r>
            <a:endParaRPr lang="en-US" dirty="0" err="1">
              <a:ea typeface="+mn-lt"/>
              <a:cs typeface="+mn-lt"/>
            </a:endParaRPr>
          </a:p>
          <a:p>
            <a:pPr algn="ctr"/>
            <a:r>
              <a:rPr lang="en-US" dirty="0">
                <a:ea typeface="+mn-lt"/>
                <a:cs typeface="+mn-lt"/>
              </a:rPr>
              <a:t> </a:t>
            </a:r>
            <a:r>
              <a:rPr lang="en-US" dirty="0" err="1">
                <a:ea typeface="+mn-lt"/>
                <a:cs typeface="+mn-lt"/>
              </a:rPr>
              <a:t>yi</a:t>
            </a:r>
            <a:r>
              <a:rPr lang="en-US" dirty="0">
                <a:ea typeface="+mn-lt"/>
                <a:cs typeface="+mn-lt"/>
              </a:rPr>
              <a:t> = </a:t>
            </a:r>
            <a:r>
              <a:rPr lang="en-US" dirty="0" err="1">
                <a:ea typeface="+mn-lt"/>
                <a:cs typeface="+mn-lt"/>
              </a:rPr>
              <a:t>si</a:t>
            </a:r>
            <a:r>
              <a:rPr lang="en-US" dirty="0">
                <a:ea typeface="+mn-lt"/>
                <a:cs typeface="+mn-lt"/>
              </a:rPr>
              <a:t> + </a:t>
            </a:r>
            <a:r>
              <a:rPr lang="en-US" dirty="0" err="1">
                <a:ea typeface="+mn-lt"/>
                <a:cs typeface="+mn-lt"/>
              </a:rPr>
              <a:t>ti</a:t>
            </a:r>
            <a:r>
              <a:rPr lang="en-US" dirty="0">
                <a:ea typeface="+mn-lt"/>
                <a:cs typeface="+mn-lt"/>
              </a:rPr>
              <a:t> + </a:t>
            </a:r>
            <a:r>
              <a:rPr lang="en-US" dirty="0" err="1">
                <a:ea typeface="+mn-lt"/>
                <a:cs typeface="+mn-lt"/>
              </a:rPr>
              <a:t>ri</a:t>
            </a:r>
            <a:r>
              <a:rPr lang="en-US" dirty="0">
                <a:ea typeface="+mn-lt"/>
                <a:cs typeface="+mn-lt"/>
              </a:rPr>
              <a:t> </a:t>
            </a:r>
            <a:endParaRPr lang="en-US">
              <a:ea typeface="+mn-lt"/>
              <a:cs typeface="+mn-lt"/>
            </a:endParaRPr>
          </a:p>
          <a:p>
            <a:pPr marL="285750" indent="-285750">
              <a:buFont typeface="Arial"/>
              <a:buChar char="•"/>
            </a:pPr>
            <a:r>
              <a:rPr lang="en-US" dirty="0" err="1">
                <a:ea typeface="+mn-lt"/>
                <a:cs typeface="+mn-lt"/>
              </a:rPr>
              <a:t>yi</a:t>
            </a:r>
            <a:r>
              <a:rPr lang="en-US" dirty="0">
                <a:ea typeface="+mn-lt"/>
                <a:cs typeface="+mn-lt"/>
              </a:rPr>
              <a:t> = The value of the time series at point </a:t>
            </a:r>
            <a:r>
              <a:rPr lang="en-US" dirty="0" err="1">
                <a:ea typeface="+mn-lt"/>
                <a:cs typeface="+mn-lt"/>
              </a:rPr>
              <a:t>i</a:t>
            </a:r>
            <a:r>
              <a:rPr lang="en-US" dirty="0">
                <a:ea typeface="+mn-lt"/>
                <a:cs typeface="+mn-lt"/>
              </a:rPr>
              <a:t>. </a:t>
            </a:r>
            <a:endParaRPr lang="en-US">
              <a:ea typeface="+mn-lt"/>
              <a:cs typeface="+mn-lt"/>
            </a:endParaRPr>
          </a:p>
          <a:p>
            <a:pPr marL="285750" indent="-285750">
              <a:buFont typeface="Arial"/>
              <a:buChar char="•"/>
            </a:pPr>
            <a:r>
              <a:rPr lang="en-US" err="1">
                <a:ea typeface="+mn-lt"/>
                <a:cs typeface="+mn-lt"/>
              </a:rPr>
              <a:t>si</a:t>
            </a:r>
            <a:r>
              <a:rPr lang="en-US" dirty="0">
                <a:ea typeface="+mn-lt"/>
                <a:cs typeface="+mn-lt"/>
              </a:rPr>
              <a:t> = The value of the seasonal component at point </a:t>
            </a:r>
            <a:r>
              <a:rPr lang="en-US" err="1">
                <a:ea typeface="+mn-lt"/>
                <a:cs typeface="+mn-lt"/>
              </a:rPr>
              <a:t>i</a:t>
            </a:r>
            <a:r>
              <a:rPr lang="en-US" dirty="0">
                <a:ea typeface="+mn-lt"/>
                <a:cs typeface="+mn-lt"/>
              </a:rPr>
              <a:t>. </a:t>
            </a:r>
          </a:p>
          <a:p>
            <a:pPr marL="285750" indent="-285750">
              <a:buFont typeface="Arial"/>
              <a:buChar char="•"/>
            </a:pPr>
            <a:r>
              <a:rPr lang="en-US" dirty="0" err="1">
                <a:ea typeface="+mn-lt"/>
                <a:cs typeface="+mn-lt"/>
              </a:rPr>
              <a:t>ti</a:t>
            </a:r>
            <a:r>
              <a:rPr lang="en-US" dirty="0">
                <a:ea typeface="+mn-lt"/>
                <a:cs typeface="+mn-lt"/>
              </a:rPr>
              <a:t> = The value of the trend component at point </a:t>
            </a:r>
            <a:r>
              <a:rPr lang="en-US" dirty="0" err="1">
                <a:ea typeface="+mn-lt"/>
                <a:cs typeface="+mn-lt"/>
              </a:rPr>
              <a:t>i</a:t>
            </a:r>
            <a:r>
              <a:rPr lang="en-US" dirty="0">
                <a:ea typeface="+mn-lt"/>
                <a:cs typeface="+mn-lt"/>
              </a:rPr>
              <a:t>. • </a:t>
            </a:r>
            <a:r>
              <a:rPr lang="en-US" dirty="0" err="1">
                <a:ea typeface="+mn-lt"/>
                <a:cs typeface="+mn-lt"/>
              </a:rPr>
              <a:t>ri</a:t>
            </a:r>
            <a:r>
              <a:rPr lang="en-US" dirty="0">
                <a:ea typeface="+mn-lt"/>
                <a:cs typeface="+mn-lt"/>
              </a:rPr>
              <a:t> = The value of the remainder component at point </a:t>
            </a:r>
            <a:r>
              <a:rPr lang="en-US" dirty="0" err="1">
                <a:ea typeface="+mn-lt"/>
                <a:cs typeface="+mn-lt"/>
              </a:rPr>
              <a:t>i</a:t>
            </a:r>
            <a:endParaRPr lang="en-US"/>
          </a:p>
        </p:txBody>
      </p:sp>
    </p:spTree>
    <p:extLst>
      <p:ext uri="{BB962C8B-B14F-4D97-AF65-F5344CB8AC3E}">
        <p14:creationId xmlns:p14="http://schemas.microsoft.com/office/powerpoint/2010/main" val="2071508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G Brand">
  <a:themeElements>
    <a:clrScheme name="Evergreen 2">
      <a:dk1>
        <a:srgbClr val="00311E"/>
      </a:dk1>
      <a:lt1>
        <a:srgbClr val="FFFFFF"/>
      </a:lt1>
      <a:dk2>
        <a:srgbClr val="00311E"/>
      </a:dk2>
      <a:lt2>
        <a:srgbClr val="FFFFFF"/>
      </a:lt2>
      <a:accent1>
        <a:srgbClr val="00311E"/>
      </a:accent1>
      <a:accent2>
        <a:srgbClr val="56E13B"/>
      </a:accent2>
      <a:accent3>
        <a:srgbClr val="FFFFFF"/>
      </a:accent3>
      <a:accent4>
        <a:srgbClr val="B3B3B3"/>
      </a:accent4>
      <a:accent5>
        <a:srgbClr val="F2F2F2"/>
      </a:accent5>
      <a:accent6>
        <a:srgbClr val="000000"/>
      </a:accent6>
      <a:hlink>
        <a:srgbClr val="56E13B"/>
      </a:hlink>
      <a:folHlink>
        <a:srgbClr val="56E13B"/>
      </a:folHlink>
    </a:clrScheme>
    <a:fontScheme name="Evergreen">
      <a:majorFont>
        <a:latin typeface="Founders Grotesk X-Cond Bold"/>
        <a:ea typeface=""/>
        <a:cs typeface=""/>
      </a:majorFont>
      <a:minorFont>
        <a:latin typeface="STIX Tw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G Brand" id="{CEA602CE-2879-2C45-9CB6-B877080898ED}" vid="{330F67E6-0CF3-DE4A-846A-DD4B874E56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50</Words>
  <Application>Microsoft Office PowerPoint</Application>
  <PresentationFormat>Widescreen</PresentationFormat>
  <Paragraphs>10</Paragraphs>
  <Slides>32</Slides>
  <Notes>1</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EG Brand</vt:lpstr>
      <vt:lpstr>PowerPoint Presentation</vt:lpstr>
      <vt:lpstr>PowerPoint Presentation</vt:lpstr>
      <vt:lpstr>PowerPoint Presentation</vt:lpstr>
      <vt:lpstr>Outlines</vt:lpstr>
      <vt:lpstr>About Datasets</vt:lpstr>
      <vt:lpstr>Data Insight : Line Plot</vt:lpstr>
      <vt:lpstr>Data Insight : Histogram</vt:lpstr>
      <vt:lpstr>Data Insight : Boxplots</vt:lpstr>
      <vt:lpstr>Signal Decomposition using STL</vt:lpstr>
      <vt:lpstr>Signal Decomposition : Orignal Series</vt:lpstr>
      <vt:lpstr>Signal Decomposition : Trend</vt:lpstr>
      <vt:lpstr>Signal Decomposition : Periodicity</vt:lpstr>
      <vt:lpstr>Signal Decomposition : Noise</vt:lpstr>
      <vt:lpstr>Signal Decomposition : Detected Anomalies </vt:lpstr>
      <vt:lpstr>Anomaly Detection : Isolation Forest</vt:lpstr>
      <vt:lpstr>Isolation Forest at contamination [0.1]</vt:lpstr>
      <vt:lpstr>Isolation Forest at contamination [0.2]</vt:lpstr>
      <vt:lpstr>Isolation Forest at Contamination [0.3]</vt:lpstr>
      <vt:lpstr>Isolation Forest at contamination [0.4]</vt:lpstr>
      <vt:lpstr>Isolation Forest at contamination [0.5]</vt:lpstr>
      <vt:lpstr>IQR Method : Anomaly Detection</vt:lpstr>
      <vt:lpstr>IQR Method : Anomaly Detection at sensitivity multiplier at 0.1</vt:lpstr>
      <vt:lpstr>IQR Method : Anomaly Detection at sensitivity multiplier at 0.2</vt:lpstr>
      <vt:lpstr>IQR Method : Anomaly Detection at sensitivity multiplier at 0.3</vt:lpstr>
      <vt:lpstr>IQR Method : Anomaly Detection at sensitivity multiplier at 0.4</vt:lpstr>
      <vt:lpstr>IQR Method : Anomaly Detection at sensitivity multiplier at 0.5</vt:lpstr>
      <vt:lpstr>IQR Method : Anomaly Detection at sensitivity multiplier at 0.6</vt:lpstr>
      <vt:lpstr>IQR Method : Anomaly Detection at sensitivity multiplier at 0.7</vt:lpstr>
      <vt:lpstr>IQR Method : Anomaly Detection at sensitivity multiplier at 0.8</vt:lpstr>
      <vt:lpstr>Conclusion</vt:lpstr>
      <vt:lpstr>Future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Lison</dc:creator>
  <cp:lastModifiedBy>Jeffrey Lison</cp:lastModifiedBy>
  <cp:revision>561</cp:revision>
  <dcterms:created xsi:type="dcterms:W3CDTF">2022-12-15T19:43:59Z</dcterms:created>
  <dcterms:modified xsi:type="dcterms:W3CDTF">2024-07-27T11:46:01Z</dcterms:modified>
</cp:coreProperties>
</file>