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  <p:sldMasterId id="2147483697" r:id="rId5"/>
  </p:sldMasterIdLst>
  <p:sldIdLst>
    <p:sldId id="284" r:id="rId6"/>
    <p:sldId id="265" r:id="rId7"/>
    <p:sldId id="266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6705600" y="638132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59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0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14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4613A-07AF-4CF7-A5AD-ED03AA4FC9F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A71D4-0320-4890-9940-76D5E0FE68D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75EB-83D6-49B5-9180-16430511C6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EA66-90E3-41B6-A0D5-1341F0BAAEF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1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BC23-E573-4530-BFB0-BB9BC4BFDEA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067A7-B779-4D03-A8C8-E9385FCFBD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1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5EA4-49F7-456D-B6E6-D1E9B4B532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78EBF-C794-48B2-811E-141F5F0ABBA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85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6586-3865-48D5-94EF-727D7D05171C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D417-FFA9-4320-BE95-A0F0647128D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5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56ABE-7147-45F1-8233-81A955D750C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FBC2C-4D0C-4BA8-82D2-23534DE7DA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76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82318-9B72-4FC0-90FF-8BA6332A75D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2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57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E352D-3984-4C1D-B507-849424A47C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C1BE2-F6B6-4B4F-9FD4-30E9D08E359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64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3A197-1924-4710-9344-425B92539B6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70146-D289-4F63-96AC-7D34EA2EC1B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32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DF94-E0A5-4F9A-A708-33494F061E0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56651-BBBD-4B37-A570-5652CF5B230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8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E177-59D5-4519-A447-DDF10053BB9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0F150-596A-4235-BD3A-C4786BEC932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31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41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97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30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04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83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97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6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6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35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32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92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61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20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15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851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59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989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82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78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362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731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699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77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964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648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38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832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226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629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59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089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4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2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0E19B-9BD1-419C-9C91-B426A8F9C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F21F-4D00-457F-B9C8-91F1E1C0487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4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5DB2D8-B4EE-46B1-A80E-FD4B8735080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E2E4-2E2C-4C2B-92CF-D0EA074B46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3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1DC1-032E-4C65-A766-82F2023250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0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1560" y="776215"/>
            <a:ext cx="7920880" cy="210622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dirty="0">
              <a:highlight>
                <a:srgbClr val="0000FF"/>
              </a:highlight>
            </a:endParaRPr>
          </a:p>
        </p:txBody>
      </p:sp>
      <p:sp>
        <p:nvSpPr>
          <p:cNvPr id="14338" name="부제목 2"/>
          <p:cNvSpPr>
            <a:spLocks noGrp="1"/>
          </p:cNvSpPr>
          <p:nvPr>
            <p:ph type="subTitle" idx="1"/>
          </p:nvPr>
        </p:nvSpPr>
        <p:spPr>
          <a:xfrm>
            <a:off x="467544" y="776215"/>
            <a:ext cx="8208912" cy="2106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>
                <a:solidFill>
                  <a:srgbClr val="FFFF00"/>
                </a:solidFill>
                <a:latin typeface="Arial Black" pitchFamily="34" charset="0"/>
              </a:rPr>
              <a:t>Multimedia Technologies and Its Applications</a:t>
            </a:r>
          </a:p>
          <a:p>
            <a:pPr>
              <a:lnSpc>
                <a:spcPct val="100000"/>
              </a:lnSpc>
            </a:pPr>
            <a:r>
              <a:rPr lang="en-US" altLang="ko-KR" sz="4000" dirty="0">
                <a:solidFill>
                  <a:srgbClr val="FFFF00"/>
                </a:solidFill>
                <a:latin typeface="Arial Black" pitchFamily="34" charset="0"/>
              </a:rPr>
              <a:t>Introduction</a:t>
            </a:r>
            <a:r>
              <a:rPr lang="ko-KR" altLang="en-US" sz="4000" dirty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altLang="ko-KR" sz="4000" dirty="0">
                <a:solidFill>
                  <a:srgbClr val="FFFF00"/>
                </a:solidFill>
                <a:latin typeface="Arial Black" pitchFamily="34" charset="0"/>
              </a:rPr>
              <a:t>to</a:t>
            </a:r>
            <a:r>
              <a:rPr lang="ko-KR" altLang="en-US" sz="4000" dirty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altLang="ko-KR" sz="4000" dirty="0">
                <a:solidFill>
                  <a:srgbClr val="FFFF00"/>
                </a:solidFill>
                <a:latin typeface="Arial Black" pitchFamily="34" charset="0"/>
              </a:rPr>
              <a:t>Multimedia</a:t>
            </a:r>
          </a:p>
        </p:txBody>
      </p:sp>
      <p:sp>
        <p:nvSpPr>
          <p:cNvPr id="14349" name="TextBox 21"/>
          <p:cNvSpPr txBox="1">
            <a:spLocks noChangeArrowheads="1"/>
          </p:cNvSpPr>
          <p:nvPr/>
        </p:nvSpPr>
        <p:spPr bwMode="auto">
          <a:xfrm>
            <a:off x="2195736" y="5282044"/>
            <a:ext cx="4896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  <a:latin typeface="Arial Black" panose="020B0A04020102020204" pitchFamily="34" charset="0"/>
              </a:rPr>
              <a:t>Dr. Kwang-Bock You</a:t>
            </a:r>
            <a:endParaRPr lang="ko-KR" altLang="en-US" sz="2800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부제목 7"/>
          <p:cNvSpPr txBox="1">
            <a:spLocks/>
          </p:cNvSpPr>
          <p:nvPr/>
        </p:nvSpPr>
        <p:spPr>
          <a:xfrm>
            <a:off x="611560" y="4149080"/>
            <a:ext cx="792088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50" charset="-127"/>
                <a:cs typeface="Arial Unicode MS" pitchFamily="50" charset="-127"/>
              </a:rPr>
              <a:t>Introduction</a:t>
            </a:r>
            <a:endParaRPr lang="ko-KR" altLang="en-US" sz="4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71667" y="5696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Driving Forces for Multimedia Revolution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836712"/>
            <a:ext cx="8712967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Evolution of communication and data networks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Ubiquitous access to network =&gt; “anywhere, anytime, any devices”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Fast processor and large capacity storage devices =&gt; Moore’s law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Compression </a:t>
            </a:r>
            <a:r>
              <a:rPr lang="fr-FR" altLang="ko-KR" sz="2800" dirty="0"/>
              <a:t>techniques, graphics, computer vision, speech </a:t>
            </a:r>
            <a:r>
              <a:rPr lang="en-US" altLang="ko-KR" sz="2800" dirty="0"/>
              <a:t>understanding... =&gt; New Techs.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Accessing and interacting the network with wired and wireless connections by s</a:t>
            </a:r>
            <a:r>
              <a:rPr lang="en-US" altLang="ko-KR" sz="2400" dirty="0"/>
              <a:t>mart terminals.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Digitization of virtually any device</a:t>
            </a:r>
            <a:endParaRPr lang="ko-KR" altLang="en-US" sz="2600" dirty="0"/>
          </a:p>
        </p:txBody>
      </p:sp>
      <p:sp>
        <p:nvSpPr>
          <p:cNvPr id="8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10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9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71666" y="0"/>
            <a:ext cx="860478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Technological Aspects for Multimedia Revolution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96752"/>
            <a:ext cx="86409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Techniques for compressing and coding the various media</a:t>
            </a:r>
          </a:p>
          <a:p>
            <a:pPr marL="457200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Communications aspects</a:t>
            </a:r>
          </a:p>
          <a:p>
            <a:pPr marL="457200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Techniques for accessing multimedia signals</a:t>
            </a:r>
          </a:p>
          <a:p>
            <a:pPr marL="457200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Techniques for organizing, storing and retrieving multimedia</a:t>
            </a:r>
            <a:endParaRPr lang="ko-KR" altLang="en-US" sz="2800" dirty="0"/>
          </a:p>
        </p:txBody>
      </p:sp>
      <p:sp>
        <p:nvSpPr>
          <p:cNvPr id="9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11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4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7504" y="44649"/>
            <a:ext cx="8138864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Application Definition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800" dirty="0">
                <a:solidFill>
                  <a:srgbClr val="000000"/>
                </a:solidFill>
              </a:rPr>
              <a:t>A </a:t>
            </a:r>
            <a:r>
              <a:rPr lang="en-US" altLang="ko-KR" sz="2800" dirty="0">
                <a:solidFill>
                  <a:srgbClr val="0000FF"/>
                </a:solidFill>
              </a:rPr>
              <a:t>Multimedia Application </a:t>
            </a:r>
            <a:r>
              <a:rPr lang="en-US" altLang="ko-KR" sz="2800" dirty="0">
                <a:solidFill>
                  <a:srgbClr val="000000"/>
                </a:solidFill>
              </a:rPr>
              <a:t>is an application which uses a collection of multiple media sources - text, graphics, images, sound/audio, animation and/or video.</a:t>
            </a:r>
            <a:endParaRPr lang="ko-KR" altLang="en-US" sz="2800" dirty="0"/>
          </a:p>
        </p:txBody>
      </p:sp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12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138864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Applications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649" y="836712"/>
            <a:ext cx="427734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Residential services</a:t>
            </a:r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Business services</a:t>
            </a:r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endParaRPr lang="en-US" altLang="ko-KR" sz="2600" dirty="0"/>
          </a:p>
        </p:txBody>
      </p:sp>
      <p:sp>
        <p:nvSpPr>
          <p:cNvPr id="11" name="직사각형 10"/>
          <p:cNvSpPr/>
          <p:nvPr/>
        </p:nvSpPr>
        <p:spPr>
          <a:xfrm>
            <a:off x="4499992" y="836712"/>
            <a:ext cx="453650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Science and technology</a:t>
            </a:r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Entertainment</a:t>
            </a:r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Medicine, Web   applications, etc.</a:t>
            </a:r>
            <a:endParaRPr lang="ko-KR" altLang="en-US" sz="2600" dirty="0"/>
          </a:p>
        </p:txBody>
      </p:sp>
      <p:sp>
        <p:nvSpPr>
          <p:cNvPr id="8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13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07504" y="44623"/>
            <a:ext cx="8138864" cy="57608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Systems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268760"/>
            <a:ext cx="8712968" cy="421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/>
              <a:t>A </a:t>
            </a:r>
            <a:r>
              <a:rPr lang="en-US" altLang="ko-KR" sz="2600" b="1" dirty="0">
                <a:solidFill>
                  <a:srgbClr val="0070C0"/>
                </a:solidFill>
              </a:rPr>
              <a:t>Multimedia System</a:t>
            </a:r>
            <a:r>
              <a:rPr lang="en-US" altLang="ko-KR" sz="2600" dirty="0"/>
              <a:t> is a system capable of processing multimedia data and applications.</a:t>
            </a:r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/>
              <a:t>A </a:t>
            </a:r>
            <a:r>
              <a:rPr lang="en-US" altLang="ko-KR" sz="2600" b="1" dirty="0">
                <a:solidFill>
                  <a:srgbClr val="0070C0"/>
                </a:solidFill>
              </a:rPr>
              <a:t>Multimedia System</a:t>
            </a:r>
            <a:r>
              <a:rPr lang="en-US" altLang="ko-KR" sz="2600" dirty="0"/>
              <a:t> is characterized by the processing, storage, generation, manipulation and rendition of Multimedia information.</a:t>
            </a:r>
          </a:p>
        </p:txBody>
      </p:sp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14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138864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Characteristics of a Multimedia System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908720"/>
            <a:ext cx="8712968" cy="4816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A </a:t>
            </a:r>
            <a:r>
              <a:rPr lang="en-US" altLang="ko-KR" sz="2600" b="1" dirty="0">
                <a:solidFill>
                  <a:srgbClr val="0070C0"/>
                </a:solidFill>
              </a:rPr>
              <a:t>Multimedia system</a:t>
            </a:r>
            <a:r>
              <a:rPr lang="en-US" altLang="ko-KR" sz="2600" dirty="0"/>
              <a:t> has four basic characteristics:</a:t>
            </a:r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/>
              <a:t>Multimedia systems must be </a:t>
            </a:r>
            <a:r>
              <a:rPr lang="en-US" altLang="ko-KR" sz="2600" b="1" dirty="0">
                <a:solidFill>
                  <a:srgbClr val="FF0000"/>
                </a:solidFill>
              </a:rPr>
              <a:t>computer controlled</a:t>
            </a:r>
            <a:r>
              <a:rPr lang="en-US" altLang="ko-KR" sz="26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/>
              <a:t>Multimedia systems are </a:t>
            </a:r>
            <a:r>
              <a:rPr lang="en-US" altLang="ko-KR" sz="2600" b="1" dirty="0">
                <a:solidFill>
                  <a:srgbClr val="FF0000"/>
                </a:solidFill>
              </a:rPr>
              <a:t>integrated</a:t>
            </a:r>
            <a:r>
              <a:rPr lang="en-US" altLang="ko-KR" sz="26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/>
              <a:t>The information they handle must be represented </a:t>
            </a:r>
            <a:r>
              <a:rPr lang="en-US" altLang="ko-KR" sz="2600" b="1" dirty="0">
                <a:solidFill>
                  <a:srgbClr val="FF0000"/>
                </a:solidFill>
              </a:rPr>
              <a:t>digitally</a:t>
            </a:r>
            <a:r>
              <a:rPr lang="en-US" altLang="ko-KR" sz="26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/>
              <a:t>The interface to the final presentation of media is usually </a:t>
            </a:r>
            <a:r>
              <a:rPr lang="en-US" altLang="ko-KR" sz="2600" b="1" dirty="0">
                <a:solidFill>
                  <a:srgbClr val="FF0000"/>
                </a:solidFill>
              </a:rPr>
              <a:t>interactive</a:t>
            </a:r>
            <a:r>
              <a:rPr lang="en-US" altLang="ko-KR" sz="2600" dirty="0"/>
              <a:t>.</a:t>
            </a:r>
          </a:p>
        </p:txBody>
      </p:sp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15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3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/>
        </p:nvSpPr>
        <p:spPr>
          <a:xfrm>
            <a:off x="457200" y="2132855"/>
            <a:ext cx="8229600" cy="2592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4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4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Multimedia Data</a:t>
            </a:r>
            <a:endParaRPr lang="ko-KR" altLang="en-US" sz="4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8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07504" y="44649"/>
            <a:ext cx="8138864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Data: Graphics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2271" y="1268760"/>
            <a:ext cx="878497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Format: constructed by the composition of primitive objects such as lines, polygons, circles, curves and arcs.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Input: Graphics are usually generated by a graphics editor program (e.g. Illustrator) or automatically by a program.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Graphics input devices: keyboard (for text and cursor control), mouse, trackball or graphics tablet.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Graphics standards: OpenGL, PHIGS, GKS</a:t>
            </a:r>
          </a:p>
        </p:txBody>
      </p:sp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17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7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43915" y="66390"/>
            <a:ext cx="8138864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Data: Images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484784"/>
            <a:ext cx="87849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Still pictures which (uncompressed) are represented as a bitmap (a grid of pixels).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Stored at 1 bit per pixel (Black and White), 8 Bits per pixel (Grey Scale, Color Map) or 24 Bits per pixel (True Color).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FF0000"/>
                </a:solidFill>
              </a:rPr>
              <a:t>Compression</a:t>
            </a:r>
            <a:r>
              <a:rPr lang="en-US" altLang="ko-KR" sz="2800" dirty="0"/>
              <a:t> is commonly applied.</a:t>
            </a:r>
            <a:endParaRPr lang="ko-KR" altLang="en-US" sz="2800" dirty="0"/>
          </a:p>
        </p:txBody>
      </p:sp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18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4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7959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959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7959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56176" y="4410958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accent6">
                    <a:lumMod val="75000"/>
                  </a:schemeClr>
                </a:solidFill>
              </a:rPr>
              <a:t>24-bit color image “lena.bmp"</a:t>
            </a:r>
            <a:endParaRPr lang="ko-KR" altLang="en-US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52800" y="4395257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bg1">
                    <a:lumMod val="50000"/>
                  </a:schemeClr>
                </a:solidFill>
              </a:rPr>
              <a:t>Grayscale image of Lena</a:t>
            </a:r>
            <a:endParaRPr lang="ko-KR" altLang="en-US" sz="2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4379868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/>
              <a:t>Monochrome 1-bit Lena image</a:t>
            </a:r>
            <a:endParaRPr lang="ko-KR" altLang="en-US" sz="2000" b="1" i="1" dirty="0"/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07504" y="66390"/>
            <a:ext cx="8138864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Data: Images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19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592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4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Multimedia?</a:t>
            </a:r>
            <a:endParaRPr lang="ko-KR" altLang="en-US" sz="4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58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07504" y="57764"/>
            <a:ext cx="7272808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Data: Audio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268760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Audio signals are continuous analog signals.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Input: microphones and then digitized and stored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CD Quality Audio requires 16-bit sampling at 44.1 KHz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Usually compressed (E.g. MP3, AAC)</a:t>
            </a:r>
            <a:endParaRPr lang="ko-KR" altLang="en-US" sz="2800" dirty="0"/>
          </a:p>
        </p:txBody>
      </p:sp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20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07504" y="44624"/>
            <a:ext cx="6768752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Multimedia Data: Video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039916"/>
            <a:ext cx="86409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Input: Analog Video is usually captured by a video camera and then digitized.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There are a variety of video (analog and digital) formats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Raw video can be regarded as being a series of single images. There are typically 25, 30 or 50 frames per second.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High Definition video on Blu-ray (up to 1920  1080 = 2 Megapixels per frame)  6:2  25 = 155MB for a second to store uncompressed. (There are higher possible frame rates!)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Digital video clearly needs to be compressed for most times.</a:t>
            </a:r>
            <a:endParaRPr lang="ko-KR" altLang="en-US" sz="2400" dirty="0"/>
          </a:p>
        </p:txBody>
      </p:sp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21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175" y="21741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What is Multimedia?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3"/>
            <a:ext cx="8712968" cy="536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3"/>
          <p:cNvSpPr>
            <a:spLocks noGrp="1"/>
          </p:cNvSpPr>
          <p:nvPr/>
        </p:nvSpPr>
        <p:spPr>
          <a:xfrm>
            <a:off x="8609620" y="6309320"/>
            <a:ext cx="35486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3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175" y="21741"/>
            <a:ext cx="822960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2800" b="1">
                <a:solidFill>
                  <a:srgbClr val="FFFF00"/>
                </a:solidFill>
              </a:rPr>
              <a:t>What is Multimedia?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2" y="1124744"/>
            <a:ext cx="89289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Four fundamental multimedia attributes: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b="1" dirty="0">
                <a:solidFill>
                  <a:srgbClr val="0070C0"/>
                </a:solidFill>
              </a:rPr>
              <a:t>Digitized</a:t>
            </a:r>
            <a:r>
              <a:rPr lang="en-US" altLang="ko-KR" sz="2600" dirty="0"/>
              <a:t>: All media including audio and video  are represented in digital format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b="1" dirty="0">
                <a:solidFill>
                  <a:srgbClr val="0070C0"/>
                </a:solidFill>
              </a:rPr>
              <a:t>Distributed</a:t>
            </a:r>
            <a:r>
              <a:rPr lang="en-US" altLang="ko-KR" sz="2600" dirty="0"/>
              <a:t>: </a:t>
            </a:r>
            <a:r>
              <a:rPr lang="en-US" altLang="ko-KR" sz="2800" dirty="0"/>
              <a:t>The information conveyed is remote distributed over networks</a:t>
            </a:r>
            <a:endParaRPr lang="en-US" altLang="ko-KR" sz="2600" dirty="0"/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b="1" dirty="0">
                <a:solidFill>
                  <a:srgbClr val="0070C0"/>
                </a:solidFill>
              </a:rPr>
              <a:t>Interactive</a:t>
            </a:r>
            <a:r>
              <a:rPr lang="en-US" altLang="ko-KR" sz="2600" dirty="0"/>
              <a:t>: It is possible to affect the information received, and send own information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b="1" dirty="0">
                <a:solidFill>
                  <a:srgbClr val="0070C0"/>
                </a:solidFill>
              </a:rPr>
              <a:t>Integrated</a:t>
            </a:r>
            <a:r>
              <a:rPr lang="en-US" altLang="ko-KR" sz="2600" dirty="0"/>
              <a:t>: The media are treated in a uniform way but are possible to manipulate independently</a:t>
            </a:r>
          </a:p>
        </p:txBody>
      </p:sp>
      <p:sp>
        <p:nvSpPr>
          <p:cNvPr id="6" name="슬라이드 번호 개체 틀 3"/>
          <p:cNvSpPr>
            <a:spLocks noGrp="1"/>
          </p:cNvSpPr>
          <p:nvPr/>
        </p:nvSpPr>
        <p:spPr>
          <a:xfrm>
            <a:off x="8460432" y="6309320"/>
            <a:ext cx="50405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4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484784"/>
            <a:ext cx="820891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800" b="1" dirty="0"/>
              <a:t>Definition of Multimedia: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800" dirty="0"/>
              <a:t>Computer-based techniques of text, images, audio, video, graphics, animation, and any other medium where every type of information can be represented, processed, stored, transmitted, produced and presented digitally.</a:t>
            </a:r>
            <a:endParaRPr lang="ko-KR" altLang="en-US" sz="2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175" y="21741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What is Multimedia?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5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1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84" y="44624"/>
            <a:ext cx="7864084" cy="57608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Introduction to Multimedia?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5432" y="1196752"/>
            <a:ext cx="85689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Multimedia can have many definitions these include:</a:t>
            </a:r>
          </a:p>
          <a:p>
            <a:endParaRPr lang="en-US" altLang="ko-KR" sz="2800" dirty="0"/>
          </a:p>
          <a:p>
            <a:r>
              <a:rPr lang="en-US" altLang="ko-KR" sz="2800" b="1" dirty="0">
                <a:solidFill>
                  <a:srgbClr val="FF0000"/>
                </a:solidFill>
              </a:rPr>
              <a:t>A computer system perspective definition:</a:t>
            </a:r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70C0"/>
                </a:solidFill>
              </a:rPr>
              <a:t>Multimedia</a:t>
            </a:r>
            <a:r>
              <a:rPr lang="en-US" altLang="ko-KR" sz="2800" dirty="0"/>
              <a:t> means that computer information can be represented through audio, video, and animation in addition to traditional media (i.e., text, graphics/drawings, images).</a:t>
            </a:r>
          </a:p>
        </p:txBody>
      </p:sp>
      <p:sp>
        <p:nvSpPr>
          <p:cNvPr id="5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6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8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090" y="908720"/>
            <a:ext cx="871296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/>
              <a:t>A good general working definition is:</a:t>
            </a:r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0070C0"/>
                </a:solidFill>
              </a:rPr>
              <a:t>Multimedia</a:t>
            </a:r>
            <a:r>
              <a:rPr lang="en-US" altLang="ko-KR" sz="2600" dirty="0"/>
              <a:t> is the field concerned with the </a:t>
            </a:r>
            <a:r>
              <a:rPr lang="en-US" altLang="ko-KR" sz="2600" b="1" dirty="0">
                <a:solidFill>
                  <a:srgbClr val="0070C0"/>
                </a:solidFill>
              </a:rPr>
              <a:t>computer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0070C0"/>
                </a:solidFill>
              </a:rPr>
              <a:t>controlled</a:t>
            </a:r>
            <a:r>
              <a:rPr lang="en-US" altLang="ko-KR" sz="2600" dirty="0"/>
              <a:t> integration of text, graphics, drawings, still and moving images (Video), animation, audio, and any other media where every type of information can be represented, stored, transmitted and processed digitally.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0284" y="44624"/>
            <a:ext cx="7864084" cy="57608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Introduction to Multimedia?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7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0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2592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4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Multimedia Important?</a:t>
            </a:r>
            <a:endParaRPr lang="ko-KR" altLang="en-US" sz="4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71667" y="56964"/>
            <a:ext cx="8229600" cy="56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solidFill>
                  <a:srgbClr val="FFFF00"/>
                </a:solidFill>
              </a:rPr>
              <a:t>Why is Multimedia Important?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836712"/>
            <a:ext cx="885698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Digital audio/video is revolutionizing music, film, game, and video &amp; audio industries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Convergence of computers, telecommunication, radio, and TV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dirty="0"/>
              <a:t>Caused by technology and competition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dirty="0"/>
              <a:t>Dramatic changes in products and infrastructure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New application potential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dirty="0"/>
              <a:t>Huge potential markets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600" dirty="0"/>
              <a:t>Improving our lives (learning, entertainment, and work)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600" dirty="0"/>
              <a:t>Interesting technical issues</a:t>
            </a:r>
          </a:p>
        </p:txBody>
      </p:sp>
      <p:sp>
        <p:nvSpPr>
          <p:cNvPr id="9" name="슬라이드 번호 개체 틀 3"/>
          <p:cNvSpPr>
            <a:spLocks noGrp="1"/>
          </p:cNvSpPr>
          <p:nvPr/>
        </p:nvSpPr>
        <p:spPr>
          <a:xfrm>
            <a:off x="8388424" y="630932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1A5EA2-6C90-416D-A9BC-4456EB49646E}" type="slidenum">
              <a:rPr lang="ko-KR" altLang="en-US" b="1" smtClean="0">
                <a:solidFill>
                  <a:srgbClr val="FF0000"/>
                </a:solidFill>
              </a:rPr>
              <a:pPr/>
              <a:t>9</a:t>
            </a:fld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0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851</Words>
  <Application>Microsoft Office PowerPoint</Application>
  <PresentationFormat>화면 슬라이드 쇼(4:3)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Arial Unicode MS</vt:lpstr>
      <vt:lpstr>맑은 고딕</vt:lpstr>
      <vt:lpstr>Arial</vt:lpstr>
      <vt:lpstr>Arial Black</vt:lpstr>
      <vt:lpstr>Times New Roman</vt:lpstr>
      <vt:lpstr>Wingdings</vt:lpstr>
      <vt:lpstr>Office 테마</vt:lpstr>
      <vt:lpstr>1_Office 테마</vt:lpstr>
      <vt:lpstr>3_Office 테마</vt:lpstr>
      <vt:lpstr>2_Office 테마</vt:lpstr>
      <vt:lpstr>4_Office 테마</vt:lpstr>
      <vt:lpstr>PowerPoint 프레젠테이션</vt:lpstr>
      <vt:lpstr>PowerPoint 프레젠테이션</vt:lpstr>
      <vt:lpstr>What is Multimedia?</vt:lpstr>
      <vt:lpstr>PowerPoint 프레젠테이션</vt:lpstr>
      <vt:lpstr>What is Multimedia?</vt:lpstr>
      <vt:lpstr>Introduction to Multimedia?</vt:lpstr>
      <vt:lpstr>Introduction to Multimedia?</vt:lpstr>
      <vt:lpstr>PowerPoint 프레젠테이션</vt:lpstr>
      <vt:lpstr>PowerPoint 프레젠테이션</vt:lpstr>
      <vt:lpstr>PowerPoint 프레젠테이션</vt:lpstr>
      <vt:lpstr>PowerPoint 프레젠테이션</vt:lpstr>
      <vt:lpstr>Multimedia Application Definition</vt:lpstr>
      <vt:lpstr>Multimedia Applications</vt:lpstr>
      <vt:lpstr>Multimedia Systems</vt:lpstr>
      <vt:lpstr>Characteristics of a Multimedia System</vt:lpstr>
      <vt:lpstr>PowerPoint 프레젠테이션</vt:lpstr>
      <vt:lpstr>Multimedia Data: Graphics</vt:lpstr>
      <vt:lpstr>Multimedia Data: Images</vt:lpstr>
      <vt:lpstr>Multimedia Data: Images</vt:lpstr>
      <vt:lpstr>Multimedia Data: Audio</vt:lpstr>
      <vt:lpstr>Multimedia Data: Video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ssu</dc:creator>
  <cp:lastModifiedBy>유광복</cp:lastModifiedBy>
  <cp:revision>23</cp:revision>
  <dcterms:created xsi:type="dcterms:W3CDTF">2020-03-01T07:02:26Z</dcterms:created>
  <dcterms:modified xsi:type="dcterms:W3CDTF">2023-08-28T11:17:18Z</dcterms:modified>
</cp:coreProperties>
</file>