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Open Sans ExtraBold"/>
      <p:bold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75">
          <p15:clr>
            <a:srgbClr val="9AA0A6"/>
          </p15:clr>
        </p15:guide>
        <p15:guide id="2" orient="horz" pos="144">
          <p15:clr>
            <a:srgbClr val="9AA0A6"/>
          </p15:clr>
        </p15:guide>
        <p15:guide id="3" orient="horz" pos="4758">
          <p15:clr>
            <a:srgbClr val="9AA0A6"/>
          </p15:clr>
        </p15:guide>
        <p15:guide id="4" orient="horz" pos="52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5" orient="horz"/>
        <p:guide pos="144" orient="horz"/>
        <p:guide pos="4758" orient="horz"/>
        <p:guide pos="52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regular.fntdata"/><Relationship Id="rId21" Type="http://schemas.openxmlformats.org/officeDocument/2006/relationships/slide" Target="slides/slide16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.fntdata"/><Relationship Id="rId25" Type="http://schemas.openxmlformats.org/officeDocument/2006/relationships/font" Target="fonts/Arimo-boldItalic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ec7bd702_4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cec7bd702_4_4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cec7bd702_4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cec7bd702_4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cec7bd702_4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cec7bd702_4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cec7bd702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8cec7bd702_17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cf725b04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8cf725b04f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cec7bd702_1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8cec7bd702_15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ec7bd702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cec7bd702_1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ec7bd702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cec7bd702_4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ec7bd702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cec7bd702_4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ec7bd702_1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cec7bd702_17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f725b04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8cf725b04f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ec7bd702_1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cec7bd702_15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ec7bd702_4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cec7bd702_4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40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4.jpg"/><Relationship Id="rId5" Type="http://schemas.openxmlformats.org/officeDocument/2006/relationships/image" Target="../media/image27.jp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62.png"/><Relationship Id="rId5" Type="http://schemas.openxmlformats.org/officeDocument/2006/relationships/image" Target="../media/image33.png"/><Relationship Id="rId6" Type="http://schemas.openxmlformats.org/officeDocument/2006/relationships/image" Target="../media/image45.png"/><Relationship Id="rId7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53.png"/><Relationship Id="rId5" Type="http://schemas.openxmlformats.org/officeDocument/2006/relationships/image" Target="../media/image32.png"/><Relationship Id="rId6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4.jpg"/><Relationship Id="rId11" Type="http://schemas.openxmlformats.org/officeDocument/2006/relationships/image" Target="../media/image43.png"/><Relationship Id="rId22" Type="http://schemas.openxmlformats.org/officeDocument/2006/relationships/image" Target="../media/image56.png"/><Relationship Id="rId10" Type="http://schemas.openxmlformats.org/officeDocument/2006/relationships/image" Target="../media/image63.png"/><Relationship Id="rId21" Type="http://schemas.openxmlformats.org/officeDocument/2006/relationships/image" Target="../media/image55.png"/><Relationship Id="rId13" Type="http://schemas.openxmlformats.org/officeDocument/2006/relationships/image" Target="../media/image52.png"/><Relationship Id="rId24" Type="http://schemas.openxmlformats.org/officeDocument/2006/relationships/image" Target="../media/image58.png"/><Relationship Id="rId12" Type="http://schemas.openxmlformats.org/officeDocument/2006/relationships/image" Target="../media/image49.png"/><Relationship Id="rId23" Type="http://schemas.openxmlformats.org/officeDocument/2006/relationships/image" Target="../media/image5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9" Type="http://schemas.openxmlformats.org/officeDocument/2006/relationships/image" Target="../media/image47.jpg"/><Relationship Id="rId15" Type="http://schemas.openxmlformats.org/officeDocument/2006/relationships/image" Target="../media/image46.png"/><Relationship Id="rId14" Type="http://schemas.openxmlformats.org/officeDocument/2006/relationships/image" Target="../media/image44.png"/><Relationship Id="rId17" Type="http://schemas.openxmlformats.org/officeDocument/2006/relationships/image" Target="../media/image48.jpg"/><Relationship Id="rId16" Type="http://schemas.openxmlformats.org/officeDocument/2006/relationships/image" Target="../media/image51.png"/><Relationship Id="rId5" Type="http://schemas.openxmlformats.org/officeDocument/2006/relationships/image" Target="../media/image39.png"/><Relationship Id="rId19" Type="http://schemas.openxmlformats.org/officeDocument/2006/relationships/image" Target="../media/image50.jpg"/><Relationship Id="rId6" Type="http://schemas.openxmlformats.org/officeDocument/2006/relationships/image" Target="../media/image37.png"/><Relationship Id="rId18" Type="http://schemas.openxmlformats.org/officeDocument/2006/relationships/image" Target="../media/image61.jpg"/><Relationship Id="rId7" Type="http://schemas.openxmlformats.org/officeDocument/2006/relationships/image" Target="../media/image36.png"/><Relationship Id="rId8" Type="http://schemas.openxmlformats.org/officeDocument/2006/relationships/image" Target="../media/image4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0.png"/><Relationship Id="rId4" Type="http://schemas.openxmlformats.org/officeDocument/2006/relationships/hyperlink" Target="https://github.com/iffyaiyan/predictive_algo" TargetMode="External"/><Relationship Id="rId5" Type="http://schemas.openxmlformats.org/officeDocument/2006/relationships/hyperlink" Target="https://www.youtube.com/watch?v=z0XIHs87Zws&amp;feature=youtu.be" TargetMode="External"/><Relationship Id="rId6" Type="http://schemas.openxmlformats.org/officeDocument/2006/relationships/hyperlink" Target="https://apex.oracle.com/pls/apex/buildwithai/r/us-covid19/us-covid19-report?session=1038786579637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38.png"/><Relationship Id="rId6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41450" y="1162050"/>
            <a:ext cx="7367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999" u="none" cap="none" strike="noStrike">
                <a:solidFill>
                  <a:srgbClr val="ECF2FE"/>
                </a:solidFill>
              </a:rPr>
              <a:t>Prediction</a:t>
            </a:r>
            <a:endParaRPr b="1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0" u="none" cap="none" strike="noStrike">
                <a:solidFill>
                  <a:srgbClr val="ECF2FE"/>
                </a:solidFill>
              </a:rPr>
              <a:t>Ctrl</a:t>
            </a:r>
            <a:endParaRPr b="1"/>
          </a:p>
        </p:txBody>
      </p:sp>
      <p:sp>
        <p:nvSpPr>
          <p:cNvPr id="85" name="Google Shape;85;p13"/>
          <p:cNvSpPr/>
          <p:nvPr/>
        </p:nvSpPr>
        <p:spPr>
          <a:xfrm rot="10800000">
            <a:off x="851026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11731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0458" y="1646409"/>
            <a:ext cx="6861593" cy="71119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233577" y="7829969"/>
            <a:ext cx="456930" cy="4569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0726588" y="3571804"/>
            <a:ext cx="302236" cy="316655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19059" y="1528659"/>
            <a:ext cx="3976325" cy="722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33577" y="1528659"/>
            <a:ext cx="411432" cy="41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17650" y="7677575"/>
            <a:ext cx="57489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Global AI Hackathon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#BuildwithAI : Emergence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</a:t>
            </a:r>
            <a:r>
              <a:rPr b="0" i="0" lang="en-US" sz="25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challenge_predictive_algorithm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193125" y="4678475"/>
            <a:ext cx="7317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CF2FE"/>
                </a:solidFill>
              </a:rPr>
              <a:t>A r</a:t>
            </a:r>
            <a:r>
              <a:rPr b="1" lang="en-US" sz="2100">
                <a:solidFill>
                  <a:srgbClr val="ECF2FE"/>
                </a:solidFill>
              </a:rPr>
              <a:t>eliable tool for analysing and forecasting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3125" y="6636650"/>
            <a:ext cx="38671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3025550" y="870875"/>
            <a:ext cx="124203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Competitive Advantages</a:t>
            </a:r>
            <a:endParaRPr b="1" sz="8000"/>
          </a:p>
        </p:txBody>
      </p:sp>
      <p:sp>
        <p:nvSpPr>
          <p:cNvPr id="227" name="Google Shape;227;p22"/>
          <p:cNvSpPr txBox="1"/>
          <p:nvPr/>
        </p:nvSpPr>
        <p:spPr>
          <a:xfrm>
            <a:off x="2492162" y="3183497"/>
            <a:ext cx="3783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Delivered on time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2492150" y="5578900"/>
            <a:ext cx="6718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 / Features Subscriptions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11708968" y="2954900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Reliable / High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vailability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11708968" y="7792875"/>
            <a:ext cx="3030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11708968" y="5578901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Highly Accurate Results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2492148" y="7869075"/>
            <a:ext cx="4681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On-deman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8826" y="7694462"/>
            <a:ext cx="812125" cy="8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500" y="3085101"/>
            <a:ext cx="812112" cy="8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5500" y="5387313"/>
            <a:ext cx="1054825" cy="11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6127" y="29637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46127" y="54294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5500" y="7630510"/>
            <a:ext cx="940050" cy="940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/>
          <p:nvPr/>
        </p:nvSpPr>
        <p:spPr>
          <a:xfrm rot="10800000">
            <a:off x="8396939" y="957922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/>
          <p:nvPr/>
        </p:nvSpPr>
        <p:spPr>
          <a:xfrm>
            <a:off x="5286695" y="3903209"/>
            <a:ext cx="3984014" cy="417409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44476" y="2845976"/>
            <a:ext cx="5495192" cy="5757371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3377" y="5216509"/>
            <a:ext cx="3356516" cy="86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5">
            <a:alphaModFix/>
          </a:blip>
          <a:srcRect b="34865" l="0" r="0" t="33785"/>
          <a:stretch/>
        </p:blipFill>
        <p:spPr>
          <a:xfrm>
            <a:off x="2003395" y="4001772"/>
            <a:ext cx="2897838" cy="61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3377" y="6444410"/>
            <a:ext cx="3159633" cy="96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97534" y="4433077"/>
            <a:ext cx="1375945" cy="139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8">
            <a:alphaModFix/>
          </a:blip>
          <a:srcRect b="12879" l="18408" r="18407" t="12327"/>
          <a:stretch/>
        </p:blipFill>
        <p:spPr>
          <a:xfrm>
            <a:off x="6597534" y="6269118"/>
            <a:ext cx="1473993" cy="114480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-4" y="755590"/>
            <a:ext cx="9260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8104D"/>
                </a:solidFill>
              </a:rPr>
              <a:t>Competitors</a:t>
            </a:r>
            <a:endParaRPr b="1" sz="6000"/>
          </a:p>
        </p:txBody>
      </p:sp>
      <p:cxnSp>
        <p:nvCxnSpPr>
          <p:cNvPr id="253" name="Google Shape;253;p23"/>
          <p:cNvCxnSpPr/>
          <p:nvPr/>
        </p:nvCxnSpPr>
        <p:spPr>
          <a:xfrm>
            <a:off x="9891875" y="755600"/>
            <a:ext cx="66300" cy="84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3"/>
          <p:cNvSpPr txBox="1"/>
          <p:nvPr/>
        </p:nvSpPr>
        <p:spPr>
          <a:xfrm>
            <a:off x="10288481" y="876348"/>
            <a:ext cx="8500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</a:rPr>
              <a:t>Market </a:t>
            </a:r>
            <a:r>
              <a:rPr b="1" lang="en-US" sz="6000"/>
              <a:t>Strategy</a:t>
            </a:r>
            <a:endParaRPr b="1" sz="6000"/>
          </a:p>
        </p:txBody>
      </p:sp>
      <p:sp>
        <p:nvSpPr>
          <p:cNvPr id="255" name="Google Shape;255;p23"/>
          <p:cNvSpPr txBox="1"/>
          <p:nvPr/>
        </p:nvSpPr>
        <p:spPr>
          <a:xfrm>
            <a:off x="10398700" y="3269125"/>
            <a:ext cx="7688100" cy="5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Partnerships/VCs &amp; Government Funds 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Create Public Awareness through marketing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Incentivize user for referral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 rot="10800000">
            <a:off x="8397516" y="95033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1444488" y="6713209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7935745" y="582050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5152646" y="821125"/>
            <a:ext cx="85092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Business Model</a:t>
            </a:r>
            <a:endParaRPr b="1" sz="8000"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246393" y="4205660"/>
            <a:ext cx="4506375" cy="1426631"/>
            <a:chOff x="0" y="-47625"/>
            <a:chExt cx="6008500" cy="1902175"/>
          </a:xfrm>
        </p:grpSpPr>
        <p:sp>
          <p:nvSpPr>
            <p:cNvPr id="266" name="Google Shape;266;p24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Monthly subscription </a:t>
              </a:r>
              <a:endParaRPr b="0" i="0" sz="2599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services &amp; Freemium </a:t>
              </a:r>
              <a:endParaRPr/>
            </a:p>
          </p:txBody>
        </p:sp>
      </p:grpSp>
      <p:sp>
        <p:nvSpPr>
          <p:cNvPr id="268" name="Google Shape;268;p24"/>
          <p:cNvSpPr/>
          <p:nvPr/>
        </p:nvSpPr>
        <p:spPr>
          <a:xfrm>
            <a:off x="1444488" y="23668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4"/>
          <p:cNvGrpSpPr/>
          <p:nvPr/>
        </p:nvGrpSpPr>
        <p:grpSpPr>
          <a:xfrm>
            <a:off x="6381696" y="2809694"/>
            <a:ext cx="5024700" cy="2281238"/>
            <a:chOff x="0" y="-2025700"/>
            <a:chExt cx="6699600" cy="3041650"/>
          </a:xfrm>
        </p:grpSpPr>
        <p:sp>
          <p:nvSpPr>
            <p:cNvPr id="270" name="Google Shape;270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82200" y="-20257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M</a:t>
              </a: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ost popular plan</a:t>
              </a:r>
              <a:endParaRPr/>
            </a:p>
          </p:txBody>
        </p:sp>
      </p:grpSp>
      <p:sp>
        <p:nvSpPr>
          <p:cNvPr id="272" name="Google Shape;272;p24"/>
          <p:cNvSpPr/>
          <p:nvPr/>
        </p:nvSpPr>
        <p:spPr>
          <a:xfrm>
            <a:off x="13661842" y="3868543"/>
            <a:ext cx="2500312" cy="261960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7874095" y="345055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12616676" y="5721516"/>
            <a:ext cx="4963050" cy="2784563"/>
            <a:chOff x="0" y="-57150"/>
            <a:chExt cx="6617400" cy="3712750"/>
          </a:xfrm>
        </p:grpSpPr>
        <p:sp>
          <p:nvSpPr>
            <p:cNvPr id="275" name="Google Shape;275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0" y="1195300"/>
              <a:ext cx="6617400" cy="24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Additional on-demand services available. (i.e) Customization according to customer preferences.</a:t>
              </a:r>
              <a:endParaRPr sz="2400"/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0" y="8195960"/>
            <a:ext cx="5394150" cy="1378313"/>
            <a:chOff x="0" y="-57150"/>
            <a:chExt cx="7192200" cy="1837750"/>
          </a:xfrm>
        </p:grpSpPr>
        <p:sp>
          <p:nvSpPr>
            <p:cNvPr id="278" name="Google Shape;278;p24"/>
            <p:cNvSpPr txBox="1"/>
            <p:nvPr/>
          </p:nvSpPr>
          <p:spPr>
            <a:xfrm>
              <a:off x="0" y="-57150"/>
              <a:ext cx="71922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4"/>
            <p:cNvSpPr txBox="1"/>
            <p:nvPr/>
          </p:nvSpPr>
          <p:spPr>
            <a:xfrm>
              <a:off x="0" y="1195300"/>
              <a:ext cx="71922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Selling SDKs &amp; APIs</a:t>
              </a:r>
              <a:endParaRPr/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6381696" y="7771310"/>
            <a:ext cx="4993888" cy="840938"/>
            <a:chOff x="0" y="-57150"/>
            <a:chExt cx="6658517" cy="1121250"/>
          </a:xfrm>
        </p:grpSpPr>
        <p:sp>
          <p:nvSpPr>
            <p:cNvPr id="281" name="Google Shape;281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4"/>
            <p:cNvSpPr txBox="1"/>
            <p:nvPr/>
          </p:nvSpPr>
          <p:spPr>
            <a:xfrm>
              <a:off x="41117" y="4788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sp>
        <p:nvSpPr>
          <p:cNvPr id="283" name="Google Shape;283;p24"/>
          <p:cNvSpPr txBox="1"/>
          <p:nvPr/>
        </p:nvSpPr>
        <p:spPr>
          <a:xfrm>
            <a:off x="7930798" y="4204872"/>
            <a:ext cx="18681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</a:t>
            </a:r>
            <a:r>
              <a:rPr b="1" lang="en-US" sz="2900">
                <a:latin typeface="Open Sans ExtraBold"/>
                <a:ea typeface="Open Sans ExtraBold"/>
                <a:cs typeface="Open Sans ExtraBold"/>
                <a:sym typeface="Open Sans ExtraBold"/>
              </a:rPr>
              <a:t>25</a:t>
            </a: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/mon</a:t>
            </a:r>
            <a:endParaRPr sz="2900"/>
          </a:p>
        </p:txBody>
      </p:sp>
      <p:sp>
        <p:nvSpPr>
          <p:cNvPr id="284" name="Google Shape;284;p24"/>
          <p:cNvSpPr txBox="1"/>
          <p:nvPr/>
        </p:nvSpPr>
        <p:spPr>
          <a:xfrm>
            <a:off x="8451165" y="6638842"/>
            <a:ext cx="1014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8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$2</a:t>
            </a:r>
            <a:r>
              <a:rPr b="1" lang="en-US" sz="3408">
                <a:latin typeface="Open Sans ExtraBold"/>
                <a:ea typeface="Open Sans ExtraBold"/>
                <a:cs typeface="Open Sans ExtraBold"/>
                <a:sym typeface="Open Sans ExtraBold"/>
              </a:rPr>
              <a:t>99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6326" y="4457104"/>
            <a:ext cx="1494351" cy="144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119" y="2886500"/>
            <a:ext cx="1499475" cy="14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7496" y="7206686"/>
            <a:ext cx="1229650" cy="1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0345025" y="3583050"/>
            <a:ext cx="2500300" cy="2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0394750" y="5097925"/>
            <a:ext cx="2550900" cy="2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4292850" y="6037598"/>
            <a:ext cx="2619600" cy="26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4279300" y="2991248"/>
            <a:ext cx="2619600" cy="2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5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299" name="Google Shape;299;p25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ECF2FE"/>
                  </a:solidFill>
                </a:rPr>
                <a:t>Future Roadmap</a:t>
              </a:r>
              <a:endParaRPr b="1" sz="8000"/>
            </a:p>
          </p:txBody>
        </p:sp>
        <p:sp>
          <p:nvSpPr>
            <p:cNvPr id="300" name="Google Shape;300;p25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Next steps is to enhance the model and achieve better accuracy</a:t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1327155" y="6465560"/>
            <a:ext cx="4506375" cy="1426631"/>
            <a:chOff x="0" y="-47625"/>
            <a:chExt cx="6008500" cy="1902175"/>
          </a:xfrm>
        </p:grpSpPr>
        <p:sp>
          <p:nvSpPr>
            <p:cNvPr id="302" name="Google Shape;302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Market deployment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4" name="Google Shape;304;p25"/>
          <p:cNvSpPr/>
          <p:nvPr/>
        </p:nvSpPr>
        <p:spPr>
          <a:xfrm>
            <a:off x="25252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7041930" y="6465560"/>
            <a:ext cx="4506375" cy="1426631"/>
            <a:chOff x="0" y="-47625"/>
            <a:chExt cx="6008500" cy="1902175"/>
          </a:xfrm>
        </p:grpSpPr>
        <p:sp>
          <p:nvSpPr>
            <p:cNvPr id="306" name="Google Shape;306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Product Customization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8" name="Google Shape;308;p25"/>
          <p:cNvSpPr/>
          <p:nvPr/>
        </p:nvSpPr>
        <p:spPr>
          <a:xfrm>
            <a:off x="8240026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5"/>
          <p:cNvGrpSpPr/>
          <p:nvPr/>
        </p:nvGrpSpPr>
        <p:grpSpPr>
          <a:xfrm>
            <a:off x="12454455" y="6465560"/>
            <a:ext cx="4506375" cy="1426631"/>
            <a:chOff x="0" y="-47625"/>
            <a:chExt cx="6008500" cy="1902175"/>
          </a:xfrm>
        </p:grpSpPr>
        <p:sp>
          <p:nvSpPr>
            <p:cNvPr id="310" name="Google Shape;310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Expand Market size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12" name="Google Shape;312;p25"/>
          <p:cNvSpPr/>
          <p:nvPr/>
        </p:nvSpPr>
        <p:spPr>
          <a:xfrm>
            <a:off x="136525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1000" y="5123526"/>
            <a:ext cx="1288724" cy="122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1674" y="5085650"/>
            <a:ext cx="1494925" cy="145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2875" y="5008097"/>
            <a:ext cx="1494924" cy="145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/>
          <p:nvPr/>
        </p:nvSpPr>
        <p:spPr>
          <a:xfrm rot="10800000">
            <a:off x="8396939" y="9645897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6"/>
          <p:cNvGrpSpPr/>
          <p:nvPr/>
        </p:nvGrpSpPr>
        <p:grpSpPr>
          <a:xfrm>
            <a:off x="1368253" y="2185910"/>
            <a:ext cx="2830183" cy="2357008"/>
            <a:chOff x="-1311017" y="-1483"/>
            <a:chExt cx="4137090" cy="3142677"/>
          </a:xfrm>
        </p:grpSpPr>
        <p:pic>
          <p:nvPicPr>
            <p:cNvPr id="323" name="Google Shape;32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311017" y="-1483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26"/>
          <p:cNvGrpSpPr/>
          <p:nvPr/>
        </p:nvGrpSpPr>
        <p:grpSpPr>
          <a:xfrm>
            <a:off x="4952992" y="2275142"/>
            <a:ext cx="2120862" cy="2347045"/>
            <a:chOff x="0" y="0"/>
            <a:chExt cx="2925327" cy="3129394"/>
          </a:xfrm>
        </p:grpSpPr>
        <p:pic>
          <p:nvPicPr>
            <p:cNvPr id="328" name="Google Shape;32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1" name="Google Shape;33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26"/>
          <p:cNvGrpSpPr/>
          <p:nvPr/>
        </p:nvGrpSpPr>
        <p:grpSpPr>
          <a:xfrm>
            <a:off x="8472628" y="2186459"/>
            <a:ext cx="2195515" cy="2355895"/>
            <a:chOff x="0" y="0"/>
            <a:chExt cx="2936358" cy="3141194"/>
          </a:xfrm>
        </p:grpSpPr>
        <p:pic>
          <p:nvPicPr>
            <p:cNvPr id="333" name="Google Shape;33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6" name="Google Shape;33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26"/>
          <p:cNvGrpSpPr/>
          <p:nvPr/>
        </p:nvGrpSpPr>
        <p:grpSpPr>
          <a:xfrm>
            <a:off x="11958189" y="2182592"/>
            <a:ext cx="2088098" cy="2347045"/>
            <a:chOff x="0" y="0"/>
            <a:chExt cx="2925327" cy="3129394"/>
          </a:xfrm>
        </p:grpSpPr>
        <p:pic>
          <p:nvPicPr>
            <p:cNvPr id="338" name="Google Shape;33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1" name="Google Shape;34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2" name="Google Shape;34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3032" y="2529924"/>
            <a:ext cx="1553924" cy="15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24777" y="2515637"/>
            <a:ext cx="1582499" cy="1582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26"/>
          <p:cNvGrpSpPr/>
          <p:nvPr/>
        </p:nvGrpSpPr>
        <p:grpSpPr>
          <a:xfrm>
            <a:off x="6102848" y="6034217"/>
            <a:ext cx="2202269" cy="2355895"/>
            <a:chOff x="0" y="0"/>
            <a:chExt cx="2936358" cy="3141194"/>
          </a:xfrm>
        </p:grpSpPr>
        <p:pic>
          <p:nvPicPr>
            <p:cNvPr id="345" name="Google Shape;34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8" name="Google Shape;348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26"/>
          <p:cNvGrpSpPr/>
          <p:nvPr/>
        </p:nvGrpSpPr>
        <p:grpSpPr>
          <a:xfrm>
            <a:off x="10067885" y="6043066"/>
            <a:ext cx="2193995" cy="2347045"/>
            <a:chOff x="0" y="0"/>
            <a:chExt cx="2925327" cy="3129394"/>
          </a:xfrm>
        </p:grpSpPr>
        <p:pic>
          <p:nvPicPr>
            <p:cNvPr id="350" name="Google Shape;350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3" name="Google Shape;353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4" name="Google Shape;354;p26"/>
          <p:cNvPicPr preferRelativeResize="0"/>
          <p:nvPr/>
        </p:nvPicPr>
        <p:blipFill>
          <a:blip r:embed="rId10">
            <a:alphaModFix amt="12000"/>
          </a:blip>
          <a:stretch>
            <a:fillRect/>
          </a:stretch>
        </p:blipFill>
        <p:spPr>
          <a:xfrm>
            <a:off x="857000" y="991050"/>
            <a:ext cx="16590325" cy="81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26"/>
          <p:cNvGrpSpPr/>
          <p:nvPr/>
        </p:nvGrpSpPr>
        <p:grpSpPr>
          <a:xfrm>
            <a:off x="14134677" y="6034217"/>
            <a:ext cx="2202269" cy="2355895"/>
            <a:chOff x="0" y="0"/>
            <a:chExt cx="2936358" cy="3141194"/>
          </a:xfrm>
        </p:grpSpPr>
        <p:pic>
          <p:nvPicPr>
            <p:cNvPr id="356" name="Google Shape;35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9" name="Google Shape;35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26"/>
          <p:cNvGrpSpPr/>
          <p:nvPr/>
        </p:nvGrpSpPr>
        <p:grpSpPr>
          <a:xfrm>
            <a:off x="1864906" y="6043066"/>
            <a:ext cx="2193995" cy="2347045"/>
            <a:chOff x="0" y="0"/>
            <a:chExt cx="2925327" cy="3129394"/>
          </a:xfrm>
        </p:grpSpPr>
        <p:pic>
          <p:nvPicPr>
            <p:cNvPr id="361" name="Google Shape;361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4" name="Google Shape;364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5" name="Google Shape;365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81198" y="4795425"/>
            <a:ext cx="504058" cy="3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60125" y="4795425"/>
            <a:ext cx="402015" cy="29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6"/>
          <p:cNvGrpSpPr/>
          <p:nvPr/>
        </p:nvGrpSpPr>
        <p:grpSpPr>
          <a:xfrm>
            <a:off x="1666473" y="8766370"/>
            <a:ext cx="3885778" cy="717602"/>
            <a:chOff x="0" y="-28575"/>
            <a:chExt cx="5181037" cy="956802"/>
          </a:xfrm>
        </p:grpSpPr>
        <p:sp>
          <p:nvSpPr>
            <p:cNvPr id="368" name="Google Shape;368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Franklyn Ogbonna</a:t>
              </a:r>
              <a:endParaRPr/>
            </a:p>
          </p:txBody>
        </p:sp>
        <p:sp>
          <p:nvSpPr>
            <p:cNvPr id="369" name="Google Shape;369;p26"/>
            <p:cNvSpPr txBox="1"/>
            <p:nvPr/>
          </p:nvSpPr>
          <p:spPr>
            <a:xfrm>
              <a:off x="0" y="524322"/>
              <a:ext cx="5181037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70" name="Google Shape;370;p26"/>
          <p:cNvGrpSpPr/>
          <p:nvPr/>
        </p:nvGrpSpPr>
        <p:grpSpPr>
          <a:xfrm>
            <a:off x="5855553" y="8766370"/>
            <a:ext cx="3885872" cy="717530"/>
            <a:chOff x="0" y="-28575"/>
            <a:chExt cx="5181163" cy="956707"/>
          </a:xfrm>
        </p:grpSpPr>
        <p:sp>
          <p:nvSpPr>
            <p:cNvPr id="371" name="Google Shape;371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Tanuj Dhiman</a:t>
              </a:r>
              <a:endParaRPr/>
            </a:p>
          </p:txBody>
        </p:sp>
        <p:sp>
          <p:nvSpPr>
            <p:cNvPr id="372" name="Google Shape;372;p26"/>
            <p:cNvSpPr txBox="1"/>
            <p:nvPr/>
          </p:nvSpPr>
          <p:spPr>
            <a:xfrm>
              <a:off x="113863" y="524332"/>
              <a:ext cx="5067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Project Manager</a:t>
              </a:r>
              <a:endParaRPr/>
            </a:p>
          </p:txBody>
        </p:sp>
      </p:grpSp>
      <p:pic>
        <p:nvPicPr>
          <p:cNvPr id="373" name="Google Shape;373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046300" y="4795425"/>
            <a:ext cx="402015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0504" y="8839150"/>
            <a:ext cx="402015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454568" y="8819575"/>
            <a:ext cx="431318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416450" y="4780275"/>
            <a:ext cx="452075" cy="32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26"/>
          <p:cNvGrpSpPr/>
          <p:nvPr/>
        </p:nvGrpSpPr>
        <p:grpSpPr>
          <a:xfrm>
            <a:off x="11958201" y="4773975"/>
            <a:ext cx="5280526" cy="717525"/>
            <a:chOff x="-1859621" y="-28586"/>
            <a:chExt cx="7040701" cy="956700"/>
          </a:xfrm>
        </p:grpSpPr>
        <p:sp>
          <p:nvSpPr>
            <p:cNvPr id="378" name="Google Shape;378;p26"/>
            <p:cNvSpPr txBox="1"/>
            <p:nvPr/>
          </p:nvSpPr>
          <p:spPr>
            <a:xfrm>
              <a:off x="-1859621" y="-28586"/>
              <a:ext cx="2925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Dehlia Redker</a:t>
              </a:r>
              <a:endParaRPr/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-1859620" y="524314"/>
              <a:ext cx="7040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Engineer</a:t>
              </a:r>
              <a:endParaRPr/>
            </a:p>
          </p:txBody>
        </p:sp>
      </p:grpSp>
      <p:pic>
        <p:nvPicPr>
          <p:cNvPr id="380" name="Google Shape;380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74621" y="8844575"/>
            <a:ext cx="398110" cy="2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826775" y="8766375"/>
            <a:ext cx="542000" cy="2759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26"/>
          <p:cNvGrpSpPr/>
          <p:nvPr/>
        </p:nvGrpSpPr>
        <p:grpSpPr>
          <a:xfrm>
            <a:off x="553700" y="4773975"/>
            <a:ext cx="4472776" cy="717525"/>
            <a:chOff x="-1595552" y="-28586"/>
            <a:chExt cx="5963702" cy="956700"/>
          </a:xfrm>
        </p:grpSpPr>
        <p:sp>
          <p:nvSpPr>
            <p:cNvPr id="383" name="Google Shape;383;p26"/>
            <p:cNvSpPr txBox="1"/>
            <p:nvPr/>
          </p:nvSpPr>
          <p:spPr>
            <a:xfrm>
              <a:off x="-1595552" y="-28586"/>
              <a:ext cx="3622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Syed Mustafa Imam </a:t>
              </a:r>
              <a:endParaRPr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-1595550" y="524314"/>
              <a:ext cx="5963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</a:t>
              </a:r>
              <a:r>
                <a:rPr lang="en-US" sz="1800">
                  <a:solidFill>
                    <a:srgbClr val="08104D"/>
                  </a:solidFill>
                </a:rPr>
                <a:t>Visualizer/</a:t>
              </a:r>
              <a:r>
                <a:rPr lang="en-US" sz="1800">
                  <a:solidFill>
                    <a:srgbClr val="08104D"/>
                  </a:solidFill>
                </a:rPr>
                <a:t> Presenter</a:t>
              </a:r>
              <a:endParaRPr/>
            </a:p>
          </p:txBody>
        </p:sp>
      </p:grpSp>
      <p:sp>
        <p:nvSpPr>
          <p:cNvPr id="385" name="Google Shape;385;p26"/>
          <p:cNvSpPr txBox="1"/>
          <p:nvPr/>
        </p:nvSpPr>
        <p:spPr>
          <a:xfrm>
            <a:off x="782300" y="406300"/>
            <a:ext cx="7309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8104D"/>
                </a:solidFill>
              </a:rPr>
              <a:t>Our Diverse AI Team</a:t>
            </a:r>
            <a:endParaRPr b="1" sz="1800"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4743675" y="4722650"/>
            <a:ext cx="4326975" cy="717500"/>
            <a:chOff x="-588290" y="-28560"/>
            <a:chExt cx="5769300" cy="956667"/>
          </a:xfrm>
        </p:grpSpPr>
        <p:sp>
          <p:nvSpPr>
            <p:cNvPr id="387" name="Google Shape;387;p26"/>
            <p:cNvSpPr txBox="1"/>
            <p:nvPr/>
          </p:nvSpPr>
          <p:spPr>
            <a:xfrm>
              <a:off x="-588290" y="-28560"/>
              <a:ext cx="26886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Irfan Mansuri</a:t>
              </a:r>
              <a:endParaRPr/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-588290" y="524307"/>
              <a:ext cx="5769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Analyst &amp; Web Developer </a:t>
              </a:r>
              <a:endParaRPr/>
            </a:p>
          </p:txBody>
        </p:sp>
      </p:grpSp>
      <p:grpSp>
        <p:nvGrpSpPr>
          <p:cNvPr id="389" name="Google Shape;389;p26"/>
          <p:cNvGrpSpPr/>
          <p:nvPr/>
        </p:nvGrpSpPr>
        <p:grpSpPr>
          <a:xfrm>
            <a:off x="8228925" y="4773975"/>
            <a:ext cx="3241800" cy="717525"/>
            <a:chOff x="-1412732" y="-28586"/>
            <a:chExt cx="4322400" cy="956700"/>
          </a:xfrm>
        </p:grpSpPr>
        <p:sp>
          <p:nvSpPr>
            <p:cNvPr id="390" name="Google Shape;390;p26"/>
            <p:cNvSpPr txBox="1"/>
            <p:nvPr/>
          </p:nvSpPr>
          <p:spPr>
            <a:xfrm>
              <a:off x="-1311133" y="-28586"/>
              <a:ext cx="3252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Mahabir Gupta</a:t>
              </a:r>
              <a:endParaRPr/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-1412732" y="524314"/>
              <a:ext cx="43224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92" name="Google Shape;392;p26"/>
          <p:cNvGrpSpPr/>
          <p:nvPr/>
        </p:nvGrpSpPr>
        <p:grpSpPr>
          <a:xfrm>
            <a:off x="14172070" y="8766375"/>
            <a:ext cx="1769100" cy="717525"/>
            <a:chOff x="203204" y="-28568"/>
            <a:chExt cx="2358800" cy="956700"/>
          </a:xfrm>
        </p:grpSpPr>
        <p:sp>
          <p:nvSpPr>
            <p:cNvPr id="393" name="Google Shape;393;p26"/>
            <p:cNvSpPr txBox="1"/>
            <p:nvPr/>
          </p:nvSpPr>
          <p:spPr>
            <a:xfrm>
              <a:off x="304805" y="-28568"/>
              <a:ext cx="2257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Saif</a:t>
              </a:r>
              <a:r>
                <a:rPr lang="en-US" sz="2400">
                  <a:solidFill>
                    <a:srgbClr val="08104D"/>
                  </a:solidFill>
                </a:rPr>
                <a:t> </a:t>
              </a: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Hague</a:t>
              </a:r>
              <a:endParaRPr/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203204" y="524332"/>
              <a:ext cx="207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Mentor</a:t>
              </a: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9543340" y="8766370"/>
            <a:ext cx="3241774" cy="717602"/>
            <a:chOff x="0" y="-28575"/>
            <a:chExt cx="4322366" cy="956802"/>
          </a:xfrm>
        </p:grpSpPr>
        <p:sp>
          <p:nvSpPr>
            <p:cNvPr id="396" name="Google Shape;396;p26"/>
            <p:cNvSpPr txBox="1"/>
            <p:nvPr/>
          </p:nvSpPr>
          <p:spPr>
            <a:xfrm>
              <a:off x="0" y="-28575"/>
              <a:ext cx="4322366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Shenaha Sivakumar</a:t>
              </a:r>
              <a:endParaRPr/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0" y="524322"/>
              <a:ext cx="4322366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GIS &amp; Data Science</a:t>
              </a:r>
              <a:endParaRPr/>
            </a:p>
          </p:txBody>
        </p:sp>
      </p:grpSp>
      <p:pic>
        <p:nvPicPr>
          <p:cNvPr id="398" name="Google Shape;398;p26"/>
          <p:cNvPicPr preferRelativeResize="0"/>
          <p:nvPr/>
        </p:nvPicPr>
        <p:blipFill rotWithShape="1">
          <a:blip r:embed="rId17">
            <a:alphaModFix/>
          </a:blip>
          <a:srcRect b="47196" l="5939" r="5939" t="11333"/>
          <a:stretch/>
        </p:blipFill>
        <p:spPr>
          <a:xfrm>
            <a:off x="1590275" y="2470437"/>
            <a:ext cx="1553925" cy="167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 rotWithShape="1">
          <a:blip r:embed="rId18">
            <a:alphaModFix/>
          </a:blip>
          <a:srcRect b="0" l="8611" r="23848" t="0"/>
          <a:stretch/>
        </p:blipFill>
        <p:spPr>
          <a:xfrm>
            <a:off x="14406175" y="6350452"/>
            <a:ext cx="1494925" cy="160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417275" y="6419276"/>
            <a:ext cx="1582499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6"/>
          <p:cNvPicPr preferRelativeResize="0"/>
          <p:nvPr/>
        </p:nvPicPr>
        <p:blipFill rotWithShape="1">
          <a:blip r:embed="rId20">
            <a:alphaModFix/>
          </a:blip>
          <a:srcRect b="26546" l="0" r="0" t="10902"/>
          <a:stretch/>
        </p:blipFill>
        <p:spPr>
          <a:xfrm>
            <a:off x="10396225" y="6407225"/>
            <a:ext cx="1582500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904986" y="6363893"/>
            <a:ext cx="1809036" cy="15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22">
            <a:alphaModFix/>
          </a:blip>
          <a:srcRect b="4550" l="4496" r="10814" t="11330"/>
          <a:stretch/>
        </p:blipFill>
        <p:spPr>
          <a:xfrm>
            <a:off x="12121036" y="2544244"/>
            <a:ext cx="1553925" cy="152528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 txBox="1"/>
          <p:nvPr/>
        </p:nvSpPr>
        <p:spPr>
          <a:xfrm>
            <a:off x="15445775" y="5092150"/>
            <a:ext cx="1905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104D"/>
                </a:solidFill>
              </a:rPr>
              <a:t>Lead Mentor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26"/>
          <p:cNvGrpSpPr/>
          <p:nvPr/>
        </p:nvGrpSpPr>
        <p:grpSpPr>
          <a:xfrm>
            <a:off x="15336327" y="2250667"/>
            <a:ext cx="2202268" cy="2356666"/>
            <a:chOff x="0" y="0"/>
            <a:chExt cx="2936358" cy="3142221"/>
          </a:xfrm>
        </p:grpSpPr>
        <p:pic>
          <p:nvPicPr>
            <p:cNvPr id="406" name="Google Shape;40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26"/>
            <p:cNvSpPr/>
            <p:nvPr/>
          </p:nvSpPr>
          <p:spPr>
            <a:xfrm>
              <a:off x="2630663" y="2945784"/>
              <a:ext cx="196437" cy="196437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92491" y="823956"/>
              <a:ext cx="137380" cy="14393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0" name="Google Shape;410;p26"/>
          <p:cNvPicPr preferRelativeResize="0"/>
          <p:nvPr/>
        </p:nvPicPr>
        <p:blipFill rotWithShape="1">
          <a:blip r:embed="rId23">
            <a:alphaModFix/>
          </a:blip>
          <a:srcRect b="34793" l="0" r="0" t="0"/>
          <a:stretch/>
        </p:blipFill>
        <p:spPr>
          <a:xfrm>
            <a:off x="15641125" y="2437859"/>
            <a:ext cx="1494924" cy="173805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6"/>
          <p:cNvSpPr txBox="1"/>
          <p:nvPr/>
        </p:nvSpPr>
        <p:spPr>
          <a:xfrm>
            <a:off x="15429725" y="4692825"/>
            <a:ext cx="1905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8104D"/>
                </a:solidFill>
              </a:rPr>
              <a:t>Lavina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 txBox="1"/>
          <p:nvPr/>
        </p:nvSpPr>
        <p:spPr>
          <a:xfrm>
            <a:off x="16914575" y="4836375"/>
            <a:ext cx="1264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(Android 10)" id="413" name="Google Shape;413;p2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6588775" y="4743850"/>
            <a:ext cx="398100" cy="37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7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421" name="Google Shape;421;p27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ECF2FE"/>
                  </a:solidFill>
                </a:rPr>
                <a:t>Thank you</a:t>
              </a:r>
              <a:endParaRPr b="1" sz="8000"/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27"/>
          <p:cNvSpPr/>
          <p:nvPr/>
        </p:nvSpPr>
        <p:spPr>
          <a:xfrm>
            <a:off x="3195675" y="3202539"/>
            <a:ext cx="4341202" cy="454832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10518200" y="3202539"/>
            <a:ext cx="4341202" cy="454832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6360525" y="3507349"/>
            <a:ext cx="5412764" cy="567101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2794343" y="5196891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</a:rPr>
              <a:t>Sponsors</a:t>
            </a:r>
            <a:endParaRPr b="1" sz="4000">
              <a:solidFill>
                <a:srgbClr val="434343"/>
              </a:solidFill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0728555" y="5196891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</a:rPr>
              <a:t>Mentors</a:t>
            </a:r>
            <a:endParaRPr b="1" sz="4000">
              <a:solidFill>
                <a:srgbClr val="434343"/>
              </a:solidFill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6703730" y="6041916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3F3F3"/>
                </a:solidFill>
              </a:rPr>
              <a:t>Organisers</a:t>
            </a:r>
            <a:endParaRPr b="1" sz="4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28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436" name="Google Shape;436;p28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ECF2FE"/>
                  </a:solidFill>
                </a:rPr>
                <a:t>References</a:t>
              </a:r>
              <a:endParaRPr sz="8000"/>
            </a:p>
          </p:txBody>
        </p:sp>
        <p:sp>
          <p:nvSpPr>
            <p:cNvPr id="437" name="Google Shape;437;p28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8"/>
          <p:cNvSpPr txBox="1"/>
          <p:nvPr/>
        </p:nvSpPr>
        <p:spPr>
          <a:xfrm>
            <a:off x="2391275" y="3248525"/>
            <a:ext cx="13319100" cy="6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Github link : </a:t>
            </a: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https://github.com/iffyaiyan/predictive_algo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YouTube link : </a:t>
            </a:r>
            <a:r>
              <a:rPr lang="en-US" sz="3600" u="sng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https://www.youtube.com/watch?v=z0XIHs87Zws&amp;feature=youtu.be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Oracle link : </a:t>
            </a: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https://apex.oracle.com/pls/apex/buildwithai/r/us-covid19/us-covid19-report?session=103878657963762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Username : dummy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Password : buildwithai123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9865859" y="5476765"/>
            <a:ext cx="7393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5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514001" y="1234750"/>
            <a:ext cx="10629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3F3F3"/>
                </a:solidFill>
              </a:rPr>
              <a:t>Problem - COVID 19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108800" y="3031325"/>
            <a:ext cx="16150500" cy="5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Limited knowledge about the growing corona cases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Inadequate management of resources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Non-availability of reliable forecasting tool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Inaccessibility of data derived decision making tool</a:t>
            </a:r>
            <a:endParaRPr sz="4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930625" y="1234775"/>
            <a:ext cx="11964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8104D"/>
                </a:solidFill>
              </a:rPr>
              <a:t>Solution</a:t>
            </a:r>
            <a:endParaRPr b="1"/>
          </a:p>
        </p:txBody>
      </p:sp>
      <p:sp>
        <p:nvSpPr>
          <p:cNvPr id="111" name="Google Shape;111;p15"/>
          <p:cNvSpPr txBox="1"/>
          <p:nvPr/>
        </p:nvSpPr>
        <p:spPr>
          <a:xfrm>
            <a:off x="1247815" y="3053376"/>
            <a:ext cx="162306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VISION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To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predict accurately the spread of coronavirus to help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businesses and clients to make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faster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smarter</a:t>
            </a:r>
            <a:r>
              <a:rPr b="1" lang="en-US" sz="3333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through our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tools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26237" y="6744198"/>
            <a:ext cx="5616975" cy="1959962"/>
            <a:chOff x="-338200" y="-57150"/>
            <a:chExt cx="7489300" cy="2613283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-338200" y="134563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Better decision making</a:t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12019164" y="6744198"/>
            <a:ext cx="5472250" cy="1959962"/>
            <a:chOff x="0" y="-57150"/>
            <a:chExt cx="7296333" cy="2613283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0" y="-57150"/>
              <a:ext cx="69867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09633" y="1345633"/>
              <a:ext cx="69867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Business </a:t>
              </a:r>
              <a:r>
                <a:rPr lang="en-US" sz="2600">
                  <a:solidFill>
                    <a:srgbClr val="08104D"/>
                  </a:solidFill>
                </a:rPr>
                <a:t>Integration</a:t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1377237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449523" y="6744198"/>
            <a:ext cx="5595250" cy="1972000"/>
            <a:chOff x="-309233" y="-57150"/>
            <a:chExt cx="7460333" cy="2629333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-309233" y="136168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Interactive visualization</a:t>
              </a:r>
              <a:endParaRPr/>
            </a:p>
          </p:txBody>
        </p:sp>
      </p:grpSp>
      <p:sp>
        <p:nvSpPr>
          <p:cNvPr id="122" name="Google Shape;122;p15"/>
          <p:cNvSpPr/>
          <p:nvPr/>
        </p:nvSpPr>
        <p:spPr>
          <a:xfrm>
            <a:off x="8112188" y="51182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98642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225" y="5386324"/>
            <a:ext cx="1614476" cy="1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4062" y="5533700"/>
            <a:ext cx="1494350" cy="1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33600" y="5609962"/>
            <a:ext cx="1319625" cy="1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 rot="10800000">
            <a:off x="8396939" y="948397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0151" y="1484654"/>
            <a:ext cx="7318676" cy="731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2074" y="1053888"/>
            <a:ext cx="4239387" cy="8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10110140" y="2355385"/>
            <a:ext cx="555149" cy="55514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6399580" y="8219091"/>
            <a:ext cx="412139" cy="403016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52953" y="1646392"/>
            <a:ext cx="374141" cy="37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1486000" y="4526600"/>
            <a:ext cx="89463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ECF2FE"/>
                </a:solidFill>
              </a:rPr>
              <a:t>Prediction Ctrl</a:t>
            </a:r>
            <a:endParaRPr sz="2400">
              <a:solidFill>
                <a:srgbClr val="ECF2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ECF2FE"/>
                </a:solidFill>
              </a:rPr>
              <a:t>A reliable tool for analysis and forecasting</a:t>
            </a:r>
            <a:endParaRPr sz="8300">
              <a:solidFill>
                <a:srgbClr val="ECF2FE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2642476" y="2502296"/>
            <a:ext cx="2309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Severeity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2786327" y="2387028"/>
            <a:ext cx="21654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Severity 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-221425" y="651125"/>
            <a:ext cx="9713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ECF2FE"/>
                </a:solidFill>
              </a:rPr>
              <a:t>Our Product</a:t>
            </a:r>
            <a:endParaRPr b="1"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7">
            <a:alphaModFix/>
          </a:blip>
          <a:srcRect b="0" l="0" r="67807" t="1107"/>
          <a:stretch/>
        </p:blipFill>
        <p:spPr>
          <a:xfrm>
            <a:off x="11806939" y="1932375"/>
            <a:ext cx="3840352" cy="628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800000">
            <a:off x="8397516" y="96366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088" y="1790575"/>
            <a:ext cx="14759226" cy="7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1765100" y="389275"/>
            <a:ext cx="14520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</a:rPr>
              <a:t>US COVID-19 Dashboard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000" y="1787550"/>
            <a:ext cx="6667500" cy="7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0900" y="1787550"/>
            <a:ext cx="66675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859550" y="304800"/>
            <a:ext cx="1719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7200">
                <a:solidFill>
                  <a:srgbClr val="434343"/>
                </a:solidFill>
              </a:rPr>
              <a:t>Prediction from July 27th - Aug 15th</a:t>
            </a:r>
            <a:endParaRPr b="1" sz="7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0" y="2849800"/>
            <a:ext cx="17995250" cy="6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521350" y="820900"/>
            <a:ext cx="1719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F3F3F3"/>
                </a:solidFill>
              </a:rPr>
              <a:t>WHO - USA Corona statistics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2635600" y="8961163"/>
            <a:ext cx="6300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Source : https://covid19.who.int/region/amro/country/us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375821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5328738" y="1234950"/>
            <a:ext cx="76305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Technologies</a:t>
            </a:r>
            <a:endParaRPr b="1"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5923898" y="6767825"/>
            <a:ext cx="6440175" cy="1254087"/>
            <a:chOff x="0" y="-47616"/>
            <a:chExt cx="8586900" cy="1672117"/>
          </a:xfrm>
        </p:grpSpPr>
        <p:sp>
          <p:nvSpPr>
            <p:cNvPr id="178" name="Google Shape;178;p20"/>
            <p:cNvSpPr txBox="1"/>
            <p:nvPr/>
          </p:nvSpPr>
          <p:spPr>
            <a:xfrm>
              <a:off x="1020136" y="-47616"/>
              <a:ext cx="71775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Amazon Web Service</a:t>
              </a:r>
              <a:endParaRPr sz="4200">
                <a:solidFill>
                  <a:srgbClr val="ECF2FE"/>
                </a:solidFill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ECF2FE"/>
                </a:solidFill>
              </a:endParaRPr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359547" y="6767818"/>
            <a:ext cx="6438150" cy="1254094"/>
            <a:chOff x="0" y="-47625"/>
            <a:chExt cx="8584200" cy="1672126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0" y="-47625"/>
              <a:ext cx="85842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Cloud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0" y="1038901"/>
              <a:ext cx="85842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Apex/A</a:t>
              </a:r>
              <a:r>
                <a:rPr lang="en-US" sz="2599">
                  <a:solidFill>
                    <a:srgbClr val="ECF2FE"/>
                  </a:solidFill>
                </a:rPr>
                <a:t>nalytics</a:t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11587326" y="6767818"/>
            <a:ext cx="6440175" cy="1254094"/>
            <a:chOff x="0" y="-47625"/>
            <a:chExt cx="8586900" cy="1672126"/>
          </a:xfrm>
        </p:grpSpPr>
        <p:sp>
          <p:nvSpPr>
            <p:cNvPr id="184" name="Google Shape;184;p20"/>
            <p:cNvSpPr txBox="1"/>
            <p:nvPr/>
          </p:nvSpPr>
          <p:spPr>
            <a:xfrm>
              <a:off x="0" y="-47625"/>
              <a:ext cx="85869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Google Colab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0"/>
          <p:cNvSpPr/>
          <p:nvPr/>
        </p:nvSpPr>
        <p:spPr>
          <a:xfrm>
            <a:off x="8212836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266746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575" y="4466476"/>
            <a:ext cx="1921225" cy="1011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3400" y="4604928"/>
            <a:ext cx="1494350" cy="89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5313" y="4628635"/>
            <a:ext cx="1921250" cy="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 rot="10800000">
            <a:off x="8397516" y="95795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810075" y="266850"/>
            <a:ext cx="8229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Target Market</a:t>
            </a:r>
            <a:endParaRPr b="1"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2968779" y="1853660"/>
            <a:ext cx="11912208" cy="7535688"/>
            <a:chOff x="0" y="-66675"/>
            <a:chExt cx="15882944" cy="10047584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11030797" y="885498"/>
              <a:ext cx="3010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Healthcare &amp; Medical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22.7%</a:t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12221444" y="6358812"/>
              <a:ext cx="3661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Transportation &amp; Logistics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18.2%</a:t>
              </a: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7380675" y="9090809"/>
              <a:ext cx="11793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Startups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3270391" y="6358812"/>
              <a:ext cx="897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Retail 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0" y="3752321"/>
              <a:ext cx="3344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Advertising &amp; Marketing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903655" y="1356992"/>
              <a:ext cx="25347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Business services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5527276" y="-66675"/>
              <a:ext cx="22530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Other Industries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9911773" y="8668483"/>
              <a:ext cx="1742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Government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4234144" y="8668483"/>
              <a:ext cx="1794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E-commerce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grpSp>
          <p:nvGrpSpPr>
            <p:cNvPr id="208" name="Google Shape;208;p21"/>
            <p:cNvGrpSpPr/>
            <p:nvPr/>
          </p:nvGrpSpPr>
          <p:grpSpPr>
            <a:xfrm>
              <a:off x="3883783" y="887495"/>
              <a:ext cx="8287929" cy="8090117"/>
              <a:chOff x="-24802" y="0"/>
              <a:chExt cx="2625920" cy="2563246"/>
            </a:xfrm>
          </p:grpSpPr>
          <p:sp>
            <p:nvSpPr>
              <p:cNvPr id="209" name="Google Shape;209;p21"/>
              <p:cNvSpPr/>
              <p:nvPr/>
            </p:nvSpPr>
            <p:spPr>
              <a:xfrm>
                <a:off x="1270000" y="0"/>
                <a:ext cx="1264535" cy="1270000"/>
              </a:xfrm>
              <a:custGeom>
                <a:rect b="b" l="l" r="r" t="t"/>
                <a:pathLst>
                  <a:path extrusionOk="0" h="1270000" w="1264535">
                    <a:moveTo>
                      <a:pt x="0" y="0"/>
                    </a:moveTo>
                    <a:cubicBezTo>
                      <a:pt x="655806" y="0"/>
                      <a:pt x="1203764" y="499329"/>
                      <a:pt x="1264535" y="1152313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002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1270000" y="1089260"/>
                <a:ext cx="1331118" cy="1282113"/>
              </a:xfrm>
              <a:custGeom>
                <a:rect b="b" l="l" r="r" t="t"/>
                <a:pathLst>
                  <a:path extrusionOk="0" h="1282113" w="1331118">
                    <a:moveTo>
                      <a:pt x="1257073" y="0"/>
                    </a:moveTo>
                    <a:cubicBezTo>
                      <a:pt x="1331118" y="514989"/>
                      <a:pt x="1083562" y="1023053"/>
                      <a:pt x="632358" y="1282113"/>
                    </a:cubicBezTo>
                    <a:lnTo>
                      <a:pt x="0" y="180740"/>
                    </a:lnTo>
                    <a:close/>
                  </a:path>
                </a:pathLst>
              </a:custGeom>
              <a:solidFill>
                <a:srgbClr val="693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1270000" y="1270000"/>
                <a:ext cx="686614" cy="1234916"/>
              </a:xfrm>
              <a:custGeom>
                <a:rect b="b" l="l" r="r" t="t"/>
                <a:pathLst>
                  <a:path extrusionOk="0" h="1234916" w="686614">
                    <a:moveTo>
                      <a:pt x="686614" y="1068392"/>
                    </a:moveTo>
                    <a:cubicBezTo>
                      <a:pt x="566815" y="1145382"/>
                      <a:pt x="434922" y="1201675"/>
                      <a:pt x="296451" y="12349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48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851744" y="1270000"/>
                <a:ext cx="776056" cy="1293246"/>
              </a:xfrm>
              <a:custGeom>
                <a:rect b="b" l="l" r="r" t="t"/>
                <a:pathLst>
                  <a:path extrusionOk="0" h="1293246" w="776056">
                    <a:moveTo>
                      <a:pt x="776056" y="1218556"/>
                    </a:moveTo>
                    <a:cubicBezTo>
                      <a:pt x="521686" y="1293246"/>
                      <a:pt x="250320" y="1286460"/>
                      <a:pt x="0" y="1199151"/>
                    </a:cubicBezTo>
                    <a:lnTo>
                      <a:pt x="418256" y="0"/>
                    </a:lnTo>
                    <a:close/>
                  </a:path>
                </a:pathLst>
              </a:custGeom>
              <a:solidFill>
                <a:srgbClr val="D86A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530847" y="1270000"/>
                <a:ext cx="739153" cy="1218556"/>
              </a:xfrm>
              <a:custGeom>
                <a:rect b="b" l="l" r="r" t="t"/>
                <a:pathLst>
                  <a:path extrusionOk="0" h="1218556" w="739153">
                    <a:moveTo>
                      <a:pt x="381353" y="1218556"/>
                    </a:moveTo>
                    <a:cubicBezTo>
                      <a:pt x="244716" y="1178436"/>
                      <a:pt x="115801" y="1115621"/>
                      <a:pt x="0" y="1032740"/>
                    </a:cubicBezTo>
                    <a:lnTo>
                      <a:pt x="739153" y="0"/>
                    </a:lnTo>
                    <a:close/>
                  </a:path>
                </a:pathLst>
              </a:custGeom>
              <a:solidFill>
                <a:srgbClr val="FF9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269831" y="1270000"/>
                <a:ext cx="1000169" cy="1068392"/>
              </a:xfrm>
              <a:custGeom>
                <a:rect b="b" l="l" r="r" t="t"/>
                <a:pathLst>
                  <a:path extrusionOk="0" h="1068392" w="1000169">
                    <a:moveTo>
                      <a:pt x="313555" y="1068392"/>
                    </a:moveTo>
                    <a:cubicBezTo>
                      <a:pt x="193757" y="991402"/>
                      <a:pt x="87760" y="894812"/>
                      <a:pt x="0" y="782664"/>
                    </a:cubicBezTo>
                    <a:lnTo>
                      <a:pt x="1000169" y="0"/>
                    </a:lnTo>
                    <a:close/>
                  </a:path>
                </a:pathLst>
              </a:custGeom>
              <a:solidFill>
                <a:srgbClr val="CF6B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5465" y="1270000"/>
                <a:ext cx="1264535" cy="831673"/>
              </a:xfrm>
              <a:custGeom>
                <a:rect b="b" l="l" r="r" t="t"/>
                <a:pathLst>
                  <a:path extrusionOk="0" h="831673" w="1264535">
                    <a:moveTo>
                      <a:pt x="304733" y="831673"/>
                    </a:moveTo>
                    <a:cubicBezTo>
                      <a:pt x="131124" y="631317"/>
                      <a:pt x="24566" y="381655"/>
                      <a:pt x="0" y="117687"/>
                    </a:cubicBezTo>
                    <a:lnTo>
                      <a:pt x="1264535" y="0"/>
                    </a:lnTo>
                    <a:close/>
                  </a:path>
                </a:pathLst>
              </a:custGeom>
              <a:solidFill>
                <a:srgbClr val="974A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-24802" y="685345"/>
                <a:ext cx="1294802" cy="765395"/>
              </a:xfrm>
              <a:custGeom>
                <a:rect b="b" l="l" r="r" t="t"/>
                <a:pathLst>
                  <a:path extrusionOk="0" h="765395" w="1294802">
                    <a:moveTo>
                      <a:pt x="37729" y="765395"/>
                    </a:moveTo>
                    <a:cubicBezTo>
                      <a:pt x="0" y="502984"/>
                      <a:pt x="45336" y="235346"/>
                      <a:pt x="167381" y="0"/>
                    </a:cubicBezTo>
                    <a:lnTo>
                      <a:pt x="1294802" y="584655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114767" y="168627"/>
                <a:ext cx="1155233" cy="1101373"/>
              </a:xfrm>
              <a:custGeom>
                <a:rect b="b" l="l" r="r" t="t"/>
                <a:pathLst>
                  <a:path extrusionOk="0" h="1101373" w="1155233">
                    <a:moveTo>
                      <a:pt x="0" y="573796"/>
                    </a:moveTo>
                    <a:cubicBezTo>
                      <a:pt x="110131" y="332644"/>
                      <a:pt x="292966" y="132003"/>
                      <a:pt x="522875" y="0"/>
                    </a:cubicBezTo>
                    <a:lnTo>
                      <a:pt x="1155233" y="1101373"/>
                    </a:lnTo>
                    <a:close/>
                  </a:path>
                </a:pathLst>
              </a:custGeom>
              <a:solidFill>
                <a:srgbClr val="011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583386" y="0"/>
                <a:ext cx="686614" cy="1270000"/>
              </a:xfrm>
              <a:custGeom>
                <a:rect b="b" l="l" r="r" t="t"/>
                <a:pathLst>
                  <a:path extrusionOk="0" h="1270000" w="686614">
                    <a:moveTo>
                      <a:pt x="0" y="201608"/>
                    </a:moveTo>
                    <a:cubicBezTo>
                      <a:pt x="204779" y="70004"/>
                      <a:pt x="443066" y="24"/>
                      <a:pt x="686487" y="0"/>
                    </a:cubicBezTo>
                    <a:lnTo>
                      <a:pt x="686614" y="1270000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" name="Google Shape;219;p21"/>
          <p:cNvSpPr txBox="1"/>
          <p:nvPr/>
        </p:nvSpPr>
        <p:spPr>
          <a:xfrm>
            <a:off x="11934727" y="9749438"/>
            <a:ext cx="6123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 :https://www.goodfirms.co/company/beyond-analysis/focus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