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47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2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0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1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3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7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21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6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8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7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A47F8-37B5-4D32-865D-50D90ADC6D92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5C07-1078-4CED-AAA7-81AFD9DA67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22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Qt Designer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3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оконного 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>
                <a:solidFill>
                  <a:schemeClr val="tx2"/>
                </a:solidFill>
              </a:rPr>
              <a:t>MyMainWindow</a:t>
            </a:r>
            <a:r>
              <a:rPr lang="en-US" dirty="0" smtClean="0"/>
              <a:t>: public </a:t>
            </a:r>
            <a:r>
              <a:rPr lang="en-US" dirty="0" err="1" smtClean="0"/>
              <a:t>QMainWindow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Q_OBJECT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};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2928926" y="3789040"/>
            <a:ext cx="2214578" cy="1857388"/>
            <a:chOff x="2928926" y="3429000"/>
            <a:chExt cx="2214578" cy="18573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928926" y="3429000"/>
              <a:ext cx="2214578" cy="71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QMainWindow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928926" y="4572008"/>
              <a:ext cx="2214578" cy="71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2"/>
                  </a:solidFill>
                </a:rPr>
                <a:t>MyMainWindow</a:t>
              </a:r>
              <a:endParaRPr lang="ru-RU" sz="2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stCxn id="5" idx="0"/>
              <a:endCxn id="4" idx="2"/>
            </p:cNvCxnSpPr>
            <p:nvPr/>
          </p:nvCxnSpPr>
          <p:spPr>
            <a:xfrm flipV="1">
              <a:off x="4036215" y="4143380"/>
              <a:ext cx="0" cy="42862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0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связывается окно с исходным кодом на С++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помощью </a:t>
            </a:r>
            <a:r>
              <a:rPr lang="en-US" dirty="0" smtClean="0"/>
              <a:t>Qt Designer c</a:t>
            </a:r>
            <a:r>
              <a:rPr lang="ru-RU" dirty="0" err="1" smtClean="0"/>
              <a:t>оздается</a:t>
            </a:r>
            <a:r>
              <a:rPr lang="ru-RU" dirty="0" smtClean="0"/>
              <a:t> форма </a:t>
            </a:r>
            <a:r>
              <a:rPr lang="en-US" dirty="0" err="1" smtClean="0">
                <a:solidFill>
                  <a:schemeClr val="tx2"/>
                </a:solidFill>
              </a:rPr>
              <a:t>mymainwindow.ui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ru-RU" dirty="0" smtClean="0"/>
              <a:t>Запускается </a:t>
            </a:r>
            <a:r>
              <a:rPr lang="en-US" dirty="0" smtClean="0">
                <a:solidFill>
                  <a:schemeClr val="tx2"/>
                </a:solidFill>
              </a:rPr>
              <a:t>uic.exe</a:t>
            </a:r>
            <a:r>
              <a:rPr lang="ru-RU" dirty="0" smtClean="0"/>
              <a:t>, который автоматически генерирует класс интерфейса  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400" dirty="0" smtClean="0">
                <a:solidFill>
                  <a:srgbClr val="002060"/>
                </a:solidFill>
              </a:rPr>
              <a:t>Строка в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>
                <a:solidFill>
                  <a:srgbClr val="002060"/>
                </a:solidFill>
              </a:rPr>
              <a:t>Ма</a:t>
            </a:r>
            <a:r>
              <a:rPr lang="en-US" sz="2400" dirty="0" err="1" smtClean="0">
                <a:solidFill>
                  <a:srgbClr val="002060"/>
                </a:solidFill>
              </a:rPr>
              <a:t>kefile.Debug</a:t>
            </a:r>
            <a:r>
              <a:rPr lang="ru-RU" sz="2400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uic.exe </a:t>
            </a:r>
            <a:r>
              <a:rPr lang="en-US" sz="2400" dirty="0" err="1" smtClean="0">
                <a:solidFill>
                  <a:srgbClr val="002060"/>
                </a:solidFill>
              </a:rPr>
              <a:t>mymainwindow.ui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-o </a:t>
            </a:r>
            <a:r>
              <a:rPr lang="en-US" sz="2400" b="1" dirty="0" err="1" smtClean="0">
                <a:solidFill>
                  <a:srgbClr val="002060"/>
                </a:solidFill>
              </a:rPr>
              <a:t>mymainwindow.h</a:t>
            </a:r>
            <a:endParaRPr lang="ru-RU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6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ui_mymainwindow.h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85860"/>
            <a:ext cx="8686832" cy="492922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Ui_MyMainWindow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 public</a:t>
            </a:r>
            <a:r>
              <a:rPr lang="en-US" dirty="0"/>
              <a:t>: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sz="2200" dirty="0" smtClean="0"/>
              <a:t>//</a:t>
            </a:r>
            <a:r>
              <a:rPr lang="ru-RU" sz="2200" dirty="0" smtClean="0"/>
              <a:t>О</a:t>
            </a:r>
            <a:r>
              <a:rPr lang="ru-RU" sz="2200" dirty="0" smtClean="0">
                <a:solidFill>
                  <a:schemeClr val="tx1"/>
                </a:solidFill>
              </a:rPr>
              <a:t>бъявление элементов, добавленных дизайнером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QMenuBar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menuBar</a:t>
            </a:r>
            <a:r>
              <a:rPr lang="en-US" sz="2400" dirty="0"/>
              <a:t>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QToolBar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mainToolBar</a:t>
            </a:r>
            <a:r>
              <a:rPr lang="en-US" sz="2400" dirty="0"/>
              <a:t>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QWidget </a:t>
            </a:r>
            <a:r>
              <a:rPr lang="en-US" sz="2400" dirty="0"/>
              <a:t>*</a:t>
            </a:r>
            <a:r>
              <a:rPr lang="en-US" sz="2400" dirty="0" err="1"/>
              <a:t>centralWidget</a:t>
            </a:r>
            <a:r>
              <a:rPr lang="en-US" sz="2400" dirty="0"/>
              <a:t>;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QStatusBar</a:t>
            </a:r>
            <a:r>
              <a:rPr lang="en-US" sz="2400" dirty="0" smtClean="0"/>
              <a:t> </a:t>
            </a:r>
            <a:r>
              <a:rPr lang="en-US" sz="2400" dirty="0"/>
              <a:t>*</a:t>
            </a:r>
            <a:r>
              <a:rPr lang="en-US" sz="2400" dirty="0" err="1"/>
              <a:t>statusBar</a:t>
            </a:r>
            <a:r>
              <a:rPr lang="en-US" sz="2400" dirty="0"/>
              <a:t>;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//</a:t>
            </a:r>
            <a:r>
              <a:rPr lang="ru-RU" sz="2200" dirty="0" smtClean="0">
                <a:solidFill>
                  <a:schemeClr val="tx1"/>
                </a:solidFill>
              </a:rPr>
              <a:t>Создание визуальных компонентов и менеджеров компоновки</a:t>
            </a:r>
          </a:p>
          <a:p>
            <a:pPr>
              <a:buNone/>
            </a:pPr>
            <a:r>
              <a:rPr lang="ru-RU" sz="2600" i="1" dirty="0" smtClean="0"/>
              <a:t>		</a:t>
            </a:r>
            <a:r>
              <a:rPr lang="en-US" sz="2600" i="1" dirty="0" smtClean="0"/>
              <a:t>void </a:t>
            </a:r>
            <a:r>
              <a:rPr lang="en-US" sz="2600" i="1" dirty="0" err="1"/>
              <a:t>setupUi</a:t>
            </a:r>
            <a:r>
              <a:rPr lang="en-US" sz="2600" i="1" dirty="0"/>
              <a:t>(</a:t>
            </a:r>
            <a:r>
              <a:rPr lang="en-US" sz="2600" i="1" dirty="0" err="1"/>
              <a:t>QMainWindow</a:t>
            </a:r>
            <a:r>
              <a:rPr lang="en-US" sz="2600" i="1" dirty="0"/>
              <a:t> *</a:t>
            </a:r>
            <a:r>
              <a:rPr lang="en-US" sz="2600" i="1" dirty="0" err="1"/>
              <a:t>MainWindow</a:t>
            </a:r>
            <a:r>
              <a:rPr lang="en-US" sz="2600" i="1" dirty="0" smtClean="0"/>
              <a:t>){. . .}</a:t>
            </a:r>
          </a:p>
          <a:p>
            <a:pPr>
              <a:buNone/>
            </a:pPr>
            <a:endParaRPr lang="ru-RU" sz="2600" i="1" dirty="0" smtClean="0"/>
          </a:p>
          <a:p>
            <a:pPr marL="0" indent="0">
              <a:buNone/>
            </a:pPr>
            <a:r>
              <a:rPr lang="en-US" sz="2200" dirty="0" smtClean="0"/>
              <a:t>//</a:t>
            </a:r>
            <a:r>
              <a:rPr lang="ru-RU" sz="2200" dirty="0" smtClean="0"/>
              <a:t>Перевод интерфейса на другие языки</a:t>
            </a:r>
          </a:p>
          <a:p>
            <a:pPr>
              <a:buNone/>
            </a:pPr>
            <a:r>
              <a:rPr lang="ru-RU" sz="2600" i="1" dirty="0" smtClean="0"/>
              <a:t>		</a:t>
            </a:r>
            <a:r>
              <a:rPr lang="en-US" sz="2600" i="1" dirty="0" smtClean="0"/>
              <a:t>void </a:t>
            </a:r>
            <a:r>
              <a:rPr lang="en-US" sz="2600" i="1" dirty="0" err="1"/>
              <a:t>retranslateUi</a:t>
            </a:r>
            <a:r>
              <a:rPr lang="en-US" sz="2600" i="1" dirty="0"/>
              <a:t>(</a:t>
            </a:r>
            <a:r>
              <a:rPr lang="en-US" sz="2600" i="1" dirty="0" err="1"/>
              <a:t>QMainWindow</a:t>
            </a:r>
            <a:r>
              <a:rPr lang="en-US" sz="2600" i="1" dirty="0"/>
              <a:t> *</a:t>
            </a:r>
            <a:r>
              <a:rPr lang="en-US" sz="2600" i="1" dirty="0" err="1" smtClean="0"/>
              <a:t>MainWindow</a:t>
            </a:r>
            <a:r>
              <a:rPr lang="en-US" sz="2600" i="1" dirty="0" smtClean="0"/>
              <a:t>);</a:t>
            </a:r>
          </a:p>
          <a:p>
            <a:pPr>
              <a:buNone/>
            </a:pPr>
            <a:r>
              <a:rPr lang="en-US" sz="3500" i="1" dirty="0" smtClean="0"/>
              <a:t>};</a:t>
            </a:r>
            <a:endParaRPr lang="ru-RU" sz="3500" i="1" dirty="0" smtClean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55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ui_mymainwindow.h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4768865"/>
          </a:xfrm>
        </p:spPr>
        <p:txBody>
          <a:bodyPr>
            <a:normAutofit/>
          </a:bodyPr>
          <a:lstStyle/>
          <a:p>
            <a:pPr marL="0" indent="12700">
              <a:buNone/>
            </a:pPr>
            <a:r>
              <a:rPr lang="ru-RU" dirty="0"/>
              <a:t>Объявление ПУСТОГО класса </a:t>
            </a:r>
            <a:r>
              <a:rPr lang="en-US" dirty="0" err="1" smtClean="0"/>
              <a:t>MyMainWindow</a:t>
            </a:r>
            <a:r>
              <a:rPr lang="en-US" dirty="0" smtClean="0"/>
              <a:t> </a:t>
            </a:r>
            <a:r>
              <a:rPr lang="ru-RU" b="1" dirty="0" smtClean="0">
                <a:solidFill>
                  <a:srgbClr val="002060"/>
                </a:solidFill>
              </a:rPr>
              <a:t>в </a:t>
            </a:r>
            <a:r>
              <a:rPr lang="ru-RU" b="1" dirty="0">
                <a:solidFill>
                  <a:srgbClr val="002060"/>
                </a:solidFill>
              </a:rPr>
              <a:t>пространстве имен</a:t>
            </a:r>
            <a:r>
              <a:rPr lang="ru-RU" dirty="0"/>
              <a:t> </a:t>
            </a:r>
            <a:r>
              <a:rPr lang="en-US" dirty="0" err="1" smtClean="0"/>
              <a:t>Ui</a:t>
            </a:r>
            <a:r>
              <a:rPr lang="ru-RU" dirty="0"/>
              <a:t>:</a:t>
            </a:r>
          </a:p>
          <a:p>
            <a:pPr>
              <a:buNone/>
            </a:pPr>
            <a:r>
              <a:rPr lang="en-US" sz="2400" dirty="0" smtClean="0"/>
              <a:t>namespace </a:t>
            </a:r>
            <a:r>
              <a:rPr lang="en-US" sz="2400" dirty="0" err="1"/>
              <a:t>Ui</a:t>
            </a:r>
            <a:r>
              <a:rPr lang="en-US" sz="2400" dirty="0"/>
              <a:t> </a:t>
            </a:r>
            <a:r>
              <a:rPr lang="en-US" sz="2400" dirty="0" smtClean="0"/>
              <a:t>{ </a:t>
            </a:r>
          </a:p>
          <a:p>
            <a:pPr>
              <a:buNone/>
            </a:pPr>
            <a:r>
              <a:rPr lang="en-US" sz="2400" dirty="0"/>
              <a:t>class </a:t>
            </a:r>
            <a:r>
              <a:rPr lang="en-US" sz="2400" b="1" dirty="0" err="1" smtClean="0">
                <a:solidFill>
                  <a:srgbClr val="00B050"/>
                </a:solidFill>
              </a:rPr>
              <a:t>MyMainWindow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  <a:r>
              <a:rPr lang="en-US" sz="2400" dirty="0" smtClean="0"/>
              <a:t> public </a:t>
            </a:r>
            <a:r>
              <a:rPr lang="en-US" sz="2400" dirty="0" err="1" smtClean="0"/>
              <a:t>Ui_MyMainWindow</a:t>
            </a:r>
            <a:r>
              <a:rPr lang="en-US" sz="2400" dirty="0" smtClean="0"/>
              <a:t> {};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ru-RU" sz="2400" dirty="0" smtClean="0"/>
          </a:p>
          <a:p>
            <a:pPr marL="0" indent="17463">
              <a:buNone/>
            </a:pP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965329" y="4005064"/>
            <a:ext cx="2430635" cy="1857388"/>
            <a:chOff x="2928925" y="4286256"/>
            <a:chExt cx="2214579" cy="185738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928926" y="4286256"/>
              <a:ext cx="2214578" cy="71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Ui_MainWindow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928925" y="5429264"/>
              <a:ext cx="2214579" cy="714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rgbClr val="00B050"/>
                  </a:solidFill>
                </a:rPr>
                <a:t>MyMainWindow</a:t>
              </a:r>
              <a:endParaRPr lang="ru-RU" sz="20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8" idx="0"/>
              <a:endCxn id="7" idx="2"/>
            </p:cNvCxnSpPr>
            <p:nvPr/>
          </p:nvCxnSpPr>
          <p:spPr>
            <a:xfrm flipH="1" flipV="1">
              <a:off x="4036215" y="5000636"/>
              <a:ext cx="1" cy="42862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5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Файл  </a:t>
            </a:r>
            <a:r>
              <a:rPr lang="en-US" dirty="0" err="1" smtClean="0"/>
              <a:t>ui_mymainwindow.h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472518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Для того, чтобы избежать конфликта имен: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96136" y="3140968"/>
            <a:ext cx="259228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Ui_MyMainWindow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96136" y="4286256"/>
            <a:ext cx="259228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00B050"/>
                </a:solidFill>
              </a:rPr>
              <a:t>MyMainWindow</a:t>
            </a:r>
            <a:endParaRPr lang="ru-RU" sz="2000" b="1" dirty="0">
              <a:solidFill>
                <a:srgbClr val="00B050"/>
              </a:solidFill>
            </a:endParaRPr>
          </a:p>
        </p:txBody>
      </p:sp>
      <p:cxnSp>
        <p:nvCxnSpPr>
          <p:cNvPr id="6" name="Прямая со стрелкой 5"/>
          <p:cNvCxnSpPr>
            <a:stCxn id="5" idx="0"/>
            <a:endCxn id="4" idx="2"/>
          </p:cNvCxnSpPr>
          <p:nvPr/>
        </p:nvCxnSpPr>
        <p:spPr>
          <a:xfrm flipV="1">
            <a:off x="7092280" y="3855348"/>
            <a:ext cx="0" cy="4309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000100" y="3143248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QMainWindow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00100" y="4227867"/>
            <a:ext cx="2214578" cy="714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2"/>
                </a:solidFill>
              </a:rPr>
              <a:t>MyMainWindow</a:t>
            </a:r>
            <a:endParaRPr lang="ru-RU" sz="2000" b="1" dirty="0">
              <a:solidFill>
                <a:schemeClr val="tx2"/>
              </a:solidFill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7" idx="2"/>
          </p:cNvCxnSpPr>
          <p:nvPr/>
        </p:nvCxnSpPr>
        <p:spPr>
          <a:xfrm flipV="1">
            <a:off x="2107389" y="3857628"/>
            <a:ext cx="0" cy="3702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220072" y="2714620"/>
            <a:ext cx="3744416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9256" y="2252955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namespace </a:t>
            </a:r>
            <a:r>
              <a:rPr lang="en-US" sz="2400" b="1" dirty="0" err="1" smtClean="0"/>
              <a:t>Ui</a:t>
            </a:r>
            <a:endParaRPr lang="ru-RU" sz="2400" b="1" dirty="0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1214414" y="5786454"/>
            <a:ext cx="2143140" cy="571504"/>
          </a:xfrm>
          <a:prstGeom prst="wedgeRoundRectCallout">
            <a:avLst>
              <a:gd name="adj1" fmla="val -14173"/>
              <a:gd name="adj2" fmla="val -21203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Движок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Скругленная прямоугольная выноска 25"/>
          <p:cNvSpPr/>
          <p:nvPr/>
        </p:nvSpPr>
        <p:spPr>
          <a:xfrm>
            <a:off x="3786182" y="5715016"/>
            <a:ext cx="2143140" cy="571504"/>
          </a:xfrm>
          <a:prstGeom prst="wedgeRoundRectCallout">
            <a:avLst>
              <a:gd name="adj1" fmla="val 49186"/>
              <a:gd name="adj2" fmla="val -16424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Пользовательский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интерфейс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3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Важно!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357298"/>
            <a:ext cx="8429684" cy="4768865"/>
          </a:xfrm>
        </p:spPr>
        <p:txBody>
          <a:bodyPr>
            <a:normAutofit/>
          </a:bodyPr>
          <a:lstStyle/>
          <a:p>
            <a:pPr marL="0" indent="17463">
              <a:buNone/>
            </a:pPr>
            <a:r>
              <a:rPr lang="ru-RU" dirty="0" smtClean="0"/>
              <a:t>Пользовательский интерфейс </a:t>
            </a:r>
          </a:p>
          <a:p>
            <a:pPr marL="0" indent="17463">
              <a:buNone/>
            </a:pPr>
            <a:r>
              <a:rPr lang="ru-RU" sz="2400" dirty="0" smtClean="0"/>
              <a:t>(класс </a:t>
            </a:r>
            <a:r>
              <a:rPr lang="en-US" sz="2400" b="1" dirty="0" err="1" smtClean="0">
                <a:solidFill>
                  <a:srgbClr val="00B050"/>
                </a:solidFill>
              </a:rPr>
              <a:t>Ui</a:t>
            </a:r>
            <a:r>
              <a:rPr lang="en-US" sz="2400" b="1" dirty="0" smtClean="0">
                <a:solidFill>
                  <a:srgbClr val="00B050"/>
                </a:solidFill>
              </a:rPr>
              <a:t>::</a:t>
            </a:r>
            <a:r>
              <a:rPr lang="en-US" sz="2400" b="1" dirty="0" err="1" smtClean="0">
                <a:solidFill>
                  <a:srgbClr val="00B050"/>
                </a:solidFill>
              </a:rPr>
              <a:t>MyMainWindow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</a:p>
          <a:p>
            <a:pPr marL="0" indent="17463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17463">
              <a:buNone/>
            </a:pPr>
            <a:r>
              <a:rPr lang="ru-RU" dirty="0" smtClean="0"/>
              <a:t>ОТДЕЛЕН от логики работы программы </a:t>
            </a:r>
          </a:p>
          <a:p>
            <a:pPr marL="0" indent="17463">
              <a:buNone/>
            </a:pPr>
            <a:r>
              <a:rPr lang="ru-RU" sz="2400" dirty="0" smtClean="0"/>
              <a:t>(</a:t>
            </a:r>
            <a:r>
              <a:rPr lang="ru-RU" sz="2400" b="1" dirty="0" smtClean="0"/>
              <a:t>класс </a:t>
            </a:r>
            <a:r>
              <a:rPr lang="en-US" sz="2400" b="1" dirty="0" err="1" smtClean="0">
                <a:solidFill>
                  <a:schemeClr val="tx2"/>
                </a:solidFill>
              </a:rPr>
              <a:t>MyMainWindow</a:t>
            </a:r>
            <a:r>
              <a:rPr lang="ru-RU" sz="2400" dirty="0" smtClean="0">
                <a:solidFill>
                  <a:schemeClr val="tx1"/>
                </a:solidFill>
              </a:rPr>
              <a:t>)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0632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Связь класса </a:t>
            </a:r>
            <a:r>
              <a:rPr lang="en-US" dirty="0" err="1" smtClean="0"/>
              <a:t>Ui</a:t>
            </a:r>
            <a:r>
              <a:rPr lang="en-US" dirty="0" smtClean="0"/>
              <a:t>::</a:t>
            </a:r>
            <a:r>
              <a:rPr lang="en-US" dirty="0" err="1" smtClean="0"/>
              <a:t>MyMainWindow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MyMainWindow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74845"/>
            <a:ext cx="8472518" cy="4768865"/>
          </a:xfrm>
        </p:spPr>
        <p:txBody>
          <a:bodyPr>
            <a:normAutofit/>
          </a:bodyPr>
          <a:lstStyle/>
          <a:p>
            <a:pPr marL="0" indent="17463">
              <a:buNone/>
            </a:pPr>
            <a:r>
              <a:rPr lang="en-US" dirty="0"/>
              <a:t>namespace </a:t>
            </a:r>
            <a:r>
              <a:rPr lang="en-US" b="1" dirty="0" err="1">
                <a:solidFill>
                  <a:srgbClr val="00B050"/>
                </a:solidFill>
              </a:rPr>
              <a:t>Ui</a:t>
            </a:r>
            <a:r>
              <a:rPr lang="en-US" b="1" dirty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b="1" dirty="0" err="1" smtClean="0">
                <a:solidFill>
                  <a:srgbClr val="00B050"/>
                </a:solidFill>
              </a:rPr>
              <a:t>MyMainWindow</a:t>
            </a:r>
            <a:r>
              <a:rPr lang="en-US" b="1" dirty="0"/>
              <a:t>;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 marL="0" indent="17463">
              <a:buNone/>
            </a:pPr>
            <a:r>
              <a:rPr lang="en-US" sz="2000" dirty="0" smtClean="0"/>
              <a:t>//forward declaration</a:t>
            </a:r>
            <a:br>
              <a:rPr lang="en-US" sz="2000" dirty="0" smtClean="0"/>
            </a:br>
            <a:endParaRPr lang="en-US" sz="2000" dirty="0" smtClean="0"/>
          </a:p>
          <a:p>
            <a:pPr marL="0" indent="17463">
              <a:buNone/>
            </a:pPr>
            <a:r>
              <a:rPr lang="en-US" dirty="0" smtClean="0"/>
              <a:t>class </a:t>
            </a:r>
            <a:r>
              <a:rPr lang="en-US" b="1" dirty="0" err="1" smtClean="0">
                <a:solidFill>
                  <a:schemeClr val="tx2"/>
                </a:solidFill>
              </a:rPr>
              <a:t>MyMainWindow</a:t>
            </a:r>
            <a:r>
              <a:rPr lang="en-US" dirty="0" smtClean="0"/>
              <a:t> </a:t>
            </a:r>
            <a:r>
              <a:rPr lang="en-US" dirty="0"/>
              <a:t>: public </a:t>
            </a:r>
            <a:r>
              <a:rPr lang="en-US" dirty="0" err="1"/>
              <a:t>QMainWindow</a:t>
            </a:r>
            <a:r>
              <a:rPr lang="en-US" dirty="0" smtClean="0"/>
              <a:t> </a:t>
            </a:r>
            <a:r>
              <a:rPr lang="en-US" dirty="0"/>
              <a:t>{</a:t>
            </a:r>
            <a:r>
              <a:rPr lang="en-US" dirty="0" smtClean="0"/>
              <a:t> </a:t>
            </a:r>
            <a:r>
              <a:rPr lang="en-US" dirty="0"/>
              <a:t>Q_OBJECT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public:</a:t>
            </a:r>
            <a:r>
              <a:rPr lang="en-US" dirty="0" smtClean="0"/>
              <a:t>    . . . </a:t>
            </a:r>
            <a:br>
              <a:rPr lang="en-US" dirty="0" smtClean="0"/>
            </a:br>
            <a:r>
              <a:rPr lang="en-US" dirty="0" err="1" smtClean="0"/>
              <a:t>pri</a:t>
            </a:r>
            <a:r>
              <a:rPr lang="en-US" b="1" dirty="0" err="1" smtClean="0">
                <a:solidFill>
                  <a:srgbClr val="00B050"/>
                </a:solidFill>
              </a:rPr>
              <a:t>Ui</a:t>
            </a:r>
            <a:r>
              <a:rPr lang="en-US" b="1" dirty="0" smtClean="0">
                <a:solidFill>
                  <a:srgbClr val="00B050"/>
                </a:solidFill>
              </a:rPr>
              <a:t>::</a:t>
            </a:r>
            <a:r>
              <a:rPr lang="en-US" b="1" dirty="0" err="1" smtClean="0">
                <a:solidFill>
                  <a:srgbClr val="00B050"/>
                </a:solidFill>
              </a:rPr>
              <a:t>MyMainWindow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vate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smtClean="0"/>
              <a:t>*</a:t>
            </a:r>
            <a:r>
              <a:rPr lang="en-US" dirty="0" err="1"/>
              <a:t>ui</a:t>
            </a:r>
            <a:r>
              <a:rPr lang="en-US" dirty="0" smtClean="0"/>
              <a:t>;</a:t>
            </a:r>
          </a:p>
          <a:p>
            <a:pPr marL="0" indent="17463">
              <a:buNone/>
            </a:pPr>
            <a:r>
              <a:rPr lang="en-US" dirty="0" smtClean="0"/>
              <a:t> </a:t>
            </a:r>
            <a:r>
              <a:rPr lang="en-US" dirty="0"/>
              <a:t>};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76256" y="1571612"/>
            <a:ext cx="203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mymainwindow.h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6707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7174"/>
            <a:ext cx="8229600" cy="1771666"/>
          </a:xfrm>
        </p:spPr>
        <p:txBody>
          <a:bodyPr>
            <a:normAutofit/>
          </a:bodyPr>
          <a:lstStyle/>
          <a:p>
            <a:r>
              <a:rPr lang="ru-RU" dirty="0" smtClean="0"/>
              <a:t>Связь </a:t>
            </a:r>
            <a:r>
              <a:rPr lang="en-US" dirty="0" err="1" smtClean="0"/>
              <a:t>Ui</a:t>
            </a:r>
            <a:r>
              <a:rPr lang="en-US" dirty="0" smtClean="0"/>
              <a:t>::</a:t>
            </a:r>
            <a:r>
              <a:rPr lang="en-US" dirty="0" err="1" smtClean="0"/>
              <a:t>MyMainWindow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MyMainWindow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44824"/>
            <a:ext cx="8750206" cy="4768865"/>
          </a:xfrm>
        </p:spPr>
        <p:txBody>
          <a:bodyPr>
            <a:normAutofit fontScale="92500" lnSpcReduction="10000"/>
          </a:bodyPr>
          <a:lstStyle/>
          <a:p>
            <a:pPr marL="0" indent="17463">
              <a:buNone/>
            </a:pPr>
            <a:r>
              <a:rPr lang="en-US" dirty="0"/>
              <a:t>#include "</a:t>
            </a:r>
            <a:r>
              <a:rPr lang="en-US" dirty="0" err="1" smtClean="0"/>
              <a:t>mymainwindow.h</a:t>
            </a:r>
            <a:r>
              <a:rPr lang="en-US" dirty="0" smtClean="0"/>
              <a:t>“</a:t>
            </a:r>
          </a:p>
          <a:p>
            <a:pPr marL="0" indent="17463">
              <a:buNone/>
            </a:pPr>
            <a:r>
              <a:rPr lang="en-US" dirty="0" smtClean="0"/>
              <a:t>#</a:t>
            </a:r>
            <a:r>
              <a:rPr lang="en-US" dirty="0"/>
              <a:t>include "</a:t>
            </a:r>
            <a:r>
              <a:rPr lang="en-US" dirty="0" err="1" smtClean="0"/>
              <a:t>ui_mymainwindow.h</a:t>
            </a:r>
            <a:r>
              <a:rPr lang="en-US" dirty="0" smtClean="0"/>
              <a:t>”</a:t>
            </a:r>
          </a:p>
          <a:p>
            <a:pPr marL="0" indent="17463"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MyMainWindow</a:t>
            </a:r>
            <a:r>
              <a:rPr lang="en-US" dirty="0" smtClean="0"/>
              <a:t>::</a:t>
            </a:r>
            <a:r>
              <a:rPr lang="en-US" dirty="0" err="1" smtClean="0"/>
              <a:t>MyMainWindow</a:t>
            </a:r>
            <a:r>
              <a:rPr lang="en-US" dirty="0" smtClean="0"/>
              <a:t>(QWidget </a:t>
            </a:r>
            <a:r>
              <a:rPr lang="en-US" dirty="0"/>
              <a:t>*parent) :</a:t>
            </a:r>
            <a:r>
              <a:rPr lang="en-US" dirty="0" smtClean="0"/>
              <a:t> 	</a:t>
            </a:r>
            <a:r>
              <a:rPr lang="en-US" dirty="0" err="1" smtClean="0"/>
              <a:t>QMainWindow</a:t>
            </a:r>
            <a:r>
              <a:rPr lang="en-US" dirty="0" smtClean="0"/>
              <a:t>(parent</a:t>
            </a:r>
            <a:r>
              <a:rPr lang="en-US" dirty="0"/>
              <a:t>),</a:t>
            </a:r>
            <a:r>
              <a:rPr lang="en-US" dirty="0" smtClean="0"/>
              <a:t> </a:t>
            </a:r>
          </a:p>
          <a:p>
            <a:pPr marL="0" indent="17463">
              <a:buNone/>
            </a:pPr>
            <a:r>
              <a:rPr lang="en-US" dirty="0"/>
              <a:t>	</a:t>
            </a:r>
            <a:r>
              <a:rPr lang="en-US" dirty="0" err="1" smtClean="0"/>
              <a:t>ui</a:t>
            </a:r>
            <a:r>
              <a:rPr lang="en-US" dirty="0" smtClean="0"/>
              <a:t>(new </a:t>
            </a:r>
            <a:r>
              <a:rPr lang="en-US" b="1" dirty="0" err="1">
                <a:solidFill>
                  <a:srgbClr val="00B050"/>
                </a:solidFill>
              </a:rPr>
              <a:t>Ui</a:t>
            </a:r>
            <a:r>
              <a:rPr lang="en-US" b="1" dirty="0" smtClean="0">
                <a:solidFill>
                  <a:srgbClr val="00B050"/>
                </a:solidFill>
              </a:rPr>
              <a:t>::</a:t>
            </a:r>
            <a:r>
              <a:rPr lang="en-US" b="1" dirty="0" err="1" smtClean="0">
                <a:solidFill>
                  <a:srgbClr val="00B050"/>
                </a:solidFill>
              </a:rPr>
              <a:t>MyMainWindow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marL="0" indent="17463">
              <a:buNone/>
            </a:pPr>
            <a:r>
              <a:rPr lang="en-US" dirty="0" smtClean="0"/>
              <a:t>{ </a:t>
            </a:r>
          </a:p>
          <a:p>
            <a:pPr marL="0" indent="17463">
              <a:buNone/>
            </a:pPr>
            <a:r>
              <a:rPr lang="en-US" dirty="0" smtClean="0"/>
              <a:t>	</a:t>
            </a:r>
            <a:r>
              <a:rPr lang="en-US" dirty="0" err="1" smtClean="0"/>
              <a:t>ui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setupUi</a:t>
            </a:r>
            <a:r>
              <a:rPr lang="en-US" dirty="0"/>
              <a:t>(this);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err="1" smtClean="0"/>
              <a:t>MyMainWindow</a:t>
            </a:r>
            <a:r>
              <a:rPr lang="en-US" dirty="0" smtClean="0"/>
              <a:t>::~</a:t>
            </a:r>
            <a:r>
              <a:rPr lang="en-US" dirty="0" err="1" smtClean="0"/>
              <a:t>MyMainWindow</a:t>
            </a:r>
            <a:r>
              <a:rPr lang="en-US" dirty="0"/>
              <a:t>()</a:t>
            </a:r>
            <a:r>
              <a:rPr lang="en-US" dirty="0" smtClean="0"/>
              <a:t> </a:t>
            </a:r>
          </a:p>
          <a:p>
            <a:pPr marL="0" indent="17463">
              <a:buNone/>
            </a:pPr>
            <a:r>
              <a:rPr lang="en-US" dirty="0" smtClean="0"/>
              <a:t>{     delete </a:t>
            </a:r>
            <a:r>
              <a:rPr lang="en-US" dirty="0" err="1"/>
              <a:t>ui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362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162</Words>
  <Application>Microsoft Office PowerPoint</Application>
  <PresentationFormat>Экран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Qt Designer</vt:lpstr>
      <vt:lpstr>Создание оконного приложения</vt:lpstr>
      <vt:lpstr>Как связывается окно с исходным кодом на С++</vt:lpstr>
      <vt:lpstr>ui_mymainwindow.h</vt:lpstr>
      <vt:lpstr>ui_mymainwindow.h</vt:lpstr>
      <vt:lpstr>Файл  ui_mymainwindow.h</vt:lpstr>
      <vt:lpstr>Важно!</vt:lpstr>
      <vt:lpstr>Связь класса Ui::MyMainWindow и MyMainWindow </vt:lpstr>
      <vt:lpstr>Связь Ui::MyMainWindow  и MyMainWindow </vt:lpstr>
    </vt:vector>
  </TitlesOfParts>
  <Company>FST SPbSPU ISMI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Designer</dc:title>
  <dc:creator>admin</dc:creator>
  <cp:lastModifiedBy>admin</cp:lastModifiedBy>
  <cp:revision>2</cp:revision>
  <dcterms:created xsi:type="dcterms:W3CDTF">2017-04-26T19:33:17Z</dcterms:created>
  <dcterms:modified xsi:type="dcterms:W3CDTF">2017-04-26T19:54:10Z</dcterms:modified>
</cp:coreProperties>
</file>