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9" r:id="rId8"/>
    <p:sldId id="270" r:id="rId9"/>
    <p:sldId id="271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c\Downloads\sales%20by%20c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c\Downloads\order_by_stat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Maximum Sales by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fct_sales_by_category!$B$1:$B$2</c:f>
              <c:strCache>
                <c:ptCount val="2"/>
                <c:pt idx="0">
                  <c:v>Table name: fct_sales_by_category Last updated: Aug 14, 2024 10:20 PM</c:v>
                </c:pt>
                <c:pt idx="1">
                  <c:v>total_sales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fct_sales_by_category!$A$3:$A$76</c:f>
              <c:strCache>
                <c:ptCount val="74"/>
                <c:pt idx="0">
                  <c:v>beleza_saude</c:v>
                </c:pt>
                <c:pt idx="1">
                  <c:v>relogios_presentes</c:v>
                </c:pt>
                <c:pt idx="2">
                  <c:v>cama_mesa_banho</c:v>
                </c:pt>
                <c:pt idx="3">
                  <c:v>esporte_lazer</c:v>
                </c:pt>
                <c:pt idx="4">
                  <c:v>informatica_acessorios</c:v>
                </c:pt>
                <c:pt idx="5">
                  <c:v>moveis_decoracao</c:v>
                </c:pt>
                <c:pt idx="6">
                  <c:v>cool_stuff</c:v>
                </c:pt>
                <c:pt idx="7">
                  <c:v>utilidades_domesticas</c:v>
                </c:pt>
                <c:pt idx="8">
                  <c:v>automotivo</c:v>
                </c:pt>
                <c:pt idx="9">
                  <c:v>ferramentas_jardim</c:v>
                </c:pt>
                <c:pt idx="10">
                  <c:v>brinquedos</c:v>
                </c:pt>
                <c:pt idx="11">
                  <c:v>bebes</c:v>
                </c:pt>
                <c:pt idx="12">
                  <c:v>perfumaria</c:v>
                </c:pt>
                <c:pt idx="13">
                  <c:v>telefonia</c:v>
                </c:pt>
                <c:pt idx="14">
                  <c:v>moveis_escritorio</c:v>
                </c:pt>
                <c:pt idx="15">
                  <c:v>papelaria</c:v>
                </c:pt>
                <c:pt idx="16">
                  <c:v>pcs</c:v>
                </c:pt>
                <c:pt idx="17">
                  <c:v>pet_shop</c:v>
                </c:pt>
                <c:pt idx="18">
                  <c:v>instrumentos_musicais</c:v>
                </c:pt>
                <c:pt idx="19">
                  <c:v>eletroportateis</c:v>
                </c:pt>
                <c:pt idx="21">
                  <c:v>eletronicos</c:v>
                </c:pt>
                <c:pt idx="22">
                  <c:v>consoles_games</c:v>
                </c:pt>
                <c:pt idx="23">
                  <c:v>fashion_bolsas_e_acessorios</c:v>
                </c:pt>
                <c:pt idx="24">
                  <c:v>construcao_ferramentas_construcao</c:v>
                </c:pt>
                <c:pt idx="25">
                  <c:v>malas_acessorios</c:v>
                </c:pt>
                <c:pt idx="26">
                  <c:v>eletrodomesticos_2</c:v>
                </c:pt>
                <c:pt idx="27">
                  <c:v>casa_construcao</c:v>
                </c:pt>
                <c:pt idx="28">
                  <c:v>eletrodomesticos</c:v>
                </c:pt>
                <c:pt idx="29">
                  <c:v>agro_industria_e_comercio</c:v>
                </c:pt>
                <c:pt idx="30">
                  <c:v>moveis_sala</c:v>
                </c:pt>
                <c:pt idx="31">
                  <c:v>telefonia_fixa</c:v>
                </c:pt>
                <c:pt idx="32">
                  <c:v>casa_conforto</c:v>
                </c:pt>
                <c:pt idx="33">
                  <c:v>climatizacao</c:v>
                </c:pt>
                <c:pt idx="34">
                  <c:v>audio</c:v>
                </c:pt>
                <c:pt idx="35">
                  <c:v>portateis_casa_forno_e_cafe</c:v>
                </c:pt>
                <c:pt idx="36">
                  <c:v>livros_interesse_geral</c:v>
                </c:pt>
                <c:pt idx="37">
                  <c:v>moveis_cozinha_area_de_servico_jantar_e_jardim</c:v>
                </c:pt>
                <c:pt idx="38">
                  <c:v>construcao_ferramentas_iluminacao</c:v>
                </c:pt>
                <c:pt idx="39">
                  <c:v>construcao_ferramentas_seguranca</c:v>
                </c:pt>
                <c:pt idx="40">
                  <c:v>industria_comercio_e_negocios</c:v>
                </c:pt>
                <c:pt idx="41">
                  <c:v>alimentos</c:v>
                </c:pt>
                <c:pt idx="42">
                  <c:v>market_place</c:v>
                </c:pt>
                <c:pt idx="43">
                  <c:v>construcao_ferramentas_jardim</c:v>
                </c:pt>
                <c:pt idx="44">
                  <c:v>artes</c:v>
                </c:pt>
                <c:pt idx="45">
                  <c:v>fashion_calcados</c:v>
                </c:pt>
                <c:pt idx="46">
                  <c:v>bebidas</c:v>
                </c:pt>
                <c:pt idx="47">
                  <c:v>sinalizacao_e_seguranca</c:v>
                </c:pt>
                <c:pt idx="48">
                  <c:v>moveis_quarto</c:v>
                </c:pt>
                <c:pt idx="49">
                  <c:v>livros_tecnicos</c:v>
                </c:pt>
                <c:pt idx="50">
                  <c:v>construcao_ferramentas_ferramentas</c:v>
                </c:pt>
                <c:pt idx="51">
                  <c:v>alimentos_bebidas</c:v>
                </c:pt>
                <c:pt idx="52">
                  <c:v>fashion_roupa_masculina</c:v>
                </c:pt>
                <c:pt idx="53">
                  <c:v>fashion_underwear_e_moda_praia</c:v>
                </c:pt>
                <c:pt idx="54">
                  <c:v>artigos_de_natal</c:v>
                </c:pt>
                <c:pt idx="55">
                  <c:v>tablets_impressao_imagem</c:v>
                </c:pt>
                <c:pt idx="56">
                  <c:v>cine_foto</c:v>
                </c:pt>
                <c:pt idx="57">
                  <c:v>musica</c:v>
                </c:pt>
                <c:pt idx="58">
                  <c:v>dvds_blu_ray</c:v>
                </c:pt>
                <c:pt idx="59">
                  <c:v>livros_importados</c:v>
                </c:pt>
                <c:pt idx="60">
                  <c:v>artigos_de_festas</c:v>
                </c:pt>
                <c:pt idx="61">
                  <c:v>moveis_colchao_e_estofado</c:v>
                </c:pt>
                <c:pt idx="62">
                  <c:v>portateis_cozinha_e_preparadores_de_alimentos</c:v>
                </c:pt>
                <c:pt idx="63">
                  <c:v>fashion_roupa_feminina</c:v>
                </c:pt>
                <c:pt idx="64">
                  <c:v>fashion_esporte</c:v>
                </c:pt>
                <c:pt idx="65">
                  <c:v>la_cuisine</c:v>
                </c:pt>
                <c:pt idx="66">
                  <c:v>artes_e_artesanato</c:v>
                </c:pt>
                <c:pt idx="67">
                  <c:v>fraldas_higiene</c:v>
                </c:pt>
                <c:pt idx="68">
                  <c:v>pc_gamer</c:v>
                </c:pt>
                <c:pt idx="69">
                  <c:v>flores</c:v>
                </c:pt>
                <c:pt idx="70">
                  <c:v>casa_conforto_2</c:v>
                </c:pt>
                <c:pt idx="71">
                  <c:v>cds_dvds_musicais</c:v>
                </c:pt>
                <c:pt idx="72">
                  <c:v>fashion_roupa_infanto_juvenil</c:v>
                </c:pt>
                <c:pt idx="73">
                  <c:v>seguros_e_servicos</c:v>
                </c:pt>
              </c:strCache>
            </c:strRef>
          </c:cat>
          <c:val>
            <c:numRef>
              <c:f>fct_sales_by_category!$B$3:$B$76</c:f>
              <c:numCache>
                <c:formatCode>General</c:formatCode>
                <c:ptCount val="74"/>
                <c:pt idx="0">
                  <c:v>1258681.339999998</c:v>
                </c:pt>
                <c:pt idx="1">
                  <c:v>1205005.6799999955</c:v>
                </c:pt>
                <c:pt idx="2">
                  <c:v>1036988.6800000661</c:v>
                </c:pt>
                <c:pt idx="3">
                  <c:v>988048.97000003362</c:v>
                </c:pt>
                <c:pt idx="4">
                  <c:v>911954.32000002731</c:v>
                </c:pt>
                <c:pt idx="5">
                  <c:v>729762.49000003166</c:v>
                </c:pt>
                <c:pt idx="6">
                  <c:v>635290.85000000289</c:v>
                </c:pt>
                <c:pt idx="7">
                  <c:v>632248.66000001261</c:v>
                </c:pt>
                <c:pt idx="8">
                  <c:v>592720.11000001256</c:v>
                </c:pt>
                <c:pt idx="9">
                  <c:v>485256.46000002651</c:v>
                </c:pt>
                <c:pt idx="10">
                  <c:v>483946.60000000044</c:v>
                </c:pt>
                <c:pt idx="11">
                  <c:v>411764.89000000217</c:v>
                </c:pt>
                <c:pt idx="12">
                  <c:v>399124.87000000378</c:v>
                </c:pt>
                <c:pt idx="13">
                  <c:v>323667.53000000265</c:v>
                </c:pt>
                <c:pt idx="14">
                  <c:v>273960.69999999763</c:v>
                </c:pt>
                <c:pt idx="15">
                  <c:v>230943.22999999762</c:v>
                </c:pt>
                <c:pt idx="16">
                  <c:v>222963.12999999974</c:v>
                </c:pt>
                <c:pt idx="17">
                  <c:v>214315.40999999724</c:v>
                </c:pt>
                <c:pt idx="18">
                  <c:v>191498.87999999939</c:v>
                </c:pt>
                <c:pt idx="19">
                  <c:v>190648.57999999958</c:v>
                </c:pt>
                <c:pt idx="20">
                  <c:v>179535.27999999956</c:v>
                </c:pt>
                <c:pt idx="21">
                  <c:v>160246.73999999746</c:v>
                </c:pt>
                <c:pt idx="22">
                  <c:v>157465.21999999954</c:v>
                </c:pt>
                <c:pt idx="23">
                  <c:v>152823.53999999777</c:v>
                </c:pt>
                <c:pt idx="24">
                  <c:v>144677.58999999979</c:v>
                </c:pt>
                <c:pt idx="25">
                  <c:v>140429.97999999888</c:v>
                </c:pt>
                <c:pt idx="26">
                  <c:v>113317.73999999996</c:v>
                </c:pt>
                <c:pt idx="27">
                  <c:v>83088.119999999966</c:v>
                </c:pt>
                <c:pt idx="28">
                  <c:v>80171.529999999955</c:v>
                </c:pt>
                <c:pt idx="29">
                  <c:v>72530.469999999972</c:v>
                </c:pt>
                <c:pt idx="30">
                  <c:v>68916.560000000187</c:v>
                </c:pt>
                <c:pt idx="31">
                  <c:v>59582.999999999985</c:v>
                </c:pt>
                <c:pt idx="32">
                  <c:v>58572.04000000019</c:v>
                </c:pt>
                <c:pt idx="33">
                  <c:v>55024.959999999999</c:v>
                </c:pt>
                <c:pt idx="34">
                  <c:v>50688.500000000146</c:v>
                </c:pt>
                <c:pt idx="35">
                  <c:v>47445.71</c:v>
                </c:pt>
                <c:pt idx="36">
                  <c:v>46856.880000000172</c:v>
                </c:pt>
                <c:pt idx="37">
                  <c:v>46328.370000000083</c:v>
                </c:pt>
                <c:pt idx="38">
                  <c:v>41080.000000000036</c:v>
                </c:pt>
                <c:pt idx="39">
                  <c:v>40544.520000000048</c:v>
                </c:pt>
                <c:pt idx="40">
                  <c:v>39669.610000000015</c:v>
                </c:pt>
                <c:pt idx="41">
                  <c:v>29393.410000000025</c:v>
                </c:pt>
                <c:pt idx="42">
                  <c:v>28378.470000000041</c:v>
                </c:pt>
                <c:pt idx="43">
                  <c:v>25715.890000000054</c:v>
                </c:pt>
                <c:pt idx="44">
                  <c:v>24202.640000000109</c:v>
                </c:pt>
                <c:pt idx="45">
                  <c:v>23562.770000000062</c:v>
                </c:pt>
                <c:pt idx="46">
                  <c:v>22428.70000000011</c:v>
                </c:pt>
                <c:pt idx="47">
                  <c:v>21509.229999999989</c:v>
                </c:pt>
                <c:pt idx="48">
                  <c:v>20028.78000000001</c:v>
                </c:pt>
                <c:pt idx="49">
                  <c:v>19096.059999999979</c:v>
                </c:pt>
                <c:pt idx="50">
                  <c:v>15903.949999999983</c:v>
                </c:pt>
                <c:pt idx="51">
                  <c:v>15179.479999999989</c:v>
                </c:pt>
                <c:pt idx="52">
                  <c:v>10797.819999999992</c:v>
                </c:pt>
                <c:pt idx="53">
                  <c:v>9541.5499999999975</c:v>
                </c:pt>
                <c:pt idx="54">
                  <c:v>8800.819999999987</c:v>
                </c:pt>
                <c:pt idx="55">
                  <c:v>7528.4099999999989</c:v>
                </c:pt>
                <c:pt idx="56">
                  <c:v>6933.46</c:v>
                </c:pt>
                <c:pt idx="57">
                  <c:v>6034.3499999999995</c:v>
                </c:pt>
                <c:pt idx="58">
                  <c:v>5999.3900000000012</c:v>
                </c:pt>
                <c:pt idx="59">
                  <c:v>4639.8499999999958</c:v>
                </c:pt>
                <c:pt idx="60">
                  <c:v>4485.1800000000012</c:v>
                </c:pt>
                <c:pt idx="61">
                  <c:v>4368.08</c:v>
                </c:pt>
                <c:pt idx="62">
                  <c:v>3968.5300000000007</c:v>
                </c:pt>
                <c:pt idx="63">
                  <c:v>2803.639999999999</c:v>
                </c:pt>
                <c:pt idx="64">
                  <c:v>2119.5100000000007</c:v>
                </c:pt>
                <c:pt idx="65">
                  <c:v>2054.9899999999998</c:v>
                </c:pt>
                <c:pt idx="66">
                  <c:v>1814.01</c:v>
                </c:pt>
                <c:pt idx="67">
                  <c:v>1567.5900000000001</c:v>
                </c:pt>
                <c:pt idx="68">
                  <c:v>1545.95</c:v>
                </c:pt>
                <c:pt idx="69">
                  <c:v>1110.0400000000002</c:v>
                </c:pt>
                <c:pt idx="70">
                  <c:v>760.26999999999975</c:v>
                </c:pt>
                <c:pt idx="71">
                  <c:v>730</c:v>
                </c:pt>
                <c:pt idx="72">
                  <c:v>569.85</c:v>
                </c:pt>
                <c:pt idx="73">
                  <c:v>283.28999999999996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C5-42B1-AE23-1B8FD87E1C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68772384"/>
        <c:axId val="1568775744"/>
        <c:axId val="0"/>
      </c:bar3DChart>
      <c:catAx>
        <c:axId val="1568772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Product 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568775744"/>
        <c:crosses val="autoZero"/>
        <c:auto val="1"/>
        <c:lblAlgn val="ctr"/>
        <c:lblOffset val="100"/>
        <c:noMultiLvlLbl val="0"/>
      </c:catAx>
      <c:valAx>
        <c:axId val="15687757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Total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56877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Order by 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lotArea>
      <c:layout>
        <c:manualLayout>
          <c:layoutTarget val="inner"/>
          <c:xMode val="edge"/>
          <c:yMode val="edge"/>
          <c:x val="0.17327660800547445"/>
          <c:y val="0.15280418187587155"/>
          <c:w val="0.80156615929012309"/>
          <c:h val="0.6104764869469694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fct_orders_by_state!$B$1</c:f>
              <c:strCache>
                <c:ptCount val="1"/>
                <c:pt idx="0">
                  <c:v>total_orders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fct_orders_by_state!$A$2:$A$28</c:f>
              <c:strCache>
                <c:ptCount val="27"/>
                <c:pt idx="0">
                  <c:v>SP</c:v>
                </c:pt>
                <c:pt idx="1">
                  <c:v>RJ</c:v>
                </c:pt>
                <c:pt idx="2">
                  <c:v>MG</c:v>
                </c:pt>
                <c:pt idx="3">
                  <c:v>RS</c:v>
                </c:pt>
                <c:pt idx="4">
                  <c:v>PR</c:v>
                </c:pt>
                <c:pt idx="5">
                  <c:v>SC</c:v>
                </c:pt>
                <c:pt idx="6">
                  <c:v>BA</c:v>
                </c:pt>
                <c:pt idx="7">
                  <c:v>DF</c:v>
                </c:pt>
                <c:pt idx="8">
                  <c:v>ES</c:v>
                </c:pt>
                <c:pt idx="9">
                  <c:v>GO</c:v>
                </c:pt>
                <c:pt idx="10">
                  <c:v>PE</c:v>
                </c:pt>
                <c:pt idx="11">
                  <c:v>CE</c:v>
                </c:pt>
                <c:pt idx="12">
                  <c:v>PA</c:v>
                </c:pt>
                <c:pt idx="13">
                  <c:v>MT</c:v>
                </c:pt>
                <c:pt idx="14">
                  <c:v>MA</c:v>
                </c:pt>
                <c:pt idx="15">
                  <c:v>MS</c:v>
                </c:pt>
                <c:pt idx="16">
                  <c:v>PB</c:v>
                </c:pt>
                <c:pt idx="17">
                  <c:v>PI</c:v>
                </c:pt>
                <c:pt idx="18">
                  <c:v>RN</c:v>
                </c:pt>
                <c:pt idx="19">
                  <c:v>AL</c:v>
                </c:pt>
                <c:pt idx="20">
                  <c:v>SE</c:v>
                </c:pt>
                <c:pt idx="21">
                  <c:v>TO</c:v>
                </c:pt>
                <c:pt idx="22">
                  <c:v>RO</c:v>
                </c:pt>
                <c:pt idx="23">
                  <c:v>AM</c:v>
                </c:pt>
                <c:pt idx="24">
                  <c:v>AC</c:v>
                </c:pt>
                <c:pt idx="25">
                  <c:v>AP</c:v>
                </c:pt>
                <c:pt idx="26">
                  <c:v>RR</c:v>
                </c:pt>
              </c:strCache>
            </c:strRef>
          </c:cat>
          <c:val>
            <c:numRef>
              <c:f>fct_orders_by_state!$B$2:$B$28</c:f>
              <c:numCache>
                <c:formatCode>General</c:formatCode>
                <c:ptCount val="27"/>
                <c:pt idx="0">
                  <c:v>41746</c:v>
                </c:pt>
                <c:pt idx="1">
                  <c:v>12852</c:v>
                </c:pt>
                <c:pt idx="2">
                  <c:v>11635</c:v>
                </c:pt>
                <c:pt idx="3">
                  <c:v>5466</c:v>
                </c:pt>
                <c:pt idx="4">
                  <c:v>5045</c:v>
                </c:pt>
                <c:pt idx="5">
                  <c:v>3637</c:v>
                </c:pt>
                <c:pt idx="6">
                  <c:v>3380</c:v>
                </c:pt>
                <c:pt idx="7">
                  <c:v>2140</c:v>
                </c:pt>
                <c:pt idx="8">
                  <c:v>2033</c:v>
                </c:pt>
                <c:pt idx="9">
                  <c:v>2020</c:v>
                </c:pt>
                <c:pt idx="10">
                  <c:v>1652</c:v>
                </c:pt>
                <c:pt idx="11">
                  <c:v>1336</c:v>
                </c:pt>
                <c:pt idx="12">
                  <c:v>975</c:v>
                </c:pt>
                <c:pt idx="13">
                  <c:v>907</c:v>
                </c:pt>
                <c:pt idx="14">
                  <c:v>747</c:v>
                </c:pt>
                <c:pt idx="15">
                  <c:v>715</c:v>
                </c:pt>
                <c:pt idx="16">
                  <c:v>536</c:v>
                </c:pt>
                <c:pt idx="17">
                  <c:v>495</c:v>
                </c:pt>
                <c:pt idx="18">
                  <c:v>485</c:v>
                </c:pt>
                <c:pt idx="19">
                  <c:v>413</c:v>
                </c:pt>
                <c:pt idx="20">
                  <c:v>350</c:v>
                </c:pt>
                <c:pt idx="21">
                  <c:v>280</c:v>
                </c:pt>
                <c:pt idx="22">
                  <c:v>253</c:v>
                </c:pt>
                <c:pt idx="23">
                  <c:v>148</c:v>
                </c:pt>
                <c:pt idx="24">
                  <c:v>81</c:v>
                </c:pt>
                <c:pt idx="25">
                  <c:v>68</c:v>
                </c:pt>
                <c:pt idx="26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B8-453E-88F6-EC2BA6689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66095344"/>
        <c:axId val="1487557456"/>
      </c:barChart>
      <c:catAx>
        <c:axId val="1366095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States</a:t>
                </a:r>
              </a:p>
            </c:rich>
          </c:tx>
          <c:layout>
            <c:manualLayout>
              <c:xMode val="edge"/>
              <c:yMode val="edge"/>
              <c:x val="0.53288187175573898"/>
              <c:y val="0.90052913368191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487557456"/>
        <c:crosses val="autoZero"/>
        <c:auto val="1"/>
        <c:lblAlgn val="ctr"/>
        <c:lblOffset val="100"/>
        <c:noMultiLvlLbl val="0"/>
      </c:catAx>
      <c:valAx>
        <c:axId val="14875574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Total Orders</a:t>
                </a:r>
              </a:p>
            </c:rich>
          </c:tx>
          <c:layout>
            <c:manualLayout>
              <c:xMode val="edge"/>
              <c:yMode val="edge"/>
              <c:x val="4.1166380789022301E-2"/>
              <c:y val="0.334317432215162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36609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940BC-50B9-4F81-AB33-36DD9771CC82}" type="doc">
      <dgm:prSet loTypeId="urn:microsoft.com/office/officeart/2005/8/layout/radial6" loCatId="relationship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NG"/>
        </a:p>
      </dgm:t>
    </dgm:pt>
    <dgm:pt modelId="{56C3C1EE-EED0-42CC-8E57-4262ED81FE13}">
      <dgm:prSet phldrT="[Text]"/>
      <dgm:spPr/>
      <dgm:t>
        <a:bodyPr/>
        <a:lstStyle/>
        <a:p>
          <a:r>
            <a:rPr lang="en-US" dirty="0"/>
            <a:t>Python</a:t>
          </a:r>
          <a:endParaRPr lang="en-NG" dirty="0"/>
        </a:p>
      </dgm:t>
    </dgm:pt>
    <dgm:pt modelId="{3F85B4C6-E9C6-4A76-A808-2A3BD5828488}" type="parTrans" cxnId="{BDAC38B6-6157-46BB-8E10-F16B82C176D3}">
      <dgm:prSet/>
      <dgm:spPr/>
      <dgm:t>
        <a:bodyPr/>
        <a:lstStyle/>
        <a:p>
          <a:endParaRPr lang="en-NG"/>
        </a:p>
      </dgm:t>
    </dgm:pt>
    <dgm:pt modelId="{30F93A51-AC71-4529-AE8B-347ABC667131}" type="sibTrans" cxnId="{BDAC38B6-6157-46BB-8E10-F16B82C176D3}">
      <dgm:prSet/>
      <dgm:spPr/>
      <dgm:t>
        <a:bodyPr/>
        <a:lstStyle/>
        <a:p>
          <a:endParaRPr lang="en-NG"/>
        </a:p>
      </dgm:t>
    </dgm:pt>
    <dgm:pt modelId="{50A7E482-DBF9-4CEA-8D5B-C97ADE95FE0D}">
      <dgm:prSet phldrT="[Text]"/>
      <dgm:spPr/>
      <dgm:t>
        <a:bodyPr/>
        <a:lstStyle/>
        <a:p>
          <a:r>
            <a:rPr lang="en-US" dirty="0"/>
            <a:t>DBT</a:t>
          </a:r>
          <a:endParaRPr lang="en-NG" dirty="0"/>
        </a:p>
      </dgm:t>
    </dgm:pt>
    <dgm:pt modelId="{B28C0E12-6E73-488C-8C88-F0B48CA623FD}" type="parTrans" cxnId="{0D84BCB1-7CFA-40E0-9C38-E77B526AB949}">
      <dgm:prSet/>
      <dgm:spPr/>
      <dgm:t>
        <a:bodyPr/>
        <a:lstStyle/>
        <a:p>
          <a:endParaRPr lang="en-NG"/>
        </a:p>
      </dgm:t>
    </dgm:pt>
    <dgm:pt modelId="{EDB9056D-6D0F-4C83-9476-B05B7D8B31CF}" type="sibTrans" cxnId="{0D84BCB1-7CFA-40E0-9C38-E77B526AB949}">
      <dgm:prSet/>
      <dgm:spPr/>
      <dgm:t>
        <a:bodyPr/>
        <a:lstStyle/>
        <a:p>
          <a:endParaRPr lang="en-NG"/>
        </a:p>
      </dgm:t>
    </dgm:pt>
    <dgm:pt modelId="{0445ED0F-88BC-4332-82BF-EF0B17F0C664}">
      <dgm:prSet phldrT="[Text]"/>
      <dgm:spPr/>
      <dgm:t>
        <a:bodyPr/>
        <a:lstStyle/>
        <a:p>
          <a:r>
            <a:rPr lang="en-US" dirty="0"/>
            <a:t>Docker &amp; Docker-compose</a:t>
          </a:r>
          <a:endParaRPr lang="en-NG" dirty="0"/>
        </a:p>
      </dgm:t>
    </dgm:pt>
    <dgm:pt modelId="{F39A62D9-3ADC-4A2D-80F1-093D9E7CF399}" type="parTrans" cxnId="{9351C083-81A7-4096-848E-99F5942EF720}">
      <dgm:prSet/>
      <dgm:spPr/>
      <dgm:t>
        <a:bodyPr/>
        <a:lstStyle/>
        <a:p>
          <a:endParaRPr lang="en-NG"/>
        </a:p>
      </dgm:t>
    </dgm:pt>
    <dgm:pt modelId="{8FD4DF92-1491-413D-8BEC-BDF0D576C217}" type="sibTrans" cxnId="{9351C083-81A7-4096-848E-99F5942EF720}">
      <dgm:prSet/>
      <dgm:spPr/>
      <dgm:t>
        <a:bodyPr/>
        <a:lstStyle/>
        <a:p>
          <a:endParaRPr lang="en-NG"/>
        </a:p>
      </dgm:t>
    </dgm:pt>
    <dgm:pt modelId="{1CAE5330-8D9A-46E0-A2ED-251449267A08}">
      <dgm:prSet phldrT="[Text]"/>
      <dgm:spPr/>
      <dgm:t>
        <a:bodyPr/>
        <a:lstStyle/>
        <a:p>
          <a:r>
            <a:rPr lang="en-US" dirty="0"/>
            <a:t>Apache-Airflow</a:t>
          </a:r>
          <a:endParaRPr lang="en-NG" dirty="0"/>
        </a:p>
      </dgm:t>
    </dgm:pt>
    <dgm:pt modelId="{460C8DD2-EFC7-4B22-AF07-F4A6C969E998}" type="parTrans" cxnId="{033B7739-2505-40E1-A54B-CC7C11C9F67D}">
      <dgm:prSet/>
      <dgm:spPr/>
      <dgm:t>
        <a:bodyPr/>
        <a:lstStyle/>
        <a:p>
          <a:endParaRPr lang="en-NG"/>
        </a:p>
      </dgm:t>
    </dgm:pt>
    <dgm:pt modelId="{BADF0D2D-4650-4FD9-8779-9B9747C1E8C8}" type="sibTrans" cxnId="{033B7739-2505-40E1-A54B-CC7C11C9F67D}">
      <dgm:prSet/>
      <dgm:spPr/>
      <dgm:t>
        <a:bodyPr/>
        <a:lstStyle/>
        <a:p>
          <a:endParaRPr lang="en-NG"/>
        </a:p>
      </dgm:t>
    </dgm:pt>
    <dgm:pt modelId="{FD9C9A52-16A5-46F2-991D-E53BC75839B6}">
      <dgm:prSet phldrT="[Text]"/>
      <dgm:spPr/>
      <dgm:t>
        <a:bodyPr/>
        <a:lstStyle/>
        <a:p>
          <a:r>
            <a:rPr lang="en-US" dirty="0"/>
            <a:t>GCS</a:t>
          </a:r>
          <a:endParaRPr lang="en-NG" dirty="0"/>
        </a:p>
      </dgm:t>
    </dgm:pt>
    <dgm:pt modelId="{783F8E6B-3EFF-435E-8526-E71A5BF5A303}" type="parTrans" cxnId="{DEB0D6BE-A6A2-4C43-8BB9-A2D6ACA5BCD0}">
      <dgm:prSet/>
      <dgm:spPr/>
      <dgm:t>
        <a:bodyPr/>
        <a:lstStyle/>
        <a:p>
          <a:endParaRPr lang="en-NG"/>
        </a:p>
      </dgm:t>
    </dgm:pt>
    <dgm:pt modelId="{66CE4418-E269-4646-8B93-1E42A361AA6D}" type="sibTrans" cxnId="{DEB0D6BE-A6A2-4C43-8BB9-A2D6ACA5BCD0}">
      <dgm:prSet/>
      <dgm:spPr/>
      <dgm:t>
        <a:bodyPr/>
        <a:lstStyle/>
        <a:p>
          <a:endParaRPr lang="en-NG"/>
        </a:p>
      </dgm:t>
    </dgm:pt>
    <dgm:pt modelId="{51AF1935-B85C-4BC5-8C92-DB3EEC574E42}">
      <dgm:prSet/>
      <dgm:spPr/>
      <dgm:t>
        <a:bodyPr/>
        <a:lstStyle/>
        <a:p>
          <a:r>
            <a:rPr lang="en-US" dirty="0"/>
            <a:t>PostgreSQL</a:t>
          </a:r>
          <a:endParaRPr lang="en-NG" dirty="0"/>
        </a:p>
      </dgm:t>
    </dgm:pt>
    <dgm:pt modelId="{11C962D9-9FF3-43BF-A9AC-832B154A9F31}" type="parTrans" cxnId="{8251AA24-E578-44F3-A35C-5FCA53B1B1CC}">
      <dgm:prSet/>
      <dgm:spPr/>
      <dgm:t>
        <a:bodyPr/>
        <a:lstStyle/>
        <a:p>
          <a:endParaRPr lang="en-NG"/>
        </a:p>
      </dgm:t>
    </dgm:pt>
    <dgm:pt modelId="{4751DF53-0406-4BF6-B7B7-9941F00613CB}" type="sibTrans" cxnId="{8251AA24-E578-44F3-A35C-5FCA53B1B1CC}">
      <dgm:prSet/>
      <dgm:spPr/>
      <dgm:t>
        <a:bodyPr/>
        <a:lstStyle/>
        <a:p>
          <a:endParaRPr lang="en-NG"/>
        </a:p>
      </dgm:t>
    </dgm:pt>
    <dgm:pt modelId="{BCC29B97-C3EF-4D61-A2A5-5482AB9904A3}">
      <dgm:prSet/>
      <dgm:spPr/>
      <dgm:t>
        <a:bodyPr/>
        <a:lstStyle/>
        <a:p>
          <a:r>
            <a:rPr lang="en-US" dirty="0"/>
            <a:t>Google BigQuery</a:t>
          </a:r>
          <a:endParaRPr lang="en-NG" dirty="0"/>
        </a:p>
      </dgm:t>
    </dgm:pt>
    <dgm:pt modelId="{DAAEF257-A893-4E5F-8379-0139CB42336B}" type="parTrans" cxnId="{935EBF05-17D7-44D6-83B8-196A862F4DED}">
      <dgm:prSet/>
      <dgm:spPr/>
      <dgm:t>
        <a:bodyPr/>
        <a:lstStyle/>
        <a:p>
          <a:endParaRPr lang="en-NG"/>
        </a:p>
      </dgm:t>
    </dgm:pt>
    <dgm:pt modelId="{74B7544A-247B-4D8F-907A-655BB5A6616C}" type="sibTrans" cxnId="{935EBF05-17D7-44D6-83B8-196A862F4DED}">
      <dgm:prSet/>
      <dgm:spPr/>
      <dgm:t>
        <a:bodyPr/>
        <a:lstStyle/>
        <a:p>
          <a:endParaRPr lang="en-NG"/>
        </a:p>
      </dgm:t>
    </dgm:pt>
    <dgm:pt modelId="{4FE05031-7BE0-4B7D-864E-9A826CE31B62}" type="pres">
      <dgm:prSet presAssocID="{7DC940BC-50B9-4F81-AB33-36DD9771CC8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9850C17-C618-4DBB-8DBC-1ED4592A1835}" type="pres">
      <dgm:prSet presAssocID="{56C3C1EE-EED0-42CC-8E57-4262ED81FE13}" presName="centerShape" presStyleLbl="node0" presStyleIdx="0" presStyleCnt="1"/>
      <dgm:spPr/>
    </dgm:pt>
    <dgm:pt modelId="{12A5FE1B-6C9D-444F-930F-0C1B3C0A60D1}" type="pres">
      <dgm:prSet presAssocID="{50A7E482-DBF9-4CEA-8D5B-C97ADE95FE0D}" presName="node" presStyleLbl="node1" presStyleIdx="0" presStyleCnt="6">
        <dgm:presLayoutVars>
          <dgm:bulletEnabled val="1"/>
        </dgm:presLayoutVars>
      </dgm:prSet>
      <dgm:spPr/>
    </dgm:pt>
    <dgm:pt modelId="{C98671B5-0570-417B-8F4B-2EB6DC9DEE20}" type="pres">
      <dgm:prSet presAssocID="{50A7E482-DBF9-4CEA-8D5B-C97ADE95FE0D}" presName="dummy" presStyleCnt="0"/>
      <dgm:spPr/>
    </dgm:pt>
    <dgm:pt modelId="{70AB7184-A1D7-4AD3-9472-029D7F3F7E04}" type="pres">
      <dgm:prSet presAssocID="{EDB9056D-6D0F-4C83-9476-B05B7D8B31CF}" presName="sibTrans" presStyleLbl="sibTrans2D1" presStyleIdx="0" presStyleCnt="6"/>
      <dgm:spPr/>
    </dgm:pt>
    <dgm:pt modelId="{B64C88DE-E048-438B-9F1B-4A1031B7A388}" type="pres">
      <dgm:prSet presAssocID="{0445ED0F-88BC-4332-82BF-EF0B17F0C664}" presName="node" presStyleLbl="node1" presStyleIdx="1" presStyleCnt="6">
        <dgm:presLayoutVars>
          <dgm:bulletEnabled val="1"/>
        </dgm:presLayoutVars>
      </dgm:prSet>
      <dgm:spPr/>
    </dgm:pt>
    <dgm:pt modelId="{1CC1A077-7A04-412B-89F0-C84C817DCA85}" type="pres">
      <dgm:prSet presAssocID="{0445ED0F-88BC-4332-82BF-EF0B17F0C664}" presName="dummy" presStyleCnt="0"/>
      <dgm:spPr/>
    </dgm:pt>
    <dgm:pt modelId="{A26EF3DA-D4FC-448C-B6DD-1FE15B4BA92B}" type="pres">
      <dgm:prSet presAssocID="{8FD4DF92-1491-413D-8BEC-BDF0D576C217}" presName="sibTrans" presStyleLbl="sibTrans2D1" presStyleIdx="1" presStyleCnt="6"/>
      <dgm:spPr/>
    </dgm:pt>
    <dgm:pt modelId="{E1F23BB9-8267-43CA-98D5-55D30EBF1F25}" type="pres">
      <dgm:prSet presAssocID="{1CAE5330-8D9A-46E0-A2ED-251449267A08}" presName="node" presStyleLbl="node1" presStyleIdx="2" presStyleCnt="6">
        <dgm:presLayoutVars>
          <dgm:bulletEnabled val="1"/>
        </dgm:presLayoutVars>
      </dgm:prSet>
      <dgm:spPr/>
    </dgm:pt>
    <dgm:pt modelId="{B25290DB-51FB-4DFA-BB70-DF5A7D745834}" type="pres">
      <dgm:prSet presAssocID="{1CAE5330-8D9A-46E0-A2ED-251449267A08}" presName="dummy" presStyleCnt="0"/>
      <dgm:spPr/>
    </dgm:pt>
    <dgm:pt modelId="{E248F47C-149D-4F0A-9F7F-348125B5A38B}" type="pres">
      <dgm:prSet presAssocID="{BADF0D2D-4650-4FD9-8779-9B9747C1E8C8}" presName="sibTrans" presStyleLbl="sibTrans2D1" presStyleIdx="2" presStyleCnt="6"/>
      <dgm:spPr/>
    </dgm:pt>
    <dgm:pt modelId="{6624C4AF-861D-47B4-A321-5A4EFBBE6116}" type="pres">
      <dgm:prSet presAssocID="{51AF1935-B85C-4BC5-8C92-DB3EEC574E42}" presName="node" presStyleLbl="node1" presStyleIdx="3" presStyleCnt="6">
        <dgm:presLayoutVars>
          <dgm:bulletEnabled val="1"/>
        </dgm:presLayoutVars>
      </dgm:prSet>
      <dgm:spPr/>
    </dgm:pt>
    <dgm:pt modelId="{23491ED5-036E-450D-9922-4B6B008FF5FA}" type="pres">
      <dgm:prSet presAssocID="{51AF1935-B85C-4BC5-8C92-DB3EEC574E42}" presName="dummy" presStyleCnt="0"/>
      <dgm:spPr/>
    </dgm:pt>
    <dgm:pt modelId="{D5ABE3A0-B204-4E3A-878B-F729CDCADF7F}" type="pres">
      <dgm:prSet presAssocID="{4751DF53-0406-4BF6-B7B7-9941F00613CB}" presName="sibTrans" presStyleLbl="sibTrans2D1" presStyleIdx="3" presStyleCnt="6"/>
      <dgm:spPr/>
    </dgm:pt>
    <dgm:pt modelId="{444D0BBE-5204-492C-A6DF-D9E82EDDC738}" type="pres">
      <dgm:prSet presAssocID="{BCC29B97-C3EF-4D61-A2A5-5482AB9904A3}" presName="node" presStyleLbl="node1" presStyleIdx="4" presStyleCnt="6">
        <dgm:presLayoutVars>
          <dgm:bulletEnabled val="1"/>
        </dgm:presLayoutVars>
      </dgm:prSet>
      <dgm:spPr/>
    </dgm:pt>
    <dgm:pt modelId="{1DDA2821-65C7-4FED-9A6D-D7E26B79987A}" type="pres">
      <dgm:prSet presAssocID="{BCC29B97-C3EF-4D61-A2A5-5482AB9904A3}" presName="dummy" presStyleCnt="0"/>
      <dgm:spPr/>
    </dgm:pt>
    <dgm:pt modelId="{B1C0815A-953C-439B-9854-96F5C1860062}" type="pres">
      <dgm:prSet presAssocID="{74B7544A-247B-4D8F-907A-655BB5A6616C}" presName="sibTrans" presStyleLbl="sibTrans2D1" presStyleIdx="4" presStyleCnt="6"/>
      <dgm:spPr/>
    </dgm:pt>
    <dgm:pt modelId="{1AB22901-690C-41FC-9DC6-2E144FEB56F4}" type="pres">
      <dgm:prSet presAssocID="{FD9C9A52-16A5-46F2-991D-E53BC75839B6}" presName="node" presStyleLbl="node1" presStyleIdx="5" presStyleCnt="6">
        <dgm:presLayoutVars>
          <dgm:bulletEnabled val="1"/>
        </dgm:presLayoutVars>
      </dgm:prSet>
      <dgm:spPr/>
    </dgm:pt>
    <dgm:pt modelId="{7D348FD6-783B-4135-B0F6-B70A47B15F80}" type="pres">
      <dgm:prSet presAssocID="{FD9C9A52-16A5-46F2-991D-E53BC75839B6}" presName="dummy" presStyleCnt="0"/>
      <dgm:spPr/>
    </dgm:pt>
    <dgm:pt modelId="{2F4210CE-88E2-4AD7-BFFD-A809BEAE43DC}" type="pres">
      <dgm:prSet presAssocID="{66CE4418-E269-4646-8B93-1E42A361AA6D}" presName="sibTrans" presStyleLbl="sibTrans2D1" presStyleIdx="5" presStyleCnt="6"/>
      <dgm:spPr/>
    </dgm:pt>
  </dgm:ptLst>
  <dgm:cxnLst>
    <dgm:cxn modelId="{22207E03-F43E-4FA7-94FF-78A98F67887D}" type="presOf" srcId="{1CAE5330-8D9A-46E0-A2ED-251449267A08}" destId="{E1F23BB9-8267-43CA-98D5-55D30EBF1F25}" srcOrd="0" destOrd="0" presId="urn:microsoft.com/office/officeart/2005/8/layout/radial6"/>
    <dgm:cxn modelId="{935EBF05-17D7-44D6-83B8-196A862F4DED}" srcId="{56C3C1EE-EED0-42CC-8E57-4262ED81FE13}" destId="{BCC29B97-C3EF-4D61-A2A5-5482AB9904A3}" srcOrd="4" destOrd="0" parTransId="{DAAEF257-A893-4E5F-8379-0139CB42336B}" sibTransId="{74B7544A-247B-4D8F-907A-655BB5A6616C}"/>
    <dgm:cxn modelId="{8251AA24-E578-44F3-A35C-5FCA53B1B1CC}" srcId="{56C3C1EE-EED0-42CC-8E57-4262ED81FE13}" destId="{51AF1935-B85C-4BC5-8C92-DB3EEC574E42}" srcOrd="3" destOrd="0" parTransId="{11C962D9-9FF3-43BF-A9AC-832B154A9F31}" sibTransId="{4751DF53-0406-4BF6-B7B7-9941F00613CB}"/>
    <dgm:cxn modelId="{033B7739-2505-40E1-A54B-CC7C11C9F67D}" srcId="{56C3C1EE-EED0-42CC-8E57-4262ED81FE13}" destId="{1CAE5330-8D9A-46E0-A2ED-251449267A08}" srcOrd="2" destOrd="0" parTransId="{460C8DD2-EFC7-4B22-AF07-F4A6C969E998}" sibTransId="{BADF0D2D-4650-4FD9-8779-9B9747C1E8C8}"/>
    <dgm:cxn modelId="{334F5841-74BB-473D-9174-22E12A88F87D}" type="presOf" srcId="{74B7544A-247B-4D8F-907A-655BB5A6616C}" destId="{B1C0815A-953C-439B-9854-96F5C1860062}" srcOrd="0" destOrd="0" presId="urn:microsoft.com/office/officeart/2005/8/layout/radial6"/>
    <dgm:cxn modelId="{DAE56568-3E48-42B7-891E-BD8AB1F47C72}" type="presOf" srcId="{50A7E482-DBF9-4CEA-8D5B-C97ADE95FE0D}" destId="{12A5FE1B-6C9D-444F-930F-0C1B3C0A60D1}" srcOrd="0" destOrd="0" presId="urn:microsoft.com/office/officeart/2005/8/layout/radial6"/>
    <dgm:cxn modelId="{9498024A-322B-4399-8C0A-AE7814621218}" type="presOf" srcId="{BCC29B97-C3EF-4D61-A2A5-5482AB9904A3}" destId="{444D0BBE-5204-492C-A6DF-D9E82EDDC738}" srcOrd="0" destOrd="0" presId="urn:microsoft.com/office/officeart/2005/8/layout/radial6"/>
    <dgm:cxn modelId="{EBE38770-49C0-4868-B47E-FFC68620362B}" type="presOf" srcId="{7DC940BC-50B9-4F81-AB33-36DD9771CC82}" destId="{4FE05031-7BE0-4B7D-864E-9A826CE31B62}" srcOrd="0" destOrd="0" presId="urn:microsoft.com/office/officeart/2005/8/layout/radial6"/>
    <dgm:cxn modelId="{E08AFC50-AFBE-4586-A2CA-33D855874498}" type="presOf" srcId="{4751DF53-0406-4BF6-B7B7-9941F00613CB}" destId="{D5ABE3A0-B204-4E3A-878B-F729CDCADF7F}" srcOrd="0" destOrd="0" presId="urn:microsoft.com/office/officeart/2005/8/layout/radial6"/>
    <dgm:cxn modelId="{60824D77-6173-48EE-A69D-C213F87D6513}" type="presOf" srcId="{0445ED0F-88BC-4332-82BF-EF0B17F0C664}" destId="{B64C88DE-E048-438B-9F1B-4A1031B7A388}" srcOrd="0" destOrd="0" presId="urn:microsoft.com/office/officeart/2005/8/layout/radial6"/>
    <dgm:cxn modelId="{1E84D677-7321-408D-8CDC-B4B3E90C1334}" type="presOf" srcId="{51AF1935-B85C-4BC5-8C92-DB3EEC574E42}" destId="{6624C4AF-861D-47B4-A321-5A4EFBBE6116}" srcOrd="0" destOrd="0" presId="urn:microsoft.com/office/officeart/2005/8/layout/radial6"/>
    <dgm:cxn modelId="{9351C083-81A7-4096-848E-99F5942EF720}" srcId="{56C3C1EE-EED0-42CC-8E57-4262ED81FE13}" destId="{0445ED0F-88BC-4332-82BF-EF0B17F0C664}" srcOrd="1" destOrd="0" parTransId="{F39A62D9-3ADC-4A2D-80F1-093D9E7CF399}" sibTransId="{8FD4DF92-1491-413D-8BEC-BDF0D576C217}"/>
    <dgm:cxn modelId="{0D84BCB1-7CFA-40E0-9C38-E77B526AB949}" srcId="{56C3C1EE-EED0-42CC-8E57-4262ED81FE13}" destId="{50A7E482-DBF9-4CEA-8D5B-C97ADE95FE0D}" srcOrd="0" destOrd="0" parTransId="{B28C0E12-6E73-488C-8C88-F0B48CA623FD}" sibTransId="{EDB9056D-6D0F-4C83-9476-B05B7D8B31CF}"/>
    <dgm:cxn modelId="{BDAC38B6-6157-46BB-8E10-F16B82C176D3}" srcId="{7DC940BC-50B9-4F81-AB33-36DD9771CC82}" destId="{56C3C1EE-EED0-42CC-8E57-4262ED81FE13}" srcOrd="0" destOrd="0" parTransId="{3F85B4C6-E9C6-4A76-A808-2A3BD5828488}" sibTransId="{30F93A51-AC71-4529-AE8B-347ABC667131}"/>
    <dgm:cxn modelId="{136864B6-9628-4A88-8A34-C682C4C1E90A}" type="presOf" srcId="{56C3C1EE-EED0-42CC-8E57-4262ED81FE13}" destId="{99850C17-C618-4DBB-8DBC-1ED4592A1835}" srcOrd="0" destOrd="0" presId="urn:microsoft.com/office/officeart/2005/8/layout/radial6"/>
    <dgm:cxn modelId="{D1B79EB9-2847-48F0-B9CE-157919992AA5}" type="presOf" srcId="{EDB9056D-6D0F-4C83-9476-B05B7D8B31CF}" destId="{70AB7184-A1D7-4AD3-9472-029D7F3F7E04}" srcOrd="0" destOrd="0" presId="urn:microsoft.com/office/officeart/2005/8/layout/radial6"/>
    <dgm:cxn modelId="{DEB0D6BE-A6A2-4C43-8BB9-A2D6ACA5BCD0}" srcId="{56C3C1EE-EED0-42CC-8E57-4262ED81FE13}" destId="{FD9C9A52-16A5-46F2-991D-E53BC75839B6}" srcOrd="5" destOrd="0" parTransId="{783F8E6B-3EFF-435E-8526-E71A5BF5A303}" sibTransId="{66CE4418-E269-4646-8B93-1E42A361AA6D}"/>
    <dgm:cxn modelId="{51C982CE-ED9D-47D0-B969-FE05435D98CA}" type="presOf" srcId="{BADF0D2D-4650-4FD9-8779-9B9747C1E8C8}" destId="{E248F47C-149D-4F0A-9F7F-348125B5A38B}" srcOrd="0" destOrd="0" presId="urn:microsoft.com/office/officeart/2005/8/layout/radial6"/>
    <dgm:cxn modelId="{4AEEA7DC-C0CB-4153-9FB3-F5F5312B207E}" type="presOf" srcId="{FD9C9A52-16A5-46F2-991D-E53BC75839B6}" destId="{1AB22901-690C-41FC-9DC6-2E144FEB56F4}" srcOrd="0" destOrd="0" presId="urn:microsoft.com/office/officeart/2005/8/layout/radial6"/>
    <dgm:cxn modelId="{F2FF09E0-8C7C-4823-A9BE-3B433226B733}" type="presOf" srcId="{66CE4418-E269-4646-8B93-1E42A361AA6D}" destId="{2F4210CE-88E2-4AD7-BFFD-A809BEAE43DC}" srcOrd="0" destOrd="0" presId="urn:microsoft.com/office/officeart/2005/8/layout/radial6"/>
    <dgm:cxn modelId="{769841FB-30A1-4A22-BB7D-5AE2742A51A4}" type="presOf" srcId="{8FD4DF92-1491-413D-8BEC-BDF0D576C217}" destId="{A26EF3DA-D4FC-448C-B6DD-1FE15B4BA92B}" srcOrd="0" destOrd="0" presId="urn:microsoft.com/office/officeart/2005/8/layout/radial6"/>
    <dgm:cxn modelId="{CCE871C1-20BE-4DD0-B528-F21D9F749E14}" type="presParOf" srcId="{4FE05031-7BE0-4B7D-864E-9A826CE31B62}" destId="{99850C17-C618-4DBB-8DBC-1ED4592A1835}" srcOrd="0" destOrd="0" presId="urn:microsoft.com/office/officeart/2005/8/layout/radial6"/>
    <dgm:cxn modelId="{C081E043-DF50-4002-AC4B-4E260B404B35}" type="presParOf" srcId="{4FE05031-7BE0-4B7D-864E-9A826CE31B62}" destId="{12A5FE1B-6C9D-444F-930F-0C1B3C0A60D1}" srcOrd="1" destOrd="0" presId="urn:microsoft.com/office/officeart/2005/8/layout/radial6"/>
    <dgm:cxn modelId="{D08EA387-2C77-4A5C-9A93-B8C68C94031B}" type="presParOf" srcId="{4FE05031-7BE0-4B7D-864E-9A826CE31B62}" destId="{C98671B5-0570-417B-8F4B-2EB6DC9DEE20}" srcOrd="2" destOrd="0" presId="urn:microsoft.com/office/officeart/2005/8/layout/radial6"/>
    <dgm:cxn modelId="{7D843F52-043D-4354-AE42-ED94D4C62F40}" type="presParOf" srcId="{4FE05031-7BE0-4B7D-864E-9A826CE31B62}" destId="{70AB7184-A1D7-4AD3-9472-029D7F3F7E04}" srcOrd="3" destOrd="0" presId="urn:microsoft.com/office/officeart/2005/8/layout/radial6"/>
    <dgm:cxn modelId="{D4920A7F-F648-46A0-B6A2-30A484937F2D}" type="presParOf" srcId="{4FE05031-7BE0-4B7D-864E-9A826CE31B62}" destId="{B64C88DE-E048-438B-9F1B-4A1031B7A388}" srcOrd="4" destOrd="0" presId="urn:microsoft.com/office/officeart/2005/8/layout/radial6"/>
    <dgm:cxn modelId="{2DA068F7-DFDC-45AE-8B0F-951A3FAC8FC0}" type="presParOf" srcId="{4FE05031-7BE0-4B7D-864E-9A826CE31B62}" destId="{1CC1A077-7A04-412B-89F0-C84C817DCA85}" srcOrd="5" destOrd="0" presId="urn:microsoft.com/office/officeart/2005/8/layout/radial6"/>
    <dgm:cxn modelId="{7C229D93-F972-4E92-846E-33530EB7F3D0}" type="presParOf" srcId="{4FE05031-7BE0-4B7D-864E-9A826CE31B62}" destId="{A26EF3DA-D4FC-448C-B6DD-1FE15B4BA92B}" srcOrd="6" destOrd="0" presId="urn:microsoft.com/office/officeart/2005/8/layout/radial6"/>
    <dgm:cxn modelId="{1BA76DA0-55FB-4E8D-BB90-E7496457C146}" type="presParOf" srcId="{4FE05031-7BE0-4B7D-864E-9A826CE31B62}" destId="{E1F23BB9-8267-43CA-98D5-55D30EBF1F25}" srcOrd="7" destOrd="0" presId="urn:microsoft.com/office/officeart/2005/8/layout/radial6"/>
    <dgm:cxn modelId="{82519565-BF2C-4C3A-A179-1FA4E6F240BD}" type="presParOf" srcId="{4FE05031-7BE0-4B7D-864E-9A826CE31B62}" destId="{B25290DB-51FB-4DFA-BB70-DF5A7D745834}" srcOrd="8" destOrd="0" presId="urn:microsoft.com/office/officeart/2005/8/layout/radial6"/>
    <dgm:cxn modelId="{72265914-EF03-41F6-81F7-69C0EDD6CB54}" type="presParOf" srcId="{4FE05031-7BE0-4B7D-864E-9A826CE31B62}" destId="{E248F47C-149D-4F0A-9F7F-348125B5A38B}" srcOrd="9" destOrd="0" presId="urn:microsoft.com/office/officeart/2005/8/layout/radial6"/>
    <dgm:cxn modelId="{AD7A4443-CE35-4263-853A-76A6F0C251FC}" type="presParOf" srcId="{4FE05031-7BE0-4B7D-864E-9A826CE31B62}" destId="{6624C4AF-861D-47B4-A321-5A4EFBBE6116}" srcOrd="10" destOrd="0" presId="urn:microsoft.com/office/officeart/2005/8/layout/radial6"/>
    <dgm:cxn modelId="{37631F84-411F-4AD8-BAB7-A29D2013C7B8}" type="presParOf" srcId="{4FE05031-7BE0-4B7D-864E-9A826CE31B62}" destId="{23491ED5-036E-450D-9922-4B6B008FF5FA}" srcOrd="11" destOrd="0" presId="urn:microsoft.com/office/officeart/2005/8/layout/radial6"/>
    <dgm:cxn modelId="{70AD4DA4-0B5C-4AF7-8823-E67B0D066E21}" type="presParOf" srcId="{4FE05031-7BE0-4B7D-864E-9A826CE31B62}" destId="{D5ABE3A0-B204-4E3A-878B-F729CDCADF7F}" srcOrd="12" destOrd="0" presId="urn:microsoft.com/office/officeart/2005/8/layout/radial6"/>
    <dgm:cxn modelId="{555354CD-69C2-4460-BA4F-308E64A10D1C}" type="presParOf" srcId="{4FE05031-7BE0-4B7D-864E-9A826CE31B62}" destId="{444D0BBE-5204-492C-A6DF-D9E82EDDC738}" srcOrd="13" destOrd="0" presId="urn:microsoft.com/office/officeart/2005/8/layout/radial6"/>
    <dgm:cxn modelId="{B90E74C0-8FDE-4664-8ABF-41C5A71A5997}" type="presParOf" srcId="{4FE05031-7BE0-4B7D-864E-9A826CE31B62}" destId="{1DDA2821-65C7-4FED-9A6D-D7E26B79987A}" srcOrd="14" destOrd="0" presId="urn:microsoft.com/office/officeart/2005/8/layout/radial6"/>
    <dgm:cxn modelId="{40565B59-4952-45C2-B45D-3BBE661D72F0}" type="presParOf" srcId="{4FE05031-7BE0-4B7D-864E-9A826CE31B62}" destId="{B1C0815A-953C-439B-9854-96F5C1860062}" srcOrd="15" destOrd="0" presId="urn:microsoft.com/office/officeart/2005/8/layout/radial6"/>
    <dgm:cxn modelId="{BA429B62-F662-4E65-9E06-E227ACAFF33C}" type="presParOf" srcId="{4FE05031-7BE0-4B7D-864E-9A826CE31B62}" destId="{1AB22901-690C-41FC-9DC6-2E144FEB56F4}" srcOrd="16" destOrd="0" presId="urn:microsoft.com/office/officeart/2005/8/layout/radial6"/>
    <dgm:cxn modelId="{F1D31646-8DF8-4845-A58E-EC8496A021E4}" type="presParOf" srcId="{4FE05031-7BE0-4B7D-864E-9A826CE31B62}" destId="{7D348FD6-783B-4135-B0F6-B70A47B15F80}" srcOrd="17" destOrd="0" presId="urn:microsoft.com/office/officeart/2005/8/layout/radial6"/>
    <dgm:cxn modelId="{0D63FB4E-23E5-4A25-B6EE-68686643E4B9}" type="presParOf" srcId="{4FE05031-7BE0-4B7D-864E-9A826CE31B62}" destId="{2F4210CE-88E2-4AD7-BFFD-A809BEAE43DC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210CE-88E2-4AD7-BFFD-A809BEAE43DC}">
      <dsp:nvSpPr>
        <dsp:cNvPr id="0" name=""/>
        <dsp:cNvSpPr/>
      </dsp:nvSpPr>
      <dsp:spPr>
        <a:xfrm>
          <a:off x="813383" y="393792"/>
          <a:ext cx="2708592" cy="2708592"/>
        </a:xfrm>
        <a:prstGeom prst="blockArc">
          <a:avLst>
            <a:gd name="adj1" fmla="val 12600000"/>
            <a:gd name="adj2" fmla="val 16200000"/>
            <a:gd name="adj3" fmla="val 4506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C0815A-953C-439B-9854-96F5C1860062}">
      <dsp:nvSpPr>
        <dsp:cNvPr id="0" name=""/>
        <dsp:cNvSpPr/>
      </dsp:nvSpPr>
      <dsp:spPr>
        <a:xfrm>
          <a:off x="813383" y="393792"/>
          <a:ext cx="2708592" cy="2708592"/>
        </a:xfrm>
        <a:prstGeom prst="blockArc">
          <a:avLst>
            <a:gd name="adj1" fmla="val 9000000"/>
            <a:gd name="adj2" fmla="val 12600000"/>
            <a:gd name="adj3" fmla="val 4506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ABE3A0-B204-4E3A-878B-F729CDCADF7F}">
      <dsp:nvSpPr>
        <dsp:cNvPr id="0" name=""/>
        <dsp:cNvSpPr/>
      </dsp:nvSpPr>
      <dsp:spPr>
        <a:xfrm>
          <a:off x="813383" y="393792"/>
          <a:ext cx="2708592" cy="2708592"/>
        </a:xfrm>
        <a:prstGeom prst="blockArc">
          <a:avLst>
            <a:gd name="adj1" fmla="val 5400000"/>
            <a:gd name="adj2" fmla="val 9000000"/>
            <a:gd name="adj3" fmla="val 4506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48F47C-149D-4F0A-9F7F-348125B5A38B}">
      <dsp:nvSpPr>
        <dsp:cNvPr id="0" name=""/>
        <dsp:cNvSpPr/>
      </dsp:nvSpPr>
      <dsp:spPr>
        <a:xfrm>
          <a:off x="813383" y="393792"/>
          <a:ext cx="2708592" cy="2708592"/>
        </a:xfrm>
        <a:prstGeom prst="blockArc">
          <a:avLst>
            <a:gd name="adj1" fmla="val 1800000"/>
            <a:gd name="adj2" fmla="val 5400000"/>
            <a:gd name="adj3" fmla="val 4506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6EF3DA-D4FC-448C-B6DD-1FE15B4BA92B}">
      <dsp:nvSpPr>
        <dsp:cNvPr id="0" name=""/>
        <dsp:cNvSpPr/>
      </dsp:nvSpPr>
      <dsp:spPr>
        <a:xfrm>
          <a:off x="813383" y="393792"/>
          <a:ext cx="2708592" cy="2708592"/>
        </a:xfrm>
        <a:prstGeom prst="blockArc">
          <a:avLst>
            <a:gd name="adj1" fmla="val 19800000"/>
            <a:gd name="adj2" fmla="val 1800000"/>
            <a:gd name="adj3" fmla="val 4506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AB7184-A1D7-4AD3-9472-029D7F3F7E04}">
      <dsp:nvSpPr>
        <dsp:cNvPr id="0" name=""/>
        <dsp:cNvSpPr/>
      </dsp:nvSpPr>
      <dsp:spPr>
        <a:xfrm>
          <a:off x="813383" y="393792"/>
          <a:ext cx="2708592" cy="2708592"/>
        </a:xfrm>
        <a:prstGeom prst="blockArc">
          <a:avLst>
            <a:gd name="adj1" fmla="val 16200000"/>
            <a:gd name="adj2" fmla="val 19800000"/>
            <a:gd name="adj3" fmla="val 4506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850C17-C618-4DBB-8DBC-1ED4592A1835}">
      <dsp:nvSpPr>
        <dsp:cNvPr id="0" name=""/>
        <dsp:cNvSpPr/>
      </dsp:nvSpPr>
      <dsp:spPr>
        <a:xfrm>
          <a:off x="1562253" y="1142662"/>
          <a:ext cx="1210852" cy="121085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Python</a:t>
          </a:r>
          <a:endParaRPr lang="en-NG" sz="2100" kern="1200" dirty="0"/>
        </a:p>
      </dsp:txBody>
      <dsp:txXfrm>
        <a:off x="1739578" y="1319987"/>
        <a:ext cx="856202" cy="856202"/>
      </dsp:txXfrm>
    </dsp:sp>
    <dsp:sp modelId="{12A5FE1B-6C9D-444F-930F-0C1B3C0A60D1}">
      <dsp:nvSpPr>
        <dsp:cNvPr id="0" name=""/>
        <dsp:cNvSpPr/>
      </dsp:nvSpPr>
      <dsp:spPr>
        <a:xfrm>
          <a:off x="1743881" y="507"/>
          <a:ext cx="847596" cy="84759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DBT</a:t>
          </a:r>
          <a:endParaRPr lang="en-NG" sz="800" kern="1200" dirty="0"/>
        </a:p>
      </dsp:txBody>
      <dsp:txXfrm>
        <a:off x="1868009" y="124635"/>
        <a:ext cx="599340" cy="599340"/>
      </dsp:txXfrm>
    </dsp:sp>
    <dsp:sp modelId="{B64C88DE-E048-438B-9F1B-4A1031B7A388}">
      <dsp:nvSpPr>
        <dsp:cNvPr id="0" name=""/>
        <dsp:cNvSpPr/>
      </dsp:nvSpPr>
      <dsp:spPr>
        <a:xfrm>
          <a:off x="2890311" y="662398"/>
          <a:ext cx="847596" cy="84759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Docker &amp; Docker-compose</a:t>
          </a:r>
          <a:endParaRPr lang="en-NG" sz="800" kern="1200" dirty="0"/>
        </a:p>
      </dsp:txBody>
      <dsp:txXfrm>
        <a:off x="3014439" y="786526"/>
        <a:ext cx="599340" cy="599340"/>
      </dsp:txXfrm>
    </dsp:sp>
    <dsp:sp modelId="{E1F23BB9-8267-43CA-98D5-55D30EBF1F25}">
      <dsp:nvSpPr>
        <dsp:cNvPr id="0" name=""/>
        <dsp:cNvSpPr/>
      </dsp:nvSpPr>
      <dsp:spPr>
        <a:xfrm>
          <a:off x="2890311" y="1986181"/>
          <a:ext cx="847596" cy="84759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Apache-Airflow</a:t>
          </a:r>
          <a:endParaRPr lang="en-NG" sz="800" kern="1200" dirty="0"/>
        </a:p>
      </dsp:txBody>
      <dsp:txXfrm>
        <a:off x="3014439" y="2110309"/>
        <a:ext cx="599340" cy="599340"/>
      </dsp:txXfrm>
    </dsp:sp>
    <dsp:sp modelId="{6624C4AF-861D-47B4-A321-5A4EFBBE6116}">
      <dsp:nvSpPr>
        <dsp:cNvPr id="0" name=""/>
        <dsp:cNvSpPr/>
      </dsp:nvSpPr>
      <dsp:spPr>
        <a:xfrm>
          <a:off x="1743881" y="2648072"/>
          <a:ext cx="847596" cy="84759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PostgreSQL</a:t>
          </a:r>
          <a:endParaRPr lang="en-NG" sz="800" kern="1200" dirty="0"/>
        </a:p>
      </dsp:txBody>
      <dsp:txXfrm>
        <a:off x="1868009" y="2772200"/>
        <a:ext cx="599340" cy="599340"/>
      </dsp:txXfrm>
    </dsp:sp>
    <dsp:sp modelId="{444D0BBE-5204-492C-A6DF-D9E82EDDC738}">
      <dsp:nvSpPr>
        <dsp:cNvPr id="0" name=""/>
        <dsp:cNvSpPr/>
      </dsp:nvSpPr>
      <dsp:spPr>
        <a:xfrm>
          <a:off x="597452" y="1986181"/>
          <a:ext cx="847596" cy="84759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Google BigQuery</a:t>
          </a:r>
          <a:endParaRPr lang="en-NG" sz="800" kern="1200" dirty="0"/>
        </a:p>
      </dsp:txBody>
      <dsp:txXfrm>
        <a:off x="721580" y="2110309"/>
        <a:ext cx="599340" cy="599340"/>
      </dsp:txXfrm>
    </dsp:sp>
    <dsp:sp modelId="{1AB22901-690C-41FC-9DC6-2E144FEB56F4}">
      <dsp:nvSpPr>
        <dsp:cNvPr id="0" name=""/>
        <dsp:cNvSpPr/>
      </dsp:nvSpPr>
      <dsp:spPr>
        <a:xfrm>
          <a:off x="597452" y="662398"/>
          <a:ext cx="847596" cy="84759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GCS</a:t>
          </a:r>
          <a:endParaRPr lang="en-NG" sz="800" kern="1200" dirty="0"/>
        </a:p>
      </dsp:txBody>
      <dsp:txXfrm>
        <a:off x="721580" y="786526"/>
        <a:ext cx="599340" cy="599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91C6-0809-069A-31D2-D4EE4AFF6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5E82E-C7E5-0B23-98FF-75687E19E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4692F-AB1F-B07A-562B-5EC80B77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67985-12FF-A698-B36C-0A223D14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938C-00A2-D78A-083D-5A63F23A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397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DDAC-3C92-B480-C7E8-655B7DEE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75C1-BE4B-7EAC-1F57-71F9B6F4D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60C4-2955-EFE2-AF8E-EA559D69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A1DF-3ACC-9747-2AC4-D1E42B6C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AA63C-480A-8587-79B2-61742199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1437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63525-1B45-516F-A48B-2F5C14633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5435F-407F-644F-1B95-52CFF08A5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0550A-1F6F-A016-EB66-38280041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54DED-A713-C38A-DBB0-6E48A5CD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7160-E097-6B04-D625-DBE96344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0140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DB16-B040-A9AB-76B6-57D25D52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1CF3-8B2E-1B1A-A46D-8030D429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1677-9F16-CD12-1874-BB68574B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9CAD5-F03E-4B75-D84E-AD435DA7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E544A-6BA6-12E9-9B21-3846D8E8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438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8CF3-49C6-079F-0291-4213B6E7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31113-4929-9AA8-EBD6-19474BEC9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4D68-6DB8-9F95-7A6B-D7D16DE7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A8A3-DECA-37FB-1944-E4FC3089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1F409-4242-D901-8AA0-63372391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9561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3B05-4D20-4F33-893E-26C1DC84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3AFA-61B5-4F05-7949-D1BB13BAD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9DD1A-E2FC-A496-B90E-C53F1E2BF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39133-B477-FBAB-2949-0205312A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9D16E-2CBB-3EB5-5F0C-A50B2BB4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EA187-22B1-6778-5B90-BE4ACF76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3755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F2F1-3BE9-A7B0-21F2-2564636F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7DD79-316E-1C9A-D198-4F1537627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AA3F8-6225-A9CB-354E-B927C4E85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208FD-5ADD-F4CB-918C-F2EDF203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B06F9-6293-3812-14A7-9AD7620FE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F5F87-3327-2CE6-86CA-6BE99DCF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4F958-B76E-1B51-CCD6-B64B320C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B7FA8-113A-3E53-EE6B-6F3523A5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8519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961F-F229-8E26-F95B-FB64AA5D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E88FC-59DA-C178-77A8-500FDC92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2F779-1A0E-4C08-DD86-B7ECACDC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652D8-1918-EFD6-A5F0-100DE212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390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C2A09-6D94-3B74-4C23-B8060E17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7EBCD-E792-B30C-41F1-752A363D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5E4FF-DF8D-A831-4C0B-DC1381A9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802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04D1-E0F7-63F0-7099-53C4BD4E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F9A0-CA3F-D81B-2892-8C18BC275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70735-C529-33F7-2F2D-70A4A8D93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9BFE7-D313-6362-D6F9-ACDAE9C0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94E1A-1B30-B65E-4381-DF71E97D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1AA8E-7205-691C-9A0C-3E3E8F1D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186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68E0-6CCB-965C-A373-28BCB578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12E93-2CE9-AA63-9394-110EF5F5B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90C7A-EA74-A89F-25AF-9A4BB21B8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BA7D7-4974-6BC4-7054-7D4D421D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95CB6-0B20-11AD-6B41-2E28F3EC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BF344-D20F-FE63-F5E6-A70D377A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1359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D3491-BEF0-1D05-B8AC-A7BE32C6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7813-6F80-6F2B-98D1-A0FE73C2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6C79B-FCB8-C661-BC46-91F492EDF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34310-9237-7B3F-CC7B-819F2DD7A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9E6A6-A59C-A443-8F63-4D050FAD6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10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etdbt.com/docs/introduction" TargetMode="External"/><Relationship Id="rId2" Type="http://schemas.openxmlformats.org/officeDocument/2006/relationships/hyperlink" Target="https://github.com/ififrank2013/ELT-Tool-for-Data-Analysis-Capstone-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course.getdb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02A41-3F08-36AF-F0B7-E7AC30AE3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Development of an ELT Tool for Data Analysis of Kaggle Data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D8F5683-D2F6-787B-C68A-F51D9861B059}"/>
              </a:ext>
            </a:extLst>
          </p:cNvPr>
          <p:cNvSpPr>
            <a:spLocks/>
          </p:cNvSpPr>
          <p:nvPr/>
        </p:nvSpPr>
        <p:spPr>
          <a:xfrm>
            <a:off x="1965008" y="2914435"/>
            <a:ext cx="8122257" cy="176828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804672">
              <a:spcAft>
                <a:spcPts val="600"/>
              </a:spcAft>
            </a:pPr>
            <a:endParaRPr lang="en-US" sz="2288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sz="228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Python, PostgreSQL, Docker, Docker Compose, Airflow, DBT and</a:t>
            </a:r>
            <a:br>
              <a:rPr lang="en-US" sz="228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28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BigQuery to Analyze Brazilian E-Commerce Data</a:t>
            </a:r>
            <a:endParaRPr lang="en-NG" sz="2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82E7C-887E-C8C6-D95C-6ED7192F305E}"/>
              </a:ext>
            </a:extLst>
          </p:cNvPr>
          <p:cNvSpPr txBox="1"/>
          <p:nvPr/>
        </p:nvSpPr>
        <p:spPr>
          <a:xfrm>
            <a:off x="9162230" y="5535060"/>
            <a:ext cx="2120812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Ifeanyi Franklin Ike</a:t>
            </a:r>
            <a:endParaRPr lang="en-NG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7CE90-B5B4-7827-A1E8-466995A856E0}"/>
              </a:ext>
            </a:extLst>
          </p:cNvPr>
          <p:cNvSpPr txBox="1"/>
          <p:nvPr/>
        </p:nvSpPr>
        <p:spPr>
          <a:xfrm>
            <a:off x="904602" y="5535060"/>
            <a:ext cx="2120812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August, 2024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97711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EF1E-1651-79F9-56D5-FC09941B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E494-A0AB-E5F2-F07F-426DD00C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project has developed an end-to-end ELT tool using a combination of Docker, PostgreSQL, Airflow, DBT and GCP.</a:t>
            </a:r>
          </a:p>
          <a:p>
            <a:r>
              <a:rPr lang="en-US" sz="3200" dirty="0"/>
              <a:t>The project also simplifies data modelling and querying to answer business intelligence questions.</a:t>
            </a:r>
          </a:p>
          <a:p>
            <a:r>
              <a:rPr lang="en-US" sz="3200" dirty="0"/>
              <a:t>The project can therefore be adopted in order datasets by changing the configurations.</a:t>
            </a:r>
            <a:endParaRPr lang="en-NG" sz="3200" dirty="0"/>
          </a:p>
        </p:txBody>
      </p:sp>
    </p:spTree>
    <p:extLst>
      <p:ext uri="{BB962C8B-B14F-4D97-AF65-F5344CB8AC3E}">
        <p14:creationId xmlns:p14="http://schemas.microsoft.com/office/powerpoint/2010/main" val="25958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BBCD-19E0-FAD6-7BEF-CBCA4B6CE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8800" dirty="0">
                <a:latin typeface="Algerian" panose="04020705040A02060702" pitchFamily="82" charset="0"/>
              </a:rPr>
              <a:t>Thank you</a:t>
            </a:r>
            <a:endParaRPr lang="en-NG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6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EF1E-1651-79F9-56D5-FC09941B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Resources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E494-A0AB-E5F2-F07F-426DD00CC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43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repository:</a:t>
            </a:r>
          </a:p>
          <a:p>
            <a:pPr lvl="1"/>
            <a:r>
              <a:rPr lang="en-US" dirty="0">
                <a:hlinkClick r:id="rId2"/>
              </a:rPr>
              <a:t>https://github.com/ififrank2013/ELT-Tool-for-Data-Analysis-Capstone-Project</a:t>
            </a:r>
            <a:endParaRPr lang="en-US" dirty="0"/>
          </a:p>
          <a:p>
            <a:r>
              <a:rPr lang="en-US" dirty="0"/>
              <a:t>Learn more about </a:t>
            </a:r>
            <a:r>
              <a:rPr lang="en-US" dirty="0" err="1"/>
              <a:t>dbt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https://docs.getdbt.com/docs/introduction</a:t>
            </a:r>
            <a:endParaRPr lang="en-US" dirty="0"/>
          </a:p>
          <a:p>
            <a:r>
              <a:rPr lang="en-US" dirty="0"/>
              <a:t>Check out [Discourse]</a:t>
            </a:r>
          </a:p>
          <a:p>
            <a:pPr lvl="1"/>
            <a:r>
              <a:rPr lang="en-US" dirty="0">
                <a:hlinkClick r:id="rId4"/>
              </a:rPr>
              <a:t>https://discourse.getdbt.com/</a:t>
            </a:r>
            <a:endParaRPr lang="en-US" dirty="0"/>
          </a:p>
          <a:p>
            <a:pPr lvl="1"/>
            <a:r>
              <a:rPr lang="en-US" dirty="0"/>
              <a:t>for commonly asked 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10809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5EE64-34EA-56F4-156F-E731693A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72" y="275618"/>
            <a:ext cx="5334197" cy="1090322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Project Overview</a:t>
            </a:r>
            <a:endParaRPr lang="en-NG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98CA-BAE2-8160-D792-0B5C5156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72" y="1376826"/>
            <a:ext cx="5801125" cy="3522621"/>
          </a:xfrm>
        </p:spPr>
        <p:txBody>
          <a:bodyPr anchor="ctr">
            <a:noAutofit/>
          </a:bodyPr>
          <a:lstStyle/>
          <a:p>
            <a:r>
              <a:rPr lang="en-US" sz="2300" dirty="0"/>
              <a:t>Brazilian E-Commerce dataset is a public dataset of orders from </a:t>
            </a:r>
            <a:r>
              <a:rPr lang="en-US" sz="2300" dirty="0" err="1"/>
              <a:t>Olist</a:t>
            </a:r>
            <a:r>
              <a:rPr lang="en-US" sz="2300" dirty="0"/>
              <a:t> Store at multiple marketplaces in Brazil.</a:t>
            </a:r>
          </a:p>
          <a:p>
            <a:pPr lvl="1"/>
            <a:r>
              <a:rPr lang="en-US" sz="2000" dirty="0"/>
              <a:t>With 100,000 orders</a:t>
            </a:r>
          </a:p>
          <a:p>
            <a:pPr lvl="1"/>
            <a:r>
              <a:rPr lang="en-US" sz="2000" dirty="0"/>
              <a:t>From 2016 – 2018</a:t>
            </a:r>
          </a:p>
          <a:p>
            <a:pPr lvl="1"/>
            <a:r>
              <a:rPr lang="en-US" sz="2000" dirty="0"/>
              <a:t>It contains the following datasets (csv) used in this project:</a:t>
            </a:r>
          </a:p>
          <a:p>
            <a:pPr lvl="2"/>
            <a:r>
              <a:rPr lang="en-US" sz="1800" dirty="0"/>
              <a:t>Orders, Customers, Sellers, Products, Geolocation, Order payments, Order reviews  and Order items</a:t>
            </a:r>
          </a:p>
        </p:txBody>
      </p:sp>
      <p:pic>
        <p:nvPicPr>
          <p:cNvPr id="1030" name="Picture 6" descr="Data Schema">
            <a:extLst>
              <a:ext uri="{FF2B5EF4-FFF2-40B4-BE49-F238E27FC236}">
                <a16:creationId xmlns:a16="http://schemas.microsoft.com/office/drawing/2014/main" id="{5B49D1C5-A884-4B5E-AB20-AFB740F34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790" y="820778"/>
            <a:ext cx="5853912" cy="352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7115C6-BB44-6973-D714-D1B01D62B9E9}"/>
              </a:ext>
            </a:extLst>
          </p:cNvPr>
          <p:cNvSpPr txBox="1">
            <a:spLocks/>
          </p:cNvSpPr>
          <p:nvPr/>
        </p:nvSpPr>
        <p:spPr>
          <a:xfrm>
            <a:off x="294872" y="4913527"/>
            <a:ext cx="10385321" cy="1668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This project is therefore set up to:</a:t>
            </a:r>
          </a:p>
          <a:p>
            <a:pPr lvl="1"/>
            <a:r>
              <a:rPr lang="en-US" sz="2000" dirty="0"/>
              <a:t>Develop an ELT tool for handling the csv data from Kaggle</a:t>
            </a:r>
          </a:p>
          <a:p>
            <a:pPr lvl="1"/>
            <a:r>
              <a:rPr lang="en-US" sz="2000" dirty="0"/>
              <a:t>Extract insights and answer key business questions regarding the Brazilian c-commerce data.</a:t>
            </a:r>
          </a:p>
        </p:txBody>
      </p:sp>
    </p:spTree>
    <p:extLst>
      <p:ext uri="{BB962C8B-B14F-4D97-AF65-F5344CB8AC3E}">
        <p14:creationId xmlns:p14="http://schemas.microsoft.com/office/powerpoint/2010/main" val="2710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825C-AC16-12BA-50EE-435A3F76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150131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System Architecture &amp; Tool Stack</a:t>
            </a:r>
            <a:endParaRPr lang="en-NG" sz="48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4838DBC-5F28-A6AB-13F3-CAA1720CD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2" y="2523744"/>
            <a:ext cx="6711123" cy="34897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27A1CE-8F4C-D8E3-2E17-372716E5F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537484"/>
              </p:ext>
            </p:extLst>
          </p:nvPr>
        </p:nvGraphicFramePr>
        <p:xfrm>
          <a:off x="6894575" y="2517349"/>
          <a:ext cx="4335360" cy="3496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418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E50E-DA7B-DFF0-4C8B-3F7400E3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141415"/>
            <a:ext cx="10515600" cy="1029017"/>
          </a:xfrm>
        </p:spPr>
        <p:txBody>
          <a:bodyPr/>
          <a:lstStyle/>
          <a:p>
            <a:r>
              <a:rPr lang="en-US" b="1" dirty="0"/>
              <a:t>Research Questions</a:t>
            </a:r>
            <a:endParaRPr lang="en-NG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648216-3267-DE0E-4D21-D1D5DD3747B9}"/>
              </a:ext>
            </a:extLst>
          </p:cNvPr>
          <p:cNvSpPr txBox="1">
            <a:spLocks/>
          </p:cNvSpPr>
          <p:nvPr/>
        </p:nvSpPr>
        <p:spPr>
          <a:xfrm>
            <a:off x="3681222" y="4349494"/>
            <a:ext cx="5113020" cy="16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000" dirty="0"/>
              <a:t>Which states have the highest number of orders?</a:t>
            </a:r>
            <a:endParaRPr lang="en-NG" sz="3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50597E-52B6-FB3D-D0BE-27122D3161D4}"/>
              </a:ext>
            </a:extLst>
          </p:cNvPr>
          <p:cNvSpPr txBox="1">
            <a:spLocks/>
          </p:cNvSpPr>
          <p:nvPr/>
        </p:nvSpPr>
        <p:spPr>
          <a:xfrm>
            <a:off x="6237732" y="2197544"/>
            <a:ext cx="4379976" cy="138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000" dirty="0"/>
              <a:t>What is the average delivery time for orders?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2F05A3-4E52-224E-0544-55F3A7753CB8}"/>
              </a:ext>
            </a:extLst>
          </p:cNvPr>
          <p:cNvSpPr txBox="1">
            <a:spLocks/>
          </p:cNvSpPr>
          <p:nvPr/>
        </p:nvSpPr>
        <p:spPr>
          <a:xfrm>
            <a:off x="416052" y="2276792"/>
            <a:ext cx="5821680" cy="1396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000" dirty="0"/>
              <a:t>Which product categories have the highest sales?</a:t>
            </a:r>
            <a:endParaRPr lang="en-NG" sz="3000" dirty="0"/>
          </a:p>
        </p:txBody>
      </p:sp>
    </p:spTree>
    <p:extLst>
      <p:ext uri="{BB962C8B-B14F-4D97-AF65-F5344CB8AC3E}">
        <p14:creationId xmlns:p14="http://schemas.microsoft.com/office/powerpoint/2010/main" val="271697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91A8-B362-4FEB-1B7B-5D3B26C1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F95CF-52AE-1EA8-F77D-059A278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12" y="1386714"/>
            <a:ext cx="10515600" cy="1555114"/>
          </a:xfrm>
        </p:spPr>
        <p:txBody>
          <a:bodyPr/>
          <a:lstStyle/>
          <a:p>
            <a:r>
              <a:rPr lang="en-US" b="1" dirty="0"/>
              <a:t>Approach: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Local file</a:t>
            </a:r>
            <a:endParaRPr lang="en-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1044B4-B0FB-6BAC-1250-28A8F141428F}"/>
              </a:ext>
            </a:extLst>
          </p:cNvPr>
          <p:cNvSpPr txBox="1">
            <a:spLocks/>
          </p:cNvSpPr>
          <p:nvPr/>
        </p:nvSpPr>
        <p:spPr>
          <a:xfrm>
            <a:off x="198120" y="3187066"/>
            <a:ext cx="11460480" cy="308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Pipeline:</a:t>
            </a:r>
          </a:p>
          <a:p>
            <a:pPr lvl="1"/>
            <a:r>
              <a:rPr lang="en-US" sz="2800" b="1" dirty="0"/>
              <a:t>Ingestion</a:t>
            </a:r>
            <a:r>
              <a:rPr lang="en-US" sz="2800" dirty="0"/>
              <a:t>: Raw data ingested into PostgreSQL using </a:t>
            </a:r>
            <a:r>
              <a:rPr lang="en-US" sz="2800" dirty="0" err="1"/>
              <a:t>SQLAlchemy</a:t>
            </a:r>
            <a:endParaRPr lang="en-US" sz="2800" dirty="0"/>
          </a:p>
          <a:p>
            <a:pPr lvl="1"/>
            <a:r>
              <a:rPr lang="en-US" sz="2800" b="1" dirty="0"/>
              <a:t>Loading/storage to cloud</a:t>
            </a:r>
            <a:r>
              <a:rPr lang="en-US" sz="2800" dirty="0"/>
              <a:t>: Data loaded to GCS and </a:t>
            </a:r>
            <a:r>
              <a:rPr lang="en-US" sz="2800" dirty="0" err="1"/>
              <a:t>BigQuery</a:t>
            </a:r>
            <a:r>
              <a:rPr lang="en-US" sz="2800" dirty="0"/>
              <a:t> from PostgreSQL.</a:t>
            </a:r>
          </a:p>
          <a:p>
            <a:pPr lvl="1"/>
            <a:r>
              <a:rPr lang="en-US" sz="2800" b="1" dirty="0"/>
              <a:t>Transformation</a:t>
            </a:r>
            <a:r>
              <a:rPr lang="en-US" sz="2800" dirty="0"/>
              <a:t>: Data modeled using DBT in </a:t>
            </a:r>
            <a:r>
              <a:rPr lang="en-US" sz="2800" dirty="0" err="1"/>
              <a:t>BigQuery</a:t>
            </a:r>
            <a:r>
              <a:rPr lang="en-US" sz="2800" dirty="0"/>
              <a:t>.</a:t>
            </a:r>
          </a:p>
          <a:p>
            <a:pPr lvl="1"/>
            <a:r>
              <a:rPr lang="en-US" sz="2800" b="1" dirty="0"/>
              <a:t>Analysis</a:t>
            </a:r>
            <a:r>
              <a:rPr lang="en-US" sz="2800" dirty="0"/>
              <a:t>: Queries run and saved on the transformed data in </a:t>
            </a:r>
            <a:r>
              <a:rPr lang="en-US" sz="2800" dirty="0" err="1"/>
              <a:t>BigQuery</a:t>
            </a:r>
            <a:r>
              <a:rPr lang="en-US" sz="2800" dirty="0"/>
              <a:t>.</a:t>
            </a:r>
            <a:endParaRPr lang="en-NG" sz="28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9083717-1E62-AD40-FDAC-C0BB507476B7}"/>
              </a:ext>
            </a:extLst>
          </p:cNvPr>
          <p:cNvSpPr/>
          <p:nvPr/>
        </p:nvSpPr>
        <p:spPr>
          <a:xfrm>
            <a:off x="2328672" y="2343976"/>
            <a:ext cx="307848" cy="2194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8DD208-4C4A-1602-ED74-BBF1AB0EC879}"/>
              </a:ext>
            </a:extLst>
          </p:cNvPr>
          <p:cNvSpPr txBox="1">
            <a:spLocks/>
          </p:cNvSpPr>
          <p:nvPr/>
        </p:nvSpPr>
        <p:spPr>
          <a:xfrm>
            <a:off x="7964424" y="2248184"/>
            <a:ext cx="1424940" cy="496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DBT</a:t>
            </a:r>
            <a:endParaRPr lang="en-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39C296-B99B-4A16-3A2B-BC082CFA6576}"/>
              </a:ext>
            </a:extLst>
          </p:cNvPr>
          <p:cNvSpPr txBox="1">
            <a:spLocks/>
          </p:cNvSpPr>
          <p:nvPr/>
        </p:nvSpPr>
        <p:spPr>
          <a:xfrm>
            <a:off x="2423160" y="2248184"/>
            <a:ext cx="2092452" cy="453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PostgreSQL</a:t>
            </a:r>
            <a:endParaRPr lang="en-N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99C9DD-96CD-8F49-13A7-14D905A26823}"/>
              </a:ext>
            </a:extLst>
          </p:cNvPr>
          <p:cNvSpPr txBox="1">
            <a:spLocks/>
          </p:cNvSpPr>
          <p:nvPr/>
        </p:nvSpPr>
        <p:spPr>
          <a:xfrm>
            <a:off x="6008370" y="2226753"/>
            <a:ext cx="2023872" cy="45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BigQuery</a:t>
            </a:r>
            <a:endParaRPr lang="en-N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AEC4-8C81-8D4B-96FC-4DC7E9D67ADB}"/>
              </a:ext>
            </a:extLst>
          </p:cNvPr>
          <p:cNvSpPr txBox="1">
            <a:spLocks/>
          </p:cNvSpPr>
          <p:nvPr/>
        </p:nvSpPr>
        <p:spPr>
          <a:xfrm>
            <a:off x="4710684" y="2248185"/>
            <a:ext cx="1495044" cy="45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GCS</a:t>
            </a:r>
            <a:endParaRPr lang="en-NG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7C2942C-3D49-01E5-0BA6-6E02AC37FC16}"/>
              </a:ext>
            </a:extLst>
          </p:cNvPr>
          <p:cNvSpPr/>
          <p:nvPr/>
        </p:nvSpPr>
        <p:spPr>
          <a:xfrm>
            <a:off x="4710684" y="2343976"/>
            <a:ext cx="307848" cy="2194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AD21699-8374-6D62-964E-B9C98D964512}"/>
              </a:ext>
            </a:extLst>
          </p:cNvPr>
          <p:cNvSpPr/>
          <p:nvPr/>
        </p:nvSpPr>
        <p:spPr>
          <a:xfrm>
            <a:off x="6051804" y="2343975"/>
            <a:ext cx="307848" cy="2194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946716A6-FF86-5FAB-07C5-858D35611013}"/>
              </a:ext>
            </a:extLst>
          </p:cNvPr>
          <p:cNvSpPr/>
          <p:nvPr/>
        </p:nvSpPr>
        <p:spPr>
          <a:xfrm>
            <a:off x="7964424" y="2358639"/>
            <a:ext cx="411480" cy="21225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0374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943E-1A18-2C84-BB7C-56C6EFE0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484"/>
            <a:ext cx="10515600" cy="951611"/>
          </a:xfrm>
        </p:spPr>
        <p:txBody>
          <a:bodyPr>
            <a:normAutofit/>
          </a:bodyPr>
          <a:lstStyle/>
          <a:p>
            <a:r>
              <a:rPr lang="en-US" sz="3200" b="1" dirty="0"/>
              <a:t>Snapshots of Code and Results</a:t>
            </a:r>
            <a:endParaRPr lang="en-NG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55ACB-8890-A842-DECC-2B54F001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034" y="4601081"/>
            <a:ext cx="3757607" cy="2091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2F5E27-9890-56B5-9942-BA06AD08F897}"/>
              </a:ext>
            </a:extLst>
          </p:cNvPr>
          <p:cNvSpPr txBox="1"/>
          <p:nvPr/>
        </p:nvSpPr>
        <p:spPr>
          <a:xfrm>
            <a:off x="6929923" y="4231749"/>
            <a:ext cx="348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stored in GC Bucket</a:t>
            </a:r>
            <a:endParaRPr lang="en-N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0D0AA1-2529-F93B-FDA7-A36AE61ACF18}"/>
              </a:ext>
            </a:extLst>
          </p:cNvPr>
          <p:cNvGrpSpPr/>
          <p:nvPr/>
        </p:nvGrpSpPr>
        <p:grpSpPr>
          <a:xfrm>
            <a:off x="5766816" y="1515205"/>
            <a:ext cx="4645609" cy="2523744"/>
            <a:chOff x="369252" y="1882301"/>
            <a:chExt cx="4738476" cy="269942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C05B41-2000-2F34-7D55-E1D40F768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252" y="1882301"/>
              <a:ext cx="1203387" cy="25147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456583-ACC2-584B-F383-452CE2E3F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2639" y="1882301"/>
              <a:ext cx="3535089" cy="269942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31042FF-2D5F-2C8B-4579-546F07269E3B}"/>
              </a:ext>
            </a:extLst>
          </p:cNvPr>
          <p:cNvSpPr txBox="1"/>
          <p:nvPr/>
        </p:nvSpPr>
        <p:spPr>
          <a:xfrm>
            <a:off x="6873594" y="1145873"/>
            <a:ext cx="348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stored in </a:t>
            </a:r>
            <a:r>
              <a:rPr lang="en-US" dirty="0" err="1"/>
              <a:t>BigQuery</a:t>
            </a:r>
            <a:endParaRPr lang="en-N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03570D-D173-7C7A-8118-E692D2208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887" y="1549506"/>
            <a:ext cx="2102921" cy="45622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B8A93D-4174-D437-D51D-5ED723160110}"/>
              </a:ext>
            </a:extLst>
          </p:cNvPr>
          <p:cNvSpPr txBox="1"/>
          <p:nvPr/>
        </p:nvSpPr>
        <p:spPr>
          <a:xfrm>
            <a:off x="846207" y="1204821"/>
            <a:ext cx="394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Directory management for the project</a:t>
            </a:r>
            <a:endParaRPr lang="en-N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3CF8E5-18DF-3CD5-BDAC-E71B5560A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2488" y="1549506"/>
            <a:ext cx="1979864" cy="514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943E-1A18-2C84-BB7C-56C6EFE0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611"/>
          </a:xfrm>
        </p:spPr>
        <p:txBody>
          <a:bodyPr>
            <a:normAutofit/>
          </a:bodyPr>
          <a:lstStyle/>
          <a:p>
            <a:r>
              <a:rPr lang="en-US" sz="3200" dirty="0"/>
              <a:t>Answer to Question 1 - </a:t>
            </a:r>
            <a:r>
              <a:rPr lang="en-US" sz="3200" b="1" dirty="0"/>
              <a:t>Highest Sales by Product Category</a:t>
            </a:r>
            <a:endParaRPr lang="en-NG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67DD-59BA-4244-66E4-732BE8E9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1865376"/>
            <a:ext cx="4831080" cy="453542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Key Insight: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/>
              <a:t>Product category with highest sales was </a:t>
            </a:r>
            <a:r>
              <a:rPr lang="en-US" sz="1800" b="1" dirty="0"/>
              <a:t>Beleza </a:t>
            </a:r>
            <a:r>
              <a:rPr lang="en-US" sz="1800" b="1" dirty="0" err="1"/>
              <a:t>Saude</a:t>
            </a:r>
            <a:r>
              <a:rPr lang="en-US" sz="1800" dirty="0"/>
              <a:t> with </a:t>
            </a:r>
            <a:r>
              <a:rPr lang="en-US" sz="1800" b="1" dirty="0"/>
              <a:t>1258681.34</a:t>
            </a:r>
            <a:r>
              <a:rPr lang="en-US" sz="1800" dirty="0"/>
              <a:t> sales</a:t>
            </a:r>
          </a:p>
          <a:p>
            <a:pPr lvl="1" algn="just">
              <a:lnSpc>
                <a:spcPct val="100000"/>
              </a:lnSpc>
            </a:pPr>
            <a:endParaRPr lang="en-US" sz="1800" dirty="0"/>
          </a:p>
          <a:p>
            <a:pPr lvl="1" algn="just">
              <a:lnSpc>
                <a:spcPct val="100000"/>
              </a:lnSpc>
            </a:pPr>
            <a:r>
              <a:rPr lang="pt-BR" sz="1800" dirty="0"/>
              <a:t>Other 3 categories with very high sales :</a:t>
            </a:r>
          </a:p>
          <a:p>
            <a:pPr lvl="2" algn="just">
              <a:lnSpc>
                <a:spcPct val="100000"/>
              </a:lnSpc>
            </a:pPr>
            <a:r>
              <a:rPr lang="pt-BR" sz="1800" dirty="0"/>
              <a:t>Relogios Presentes (1205005.68 sales)</a:t>
            </a:r>
          </a:p>
          <a:p>
            <a:pPr lvl="2" algn="just">
              <a:lnSpc>
                <a:spcPct val="100000"/>
              </a:lnSpc>
            </a:pPr>
            <a:r>
              <a:rPr lang="pt-BR" sz="1800" dirty="0"/>
              <a:t>Cama Mesa Banho (1036988.68 sales) and</a:t>
            </a:r>
          </a:p>
          <a:p>
            <a:pPr lvl="2" algn="just">
              <a:lnSpc>
                <a:spcPct val="100000"/>
              </a:lnSpc>
            </a:pPr>
            <a:r>
              <a:rPr lang="pt-BR" sz="1800" dirty="0"/>
              <a:t>Esporte Lazer (988048.97 sales)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0C10B4-E418-8841-03F9-FED2001F16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456503"/>
              </p:ext>
            </p:extLst>
          </p:nvPr>
        </p:nvGraphicFramePr>
        <p:xfrm>
          <a:off x="4928616" y="1600200"/>
          <a:ext cx="6809232" cy="3968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563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943E-1A18-2C84-BB7C-56C6EFE0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611"/>
          </a:xfrm>
        </p:spPr>
        <p:txBody>
          <a:bodyPr>
            <a:normAutofit/>
          </a:bodyPr>
          <a:lstStyle/>
          <a:p>
            <a:r>
              <a:rPr lang="en-US" sz="3200" dirty="0"/>
              <a:t>Answer to Question 2 - </a:t>
            </a:r>
            <a:r>
              <a:rPr lang="en-US" sz="3200" b="1" dirty="0"/>
              <a:t>Average Delivery Time</a:t>
            </a:r>
            <a:endParaRPr lang="en-NG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67DD-59BA-4244-66E4-732BE8E9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753291"/>
            <a:ext cx="5160264" cy="179127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Key Insight:</a:t>
            </a:r>
          </a:p>
          <a:p>
            <a:pPr lvl="1" algn="just">
              <a:lnSpc>
                <a:spcPct val="100000"/>
              </a:lnSpc>
            </a:pPr>
            <a:r>
              <a:rPr lang="en-US" sz="2000" dirty="0"/>
              <a:t>Average delivery time: </a:t>
            </a:r>
            <a:r>
              <a:rPr lang="en-US" sz="2000" b="1" dirty="0"/>
              <a:t>301.4 hours</a:t>
            </a:r>
          </a:p>
          <a:p>
            <a:pPr lvl="1" algn="just"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D48CA-0985-9CFE-0D98-E470992CCAEF}"/>
              </a:ext>
            </a:extLst>
          </p:cNvPr>
          <p:cNvSpPr txBox="1"/>
          <p:nvPr/>
        </p:nvSpPr>
        <p:spPr>
          <a:xfrm>
            <a:off x="6736434" y="1237313"/>
            <a:ext cx="3282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10 orders with highest delivery time (hours)</a:t>
            </a:r>
            <a:endParaRPr lang="en-NG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09D82B-3657-E338-A5BF-D653BC93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912" y="1606645"/>
            <a:ext cx="3134355" cy="2293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995293-E4C0-F3C3-0047-95A39DF3E475}"/>
              </a:ext>
            </a:extLst>
          </p:cNvPr>
          <p:cNvSpPr txBox="1"/>
          <p:nvPr/>
        </p:nvSpPr>
        <p:spPr>
          <a:xfrm>
            <a:off x="6770912" y="4078224"/>
            <a:ext cx="3282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10 orders with lowest delivery time (hours)</a:t>
            </a:r>
            <a:endParaRPr lang="en-NG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15C398-98AC-3016-8EFD-DA91CDF2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470" y="4355223"/>
            <a:ext cx="3134354" cy="228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8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943E-1A18-2C84-BB7C-56C6EFE0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611"/>
          </a:xfrm>
        </p:spPr>
        <p:txBody>
          <a:bodyPr>
            <a:normAutofit/>
          </a:bodyPr>
          <a:lstStyle/>
          <a:p>
            <a:r>
              <a:rPr lang="en-US" sz="3200" dirty="0"/>
              <a:t>Answer to Question 3 - </a:t>
            </a:r>
            <a:r>
              <a:rPr lang="en-US" sz="3200" b="1" dirty="0"/>
              <a:t>Orders by State</a:t>
            </a:r>
            <a:endParaRPr lang="en-NG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67DD-59BA-4244-66E4-732BE8E9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1865376"/>
            <a:ext cx="4831080" cy="330973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Key Insight: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/>
              <a:t>The State with the highest order: </a:t>
            </a:r>
            <a:r>
              <a:rPr lang="en-US" sz="1800" b="1" dirty="0"/>
              <a:t>SP </a:t>
            </a:r>
            <a:r>
              <a:rPr lang="en-US" sz="1800" dirty="0"/>
              <a:t>with </a:t>
            </a:r>
            <a:r>
              <a:rPr lang="en-US" sz="1800" b="1" dirty="0"/>
              <a:t>41,746</a:t>
            </a:r>
            <a:r>
              <a:rPr lang="en-US" sz="1800" dirty="0"/>
              <a:t> orders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1800" dirty="0"/>
          </a:p>
          <a:p>
            <a:pPr lvl="1" algn="just">
              <a:lnSpc>
                <a:spcPct val="100000"/>
              </a:lnSpc>
            </a:pPr>
            <a:r>
              <a:rPr lang="en-US" sz="1800" dirty="0"/>
              <a:t>Top 3 States with the highest orders:</a:t>
            </a:r>
          </a:p>
          <a:p>
            <a:pPr lvl="2" algn="just">
              <a:lnSpc>
                <a:spcPct val="100000"/>
              </a:lnSpc>
            </a:pPr>
            <a:r>
              <a:rPr lang="en-US" sz="1400" dirty="0"/>
              <a:t>SP	41,746</a:t>
            </a:r>
          </a:p>
          <a:p>
            <a:pPr lvl="2" algn="just">
              <a:lnSpc>
                <a:spcPct val="100000"/>
              </a:lnSpc>
            </a:pPr>
            <a:r>
              <a:rPr lang="en-US" sz="1400" dirty="0"/>
              <a:t>RJ	12,852</a:t>
            </a:r>
          </a:p>
          <a:p>
            <a:pPr lvl="2" algn="just">
              <a:lnSpc>
                <a:spcPct val="100000"/>
              </a:lnSpc>
            </a:pPr>
            <a:r>
              <a:rPr lang="en-US" sz="1400" dirty="0"/>
              <a:t>MG	11,635</a:t>
            </a:r>
          </a:p>
          <a:p>
            <a:pPr lvl="2" algn="just">
              <a:lnSpc>
                <a:spcPct val="100000"/>
              </a:lnSpc>
            </a:pPr>
            <a:endParaRPr lang="pt-BR" sz="1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C198AE6-6D70-5FCD-0CB7-9E1DA3810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493666"/>
              </p:ext>
            </p:extLst>
          </p:nvPr>
        </p:nvGraphicFramePr>
        <p:xfrm>
          <a:off x="5050984" y="1602729"/>
          <a:ext cx="6427653" cy="402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71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491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Aptos</vt:lpstr>
      <vt:lpstr>Aptos Display</vt:lpstr>
      <vt:lpstr>Arial</vt:lpstr>
      <vt:lpstr>Office Theme</vt:lpstr>
      <vt:lpstr>Development of an ELT Tool for Data Analysis of Kaggle Data</vt:lpstr>
      <vt:lpstr>Project Overview</vt:lpstr>
      <vt:lpstr>System Architecture &amp; Tool Stack</vt:lpstr>
      <vt:lpstr>Research Questions</vt:lpstr>
      <vt:lpstr>Methodology</vt:lpstr>
      <vt:lpstr>Snapshots of Code and Results</vt:lpstr>
      <vt:lpstr>Answer to Question 1 - Highest Sales by Product Category</vt:lpstr>
      <vt:lpstr>Answer to Question 2 - Average Delivery Time</vt:lpstr>
      <vt:lpstr>Answer to Question 3 - Orders by State</vt:lpstr>
      <vt:lpstr>Conclusion</vt:lpstr>
      <vt:lpstr>PowerPoint Presentation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Ifeanyi Ike</dc:creator>
  <cp:lastModifiedBy>Ifeanyi Ike</cp:lastModifiedBy>
  <cp:revision>36</cp:revision>
  <dcterms:created xsi:type="dcterms:W3CDTF">2024-08-13T13:55:43Z</dcterms:created>
  <dcterms:modified xsi:type="dcterms:W3CDTF">2024-08-15T13:26:58Z</dcterms:modified>
</cp:coreProperties>
</file>