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sldImg"/>
          </p:nvPr>
        </p:nvSpPr>
        <p:spPr>
          <a:prstGeom prst="rect">
            <a:avLst/>
          </a:prstGeom>
        </p:spPr>
        <p:txBody>
          <a:bodyPr/>
          <a:lstStyle/>
          <a:p>
            <a:pPr lvl="0"/>
          </a:p>
        </p:txBody>
      </p:sp>
      <p:sp>
        <p:nvSpPr>
          <p:cNvPr id="71" name="Shape 71"/>
          <p:cNvSpPr/>
          <p:nvPr>
            <p:ph type="body" sz="quarter" idx="1"/>
          </p:nvPr>
        </p:nvSpPr>
        <p:spPr>
          <a:prstGeom prst="rect">
            <a:avLst/>
          </a:prstGeom>
        </p:spPr>
        <p:txBody>
          <a:bodyPr/>
          <a:lstStyle/>
          <a:p>
            <a:pPr lvl="0">
              <a:defRPr sz="1800"/>
            </a:pPr>
            <a:r>
              <a:rPr sz="2400"/>
              <a:t>Pedir a los estudiantes que escriban en una hoja de papel cómo debiera comportarse la app.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p>
            <a:pPr lvl="0">
              <a:defRPr sz="1800"/>
            </a:pPr>
            <a:r>
              <a:rPr sz="2400"/>
              <a:t>Aquí el tutor debe demostrar cómo funciona la app del gatito.</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ítulo y subtítulo">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Texto del título</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Nivel de texto 1</a:t>
            </a:r>
            <a:endParaRPr sz="3200"/>
          </a:p>
          <a:p>
            <a:pPr lvl="1">
              <a:defRPr sz="1800"/>
            </a:pPr>
            <a:r>
              <a:rPr sz="3200"/>
              <a:t>Nivel de texto 2</a:t>
            </a:r>
            <a:endParaRPr sz="3200"/>
          </a:p>
          <a:p>
            <a:pPr lvl="2">
              <a:defRPr sz="1800"/>
            </a:pPr>
            <a:r>
              <a:rPr sz="3200"/>
              <a:t>Nivel de texto 3</a:t>
            </a:r>
            <a:endParaRPr sz="3200"/>
          </a:p>
          <a:p>
            <a:pPr lvl="3">
              <a:defRPr sz="1800"/>
            </a:pPr>
            <a:r>
              <a:rPr sz="3200"/>
              <a:t>Nivel de texto 4</a:t>
            </a:r>
            <a:endParaRPr sz="3200"/>
          </a:p>
          <a:p>
            <a:pPr lvl="4">
              <a:defRPr sz="1800"/>
            </a:pPr>
            <a:r>
              <a:rPr sz="3200"/>
              <a:t>Nivel de texto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n blanc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Texto del título</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Nivel de texto 1</a:t>
            </a:r>
            <a:endParaRPr sz="3200"/>
          </a:p>
          <a:p>
            <a:pPr lvl="1">
              <a:defRPr sz="1800"/>
            </a:pPr>
            <a:r>
              <a:rPr sz="3200"/>
              <a:t>Nivel de texto 2</a:t>
            </a:r>
            <a:endParaRPr sz="3200"/>
          </a:p>
          <a:p>
            <a:pPr lvl="2">
              <a:defRPr sz="1800"/>
            </a:pPr>
            <a:r>
              <a:rPr sz="3200"/>
              <a:t>Nivel de texto 3</a:t>
            </a:r>
            <a:endParaRPr sz="3200"/>
          </a:p>
          <a:p>
            <a:pPr lvl="3">
              <a:defRPr sz="1800"/>
            </a:pPr>
            <a:r>
              <a:rPr sz="3200"/>
              <a:t>Nivel de texto 4</a:t>
            </a:r>
            <a:endParaRPr sz="3200"/>
          </a:p>
          <a:p>
            <a:pPr lvl="4">
              <a:defRPr sz="1800"/>
            </a:pPr>
            <a:r>
              <a:rPr sz="3200"/>
              <a:t>Nivel de texto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centro)">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Texto del título</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Texto del título</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Nivel de texto 1</a:t>
            </a:r>
            <a:endParaRPr sz="3200"/>
          </a:p>
          <a:p>
            <a:pPr lvl="1">
              <a:defRPr sz="1800"/>
            </a:pPr>
            <a:r>
              <a:rPr sz="3200"/>
              <a:t>Nivel de texto 2</a:t>
            </a:r>
            <a:endParaRPr sz="3200"/>
          </a:p>
          <a:p>
            <a:pPr lvl="2">
              <a:defRPr sz="1800"/>
            </a:pPr>
            <a:r>
              <a:rPr sz="3200"/>
              <a:t>Nivel de texto 3</a:t>
            </a:r>
            <a:endParaRPr sz="3200"/>
          </a:p>
          <a:p>
            <a:pPr lvl="3">
              <a:defRPr sz="1800"/>
            </a:pPr>
            <a:r>
              <a:rPr sz="3200"/>
              <a:t>Nivel de texto 4</a:t>
            </a:r>
            <a:endParaRPr sz="3200"/>
          </a:p>
          <a:p>
            <a:pPr lvl="4">
              <a:defRPr sz="1800"/>
            </a:pPr>
            <a:r>
              <a:rPr sz="3200"/>
              <a:t>Nivel de texto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Texto del título</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Texto del título</a:t>
            </a:r>
          </a:p>
        </p:txBody>
      </p:sp>
      <p:sp>
        <p:nvSpPr>
          <p:cNvPr id="19" name="Shape 19"/>
          <p:cNvSpPr/>
          <p:nvPr>
            <p:ph type="body" idx="1"/>
          </p:nvPr>
        </p:nvSpPr>
        <p:spPr>
          <a:prstGeom prst="rect">
            <a:avLst/>
          </a:prstGeom>
        </p:spPr>
        <p:txBody>
          <a:bodyPr/>
          <a:lstStyle/>
          <a:p>
            <a:pPr lvl="0">
              <a:defRPr sz="1800"/>
            </a:pPr>
            <a:r>
              <a:rPr sz="3600"/>
              <a:t>Nivel de texto 1</a:t>
            </a:r>
            <a:endParaRPr sz="3600"/>
          </a:p>
          <a:p>
            <a:pPr lvl="1">
              <a:defRPr sz="1800"/>
            </a:pPr>
            <a:r>
              <a:rPr sz="3600"/>
              <a:t>Nivel de texto 2</a:t>
            </a:r>
            <a:endParaRPr sz="3600"/>
          </a:p>
          <a:p>
            <a:pPr lvl="2">
              <a:defRPr sz="1800"/>
            </a:pPr>
            <a:r>
              <a:rPr sz="3600"/>
              <a:t>Nivel de texto 3</a:t>
            </a:r>
            <a:endParaRPr sz="3600"/>
          </a:p>
          <a:p>
            <a:pPr lvl="3">
              <a:defRPr sz="1800"/>
            </a:pPr>
            <a:r>
              <a:rPr sz="3600"/>
              <a:t>Nivel de texto 4</a:t>
            </a:r>
            <a:endParaRPr sz="3600"/>
          </a:p>
          <a:p>
            <a:pPr lvl="4">
              <a:defRPr sz="1800"/>
            </a:pPr>
            <a:r>
              <a:rPr sz="3600"/>
              <a:t>Nivel de texto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Texto del título</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Nivel de texto 1</a:t>
            </a:r>
            <a:endParaRPr sz="2800"/>
          </a:p>
          <a:p>
            <a:pPr lvl="1">
              <a:defRPr sz="1800"/>
            </a:pPr>
            <a:r>
              <a:rPr sz="2800"/>
              <a:t>Nivel de texto 2</a:t>
            </a:r>
            <a:endParaRPr sz="2800"/>
          </a:p>
          <a:p>
            <a:pPr lvl="2">
              <a:defRPr sz="1800"/>
            </a:pPr>
            <a:r>
              <a:rPr sz="2800"/>
              <a:t>Nivel de texto 3</a:t>
            </a:r>
            <a:endParaRPr sz="2800"/>
          </a:p>
          <a:p>
            <a:pPr lvl="3">
              <a:defRPr sz="1800"/>
            </a:pPr>
            <a:r>
              <a:rPr sz="2800"/>
              <a:t>Nivel de texto 4</a:t>
            </a:r>
            <a:endParaRPr sz="2800"/>
          </a:p>
          <a:p>
            <a:pPr lvl="4">
              <a:defRPr sz="1800"/>
            </a:pPr>
            <a:r>
              <a:rPr sz="2800"/>
              <a:t>Nivel de texto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Viñeta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Nivel de texto 1</a:t>
            </a:r>
            <a:endParaRPr sz="3600"/>
          </a:p>
          <a:p>
            <a:pPr lvl="1">
              <a:defRPr sz="1800"/>
            </a:pPr>
            <a:r>
              <a:rPr sz="3600"/>
              <a:t>Nivel de texto 2</a:t>
            </a:r>
            <a:endParaRPr sz="3600"/>
          </a:p>
          <a:p>
            <a:pPr lvl="2">
              <a:defRPr sz="1800"/>
            </a:pPr>
            <a:r>
              <a:rPr sz="3600"/>
              <a:t>Nivel de texto 3</a:t>
            </a:r>
            <a:endParaRPr sz="3600"/>
          </a:p>
          <a:p>
            <a:pPr lvl="3">
              <a:defRPr sz="1800"/>
            </a:pPr>
            <a:r>
              <a:rPr sz="3600"/>
              <a:t>Nivel de texto 4</a:t>
            </a:r>
            <a:endParaRPr sz="3600"/>
          </a:p>
          <a:p>
            <a:pPr lvl="4">
              <a:defRPr sz="1800"/>
            </a:pPr>
            <a:r>
              <a:rPr sz="3600"/>
              <a:t>Nivel de texto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3)">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Texto del título</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Nivel de texto 1</a:t>
            </a:r>
            <a:endParaRPr sz="3600"/>
          </a:p>
          <a:p>
            <a:pPr lvl="1">
              <a:defRPr sz="1800"/>
            </a:pPr>
            <a:r>
              <a:rPr sz="3600"/>
              <a:t>Nivel de texto 2</a:t>
            </a:r>
            <a:endParaRPr sz="3600"/>
          </a:p>
          <a:p>
            <a:pPr lvl="2">
              <a:defRPr sz="1800"/>
            </a:pPr>
            <a:r>
              <a:rPr sz="3600"/>
              <a:t>Nivel de texto 3</a:t>
            </a:r>
            <a:endParaRPr sz="3600"/>
          </a:p>
          <a:p>
            <a:pPr lvl="3">
              <a:defRPr sz="1800"/>
            </a:pPr>
            <a:r>
              <a:rPr sz="3600"/>
              <a:t>Nivel de texto 4</a:t>
            </a:r>
            <a:endParaRPr sz="3600"/>
          </a:p>
          <a:p>
            <a:pPr lvl="4">
              <a:defRPr sz="1800"/>
            </a:pPr>
            <a:r>
              <a:rPr sz="3600"/>
              <a:t>Nivel de texto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ai2.appinventor.mit.edu" TargetMode="External"/><Relationship Id="rId4"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pPr>
            <a:r>
              <a:rPr sz="8000"/>
              <a:t>Programa Tus Ideas</a:t>
            </a:r>
          </a:p>
        </p:txBody>
      </p:sp>
      <p:pic>
        <p:nvPicPr>
          <p:cNvPr id="33" name="image01.png"/>
          <p:cNvPicPr/>
          <p:nvPr/>
        </p:nvPicPr>
        <p:blipFill>
          <a:blip r:embed="rId2">
            <a:extLst/>
          </a:blip>
          <a:stretch>
            <a:fillRect/>
          </a:stretch>
        </p:blipFill>
        <p:spPr>
          <a:xfrm>
            <a:off x="5480050" y="5353050"/>
            <a:ext cx="2044700" cy="495300"/>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1" name="pasted-image.jpg"/>
          <p:cNvPicPr/>
          <p:nvPr/>
        </p:nvPicPr>
        <p:blipFill>
          <a:blip r:embed="rId2">
            <a:extLst/>
          </a:blip>
          <a:stretch>
            <a:fillRect/>
          </a:stretch>
        </p:blipFill>
        <p:spPr>
          <a:xfrm>
            <a:off x="872739" y="2368335"/>
            <a:ext cx="4242373" cy="3181780"/>
          </a:xfrm>
          <a:prstGeom prst="rect">
            <a:avLst/>
          </a:prstGeom>
          <a:ln w="12700">
            <a:miter lim="400000"/>
          </a:ln>
        </p:spPr>
      </p:pic>
      <p:sp>
        <p:nvSpPr>
          <p:cNvPr id="62" name="Shape 62"/>
          <p:cNvSpPr/>
          <p:nvPr/>
        </p:nvSpPr>
        <p:spPr>
          <a:xfrm>
            <a:off x="357677" y="387350"/>
            <a:ext cx="8879297"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3600"/>
              <a:t>¿Qué aplicaciones puedes construir con App Inventor?</a:t>
            </a:r>
          </a:p>
        </p:txBody>
      </p:sp>
      <p:sp>
        <p:nvSpPr>
          <p:cNvPr id="63" name="Shape 63"/>
          <p:cNvSpPr/>
          <p:nvPr/>
        </p:nvSpPr>
        <p:spPr>
          <a:xfrm>
            <a:off x="6584670" y="2959100"/>
            <a:ext cx="16134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Juegos</a:t>
            </a:r>
          </a:p>
        </p:txBody>
      </p:sp>
      <p:sp>
        <p:nvSpPr>
          <p:cNvPr id="64" name="Shape 64"/>
          <p:cNvSpPr/>
          <p:nvPr/>
        </p:nvSpPr>
        <p:spPr>
          <a:xfrm>
            <a:off x="6517005" y="5670550"/>
            <a:ext cx="174879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“Trivias”</a:t>
            </a:r>
          </a:p>
        </p:txBody>
      </p:sp>
      <p:sp>
        <p:nvSpPr>
          <p:cNvPr id="65" name="Shape 65"/>
          <p:cNvSpPr/>
          <p:nvPr/>
        </p:nvSpPr>
        <p:spPr>
          <a:xfrm>
            <a:off x="5579973" y="4041775"/>
            <a:ext cx="3844112"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3600"/>
              <a:t>Aplicaciones con Geolocalización</a:t>
            </a:r>
          </a:p>
        </p:txBody>
      </p:sp>
      <p:sp>
        <p:nvSpPr>
          <p:cNvPr id="66" name="Shape 66"/>
          <p:cNvSpPr/>
          <p:nvPr/>
        </p:nvSpPr>
        <p:spPr>
          <a:xfrm>
            <a:off x="4543044" y="6753225"/>
            <a:ext cx="5515291"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3600"/>
              <a:t>Procesamiento de Texto (SMS, texto-a-voz)</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p>
            <a:pPr lvl="0">
              <a:defRPr sz="1800"/>
            </a:pPr>
            <a:r>
              <a:rPr sz="8000"/>
              <a:t>Demo</a:t>
            </a:r>
          </a:p>
        </p:txBody>
      </p:sp>
      <p:sp>
        <p:nvSpPr>
          <p:cNvPr id="69" name="Shape 69"/>
          <p:cNvSpPr/>
          <p:nvPr>
            <p:ph type="body" idx="1"/>
          </p:nvPr>
        </p:nvSpPr>
        <p:spPr>
          <a:prstGeom prst="rect">
            <a:avLst/>
          </a:prstGeom>
        </p:spPr>
        <p:txBody>
          <a:bodyPr/>
          <a:lstStyle/>
          <a:p>
            <a:pPr lvl="0">
              <a:defRPr sz="1800"/>
            </a:pPr>
            <a:r>
              <a:rPr sz="3600"/>
              <a:t>Ahora usaremos una aplicación para sortear premios como en una rifa!</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title"/>
          </p:nvPr>
        </p:nvSpPr>
        <p:spPr>
          <a:prstGeom prst="rect">
            <a:avLst/>
          </a:prstGeom>
        </p:spPr>
        <p:txBody>
          <a:bodyPr/>
          <a:lstStyle>
            <a:lvl1pPr defTabSz="490727">
              <a:defRPr sz="6719"/>
            </a:lvl1pPr>
          </a:lstStyle>
          <a:p>
            <a:pPr lvl="0">
              <a:defRPr sz="1800"/>
            </a:pPr>
            <a:r>
              <a:rPr sz="6719"/>
              <a:t>Ahora a programar tu primera App!</a:t>
            </a:r>
          </a:p>
        </p:txBody>
      </p:sp>
      <p:sp>
        <p:nvSpPr>
          <p:cNvPr id="74" name="Shape 74"/>
          <p:cNvSpPr/>
          <p:nvPr>
            <p:ph type="body" idx="1"/>
          </p:nvPr>
        </p:nvSpPr>
        <p:spPr>
          <a:xfrm>
            <a:off x="1941651" y="2762696"/>
            <a:ext cx="9121498" cy="1607224"/>
          </a:xfrm>
          <a:prstGeom prst="rect">
            <a:avLst/>
          </a:prstGeom>
        </p:spPr>
        <p:txBody>
          <a:bodyPr/>
          <a:lstStyle>
            <a:lvl1pPr marL="0" indent="0" algn="ctr">
              <a:buSzTx/>
              <a:buNone/>
              <a:defRPr sz="5000" u="sng">
                <a:hlinkClick r:id="rId3" invalidUrl="" action="" tgtFrame="" tooltip="" history="1" highlightClick="0" endSnd="0"/>
              </a:defRPr>
            </a:lvl1pPr>
          </a:lstStyle>
          <a:p>
            <a:pPr lvl="0">
              <a:defRPr sz="1800" u="none"/>
            </a:pPr>
            <a:r>
              <a:rPr sz="5000" u="sng">
                <a:hlinkClick r:id="rId3" invalidUrl="" action="" tgtFrame="" tooltip="" history="1" highlightClick="0" endSnd="0"/>
              </a:rPr>
              <a:t>http://ai2.appinventor.mit.edu</a:t>
            </a:r>
          </a:p>
        </p:txBody>
      </p:sp>
      <p:pic>
        <p:nvPicPr>
          <p:cNvPr id="75" name="pasted-image.png"/>
          <p:cNvPicPr/>
          <p:nvPr/>
        </p:nvPicPr>
        <p:blipFill>
          <a:blip r:embed="rId4">
            <a:extLst/>
          </a:blip>
          <a:stretch>
            <a:fillRect/>
          </a:stretch>
        </p:blipFill>
        <p:spPr>
          <a:xfrm>
            <a:off x="1139896" y="4529115"/>
            <a:ext cx="3032280" cy="4517479"/>
          </a:xfrm>
          <a:prstGeom prst="rect">
            <a:avLst/>
          </a:prstGeom>
          <a:ln w="12700">
            <a:miter lim="400000"/>
          </a:ln>
        </p:spPr>
      </p:pic>
      <p:sp>
        <p:nvSpPr>
          <p:cNvPr id="76" name="Shape 76"/>
          <p:cNvSpPr/>
          <p:nvPr/>
        </p:nvSpPr>
        <p:spPr>
          <a:xfrm>
            <a:off x="4466347" y="4934693"/>
            <a:ext cx="8464141" cy="370632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marL="617361" indent="-617361" algn="l">
              <a:spcBef>
                <a:spcPts val="4200"/>
              </a:spcBef>
              <a:buSzPct val="75000"/>
              <a:buChar char="•"/>
              <a:defRPr sz="1800"/>
            </a:pPr>
            <a:r>
              <a:rPr b="1" sz="3300"/>
              <a:t>Cuando</a:t>
            </a:r>
            <a:r>
              <a:rPr sz="3300"/>
              <a:t> se presiona el gatito </a:t>
            </a:r>
            <a:r>
              <a:rPr b="1" sz="3300"/>
              <a:t>entonces </a:t>
            </a:r>
            <a:r>
              <a:rPr sz="3300"/>
              <a:t>reproducir un miau</a:t>
            </a:r>
            <a:endParaRPr sz="3300"/>
          </a:p>
          <a:p>
            <a:pPr lvl="0" marL="617361" indent="-617361" algn="l">
              <a:spcBef>
                <a:spcPts val="4200"/>
              </a:spcBef>
              <a:buSzPct val="75000"/>
              <a:buChar char="•"/>
              <a:defRPr sz="1800"/>
            </a:pPr>
            <a:r>
              <a:rPr b="1" sz="3300"/>
              <a:t>Cuando</a:t>
            </a:r>
            <a:r>
              <a:rPr sz="3300"/>
              <a:t> se agita el teléfono </a:t>
            </a:r>
            <a:r>
              <a:rPr b="1" sz="3300"/>
              <a:t>entonces</a:t>
            </a:r>
            <a:r>
              <a:rPr sz="3300"/>
              <a:t> hacer vibrar el teléfono</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defTabSz="332993">
              <a:defRPr sz="1800"/>
            </a:pPr>
            <a:r>
              <a:rPr sz="4560"/>
              <a:t>Día 1 (hoy)</a:t>
            </a:r>
            <a:endParaRPr sz="4560"/>
          </a:p>
          <a:p>
            <a:pPr lvl="0" defTabSz="332993">
              <a:defRPr sz="1800"/>
            </a:pPr>
            <a:r>
              <a:rPr sz="4560"/>
              <a:t>Introducción a la Programación de Aplicaciones Móviles</a:t>
            </a:r>
          </a:p>
        </p:txBody>
      </p:sp>
      <p:sp>
        <p:nvSpPr>
          <p:cNvPr id="81" name="Shape 81"/>
          <p:cNvSpPr/>
          <p:nvPr>
            <p:ph type="body" idx="1"/>
          </p:nvPr>
        </p:nvSpPr>
        <p:spPr>
          <a:xfrm>
            <a:off x="952500" y="2609850"/>
            <a:ext cx="11099800" cy="6286500"/>
          </a:xfrm>
          <a:prstGeom prst="rect">
            <a:avLst/>
          </a:prstGeom>
        </p:spPr>
        <p:txBody>
          <a:bodyPr/>
          <a:lstStyle/>
          <a:p>
            <a:pPr lvl="0">
              <a:defRPr sz="1800"/>
            </a:pPr>
            <a:r>
              <a:rPr sz="3600"/>
              <a:t>Conocerán el ambiente de desarrollo App Inventor</a:t>
            </a:r>
            <a:endParaRPr sz="3600"/>
          </a:p>
          <a:p>
            <a:pPr lvl="0">
              <a:defRPr sz="1800"/>
            </a:pPr>
            <a:r>
              <a:rPr sz="3600"/>
              <a:t>Crearán su primera, segunda y tercera aplicación (o más!)</a:t>
            </a:r>
            <a:endParaRPr sz="3600"/>
          </a:p>
          <a:p>
            <a:pPr lvl="0">
              <a:defRPr sz="1800"/>
            </a:pPr>
            <a:r>
              <a:rPr sz="3600"/>
              <a:t>Crearán un sitio web para mostrar sus aplicaciones, pudiendo ser descargadas por cualquier persona.</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lvl="0" defTabSz="443991">
              <a:defRPr sz="1800"/>
            </a:pPr>
            <a:r>
              <a:rPr sz="6080"/>
              <a:t>Día 2</a:t>
            </a:r>
            <a:endParaRPr sz="6080"/>
          </a:p>
          <a:p>
            <a:pPr lvl="0" defTabSz="443991">
              <a:defRPr sz="1800"/>
            </a:pPr>
            <a:r>
              <a:rPr sz="6080"/>
              <a:t>Dibujos, Animaciones y Juegos</a:t>
            </a:r>
          </a:p>
        </p:txBody>
      </p:sp>
      <p:sp>
        <p:nvSpPr>
          <p:cNvPr id="84" name="Shape 84"/>
          <p:cNvSpPr/>
          <p:nvPr>
            <p:ph type="body" idx="1"/>
          </p:nvPr>
        </p:nvSpPr>
        <p:spPr>
          <a:xfrm>
            <a:off x="952500" y="2609850"/>
            <a:ext cx="11099800" cy="6286500"/>
          </a:xfrm>
          <a:prstGeom prst="rect">
            <a:avLst/>
          </a:prstGeom>
        </p:spPr>
        <p:txBody>
          <a:bodyPr/>
          <a:lstStyle/>
          <a:p>
            <a:pPr lvl="0">
              <a:defRPr sz="1800"/>
            </a:pPr>
            <a:r>
              <a:rPr sz="3600"/>
              <a:t>Aprenderán a hacer juegos, animaciones y otras aplicaciones con componentes gráficos.</a:t>
            </a:r>
            <a:endParaRPr sz="3600"/>
          </a:p>
          <a:p>
            <a:pPr lvl="0">
              <a:defRPr sz="1800"/>
            </a:pPr>
            <a:r>
              <a:rPr sz="3600"/>
              <a:t>Construirán una aplicación al estilo Paint, donde se puede dibujar y pintar usando la pantalla touch.</a:t>
            </a:r>
            <a:endParaRPr sz="3600"/>
          </a:p>
          <a:p>
            <a:pPr lvl="0">
              <a:defRPr sz="1800"/>
            </a:pPr>
            <a:r>
              <a:rPr sz="3600"/>
              <a:t>Crearán su primer juego “Atrapa al Topo”.</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p>
            <a:pPr lvl="0" defTabSz="443991">
              <a:defRPr sz="1800"/>
            </a:pPr>
            <a:r>
              <a:rPr sz="6080"/>
              <a:t>Día 3</a:t>
            </a:r>
            <a:endParaRPr sz="6080"/>
          </a:p>
          <a:p>
            <a:pPr lvl="0" defTabSz="443991">
              <a:defRPr sz="1800"/>
            </a:pPr>
            <a:r>
              <a:rPr sz="6080"/>
              <a:t>Dibujos, Animaciones y Juegos</a:t>
            </a:r>
          </a:p>
        </p:txBody>
      </p:sp>
      <p:sp>
        <p:nvSpPr>
          <p:cNvPr id="87" name="Shape 87"/>
          <p:cNvSpPr/>
          <p:nvPr>
            <p:ph type="body" idx="1"/>
          </p:nvPr>
        </p:nvSpPr>
        <p:spPr>
          <a:xfrm>
            <a:off x="952500" y="2609850"/>
            <a:ext cx="11099800" cy="6286500"/>
          </a:xfrm>
          <a:prstGeom prst="rect">
            <a:avLst/>
          </a:prstGeom>
        </p:spPr>
        <p:txBody>
          <a:bodyPr/>
          <a:lstStyle/>
          <a:p>
            <a:pPr lvl="0">
              <a:defRPr sz="1800"/>
            </a:pPr>
            <a:r>
              <a:rPr sz="3600"/>
              <a:t>Seguirán aprendiendo sobre animaciones y juegos.</a:t>
            </a:r>
            <a:endParaRPr sz="3600"/>
          </a:p>
          <a:p>
            <a:pPr lvl="0">
              <a:defRPr sz="1800"/>
            </a:pPr>
            <a:r>
              <a:rPr sz="3600"/>
              <a:t>Construirán el juego Pong</a:t>
            </a:r>
            <a:endParaRPr sz="3600"/>
          </a:p>
          <a:p>
            <a:pPr lvl="0">
              <a:defRPr sz="1800"/>
            </a:pPr>
            <a:r>
              <a:rPr sz="3600"/>
              <a:t>Diseñarán e implementarán su propio juego</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p>
            <a:pPr lvl="0" defTabSz="490727">
              <a:defRPr sz="1800"/>
            </a:pPr>
            <a:r>
              <a:rPr sz="6719"/>
              <a:t>Día 4</a:t>
            </a:r>
            <a:endParaRPr sz="6719"/>
          </a:p>
          <a:p>
            <a:pPr lvl="0" defTabSz="490727">
              <a:defRPr sz="1800"/>
            </a:pPr>
            <a:r>
              <a:rPr sz="6719"/>
              <a:t>Mensajes de Texto</a:t>
            </a:r>
          </a:p>
        </p:txBody>
      </p:sp>
      <p:sp>
        <p:nvSpPr>
          <p:cNvPr id="90" name="Shape 90"/>
          <p:cNvSpPr/>
          <p:nvPr>
            <p:ph type="body" idx="1"/>
          </p:nvPr>
        </p:nvSpPr>
        <p:spPr>
          <a:xfrm>
            <a:off x="952500" y="2609850"/>
            <a:ext cx="11099800" cy="6286500"/>
          </a:xfrm>
          <a:prstGeom prst="rect">
            <a:avLst/>
          </a:prstGeom>
        </p:spPr>
        <p:txBody>
          <a:bodyPr/>
          <a:lstStyle/>
          <a:p>
            <a:pPr lvl="0">
              <a:defRPr sz="1800"/>
            </a:pPr>
            <a:r>
              <a:rPr sz="3600"/>
              <a:t>Aprenderán a desarrollar aplicaciones que manejan mensajes de texto (SMS).</a:t>
            </a:r>
            <a:endParaRPr sz="3600"/>
          </a:p>
          <a:p>
            <a:pPr lvl="0">
              <a:defRPr sz="1800"/>
            </a:pPr>
            <a:r>
              <a:rPr sz="3600"/>
              <a:t>Crearán una aplicación para enviar mensajes de texto a una lista de contactos favoritos.</a:t>
            </a:r>
            <a:endParaRPr sz="3600"/>
          </a:p>
          <a:p>
            <a:pPr lvl="0">
              <a:defRPr sz="1800"/>
            </a:pPr>
            <a:r>
              <a:rPr sz="3600"/>
              <a:t>Crearán una aplicación para responder automáticamente a los mensajes de texto recibidos.</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lvl="0" defTabSz="490727">
              <a:defRPr sz="1800"/>
            </a:pPr>
            <a:r>
              <a:rPr sz="6719"/>
              <a:t>Día 5</a:t>
            </a:r>
            <a:endParaRPr sz="6719"/>
          </a:p>
          <a:p>
            <a:pPr lvl="0" defTabSz="490727">
              <a:defRPr sz="1800"/>
            </a:pPr>
            <a:r>
              <a:rPr sz="6719"/>
              <a:t>Geolocalización y Sensores</a:t>
            </a:r>
          </a:p>
        </p:txBody>
      </p:sp>
      <p:sp>
        <p:nvSpPr>
          <p:cNvPr id="93" name="Shape 93"/>
          <p:cNvSpPr/>
          <p:nvPr>
            <p:ph type="body" idx="1"/>
          </p:nvPr>
        </p:nvSpPr>
        <p:spPr>
          <a:xfrm>
            <a:off x="952500" y="2609850"/>
            <a:ext cx="11099800" cy="6286500"/>
          </a:xfrm>
          <a:prstGeom prst="rect">
            <a:avLst/>
          </a:prstGeom>
        </p:spPr>
        <p:txBody>
          <a:bodyPr/>
          <a:lstStyle/>
          <a:p>
            <a:pPr lvl="0">
              <a:defRPr sz="1800"/>
            </a:pPr>
            <a:r>
              <a:rPr sz="3600"/>
              <a:t>Aprenderán a usar los distintos sensores del dispositivo dentro de una aplicación.</a:t>
            </a:r>
            <a:endParaRPr sz="3600"/>
          </a:p>
          <a:p>
            <a:pPr lvl="0">
              <a:defRPr sz="1800"/>
            </a:pPr>
            <a:r>
              <a:rPr sz="3600"/>
              <a:t>GPS: crearán una aplicación “¿Dónde está mi auto?” (o bicicleta?)</a:t>
            </a:r>
            <a:endParaRPr sz="3600"/>
          </a:p>
          <a:p>
            <a:pPr lvl="0">
              <a:defRPr sz="1800"/>
            </a:pPr>
            <a:r>
              <a:rPr sz="3600"/>
              <a:t>Crearán juegos o aplicaciones que usen los otros sensores de movimiento y orientación.</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p>
            <a:pPr lvl="0">
              <a:defRPr sz="1800"/>
            </a:pPr>
            <a:r>
              <a:rPr sz="8000"/>
              <a:t>Día 6</a:t>
            </a:r>
          </a:p>
        </p:txBody>
      </p:sp>
      <p:sp>
        <p:nvSpPr>
          <p:cNvPr id="96" name="Shape 96"/>
          <p:cNvSpPr/>
          <p:nvPr>
            <p:ph type="body" idx="1"/>
          </p:nvPr>
        </p:nvSpPr>
        <p:spPr>
          <a:xfrm>
            <a:off x="952500" y="2609850"/>
            <a:ext cx="11099800" cy="6286500"/>
          </a:xfrm>
          <a:prstGeom prst="rect">
            <a:avLst/>
          </a:prstGeom>
        </p:spPr>
        <p:txBody>
          <a:bodyPr/>
          <a:lstStyle/>
          <a:p>
            <a:pPr lvl="0">
              <a:defRPr sz="1800"/>
            </a:pPr>
            <a:r>
              <a:rPr sz="3600"/>
              <a:t>Aprenderán a usar los distintos sensores del dispositivo dentro de una aplicación.</a:t>
            </a:r>
            <a:endParaRPr sz="3600"/>
          </a:p>
          <a:p>
            <a:pPr lvl="0">
              <a:defRPr sz="1800"/>
            </a:pPr>
            <a:r>
              <a:rPr sz="3600"/>
              <a:t>GPS: crearán una aplicación “¿Dónde está mi auto?” (o bicicleta?)</a:t>
            </a:r>
            <a:endParaRPr sz="3600"/>
          </a:p>
          <a:p>
            <a:pPr lvl="0">
              <a:defRPr sz="1800"/>
            </a:pPr>
            <a:r>
              <a:rPr sz="3600"/>
              <a:t>Crearán juegos o aplicaciones que usen los otros sensores de movimiento y orientación.</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prstGeom prst="rect">
            <a:avLst/>
          </a:prstGeom>
        </p:spPr>
        <p:txBody>
          <a:bodyPr/>
          <a:lstStyle/>
          <a:p>
            <a:pPr lvl="0">
              <a:defRPr sz="1800"/>
            </a:pPr>
            <a:r>
              <a:rPr sz="8000"/>
              <a:t>Día 7</a:t>
            </a:r>
          </a:p>
        </p:txBody>
      </p:sp>
      <p:sp>
        <p:nvSpPr>
          <p:cNvPr id="99" name="Shape 99"/>
          <p:cNvSpPr/>
          <p:nvPr>
            <p:ph type="body" idx="1"/>
          </p:nvPr>
        </p:nvSpPr>
        <p:spPr>
          <a:xfrm>
            <a:off x="952500" y="2609850"/>
            <a:ext cx="11099800" cy="6286500"/>
          </a:xfrm>
          <a:prstGeom prst="rect">
            <a:avLst/>
          </a:prstGeom>
        </p:spPr>
        <p:txBody>
          <a:bodyPr/>
          <a:lstStyle/>
          <a:p>
            <a:pPr lvl="0">
              <a:defRPr sz="1800"/>
            </a:pPr>
            <a:r>
              <a:rPr sz="3600"/>
              <a:t>Aprenderán uno de los conceptos fundamentales en programación, los </a:t>
            </a:r>
            <a:r>
              <a:rPr i="1" sz="3600"/>
              <a:t>procedimientos.</a:t>
            </a:r>
            <a:endParaRPr sz="3600"/>
          </a:p>
          <a:p>
            <a:pPr lvl="0">
              <a:defRPr sz="1800"/>
            </a:pPr>
            <a:r>
              <a:rPr sz="3600"/>
              <a:t>Con procedimientos podrán crear nuevos bloques en App Inventor.</a:t>
            </a:r>
            <a:endParaRPr sz="3600"/>
          </a:p>
          <a:p>
            <a:pPr lvl="0">
              <a:defRPr sz="1800"/>
            </a:pPr>
            <a:r>
              <a:rPr sz="3600"/>
              <a:t>Propondrán su Proyecto Final, y comenzarán a trabajar en él.</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body" idx="1"/>
          </p:nvPr>
        </p:nvSpPr>
        <p:spPr>
          <a:xfrm>
            <a:off x="444500" y="3628330"/>
            <a:ext cx="12115800" cy="4249540"/>
          </a:xfrm>
          <a:prstGeom prst="rect">
            <a:avLst/>
          </a:prstGeom>
        </p:spPr>
        <p:txBody>
          <a:bodyPr/>
          <a:lstStyle/>
          <a:p>
            <a:pPr lvl="0" marL="422275" indent="-422275" defTabSz="554990">
              <a:spcBef>
                <a:spcPts val="3900"/>
              </a:spcBef>
              <a:defRPr sz="1800"/>
            </a:pPr>
            <a:r>
              <a:rPr sz="3420"/>
              <a:t>¿Cuántos de ustedes tienen un smartphone o tablet?</a:t>
            </a:r>
            <a:endParaRPr sz="3420"/>
          </a:p>
          <a:p>
            <a:pPr lvl="0" marL="422275" indent="-422275" defTabSz="554990">
              <a:spcBef>
                <a:spcPts val="3900"/>
              </a:spcBef>
              <a:defRPr sz="1800"/>
            </a:pPr>
            <a:r>
              <a:rPr sz="3420"/>
              <a:t>¿Cuántos tienen un notebook o computador?</a:t>
            </a:r>
            <a:endParaRPr sz="3420"/>
          </a:p>
          <a:p>
            <a:pPr lvl="0" marL="422275" indent="-422275" defTabSz="554990">
              <a:spcBef>
                <a:spcPts val="3900"/>
              </a:spcBef>
              <a:defRPr sz="1800"/>
            </a:pPr>
            <a:r>
              <a:rPr sz="3420"/>
              <a:t>¿Cuántos de ustedes usan redes sociales?</a:t>
            </a:r>
            <a:endParaRPr sz="3420"/>
          </a:p>
          <a:p>
            <a:pPr lvl="0" marL="422275" indent="-422275" defTabSz="554990">
              <a:spcBef>
                <a:spcPts val="3900"/>
              </a:spcBef>
              <a:defRPr sz="1800"/>
            </a:pPr>
            <a:r>
              <a:rPr b="1" sz="3420"/>
              <a:t>¿Cuántos de ustedes saben cómo se hace una aplicación para su celular?</a:t>
            </a:r>
          </a:p>
        </p:txBody>
      </p:sp>
      <p:pic>
        <p:nvPicPr>
          <p:cNvPr id="36" name="pasted-image.png"/>
          <p:cNvPicPr/>
          <p:nvPr/>
        </p:nvPicPr>
        <p:blipFill>
          <a:blip r:embed="rId2">
            <a:extLst/>
          </a:blip>
          <a:stretch>
            <a:fillRect/>
          </a:stretch>
        </p:blipFill>
        <p:spPr>
          <a:xfrm>
            <a:off x="3918923" y="582860"/>
            <a:ext cx="5166954" cy="3971174"/>
          </a:xfrm>
          <a:prstGeom prst="rect">
            <a:avLst/>
          </a:prstGeom>
          <a:ln w="12700">
            <a:miter lim="400000"/>
          </a:ln>
        </p:spPr>
      </p:pic>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p>
            <a:pPr lvl="0">
              <a:defRPr sz="1800"/>
            </a:pPr>
            <a:r>
              <a:rPr sz="8000"/>
              <a:t>Día 8</a:t>
            </a:r>
          </a:p>
        </p:txBody>
      </p:sp>
      <p:sp>
        <p:nvSpPr>
          <p:cNvPr id="102" name="Shape 102"/>
          <p:cNvSpPr/>
          <p:nvPr>
            <p:ph type="body" idx="1"/>
          </p:nvPr>
        </p:nvSpPr>
        <p:spPr>
          <a:xfrm>
            <a:off x="952500" y="2609850"/>
            <a:ext cx="11099800" cy="6286500"/>
          </a:xfrm>
          <a:prstGeom prst="rect">
            <a:avLst/>
          </a:prstGeom>
        </p:spPr>
        <p:txBody>
          <a:bodyPr/>
          <a:lstStyle/>
          <a:p>
            <a:pPr lvl="0">
              <a:defRPr sz="1800"/>
            </a:pPr>
            <a:r>
              <a:rPr sz="3600"/>
              <a:t>Terminarán de construir su Proyecto Final, y estarán listos para el Demo Day</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prstGeom prst="rect">
            <a:avLst/>
          </a:prstGeom>
        </p:spPr>
        <p:txBody>
          <a:bodyPr/>
          <a:lstStyle/>
          <a:p>
            <a:pPr lvl="0">
              <a:defRPr sz="1800"/>
            </a:pPr>
            <a:r>
              <a:rPr sz="8000"/>
              <a:t>¿Qué es una aplicación?</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prstGeom prst="rect">
            <a:avLst/>
          </a:prstGeom>
        </p:spPr>
        <p:txBody>
          <a:bodyPr/>
          <a:lstStyle/>
          <a:p>
            <a:pPr lvl="0">
              <a:defRPr sz="1800"/>
            </a:pPr>
            <a:r>
              <a:rPr sz="8000"/>
              <a:t>¿Qué es una App?</a:t>
            </a:r>
          </a:p>
        </p:txBody>
      </p:sp>
      <p:sp>
        <p:nvSpPr>
          <p:cNvPr id="107" name="Shape 107"/>
          <p:cNvSpPr/>
          <p:nvPr>
            <p:ph type="body" idx="1"/>
          </p:nvPr>
        </p:nvSpPr>
        <p:spPr>
          <a:prstGeom prst="rect">
            <a:avLst/>
          </a:prstGeom>
        </p:spPr>
        <p:txBody>
          <a:bodyPr/>
          <a:lstStyle/>
          <a:p>
            <a:pPr lvl="0">
              <a:defRPr sz="1800"/>
            </a:pPr>
            <a:r>
              <a:rPr sz="3600"/>
              <a:t>La mayoría comprendemos lo que es una App desde el punto de vista de un usuario. Conocemos la </a:t>
            </a:r>
            <a:r>
              <a:rPr i="1" sz="3600"/>
              <a:t>interfaz de usuario</a:t>
            </a:r>
            <a:r>
              <a:rPr sz="3600"/>
              <a:t>, y cómo realizar tareas en la app.</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prstGeom prst="rect">
            <a:avLst/>
          </a:prstGeom>
        </p:spPr>
        <p:txBody>
          <a:bodyPr/>
          <a:lstStyle/>
          <a:p>
            <a:pPr lvl="0">
              <a:defRPr sz="1800"/>
            </a:pPr>
            <a:r>
              <a:rPr sz="8000"/>
              <a:t>¿Qué es una App?</a:t>
            </a:r>
          </a:p>
        </p:txBody>
      </p:sp>
      <p:sp>
        <p:nvSpPr>
          <p:cNvPr id="110" name="Shape 110"/>
          <p:cNvSpPr/>
          <p:nvPr>
            <p:ph type="body" idx="1"/>
          </p:nvPr>
        </p:nvSpPr>
        <p:spPr>
          <a:prstGeom prst="rect">
            <a:avLst/>
          </a:prstGeom>
        </p:spPr>
        <p:txBody>
          <a:bodyPr/>
          <a:lstStyle/>
          <a:p>
            <a:pPr lvl="0">
              <a:defRPr sz="1800"/>
            </a:pPr>
            <a:r>
              <a:rPr sz="3600"/>
              <a:t>Como </a:t>
            </a:r>
            <a:r>
              <a:rPr b="1" sz="3600"/>
              <a:t>programador</a:t>
            </a:r>
            <a:r>
              <a:rPr sz="3600"/>
              <a:t> es un poco más complicado comprender qué es una app.</a:t>
            </a:r>
            <a:endParaRPr sz="3600"/>
          </a:p>
          <a:p>
            <a:pPr lvl="0">
              <a:defRPr sz="1800"/>
            </a:pPr>
            <a:r>
              <a:rPr sz="3600"/>
              <a:t>Una app tiene una estructura interna, conocida como la </a:t>
            </a:r>
            <a:r>
              <a:rPr i="1" sz="3600"/>
              <a:t>arquitectura</a:t>
            </a:r>
            <a:r>
              <a:rPr sz="3600"/>
              <a:t>. Que debemos entender para poder programar de manera eficaz.</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xfrm>
            <a:off x="952500" y="48012"/>
            <a:ext cx="11099800" cy="1390393"/>
          </a:xfrm>
          <a:prstGeom prst="rect">
            <a:avLst/>
          </a:prstGeom>
        </p:spPr>
        <p:txBody>
          <a:bodyPr/>
          <a:lstStyle>
            <a:lvl1pPr defTabSz="572516">
              <a:defRPr sz="7840"/>
            </a:lvl1pPr>
          </a:lstStyle>
          <a:p>
            <a:pPr lvl="0">
              <a:defRPr sz="1800"/>
            </a:pPr>
            <a:r>
              <a:rPr sz="7840"/>
              <a:t>Arquitectura de una App</a:t>
            </a:r>
          </a:p>
        </p:txBody>
      </p:sp>
      <p:pic>
        <p:nvPicPr>
          <p:cNvPr id="113" name="pasted-image.png"/>
          <p:cNvPicPr/>
          <p:nvPr/>
        </p:nvPicPr>
        <p:blipFill>
          <a:blip r:embed="rId2">
            <a:extLst/>
          </a:blip>
          <a:stretch>
            <a:fillRect/>
          </a:stretch>
        </p:blipFill>
        <p:spPr>
          <a:xfrm>
            <a:off x="873708" y="1577175"/>
            <a:ext cx="11257384" cy="5171894"/>
          </a:xfrm>
          <a:prstGeom prst="rect">
            <a:avLst/>
          </a:prstGeom>
          <a:ln w="12700">
            <a:miter lim="400000"/>
          </a:ln>
        </p:spPr>
      </p:pic>
      <p:sp>
        <p:nvSpPr>
          <p:cNvPr id="114" name="Shape 114"/>
          <p:cNvSpPr/>
          <p:nvPr/>
        </p:nvSpPr>
        <p:spPr>
          <a:xfrm>
            <a:off x="336579" y="7158667"/>
            <a:ext cx="5432806" cy="17272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b="1" sz="2700"/>
              <a:t>Componentes</a:t>
            </a:r>
            <a:r>
              <a:rPr sz="2700"/>
              <a:t>: corresponden a los objetos o componentes de la aplicación: botones, etiquetas, recepción de SMS, etc.</a:t>
            </a:r>
          </a:p>
        </p:txBody>
      </p:sp>
      <p:sp>
        <p:nvSpPr>
          <p:cNvPr id="115" name="Shape 115"/>
          <p:cNvSpPr/>
          <p:nvPr/>
        </p:nvSpPr>
        <p:spPr>
          <a:xfrm>
            <a:off x="6754519" y="7158667"/>
            <a:ext cx="5432806" cy="17272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b="1" sz="2700"/>
              <a:t>Comportamiento</a:t>
            </a:r>
            <a:r>
              <a:rPr sz="2700"/>
              <a:t>: cómo la aplicación responde a las interacciones con el usuario y su entorno.</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pPr lvl="0">
              <a:defRPr sz="1800"/>
            </a:pPr>
            <a:r>
              <a:rPr sz="8000"/>
              <a:t>Una App es una Receta</a:t>
            </a:r>
          </a:p>
        </p:txBody>
      </p:sp>
      <p:sp>
        <p:nvSpPr>
          <p:cNvPr id="118" name="Shape 118"/>
          <p:cNvSpPr/>
          <p:nvPr>
            <p:ph type="body" idx="1"/>
          </p:nvPr>
        </p:nvSpPr>
        <p:spPr>
          <a:xfrm>
            <a:off x="291686" y="2974808"/>
            <a:ext cx="6201783" cy="5556584"/>
          </a:xfrm>
          <a:prstGeom prst="rect">
            <a:avLst/>
          </a:prstGeom>
        </p:spPr>
        <p:txBody>
          <a:bodyPr/>
          <a:lstStyle>
            <a:lvl1pPr marL="0" indent="0">
              <a:buSzTx/>
              <a:buNone/>
            </a:lvl1pPr>
          </a:lstStyle>
          <a:p>
            <a:pPr lvl="0">
              <a:defRPr sz="1800"/>
            </a:pPr>
            <a:r>
              <a:rPr sz="3600"/>
              <a:t>En los orígenes de la computación, las aplicaciones o programas eran simplemente una serie de instrucciones sequenciales ejecutadas por el computador.</a:t>
            </a:r>
          </a:p>
        </p:txBody>
      </p:sp>
      <p:pic>
        <p:nvPicPr>
          <p:cNvPr id="119" name="pasted-image.png"/>
          <p:cNvPicPr/>
          <p:nvPr/>
        </p:nvPicPr>
        <p:blipFill>
          <a:blip r:embed="rId2">
            <a:extLst/>
          </a:blip>
          <a:stretch>
            <a:fillRect/>
          </a:stretch>
        </p:blipFill>
        <p:spPr>
          <a:xfrm>
            <a:off x="8025212" y="3923422"/>
            <a:ext cx="1255616" cy="4106203"/>
          </a:xfrm>
          <a:prstGeom prst="rect">
            <a:avLst/>
          </a:prstGeom>
          <a:ln w="12700">
            <a:miter lim="400000"/>
          </a:ln>
        </p:spPr>
      </p:pic>
      <p:sp>
        <p:nvSpPr>
          <p:cNvPr id="120" name="Shape 120"/>
          <p:cNvSpPr/>
          <p:nvPr/>
        </p:nvSpPr>
        <p:spPr>
          <a:xfrm>
            <a:off x="9194120" y="4132249"/>
            <a:ext cx="357718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lvl="0">
              <a:defRPr sz="1800"/>
            </a:pPr>
            <a:r>
              <a:rPr sz="2200"/>
              <a:t>iniciar transacción bancaria</a:t>
            </a:r>
          </a:p>
        </p:txBody>
      </p:sp>
      <p:sp>
        <p:nvSpPr>
          <p:cNvPr id="121" name="Shape 121"/>
          <p:cNvSpPr/>
          <p:nvPr/>
        </p:nvSpPr>
        <p:spPr>
          <a:xfrm>
            <a:off x="9284646" y="5760623"/>
            <a:ext cx="3396133"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lvl="0">
              <a:defRPr sz="1800"/>
            </a:pPr>
            <a:r>
              <a:rPr sz="2200"/>
              <a:t>calcular precios, intereses</a:t>
            </a:r>
          </a:p>
        </p:txBody>
      </p:sp>
      <p:sp>
        <p:nvSpPr>
          <p:cNvPr id="122" name="Shape 122"/>
          <p:cNvSpPr/>
          <p:nvPr/>
        </p:nvSpPr>
        <p:spPr>
          <a:xfrm>
            <a:off x="9194120" y="7262114"/>
            <a:ext cx="357718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lvl="0">
              <a:defRPr sz="1800"/>
            </a:pPr>
            <a:r>
              <a:rPr sz="2200"/>
              <a:t>modificar cuenta del cliente</a:t>
            </a:r>
          </a:p>
        </p:txBody>
      </p:sp>
      <p:sp>
        <p:nvSpPr>
          <p:cNvPr id="123" name="Shape 123"/>
          <p:cNvSpPr/>
          <p:nvPr/>
        </p:nvSpPr>
        <p:spPr>
          <a:xfrm>
            <a:off x="9256846" y="7653439"/>
            <a:ext cx="345173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lvl="0">
              <a:defRPr sz="1800"/>
            </a:pPr>
            <a:r>
              <a:rPr sz="2200"/>
              <a:t>imprimir saldo por pantalla</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820337" y="233039"/>
            <a:ext cx="11099801" cy="2159001"/>
          </a:xfrm>
          <a:prstGeom prst="rect">
            <a:avLst/>
          </a:prstGeom>
        </p:spPr>
        <p:txBody>
          <a:bodyPr/>
          <a:lstStyle/>
          <a:p>
            <a:pPr lvl="0">
              <a:defRPr sz="1800"/>
            </a:pPr>
            <a:r>
              <a:rPr sz="8000"/>
              <a:t>Eventos</a:t>
            </a:r>
          </a:p>
        </p:txBody>
      </p:sp>
      <p:sp>
        <p:nvSpPr>
          <p:cNvPr id="126" name="Shape 126"/>
          <p:cNvSpPr/>
          <p:nvPr>
            <p:ph type="body" idx="1"/>
          </p:nvPr>
        </p:nvSpPr>
        <p:spPr>
          <a:xfrm>
            <a:off x="370984" y="4018893"/>
            <a:ext cx="5813297" cy="3184575"/>
          </a:xfrm>
          <a:prstGeom prst="rect">
            <a:avLst/>
          </a:prstGeom>
        </p:spPr>
        <p:txBody>
          <a:bodyPr/>
          <a:lstStyle/>
          <a:p>
            <a:pPr lvl="0" marL="0" indent="0">
              <a:buSzTx/>
              <a:buNone/>
              <a:defRPr sz="1800"/>
            </a:pPr>
            <a:r>
              <a:rPr sz="3600"/>
              <a:t>Las aplicaciones móviles son </a:t>
            </a:r>
            <a:r>
              <a:rPr b="1" sz="3600"/>
              <a:t>reactivas</a:t>
            </a:r>
            <a:r>
              <a:rPr sz="3600"/>
              <a:t>, su comportamiento se programa como respuestas a diversos eventos.</a:t>
            </a:r>
          </a:p>
        </p:txBody>
      </p:sp>
      <p:pic>
        <p:nvPicPr>
          <p:cNvPr id="127" name="pasted-image.png"/>
          <p:cNvPicPr/>
          <p:nvPr/>
        </p:nvPicPr>
        <p:blipFill>
          <a:blip r:embed="rId2">
            <a:extLst/>
          </a:blip>
          <a:stretch>
            <a:fillRect/>
          </a:stretch>
        </p:blipFill>
        <p:spPr>
          <a:xfrm>
            <a:off x="6481646" y="2778667"/>
            <a:ext cx="5230924" cy="4572354"/>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9" name="pasted-image.png"/>
          <p:cNvPicPr/>
          <p:nvPr/>
        </p:nvPicPr>
        <p:blipFill>
          <a:blip r:embed="rId2">
            <a:extLst/>
          </a:blip>
          <a:stretch>
            <a:fillRect/>
          </a:stretch>
        </p:blipFill>
        <p:spPr>
          <a:xfrm>
            <a:off x="2602519" y="203045"/>
            <a:ext cx="8463191" cy="7206476"/>
          </a:xfrm>
          <a:prstGeom prst="rect">
            <a:avLst/>
          </a:prstGeom>
          <a:ln w="12700">
            <a:miter lim="400000"/>
          </a:ln>
        </p:spPr>
      </p:pic>
      <p:sp>
        <p:nvSpPr>
          <p:cNvPr id="130" name="Shape 130"/>
          <p:cNvSpPr/>
          <p:nvPr/>
        </p:nvSpPr>
        <p:spPr>
          <a:xfrm>
            <a:off x="932805" y="7967236"/>
            <a:ext cx="11802619"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Eventos: del usuario, internos (reloj, sensores), externos: comunicación con otros dispositivos.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 name="pasted-image.jpg"/>
          <p:cNvPicPr/>
          <p:nvPr/>
        </p:nvPicPr>
        <p:blipFill>
          <a:blip r:embed="rId2">
            <a:extLst/>
          </a:blip>
          <a:stretch>
            <a:fillRect/>
          </a:stretch>
        </p:blipFill>
        <p:spPr>
          <a:xfrm>
            <a:off x="7441807" y="4529137"/>
            <a:ext cx="4913429" cy="4902711"/>
          </a:xfrm>
          <a:prstGeom prst="rect">
            <a:avLst/>
          </a:prstGeom>
          <a:ln w="12700">
            <a:miter lim="400000"/>
          </a:ln>
        </p:spPr>
      </p:pic>
      <p:sp>
        <p:nvSpPr>
          <p:cNvPr id="39" name="Shape 39"/>
          <p:cNvSpPr/>
          <p:nvPr>
            <p:ph type="body" idx="1"/>
          </p:nvPr>
        </p:nvSpPr>
        <p:spPr>
          <a:xfrm>
            <a:off x="165100" y="2603500"/>
            <a:ext cx="7283401" cy="4546600"/>
          </a:xfrm>
          <a:prstGeom prst="rect">
            <a:avLst/>
          </a:prstGeom>
        </p:spPr>
        <p:txBody>
          <a:bodyPr/>
          <a:lstStyle/>
          <a:p>
            <a:pPr lvl="0" marL="351155" indent="-351155" defTabSz="461518">
              <a:spcBef>
                <a:spcPts val="3300"/>
              </a:spcBef>
              <a:defRPr sz="1800"/>
            </a:pPr>
            <a:r>
              <a:rPr sz="2844"/>
              <a:t>Desde el punto de vista de la mayor parte del mundo, los objetos tecnológicos que usamos son como una </a:t>
            </a:r>
            <a:r>
              <a:rPr i="1" sz="2844"/>
              <a:t>caja negra. </a:t>
            </a:r>
            <a:endParaRPr i="1" sz="2844"/>
          </a:p>
          <a:p>
            <a:pPr lvl="0" marL="351155" indent="-351155" defTabSz="461518">
              <a:spcBef>
                <a:spcPts val="3300"/>
              </a:spcBef>
              <a:defRPr sz="1800"/>
            </a:pPr>
            <a:r>
              <a:rPr i="1" sz="2844"/>
              <a:t>No sabemos que tienen dentro, ni como funcionan. </a:t>
            </a:r>
            <a:endParaRPr sz="2844"/>
          </a:p>
          <a:p>
            <a:pPr lvl="0" marL="351155" indent="-351155" defTabSz="461518">
              <a:spcBef>
                <a:spcPts val="3300"/>
              </a:spcBef>
              <a:defRPr sz="1800"/>
            </a:pPr>
            <a:r>
              <a:rPr sz="2844"/>
              <a:t>Nuestros smartphones nos permiten </a:t>
            </a:r>
            <a:r>
              <a:rPr i="1" sz="2844"/>
              <a:t>consumir </a:t>
            </a:r>
            <a:r>
              <a:rPr sz="2844"/>
              <a:t>contenido, pero no crear contenido</a:t>
            </a:r>
          </a:p>
        </p:txBody>
      </p:sp>
      <p:pic>
        <p:nvPicPr>
          <p:cNvPr id="40" name="pasted-image.jpg"/>
          <p:cNvPicPr/>
          <p:nvPr/>
        </p:nvPicPr>
        <p:blipFill>
          <a:blip r:embed="rId3">
            <a:extLst/>
          </a:blip>
          <a:stretch>
            <a:fillRect/>
          </a:stretch>
        </p:blipFill>
        <p:spPr>
          <a:xfrm>
            <a:off x="8457071" y="1296541"/>
            <a:ext cx="2882901" cy="2819401"/>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lvl1pPr defTabSz="467359">
              <a:defRPr sz="6400"/>
            </a:lvl1pPr>
          </a:lstStyle>
          <a:p>
            <a:pPr lvl="0">
              <a:defRPr sz="1800"/>
            </a:pPr>
            <a:r>
              <a:rPr sz="6400"/>
              <a:t>¿Y si pudiéramos programar nuestros propios dispositivos?</a:t>
            </a:r>
          </a:p>
        </p:txBody>
      </p:sp>
      <p:sp>
        <p:nvSpPr>
          <p:cNvPr id="43" name="Shape 43"/>
          <p:cNvSpPr/>
          <p:nvPr>
            <p:ph type="body" idx="1"/>
          </p:nvPr>
        </p:nvSpPr>
        <p:spPr>
          <a:prstGeom prst="rect">
            <a:avLst/>
          </a:prstGeom>
        </p:spPr>
        <p:txBody>
          <a:bodyPr/>
          <a:lstStyle/>
          <a:p>
            <a:pPr lvl="0">
              <a:defRPr sz="1800"/>
            </a:pPr>
            <a:r>
              <a:rPr sz="3600"/>
              <a:t>¿Quién no ha soñado con crear su propio juego/app/sitio web? </a:t>
            </a:r>
            <a:endParaRPr sz="3600"/>
          </a:p>
          <a:p>
            <a:pPr lvl="0">
              <a:defRPr sz="1800"/>
            </a:pPr>
            <a:r>
              <a:rPr sz="3600"/>
              <a:t>¿Qué tal si podemos pasar de simples consumidores, a productores, con total control </a:t>
            </a:r>
            <a:r>
              <a:rPr i="1" sz="3600"/>
              <a:t>creativo</a:t>
            </a:r>
            <a:r>
              <a:rPr sz="3600"/>
              <a:t> sobre nuestras invenciones?</a:t>
            </a:r>
            <a:endParaRPr sz="3600"/>
          </a:p>
          <a:p>
            <a:pPr lvl="0">
              <a:defRPr sz="1800"/>
            </a:pPr>
            <a:r>
              <a:rPr sz="3600"/>
              <a:t>¿Qué tal si pudiéramos comprender estas cajas negras, y usarlas a nuestro beneficio?</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p>
            <a:pPr lvl="0">
              <a:defRPr sz="1800"/>
            </a:pPr>
            <a:r>
              <a:rPr sz="8000"/>
              <a:t>Programa Tus Ideas</a:t>
            </a:r>
          </a:p>
        </p:txBody>
      </p:sp>
      <p:sp>
        <p:nvSpPr>
          <p:cNvPr id="46" name="Shape 46"/>
          <p:cNvSpPr/>
          <p:nvPr>
            <p:ph type="body" idx="1"/>
          </p:nvPr>
        </p:nvSpPr>
        <p:spPr>
          <a:prstGeom prst="rect">
            <a:avLst/>
          </a:prstGeom>
        </p:spPr>
        <p:txBody>
          <a:bodyPr/>
          <a:lstStyle>
            <a:lvl1pPr marL="0" indent="0" algn="ctr">
              <a:buSzTx/>
              <a:buNone/>
            </a:lvl1pPr>
          </a:lstStyle>
          <a:p>
            <a:pPr lvl="0">
              <a:defRPr sz="1800"/>
            </a:pPr>
            <a:r>
              <a:rPr sz="3600"/>
              <a:t>Este taller te ayudará a Programar Tus Ideas. Estas cajas negras se volverán objetos con los que se puede jugar, interactuar y crear.</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lvl1pPr defTabSz="578358">
              <a:defRPr sz="7919"/>
            </a:lvl1pPr>
          </a:lstStyle>
          <a:p>
            <a:pPr lvl="0">
              <a:defRPr sz="1800"/>
            </a:pPr>
            <a:r>
              <a:rPr sz="7919"/>
              <a:t>Qué haremos en el taller</a:t>
            </a:r>
          </a:p>
        </p:txBody>
      </p:sp>
      <p:sp>
        <p:nvSpPr>
          <p:cNvPr id="49" name="Shape 49"/>
          <p:cNvSpPr/>
          <p:nvPr>
            <p:ph type="body" idx="1"/>
          </p:nvPr>
        </p:nvSpPr>
        <p:spPr>
          <a:prstGeom prst="rect">
            <a:avLst/>
          </a:prstGeom>
        </p:spPr>
        <p:txBody>
          <a:bodyPr/>
          <a:lstStyle/>
          <a:p>
            <a:pPr lvl="0">
              <a:defRPr sz="1800"/>
            </a:pPr>
            <a:r>
              <a:rPr sz="3600"/>
              <a:t>Cada día veremos un módulo distinto, donde terminarás desarrollando distintas aplicaciones.</a:t>
            </a:r>
            <a:endParaRPr sz="3600"/>
          </a:p>
          <a:p>
            <a:pPr lvl="0">
              <a:defRPr sz="1800"/>
            </a:pPr>
            <a:r>
              <a:rPr sz="3600"/>
              <a:t>Al final del taller podrás programar juegos y otras aplicaciones, tan sencillas o complejas como seas capaz de imaginar.</a:t>
            </a:r>
            <a:endParaRPr sz="3600"/>
          </a:p>
          <a:p>
            <a:pPr lvl="0">
              <a:defRPr sz="1800"/>
            </a:pPr>
            <a:r>
              <a:rPr sz="3600"/>
              <a:t>El taller se desarrollará usando el entorno de desarrollo App Inventor, inventado por Google.</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lvl1pPr defTabSz="490727">
              <a:defRPr sz="6719"/>
            </a:lvl1pPr>
          </a:lstStyle>
          <a:p>
            <a:pPr lvl="0">
              <a:defRPr sz="1800"/>
            </a:pPr>
            <a:r>
              <a:rPr sz="6719"/>
              <a:t>¿Por qué aprender App Inventor?</a:t>
            </a:r>
          </a:p>
        </p:txBody>
      </p:sp>
      <p:sp>
        <p:nvSpPr>
          <p:cNvPr id="52" name="Shape 52"/>
          <p:cNvSpPr/>
          <p:nvPr>
            <p:ph type="body" idx="1"/>
          </p:nvPr>
        </p:nvSpPr>
        <p:spPr>
          <a:prstGeom prst="rect">
            <a:avLst/>
          </a:prstGeom>
        </p:spPr>
        <p:txBody>
          <a:bodyPr/>
          <a:lstStyle/>
          <a:p>
            <a:pPr lvl="0" marL="377825" indent="-377825" defTabSz="496570">
              <a:spcBef>
                <a:spcPts val="3500"/>
              </a:spcBef>
              <a:defRPr sz="1800"/>
            </a:pPr>
            <a:r>
              <a:rPr sz="3060"/>
              <a:t>En la actualidad el software se utiliza en casi todas las líneas de trabajo. Se espera que la programación sea una parte de los trabajos del futuro (y el presente), incluso si no eres informático.</a:t>
            </a:r>
            <a:endParaRPr sz="3060"/>
          </a:p>
          <a:p>
            <a:pPr lvl="0" marL="377825" indent="-377825" defTabSz="496570">
              <a:spcBef>
                <a:spcPts val="3500"/>
              </a:spcBef>
              <a:defRPr sz="1800"/>
            </a:pPr>
            <a:r>
              <a:rPr sz="3060"/>
              <a:t>Para explorar lo que es el desarrollo de aplicaciones móviles.</a:t>
            </a:r>
            <a:endParaRPr sz="3060"/>
          </a:p>
          <a:p>
            <a:pPr lvl="0" marL="377825" indent="-377825" defTabSz="496570">
              <a:spcBef>
                <a:spcPts val="3500"/>
              </a:spcBef>
              <a:defRPr sz="1800"/>
            </a:pPr>
            <a:r>
              <a:rPr sz="3060"/>
              <a:t>Es una buena preparación para aprender otros lenguajes de programación “más reales” como Javascript, Python o Java.</a:t>
            </a:r>
            <a:endParaRPr sz="3060"/>
          </a:p>
          <a:p>
            <a:pPr lvl="0" marL="377825" indent="-377825" defTabSz="496570">
              <a:spcBef>
                <a:spcPts val="3500"/>
              </a:spcBef>
              <a:defRPr sz="1800"/>
            </a:pPr>
            <a:r>
              <a:rPr sz="3060"/>
              <a:t>Fomenta el desarrollo de habilidades para resolución de problemas. Para programar es necesario pensar!</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4" name="image09.png"/>
          <p:cNvPicPr/>
          <p:nvPr/>
        </p:nvPicPr>
        <p:blipFill>
          <a:blip r:embed="rId2">
            <a:extLst/>
          </a:blip>
          <a:stretch>
            <a:fillRect/>
          </a:stretch>
        </p:blipFill>
        <p:spPr>
          <a:xfrm>
            <a:off x="1905000" y="3336800"/>
            <a:ext cx="9448800" cy="4172201"/>
          </a:xfrm>
          <a:prstGeom prst="rect">
            <a:avLst/>
          </a:prstGeom>
          <a:ln w="12700">
            <a:miter lim="400000"/>
          </a:ln>
        </p:spPr>
      </p:pic>
      <p:sp>
        <p:nvSpPr>
          <p:cNvPr id="55" name="Shape 55"/>
          <p:cNvSpPr/>
          <p:nvPr/>
        </p:nvSpPr>
        <p:spPr>
          <a:xfrm>
            <a:off x="1693468" y="927100"/>
            <a:ext cx="827166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Esto es una aplicación en App Inventor</a:t>
            </a:r>
            <a:endParaRPr sz="3600"/>
          </a:p>
          <a:p>
            <a:pPr lvl="0">
              <a:defRPr sz="1800"/>
            </a:pPr>
            <a:r>
              <a:rPr sz="3600"/>
              <a:t>¿Sabes qué hace?</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lvl1pPr defTabSz="560831">
              <a:defRPr sz="7679"/>
            </a:lvl1pPr>
          </a:lstStyle>
          <a:p>
            <a:pPr lvl="0">
              <a:defRPr sz="1800"/>
            </a:pPr>
            <a:r>
              <a:rPr sz="7679"/>
              <a:t>Esta es otra aplicación…</a:t>
            </a:r>
          </a:p>
        </p:txBody>
      </p:sp>
      <p:pic>
        <p:nvPicPr>
          <p:cNvPr id="58" name="pasted-image.png"/>
          <p:cNvPicPr/>
          <p:nvPr/>
        </p:nvPicPr>
        <p:blipFill>
          <a:blip r:embed="rId2">
            <a:extLst/>
          </a:blip>
          <a:stretch>
            <a:fillRect/>
          </a:stretch>
        </p:blipFill>
        <p:spPr>
          <a:xfrm>
            <a:off x="1314450" y="3357503"/>
            <a:ext cx="3216006" cy="4791194"/>
          </a:xfrm>
          <a:prstGeom prst="rect">
            <a:avLst/>
          </a:prstGeom>
          <a:ln w="12700">
            <a:miter lim="400000"/>
          </a:ln>
        </p:spPr>
      </p:pic>
      <p:pic>
        <p:nvPicPr>
          <p:cNvPr id="59" name="pasted-image.png"/>
          <p:cNvPicPr/>
          <p:nvPr/>
        </p:nvPicPr>
        <p:blipFill>
          <a:blip r:embed="rId3">
            <a:extLst/>
          </a:blip>
          <a:srcRect l="36857" t="21839" r="31879" b="42313"/>
          <a:stretch>
            <a:fillRect/>
          </a:stretch>
        </p:blipFill>
        <p:spPr>
          <a:xfrm>
            <a:off x="5537127" y="3329384"/>
            <a:ext cx="5961081" cy="4847582"/>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