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23" r:id="rId3"/>
    <p:sldId id="279" r:id="rId4"/>
    <p:sldId id="335" r:id="rId5"/>
    <p:sldId id="287" r:id="rId6"/>
    <p:sldId id="328" r:id="rId7"/>
    <p:sldId id="336" r:id="rId8"/>
    <p:sldId id="337" r:id="rId9"/>
    <p:sldId id="325" r:id="rId10"/>
    <p:sldId id="338" r:id="rId11"/>
    <p:sldId id="339" r:id="rId12"/>
    <p:sldId id="341" r:id="rId13"/>
    <p:sldId id="340" r:id="rId14"/>
    <p:sldId id="331" r:id="rId15"/>
    <p:sldId id="332" r:id="rId16"/>
    <p:sldId id="333" r:id="rId17"/>
    <p:sldId id="334" r:id="rId18"/>
    <p:sldId id="342" r:id="rId19"/>
    <p:sldId id="344" r:id="rId20"/>
    <p:sldId id="343" r:id="rId21"/>
    <p:sldId id="345" r:id="rId22"/>
    <p:sldId id="305" r:id="rId23"/>
    <p:sldId id="306" r:id="rId24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E3B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11" autoAdjust="0"/>
  </p:normalViewPr>
  <p:slideViewPr>
    <p:cSldViewPr>
      <p:cViewPr varScale="1">
        <p:scale>
          <a:sx n="134" d="100"/>
          <a:sy n="134" d="100"/>
        </p:scale>
        <p:origin x="-942" y="-84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505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576" y="-108"/>
      </p:cViewPr>
      <p:guideLst>
        <p:guide orient="horz" pos="3223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679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17</a:t>
            </a:fld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18</a:t>
            </a:fld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 b="25618"/>
          <a:stretch>
            <a:fillRect/>
          </a:stretch>
        </p:blipFill>
        <p:spPr bwMode="auto">
          <a:xfrm>
            <a:off x="287339" y="1078707"/>
            <a:ext cx="8595360" cy="19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56022"/>
            <a:ext cx="1888720" cy="704268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72321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7696"/>
            <a:ext cx="2510499" cy="67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361950" indent="-169863">
              <a:buFont typeface="Arial" panose="020B0604020202020204" pitchFamily="34" charset="0"/>
              <a:buChar char="•"/>
              <a:defRPr/>
            </a:lvl3pPr>
            <a:lvl4pPr marL="542925" indent="-179388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4568429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4436274"/>
            <a:ext cx="1321646" cy="48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21648" y="4605338"/>
            <a:ext cx="73808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06. August 2015 | Tobias </a:t>
            </a:r>
            <a:r>
              <a:rPr lang="de-DE" sz="800" dirty="0" err="1" smtClean="0"/>
              <a:t>Grünhagen</a:t>
            </a:r>
            <a:r>
              <a:rPr lang="de-DE" sz="800" dirty="0" smtClean="0"/>
              <a:t>, Philip Holzhüter, Tobias Runge | SQL Alchemist - Teamprojekt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Grünhagen</a:t>
            </a:r>
            <a:r>
              <a:rPr lang="de-DE" dirty="0" smtClean="0"/>
              <a:t>, Philip Holzhüter, Tobias Runge, 06.08.2015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SQL Alchemist - Teamprojekt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076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Taskmanagement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 algn="just"/>
            <a:r>
              <a:rPr lang="de-DE" sz="2000" dirty="0" smtClean="0"/>
              <a:t>Einlesen der XML-Aufgaben</a:t>
            </a:r>
          </a:p>
          <a:p>
            <a:pPr lvl="1" algn="just"/>
            <a:r>
              <a:rPr lang="de-DE" sz="2000" dirty="0" smtClean="0"/>
              <a:t>Erstellung einer Task pro Teilaufgabe</a:t>
            </a:r>
          </a:p>
          <a:p>
            <a:pPr lvl="1" algn="just"/>
            <a:r>
              <a:rPr lang="de-DE" sz="2000" dirty="0" smtClean="0"/>
              <a:t>Initialisierung einer Datenbank beim Starten einer Task</a:t>
            </a:r>
          </a:p>
          <a:p>
            <a:pPr lvl="2" algn="just"/>
            <a:r>
              <a:rPr lang="de-DE" sz="2000" dirty="0" smtClean="0"/>
              <a:t>Falls sie noch nicht existiert</a:t>
            </a:r>
          </a:p>
          <a:p>
            <a:pPr lvl="2" algn="just"/>
            <a:r>
              <a:rPr lang="de-DE" sz="2000" dirty="0" smtClean="0"/>
              <a:t>Mehrere Nutzer können die gleiche DB verwenden (keine neuen DBs)</a:t>
            </a:r>
          </a:p>
          <a:p>
            <a:pPr lvl="1" algn="just"/>
            <a:r>
              <a:rPr lang="de-DE" sz="2000" dirty="0" smtClean="0"/>
              <a:t>Überprüfung der Userstatements</a:t>
            </a:r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marL="1587" lvl="1" indent="0" algn="just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4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Taskmanagement - Ablauf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 algn="just"/>
            <a:r>
              <a:rPr lang="de-DE" sz="2000" dirty="0" smtClean="0"/>
              <a:t>Sämtliche Inhalte der XML-Files in Listen speichern</a:t>
            </a:r>
          </a:p>
          <a:p>
            <a:pPr lvl="2" algn="just"/>
            <a:r>
              <a:rPr lang="de-DE" sz="2000" dirty="0" smtClean="0"/>
              <a:t>Task erstellen mit Angabe des DB-Typs (</a:t>
            </a:r>
            <a:r>
              <a:rPr lang="de-DE" sz="2000" dirty="0" err="1" smtClean="0"/>
              <a:t>local</a:t>
            </a:r>
            <a:r>
              <a:rPr lang="de-DE" sz="2000" dirty="0" smtClean="0"/>
              <a:t>, </a:t>
            </a:r>
            <a:r>
              <a:rPr lang="de-DE" sz="2000" dirty="0" err="1" smtClean="0"/>
              <a:t>memory</a:t>
            </a:r>
            <a:r>
              <a:rPr lang="de-DE" sz="2000" dirty="0" smtClean="0"/>
              <a:t>, </a:t>
            </a:r>
            <a:r>
              <a:rPr lang="de-DE" sz="2000" dirty="0" err="1" smtClean="0"/>
              <a:t>server</a:t>
            </a:r>
            <a:r>
              <a:rPr lang="de-DE" sz="2000" dirty="0" smtClean="0"/>
              <a:t>)</a:t>
            </a:r>
          </a:p>
          <a:p>
            <a:pPr lvl="3" algn="just"/>
            <a:r>
              <a:rPr lang="de-DE" sz="2000" dirty="0" smtClean="0"/>
              <a:t>Überprüfen, ob Task bereits existiert</a:t>
            </a:r>
          </a:p>
          <a:p>
            <a:pPr lvl="3" algn="just"/>
            <a:r>
              <a:rPr lang="de-DE" sz="2000" dirty="0" smtClean="0"/>
              <a:t>DB erstellen, falls nicht existent (CREATE TABLE bzw. INSERT)</a:t>
            </a:r>
          </a:p>
          <a:p>
            <a:pPr lvl="3" algn="just"/>
            <a:r>
              <a:rPr lang="de-DE" sz="2000" dirty="0" smtClean="0"/>
              <a:t>Ansonsten: Task laden, Spielerzahl erhöhen</a:t>
            </a:r>
          </a:p>
          <a:p>
            <a:pPr lvl="2" algn="just"/>
            <a:r>
              <a:rPr lang="de-DE" sz="2000" dirty="0" smtClean="0"/>
              <a:t>Task beenden</a:t>
            </a:r>
          </a:p>
          <a:p>
            <a:pPr lvl="3" algn="just"/>
            <a:r>
              <a:rPr lang="de-DE" sz="2000" dirty="0" smtClean="0"/>
              <a:t>Spielerzahl erniedrigen</a:t>
            </a:r>
          </a:p>
          <a:p>
            <a:pPr lvl="3" algn="just"/>
            <a:r>
              <a:rPr lang="de-DE" sz="2000" dirty="0" smtClean="0"/>
              <a:t>DB löschen, falls kein Spieler mehr spielt</a:t>
            </a:r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marL="1587" lvl="1" indent="0" algn="just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784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1725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Codegeneration 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 algn="just"/>
            <a:r>
              <a:rPr lang="de-DE" sz="2000" dirty="0" smtClean="0"/>
              <a:t>Codegenerierungsmöglichkeit nach dem Erstellen der DB-Tabellen und des Tasks</a:t>
            </a:r>
          </a:p>
          <a:p>
            <a:pPr lvl="2" algn="just"/>
            <a:r>
              <a:rPr lang="de-DE" sz="2000" dirty="0" smtClean="0"/>
              <a:t>Nutzerspezifisch</a:t>
            </a:r>
          </a:p>
          <a:p>
            <a:pPr lvl="2" algn="just"/>
            <a:r>
              <a:rPr lang="de-DE" sz="2000" dirty="0" smtClean="0"/>
              <a:t>Zufällig</a:t>
            </a:r>
          </a:p>
          <a:p>
            <a:pPr lvl="2" algn="just"/>
            <a:r>
              <a:rPr lang="de-DE" sz="2000" dirty="0" smtClean="0"/>
              <a:t>Aufgabenspezifisch</a:t>
            </a:r>
          </a:p>
          <a:p>
            <a:pPr lvl="1" algn="just"/>
            <a:r>
              <a:rPr lang="de-DE" sz="2000" dirty="0" smtClean="0"/>
              <a:t>Erzeugung/Nutzung von </a:t>
            </a:r>
            <a:r>
              <a:rPr lang="de-DE" sz="2000" dirty="0" err="1" smtClean="0"/>
              <a:t>Generierungstupeln</a:t>
            </a:r>
            <a:endParaRPr lang="de-DE" sz="2000" dirty="0" smtClean="0"/>
          </a:p>
          <a:p>
            <a:pPr lvl="2" algn="just"/>
            <a:r>
              <a:rPr lang="de-DE" sz="2000" dirty="0" smtClean="0"/>
              <a:t>Auslesen aus dem XML-Dokument</a:t>
            </a:r>
          </a:p>
          <a:p>
            <a:pPr lvl="2" algn="just"/>
            <a:r>
              <a:rPr lang="de-DE" sz="2000" dirty="0" smtClean="0"/>
              <a:t>Generierung anhand der Tabellendaten</a:t>
            </a:r>
          </a:p>
          <a:p>
            <a:pPr lvl="2" algn="just"/>
            <a:r>
              <a:rPr lang="de-DE" sz="2000" dirty="0" smtClean="0"/>
              <a:t>Parsen des SELECT-Reference-Statements</a:t>
            </a:r>
          </a:p>
          <a:p>
            <a:pPr lvl="1" algn="just"/>
            <a:endParaRPr lang="de-DE" sz="2000" dirty="0" smtClean="0"/>
          </a:p>
          <a:p>
            <a:pPr marL="1587" lvl="1" indent="0" algn="just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9459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Codegeneration - </a:t>
            </a:r>
            <a:r>
              <a:rPr lang="de-DE" dirty="0" err="1"/>
              <a:t>G</a:t>
            </a:r>
            <a:r>
              <a:rPr lang="de-DE" dirty="0" err="1" smtClean="0"/>
              <a:t>enerierungstupel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Aufbau: Anzahl;Ref;Spalte1;Spalte2;…</a:t>
            </a:r>
          </a:p>
          <a:p>
            <a:pPr lvl="2"/>
            <a:r>
              <a:rPr lang="de-DE" sz="2000" dirty="0" smtClean="0"/>
              <a:t>Anzahl</a:t>
            </a:r>
          </a:p>
          <a:p>
            <a:pPr lvl="3"/>
            <a:r>
              <a:rPr lang="de-DE" sz="2000" dirty="0" smtClean="0"/>
              <a:t>Bedeutung: Anzahl der erzeugten Datensätze</a:t>
            </a:r>
          </a:p>
          <a:p>
            <a:pPr lvl="3"/>
            <a:r>
              <a:rPr lang="de-DE" sz="2000" dirty="0" smtClean="0"/>
              <a:t>Aufbau: Zahl oder Funktion „span“ mit zwei Parametern</a:t>
            </a:r>
          </a:p>
          <a:p>
            <a:pPr lvl="2"/>
            <a:r>
              <a:rPr lang="de-DE" sz="2000" dirty="0" err="1" smtClean="0"/>
              <a:t>Ref</a:t>
            </a:r>
            <a:endParaRPr lang="de-DE" sz="2000" dirty="0" smtClean="0"/>
          </a:p>
          <a:p>
            <a:pPr lvl="3"/>
            <a:r>
              <a:rPr lang="de-DE" sz="2000" dirty="0" smtClean="0"/>
              <a:t>Bedeutung: Generierte Daten sollen auf andere Tabelle referenzieren (</a:t>
            </a:r>
            <a:r>
              <a:rPr lang="de-DE" sz="2000" dirty="0" err="1" smtClean="0"/>
              <a:t>none</a:t>
            </a:r>
            <a:r>
              <a:rPr lang="de-DE" sz="2000" dirty="0" smtClean="0"/>
              <a:t>, </a:t>
            </a:r>
            <a:r>
              <a:rPr lang="de-DE" sz="2000" dirty="0" err="1" smtClean="0"/>
              <a:t>refAll</a:t>
            </a:r>
            <a:r>
              <a:rPr lang="de-DE" sz="2000" dirty="0" smtClean="0"/>
              <a:t>, </a:t>
            </a:r>
            <a:r>
              <a:rPr lang="de-DE" sz="2000" dirty="0" err="1" smtClean="0"/>
              <a:t>refRandom</a:t>
            </a:r>
            <a:r>
              <a:rPr lang="de-DE" sz="2000" dirty="0" smtClean="0"/>
              <a:t>)</a:t>
            </a:r>
          </a:p>
          <a:p>
            <a:pPr lvl="3"/>
            <a:r>
              <a:rPr lang="de-DE" sz="2000" dirty="0" smtClean="0"/>
              <a:t>Aufbau: </a:t>
            </a:r>
            <a:r>
              <a:rPr lang="de-DE" sz="2000" dirty="0" err="1" smtClean="0"/>
              <a:t>RefType,referenzierter</a:t>
            </a:r>
            <a:r>
              <a:rPr lang="de-DE" sz="2000" dirty="0" smtClean="0"/>
              <a:t> </a:t>
            </a:r>
            <a:r>
              <a:rPr lang="de-DE" sz="2000" dirty="0" err="1" smtClean="0"/>
              <a:t>Tabellenname,referenzierter</a:t>
            </a:r>
            <a:r>
              <a:rPr lang="de-DE" sz="2000" dirty="0" smtClean="0"/>
              <a:t> Spaltenname</a:t>
            </a:r>
          </a:p>
        </p:txBody>
      </p:sp>
    </p:spTree>
    <p:extLst>
      <p:ext uri="{BB962C8B-B14F-4D97-AF65-F5344CB8AC3E}">
        <p14:creationId xmlns:p14="http://schemas.microsoft.com/office/powerpoint/2010/main" val="15229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Codegeneration - </a:t>
            </a:r>
            <a:r>
              <a:rPr lang="de-DE" dirty="0" err="1"/>
              <a:t>Generierungstupel</a:t>
            </a:r>
            <a:r>
              <a:rPr lang="de-DE" dirty="0"/>
              <a:t>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2" algn="just"/>
            <a:r>
              <a:rPr lang="de-DE" sz="2000" dirty="0"/>
              <a:t>Spalte</a:t>
            </a:r>
          </a:p>
          <a:p>
            <a:pPr lvl="3" algn="just"/>
            <a:r>
              <a:rPr lang="de-DE" sz="2000" dirty="0"/>
              <a:t>Spaltenspezifische Daten (Generierungsfunktion)</a:t>
            </a:r>
          </a:p>
          <a:p>
            <a:pPr lvl="3" algn="just"/>
            <a:r>
              <a:rPr lang="de-DE" sz="2000" dirty="0"/>
              <a:t>Aufbau</a:t>
            </a:r>
            <a:r>
              <a:rPr lang="de-DE" sz="2000" dirty="0" smtClean="0"/>
              <a:t>: Funktionsname,Parameter1,Parameter2</a:t>
            </a:r>
          </a:p>
          <a:p>
            <a:pPr lvl="3" algn="just"/>
            <a:r>
              <a:rPr lang="de-DE" sz="2000" dirty="0" smtClean="0"/>
              <a:t>Funktionen (Auswahl)</a:t>
            </a:r>
          </a:p>
          <a:p>
            <a:pPr lvl="4" algn="just"/>
            <a:r>
              <a:rPr lang="de-DE" sz="2000" dirty="0" err="1" smtClean="0"/>
              <a:t>random</a:t>
            </a:r>
            <a:r>
              <a:rPr lang="de-DE" sz="2000" dirty="0" smtClean="0"/>
              <a:t>: Zufälliger Eintrag</a:t>
            </a:r>
          </a:p>
          <a:p>
            <a:pPr lvl="4" algn="just"/>
            <a:r>
              <a:rPr lang="de-DE" sz="2000" dirty="0" smtClean="0"/>
              <a:t>Min: mindestens größer als Parameter</a:t>
            </a:r>
          </a:p>
          <a:p>
            <a:pPr lvl="4" algn="just"/>
            <a:r>
              <a:rPr lang="de-DE" sz="2000" dirty="0" smtClean="0"/>
              <a:t>Max: maximal so groß wie Parameter</a:t>
            </a:r>
          </a:p>
          <a:p>
            <a:pPr lvl="4" algn="just"/>
            <a:r>
              <a:rPr lang="de-DE" sz="2000" dirty="0" err="1" smtClean="0"/>
              <a:t>Gauss</a:t>
            </a:r>
            <a:r>
              <a:rPr lang="de-DE" sz="2000" dirty="0" smtClean="0"/>
              <a:t>: Werte nach </a:t>
            </a:r>
            <a:r>
              <a:rPr lang="de-DE" sz="2000" dirty="0" err="1" smtClean="0"/>
              <a:t>gausscher</a:t>
            </a:r>
            <a:r>
              <a:rPr lang="de-DE" sz="2000" dirty="0" smtClean="0"/>
              <a:t> Normalverteilung</a:t>
            </a:r>
          </a:p>
          <a:p>
            <a:pPr lvl="4" algn="just"/>
            <a:r>
              <a:rPr lang="de-DE" sz="2000" dirty="0" smtClean="0"/>
              <a:t>…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53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Codegeneration - </a:t>
            </a:r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err="1" smtClean="0"/>
              <a:t>Tupelinformationen</a:t>
            </a:r>
            <a:r>
              <a:rPr lang="de-DE" sz="2000" dirty="0" smtClean="0"/>
              <a:t> auslesen</a:t>
            </a:r>
          </a:p>
          <a:p>
            <a:pPr lvl="1"/>
            <a:r>
              <a:rPr lang="de-DE" sz="2000" dirty="0" smtClean="0"/>
              <a:t>Spalten und </a:t>
            </a:r>
            <a:r>
              <a:rPr lang="de-DE" sz="2000" dirty="0" err="1" smtClean="0"/>
              <a:t>Referenzierungsinformationen</a:t>
            </a:r>
            <a:r>
              <a:rPr lang="de-DE" sz="2000" dirty="0" smtClean="0"/>
              <a:t> bestimmen und Daten auslesen</a:t>
            </a:r>
          </a:p>
          <a:p>
            <a:pPr lvl="1"/>
            <a:r>
              <a:rPr lang="de-DE" sz="2000" dirty="0" smtClean="0"/>
              <a:t>Spaltenfunktionen durchgehen</a:t>
            </a:r>
          </a:p>
          <a:p>
            <a:pPr lvl="2"/>
            <a:r>
              <a:rPr lang="de-DE" sz="2000" dirty="0" err="1" smtClean="0"/>
              <a:t>Referenzierung</a:t>
            </a:r>
            <a:r>
              <a:rPr lang="de-DE" sz="2000" dirty="0" smtClean="0"/>
              <a:t> beachten</a:t>
            </a:r>
          </a:p>
          <a:p>
            <a:pPr lvl="2"/>
            <a:r>
              <a:rPr lang="de-DE" sz="2000" dirty="0" smtClean="0"/>
              <a:t>Wert mit Funktion und Parametern generieren</a:t>
            </a:r>
          </a:p>
          <a:p>
            <a:pPr lvl="1"/>
            <a:r>
              <a:rPr lang="de-DE" sz="2000" dirty="0" smtClean="0"/>
              <a:t>Primary Keys zum Schluss gesondert bestimmen</a:t>
            </a:r>
          </a:p>
          <a:p>
            <a:pPr lvl="1"/>
            <a:r>
              <a:rPr lang="de-DE" sz="2000" dirty="0" smtClean="0"/>
              <a:t>INSERT-Statement mit allen Daten erstellen und ausführen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7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914759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Zusammenarbeit mit SEP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E-Mail-Verkehr über Probleme und Fragen bezüglich unserer API</a:t>
            </a:r>
          </a:p>
          <a:p>
            <a:pPr lvl="1"/>
            <a:r>
              <a:rPr lang="de-DE" sz="2000" dirty="0" smtClean="0"/>
              <a:t>Persönliche Treffen bei größeren Problemen</a:t>
            </a:r>
          </a:p>
          <a:p>
            <a:pPr lvl="1"/>
            <a:r>
              <a:rPr lang="de-DE" sz="2000" dirty="0" smtClean="0"/>
              <a:t>Über viele Probleme erst sehr spät diskutiert</a:t>
            </a:r>
          </a:p>
          <a:p>
            <a:pPr lvl="2"/>
            <a:r>
              <a:rPr lang="de-DE" sz="2000" dirty="0" smtClean="0"/>
              <a:t>Trotzdem in den meisten Fällen eine gute Lösung erarbeitet</a:t>
            </a:r>
          </a:p>
          <a:p>
            <a:pPr lvl="1"/>
            <a:endParaRPr lang="de-DE" sz="2000" dirty="0" smtClean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64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Hohe Durchfallquote bei RDB1</a:t>
            </a:r>
          </a:p>
          <a:p>
            <a:pPr lvl="2">
              <a:buFont typeface="Symbol"/>
              <a:buChar char="Þ"/>
            </a:pPr>
            <a:r>
              <a:rPr lang="de-DE" sz="2000" dirty="0" smtClean="0"/>
              <a:t> Zurückzuführen auf mangelnde Kenntnisse im Umgang mit SQL</a:t>
            </a:r>
          </a:p>
          <a:p>
            <a:pPr lvl="2">
              <a:buFont typeface="Symbol"/>
              <a:buChar char="Þ"/>
            </a:pPr>
            <a:r>
              <a:rPr lang="de-DE" sz="2000" dirty="0" smtClean="0"/>
              <a:t> SEP zur Entwicklung des Lernspiels „SQL Alchemist“</a:t>
            </a:r>
          </a:p>
          <a:p>
            <a:pPr lvl="1"/>
            <a:r>
              <a:rPr lang="de-DE" sz="2000" dirty="0" smtClean="0"/>
              <a:t>Grundlage für Überprüfung von formal korrektem SQL</a:t>
            </a:r>
          </a:p>
          <a:p>
            <a:pPr lvl="1"/>
            <a:r>
              <a:rPr lang="de-DE" sz="2000" dirty="0" smtClean="0"/>
              <a:t>SEP hauptsächlich Frontend, Nutzerinteraktion</a:t>
            </a: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45" y="2751770"/>
            <a:ext cx="2145803" cy="15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357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(1)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Erweiterbare API zur Bearbeitung von SQL-Aufgaben</a:t>
            </a:r>
          </a:p>
          <a:p>
            <a:pPr lvl="2"/>
            <a:r>
              <a:rPr lang="de-DE" sz="2000" dirty="0" smtClean="0"/>
              <a:t>Liest XML-Aufgaben ein</a:t>
            </a:r>
          </a:p>
          <a:p>
            <a:pPr lvl="2"/>
            <a:r>
              <a:rPr lang="de-DE" sz="2000" dirty="0" smtClean="0"/>
              <a:t>Erstellt eine Datenbank mit zufälligen Daten</a:t>
            </a:r>
          </a:p>
          <a:p>
            <a:pPr lvl="2"/>
            <a:r>
              <a:rPr lang="de-DE" sz="2000" dirty="0" smtClean="0"/>
              <a:t>Überprüft </a:t>
            </a:r>
            <a:r>
              <a:rPr lang="de-DE" sz="2000" dirty="0" smtClean="0"/>
              <a:t>Nutzer-Statements</a:t>
            </a:r>
          </a:p>
          <a:p>
            <a:pPr lvl="1"/>
            <a:r>
              <a:rPr lang="de-DE" sz="2000" dirty="0" smtClean="0"/>
              <a:t>Interaktives Spiel regt zum SQL-Lernen an</a:t>
            </a:r>
            <a:endParaRPr lang="de-DE" sz="2000" dirty="0" smtClean="0"/>
          </a:p>
          <a:p>
            <a:pPr marL="192087" lvl="2" indent="0">
              <a:buNone/>
            </a:pPr>
            <a:endParaRPr lang="de-DE" sz="2000" dirty="0" smtClean="0"/>
          </a:p>
          <a:p>
            <a:pPr lvl="1">
              <a:buFont typeface="Symbol"/>
              <a:buChar char="Þ"/>
            </a:pPr>
            <a:r>
              <a:rPr lang="de-DE" sz="2000" dirty="0" smtClean="0"/>
              <a:t> Sieg beim TDSE </a:t>
            </a:r>
            <a:r>
              <a:rPr lang="de-DE" sz="2000" dirty="0" smtClean="0">
                <a:sym typeface="Wingdings" panose="05000000000000000000" pitchFamily="2" charset="2"/>
              </a:rPr>
              <a:t></a:t>
            </a:r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82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 smtClean="0">
                <a:latin typeface="+mj-lt"/>
                <a:ea typeface="+mj-ea"/>
                <a:cs typeface="+mj-cs"/>
              </a:rPr>
              <a:t>Fazit (2)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5" y="1401620"/>
            <a:ext cx="4470400" cy="2982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feld 3"/>
          <p:cNvSpPr txBox="1"/>
          <p:nvPr/>
        </p:nvSpPr>
        <p:spPr>
          <a:xfrm>
            <a:off x="296526" y="771550"/>
            <a:ext cx="855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BD1E3B"/>
                </a:solidFill>
                <a:latin typeface="+mn-lt"/>
              </a:rPr>
              <a:t>Vielen Dank für die </a:t>
            </a:r>
            <a:r>
              <a:rPr lang="de-DE" sz="2400" b="1" dirty="0" smtClean="0">
                <a:solidFill>
                  <a:srgbClr val="BD1E3B"/>
                </a:solidFill>
                <a:latin typeface="+mn-lt"/>
              </a:rPr>
              <a:t>Aufmerksamkeit!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 smtClean="0">
                <a:latin typeface="+mj-lt"/>
                <a:ea typeface="+mj-ea"/>
                <a:cs typeface="+mj-cs"/>
              </a:rPr>
              <a:t>Quellen und Verweise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6"/>
            <a:ext cx="8375650" cy="2887250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Verschiedene bereits vorgestellte Java-Bibliotheken und Versionsverwaltungssoftwaren</a:t>
            </a:r>
            <a:endParaRPr lang="de-DE" sz="2000" dirty="0"/>
          </a:p>
          <a:p>
            <a:pPr lvl="1"/>
            <a:r>
              <a:rPr lang="de-DE" sz="2000" dirty="0" smtClean="0"/>
              <a:t>Bildquelle</a:t>
            </a:r>
            <a:r>
              <a:rPr lang="de-DE" sz="2000" dirty="0"/>
              <a:t>: David Wille, </a:t>
            </a:r>
            <a:r>
              <a:rPr lang="de-DE" sz="2000" dirty="0" smtClean="0"/>
              <a:t>Tim </a:t>
            </a:r>
            <a:r>
              <a:rPr lang="de-DE" sz="2000" dirty="0" err="1" smtClean="0"/>
              <a:t>Wesemeyer</a:t>
            </a:r>
            <a:r>
              <a:rPr lang="de-DE" sz="2000" dirty="0" smtClean="0"/>
              <a:t>:</a:t>
            </a:r>
          </a:p>
          <a:p>
            <a:pPr marL="192087" lvl="2" indent="0">
              <a:buNone/>
            </a:pPr>
            <a:r>
              <a:rPr lang="de-DE" sz="2000" dirty="0" smtClean="0"/>
              <a:t>https</a:t>
            </a:r>
            <a:r>
              <a:rPr lang="de-DE" sz="2000" dirty="0"/>
              <a:t>://www.tu-braunschweig.de/isf/news/tdse2015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Fazit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4849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Themenüberblick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Einlesen und validieren von XML-Aufgaben</a:t>
            </a:r>
          </a:p>
          <a:p>
            <a:pPr lvl="1"/>
            <a:r>
              <a:rPr lang="de-DE" sz="2000" dirty="0" smtClean="0"/>
              <a:t>Überprüfen von SQL in Aufgaben</a:t>
            </a:r>
          </a:p>
          <a:p>
            <a:pPr lvl="1"/>
            <a:r>
              <a:rPr lang="de-DE" sz="2000" dirty="0" smtClean="0"/>
              <a:t>Anlegen von Datenbanken, Tabellen und Datensätzen</a:t>
            </a:r>
          </a:p>
          <a:p>
            <a:pPr lvl="1"/>
            <a:r>
              <a:rPr lang="de-DE" sz="2000" dirty="0" smtClean="0"/>
              <a:t>Erzeugen von neuen Datensätzen</a:t>
            </a:r>
          </a:p>
          <a:p>
            <a:pPr lvl="2"/>
            <a:r>
              <a:rPr lang="de-DE" sz="2000" dirty="0" smtClean="0"/>
              <a:t>Nutzereingaben</a:t>
            </a:r>
          </a:p>
          <a:p>
            <a:pPr lvl="2"/>
            <a:r>
              <a:rPr lang="de-DE" sz="2000" dirty="0" smtClean="0"/>
              <a:t>Aufgabenstellungen</a:t>
            </a:r>
          </a:p>
          <a:p>
            <a:pPr lvl="1"/>
            <a:r>
              <a:rPr lang="de-DE" sz="2000" dirty="0"/>
              <a:t>Überprüfen von Nutzerstatements</a:t>
            </a:r>
          </a:p>
          <a:p>
            <a:pPr lvl="1"/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07745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sz="2000" dirty="0" smtClean="0"/>
              <a:t>Programmiersprache: Java 8</a:t>
            </a:r>
          </a:p>
          <a:p>
            <a:pPr lvl="1"/>
            <a:r>
              <a:rPr lang="de-DE" sz="2000" dirty="0" smtClean="0"/>
              <a:t>Entwicklungsumgebung: </a:t>
            </a:r>
            <a:r>
              <a:rPr lang="de-DE" sz="2000" dirty="0" err="1" smtClean="0"/>
              <a:t>NetBeans</a:t>
            </a:r>
            <a:r>
              <a:rPr lang="de-DE" sz="2000" dirty="0" smtClean="0"/>
              <a:t> IDE 8.0.2</a:t>
            </a:r>
          </a:p>
          <a:p>
            <a:pPr lvl="1"/>
            <a:r>
              <a:rPr lang="de-DE" sz="2000" dirty="0" smtClean="0"/>
              <a:t>Genutzte Bibliotheken/Tools</a:t>
            </a:r>
          </a:p>
          <a:p>
            <a:pPr lvl="2"/>
            <a:r>
              <a:rPr lang="de-DE" sz="2000" dirty="0" err="1" smtClean="0"/>
              <a:t>Git</a:t>
            </a:r>
            <a:r>
              <a:rPr lang="de-DE" sz="2000" dirty="0" smtClean="0"/>
              <a:t> zur Versionsverwaltung</a:t>
            </a:r>
          </a:p>
          <a:p>
            <a:pPr lvl="2"/>
            <a:r>
              <a:rPr lang="de-DE" sz="2000" dirty="0" smtClean="0"/>
              <a:t>SBT zur Projektverwaltung</a:t>
            </a:r>
          </a:p>
          <a:p>
            <a:pPr lvl="2"/>
            <a:r>
              <a:rPr lang="de-DE" sz="2000" dirty="0" smtClean="0"/>
              <a:t>H2 Datenbank</a:t>
            </a:r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 für Tests</a:t>
            </a:r>
          </a:p>
          <a:p>
            <a:pPr lvl="2"/>
            <a:r>
              <a:rPr lang="de-DE" sz="2000" dirty="0" err="1" smtClean="0"/>
              <a:t>Typesafe</a:t>
            </a:r>
            <a:r>
              <a:rPr lang="de-DE" sz="2000" dirty="0" smtClean="0"/>
              <a:t> für die Pfadverwaltung</a:t>
            </a:r>
          </a:p>
          <a:p>
            <a:pPr lvl="2"/>
            <a:r>
              <a:rPr lang="de-DE" sz="2000" dirty="0" err="1" smtClean="0"/>
              <a:t>Fluttercode.datafactory</a:t>
            </a:r>
            <a:r>
              <a:rPr lang="de-DE" sz="2000" dirty="0" smtClean="0"/>
              <a:t> für die Erstellung zufälliger Werte</a:t>
            </a:r>
            <a:endParaRPr lang="de-DE" sz="2000" dirty="0"/>
          </a:p>
          <a:p>
            <a:pPr lvl="1"/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0962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Themenüberblick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Allgemeines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Parsen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Taskmanagement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Codegeneration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Zusammenarbeit mit dem SEP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49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 algn="just"/>
            <a:r>
              <a:rPr lang="de-DE" sz="2000" dirty="0" smtClean="0"/>
              <a:t>Validierung der XML Struktur</a:t>
            </a:r>
          </a:p>
          <a:p>
            <a:pPr lvl="1" algn="just"/>
            <a:r>
              <a:rPr lang="de-DE" sz="2000" dirty="0" smtClean="0"/>
              <a:t>XML-Aufgabe mit Hilfe der Tags in Java Objekte überführen</a:t>
            </a:r>
          </a:p>
          <a:p>
            <a:pPr lvl="2" algn="just"/>
            <a:r>
              <a:rPr lang="de-DE" sz="2000" dirty="0" smtClean="0"/>
              <a:t>Header</a:t>
            </a:r>
          </a:p>
          <a:p>
            <a:pPr lvl="2" algn="just"/>
            <a:r>
              <a:rPr lang="de-DE" sz="2000" dirty="0" smtClean="0"/>
              <a:t>Relation</a:t>
            </a:r>
          </a:p>
          <a:p>
            <a:pPr lvl="3" algn="just"/>
            <a:r>
              <a:rPr lang="de-DE" sz="2000" dirty="0" smtClean="0"/>
              <a:t>Extraktion der einzelnen Informationen durch einen eigenen Parser</a:t>
            </a:r>
          </a:p>
          <a:p>
            <a:pPr lvl="2" algn="just"/>
            <a:r>
              <a:rPr lang="de-DE" sz="2000" dirty="0" err="1" smtClean="0"/>
              <a:t>Exercise</a:t>
            </a:r>
            <a:endParaRPr lang="de-DE" sz="2000" dirty="0"/>
          </a:p>
          <a:p>
            <a:pPr lvl="1" algn="just"/>
            <a:r>
              <a:rPr lang="de-DE" sz="2000" dirty="0" smtClean="0"/>
              <a:t>Validierung der SQL-Syntax mit Hilfe einer Memory-Instanz DB</a:t>
            </a:r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lvl="1" algn="just"/>
            <a:endParaRPr lang="de-DE" sz="2000" dirty="0" smtClean="0"/>
          </a:p>
          <a:p>
            <a:pPr marL="1587" lvl="1" indent="0" algn="just">
              <a:buNone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870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Bildschirmpräsentation (16:9)</PresentationFormat>
  <Paragraphs>196</Paragraphs>
  <Slides>23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Standarddesign</vt:lpstr>
      <vt:lpstr>SQL Alchemist - Teamprojekt</vt:lpstr>
      <vt:lpstr>Motivation</vt:lpstr>
      <vt:lpstr>Inhalt</vt:lpstr>
      <vt:lpstr>Inhalt</vt:lpstr>
      <vt:lpstr>Themenüberblick</vt:lpstr>
      <vt:lpstr>Inhalt</vt:lpstr>
      <vt:lpstr>Allgemeines</vt:lpstr>
      <vt:lpstr>Inhalt</vt:lpstr>
      <vt:lpstr>Parsen</vt:lpstr>
      <vt:lpstr>Inhalt</vt:lpstr>
      <vt:lpstr>Taskmanagement</vt:lpstr>
      <vt:lpstr>Taskmanagement - Ablauf</vt:lpstr>
      <vt:lpstr>Inhalt</vt:lpstr>
      <vt:lpstr>Codegeneration </vt:lpstr>
      <vt:lpstr>Codegeneration - Generierungstupel (1)</vt:lpstr>
      <vt:lpstr>Codegeneration - Generierungstupel (2)</vt:lpstr>
      <vt:lpstr>Codegeneration - Implementierung</vt:lpstr>
      <vt:lpstr>Inhalt</vt:lpstr>
      <vt:lpstr>Zusammenarbeit mit SEP</vt:lpstr>
      <vt:lpstr>Inhalt</vt:lpstr>
      <vt:lpstr>Fazit (1)</vt:lpstr>
      <vt:lpstr>Fazit (2)</vt:lpstr>
      <vt:lpstr>Quellen und Verweise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Tobias Grünhagen</cp:lastModifiedBy>
  <cp:revision>584</cp:revision>
  <dcterms:created xsi:type="dcterms:W3CDTF">2007-08-29T07:13:29Z</dcterms:created>
  <dcterms:modified xsi:type="dcterms:W3CDTF">2015-08-05T16:58:43Z</dcterms:modified>
</cp:coreProperties>
</file>