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4"/>
  </p:notesMasterIdLst>
  <p:sldIdLst>
    <p:sldId id="256" r:id="rId2"/>
    <p:sldId id="267" r:id="rId3"/>
    <p:sldId id="263" r:id="rId4"/>
    <p:sldId id="270" r:id="rId5"/>
    <p:sldId id="259" r:id="rId6"/>
    <p:sldId id="262" r:id="rId7"/>
    <p:sldId id="271" r:id="rId8"/>
    <p:sldId id="257" r:id="rId9"/>
    <p:sldId id="265" r:id="rId10"/>
    <p:sldId id="258" r:id="rId11"/>
    <p:sldId id="260"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35" autoAdjust="0"/>
    <p:restoredTop sz="74354" autoAdjust="0"/>
  </p:normalViewPr>
  <p:slideViewPr>
    <p:cSldViewPr snapToGrid="0">
      <p:cViewPr varScale="1">
        <p:scale>
          <a:sx n="71" d="100"/>
          <a:sy n="71" d="100"/>
        </p:scale>
        <p:origin x="1008"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藤村 伊織" userId="256fabb63d176dc9" providerId="LiveId" clId="{33A7A2E4-682C-684B-BE4E-0571DADA013F}"/>
    <pc:docChg chg="undo custSel modSld sldOrd">
      <pc:chgData name="藤村 伊織" userId="256fabb63d176dc9" providerId="LiveId" clId="{33A7A2E4-682C-684B-BE4E-0571DADA013F}" dt="2021-11-07T17:29:01.696" v="1307" actId="20577"/>
      <pc:docMkLst>
        <pc:docMk/>
      </pc:docMkLst>
      <pc:sldChg chg="modSp modNotesTx">
        <pc:chgData name="藤村 伊織" userId="256fabb63d176dc9" providerId="LiveId" clId="{33A7A2E4-682C-684B-BE4E-0571DADA013F}" dt="2021-11-07T17:08:56.704" v="1290" actId="20577"/>
        <pc:sldMkLst>
          <pc:docMk/>
          <pc:sldMk cId="0" sldId="257"/>
        </pc:sldMkLst>
        <pc:graphicFrameChg chg="modGraphic">
          <ac:chgData name="藤村 伊織" userId="256fabb63d176dc9" providerId="LiveId" clId="{33A7A2E4-682C-684B-BE4E-0571DADA013F}" dt="2021-11-07T16:31:32.767" v="755" actId="14100"/>
          <ac:graphicFrameMkLst>
            <pc:docMk/>
            <pc:sldMk cId="0" sldId="257"/>
            <ac:graphicFrameMk id="3" creationId="{33B4328E-3734-4548-9E55-8898AEDB1665}"/>
          </ac:graphicFrameMkLst>
        </pc:graphicFrameChg>
      </pc:sldChg>
      <pc:sldChg chg="modNotesTx">
        <pc:chgData name="藤村 伊織" userId="256fabb63d176dc9" providerId="LiveId" clId="{33A7A2E4-682C-684B-BE4E-0571DADA013F}" dt="2021-11-07T16:00:19.171" v="560" actId="12"/>
        <pc:sldMkLst>
          <pc:docMk/>
          <pc:sldMk cId="0" sldId="258"/>
        </pc:sldMkLst>
      </pc:sldChg>
      <pc:sldChg chg="modSp modNotesTx">
        <pc:chgData name="藤村 伊織" userId="256fabb63d176dc9" providerId="LiveId" clId="{33A7A2E4-682C-684B-BE4E-0571DADA013F}" dt="2021-11-07T16:54:05.012" v="1026" actId="20577"/>
        <pc:sldMkLst>
          <pc:docMk/>
          <pc:sldMk cId="0" sldId="259"/>
        </pc:sldMkLst>
        <pc:spChg chg="mod">
          <ac:chgData name="藤村 伊織" userId="256fabb63d176dc9" providerId="LiveId" clId="{33A7A2E4-682C-684B-BE4E-0571DADA013F}" dt="2021-11-07T16:52:19.738" v="967" actId="20577"/>
          <ac:spMkLst>
            <pc:docMk/>
            <pc:sldMk cId="0" sldId="259"/>
            <ac:spMk id="3" creationId="{56922B53-DAD6-46EA-B213-3ED591427386}"/>
          </ac:spMkLst>
        </pc:spChg>
      </pc:sldChg>
      <pc:sldChg chg="modSp modNotesTx">
        <pc:chgData name="藤村 伊織" userId="256fabb63d176dc9" providerId="LiveId" clId="{33A7A2E4-682C-684B-BE4E-0571DADA013F}" dt="2021-11-07T16:15:22.941" v="670" actId="2711"/>
        <pc:sldMkLst>
          <pc:docMk/>
          <pc:sldMk cId="0" sldId="260"/>
        </pc:sldMkLst>
        <pc:spChg chg="mod">
          <ac:chgData name="藤村 伊織" userId="256fabb63d176dc9" providerId="LiveId" clId="{33A7A2E4-682C-684B-BE4E-0571DADA013F}" dt="2021-11-07T16:15:22.941" v="670" actId="2711"/>
          <ac:spMkLst>
            <pc:docMk/>
            <pc:sldMk cId="0" sldId="260"/>
            <ac:spMk id="3" creationId="{93606833-E33C-46BF-BAEE-D17DC8D491ED}"/>
          </ac:spMkLst>
        </pc:spChg>
      </pc:sldChg>
      <pc:sldChg chg="modNotesTx">
        <pc:chgData name="藤村 伊織" userId="256fabb63d176dc9" providerId="LiveId" clId="{33A7A2E4-682C-684B-BE4E-0571DADA013F}" dt="2021-11-07T17:29:01.696" v="1307" actId="20577"/>
        <pc:sldMkLst>
          <pc:docMk/>
          <pc:sldMk cId="0" sldId="262"/>
        </pc:sldMkLst>
      </pc:sldChg>
      <pc:sldChg chg="modSp modNotesTx">
        <pc:chgData name="藤村 伊織" userId="256fabb63d176dc9" providerId="LiveId" clId="{33A7A2E4-682C-684B-BE4E-0571DADA013F}" dt="2021-11-07T16:46:38.678" v="935" actId="20577"/>
        <pc:sldMkLst>
          <pc:docMk/>
          <pc:sldMk cId="2606223610" sldId="263"/>
        </pc:sldMkLst>
        <pc:spChg chg="mod">
          <ac:chgData name="藤村 伊織" userId="256fabb63d176dc9" providerId="LiveId" clId="{33A7A2E4-682C-684B-BE4E-0571DADA013F}" dt="2021-11-07T16:46:26.977" v="925" actId="20577"/>
          <ac:spMkLst>
            <pc:docMk/>
            <pc:sldMk cId="2606223610" sldId="263"/>
            <ac:spMk id="7" creationId="{6EC0DB23-7186-4B7A-9E99-5B3FA156ED07}"/>
          </ac:spMkLst>
        </pc:spChg>
      </pc:sldChg>
      <pc:sldChg chg="modSp">
        <pc:chgData name="藤村 伊織" userId="256fabb63d176dc9" providerId="LiveId" clId="{33A7A2E4-682C-684B-BE4E-0571DADA013F}" dt="2021-11-07T16:15:03.142" v="669" actId="1076"/>
        <pc:sldMkLst>
          <pc:docMk/>
          <pc:sldMk cId="2275918242" sldId="265"/>
        </pc:sldMkLst>
        <pc:spChg chg="mod">
          <ac:chgData name="藤村 伊織" userId="256fabb63d176dc9" providerId="LiveId" clId="{33A7A2E4-682C-684B-BE4E-0571DADA013F}" dt="2021-11-07T16:15:03.142" v="669" actId="1076"/>
          <ac:spMkLst>
            <pc:docMk/>
            <pc:sldMk cId="2275918242" sldId="265"/>
            <ac:spMk id="7" creationId="{6EC0DB23-7186-4B7A-9E99-5B3FA156ED07}"/>
          </ac:spMkLst>
        </pc:spChg>
      </pc:sldChg>
      <pc:sldChg chg="ord modNotesTx">
        <pc:chgData name="藤村 伊織" userId="256fabb63d176dc9" providerId="LiveId" clId="{33A7A2E4-682C-684B-BE4E-0571DADA013F}" dt="2021-11-07T16:20:12.796" v="704" actId="20577"/>
        <pc:sldMkLst>
          <pc:docMk/>
          <pc:sldMk cId="1027630219" sldId="267"/>
        </pc:sldMkLst>
      </pc:sldChg>
      <pc:sldChg chg="modSp modNotesTx">
        <pc:chgData name="藤村 伊織" userId="256fabb63d176dc9" providerId="LiveId" clId="{33A7A2E4-682C-684B-BE4E-0571DADA013F}" dt="2021-11-07T16:15:50.931" v="674" actId="255"/>
        <pc:sldMkLst>
          <pc:docMk/>
          <pc:sldMk cId="3309337675" sldId="268"/>
        </pc:sldMkLst>
        <pc:spChg chg="mod">
          <ac:chgData name="藤村 伊織" userId="256fabb63d176dc9" providerId="LiveId" clId="{33A7A2E4-682C-684B-BE4E-0571DADA013F}" dt="2021-11-07T16:15:50.931" v="674" actId="255"/>
          <ac:spMkLst>
            <pc:docMk/>
            <pc:sldMk cId="3309337675" sldId="268"/>
            <ac:spMk id="3" creationId="{5383AED4-414E-4016-A1AA-F913FD4EA491}"/>
          </ac:spMkLst>
        </pc:spChg>
      </pc:sldChg>
      <pc:sldChg chg="modSp modNotesTx">
        <pc:chgData name="藤村 伊織" userId="256fabb63d176dc9" providerId="LiveId" clId="{33A7A2E4-682C-684B-BE4E-0571DADA013F}" dt="2021-11-07T16:32:32.782" v="799" actId="20577"/>
        <pc:sldMkLst>
          <pc:docMk/>
          <pc:sldMk cId="710225724" sldId="270"/>
        </pc:sldMkLst>
        <pc:spChg chg="mod">
          <ac:chgData name="藤村 伊織" userId="256fabb63d176dc9" providerId="LiveId" clId="{33A7A2E4-682C-684B-BE4E-0571DADA013F}" dt="2021-11-07T15:07:19.660" v="12" actId="20577"/>
          <ac:spMkLst>
            <pc:docMk/>
            <pc:sldMk cId="710225724" sldId="270"/>
            <ac:spMk id="5" creationId="{42479AD3-6E59-479D-A483-1C400EAB2A87}"/>
          </ac:spMkLst>
        </pc:spChg>
        <pc:spChg chg="mod">
          <ac:chgData name="藤村 伊織" userId="256fabb63d176dc9" providerId="LiveId" clId="{33A7A2E4-682C-684B-BE4E-0571DADA013F}" dt="2021-11-07T16:32:08.986" v="782" actId="20577"/>
          <ac:spMkLst>
            <pc:docMk/>
            <pc:sldMk cId="710225724" sldId="270"/>
            <ac:spMk id="7" creationId="{6EC0DB23-7186-4B7A-9E99-5B3FA156ED07}"/>
          </ac:spMkLst>
        </pc:spChg>
      </pc:sldChg>
      <pc:sldChg chg="modSp modNotesTx">
        <pc:chgData name="藤村 伊織" userId="256fabb63d176dc9" providerId="LiveId" clId="{33A7A2E4-682C-684B-BE4E-0571DADA013F}" dt="2021-11-07T16:25:36.612" v="753" actId="20577"/>
        <pc:sldMkLst>
          <pc:docMk/>
          <pc:sldMk cId="3121854259" sldId="271"/>
        </pc:sldMkLst>
        <pc:spChg chg="mod">
          <ac:chgData name="藤村 伊織" userId="256fabb63d176dc9" providerId="LiveId" clId="{33A7A2E4-682C-684B-BE4E-0571DADA013F}" dt="2021-11-07T16:14:47.501" v="668" actId="2711"/>
          <ac:spMkLst>
            <pc:docMk/>
            <pc:sldMk cId="3121854259" sldId="271"/>
            <ac:spMk id="3" creationId="{56922B53-DAD6-46EA-B213-3ED591427386}"/>
          </ac:spMkLst>
        </pc:spChg>
      </pc:sldChg>
    </pc:docChg>
  </pc:docChgLst>
  <pc:docChgLst>
    <pc:chgData name="kame.sasori.5960@gmail.com" userId="256fabb63d176dc9" providerId="LiveId" clId="{3E1E8449-EEBE-4465-848A-96982103F4E8}"/>
    <pc:docChg chg="custSel modSld">
      <pc:chgData name="kame.sasori.5960@gmail.com" userId="256fabb63d176dc9" providerId="LiveId" clId="{3E1E8449-EEBE-4465-848A-96982103F4E8}" dt="2021-11-08T01:41:23.584" v="150" actId="20577"/>
      <pc:docMkLst>
        <pc:docMk/>
      </pc:docMkLst>
      <pc:sldChg chg="mod modShow modNotesTx">
        <pc:chgData name="kame.sasori.5960@gmail.com" userId="256fabb63d176dc9" providerId="LiveId" clId="{3E1E8449-EEBE-4465-848A-96982103F4E8}" dt="2021-11-08T01:40:51.175" v="148" actId="20577"/>
        <pc:sldMkLst>
          <pc:docMk/>
          <pc:sldMk cId="0" sldId="257"/>
        </pc:sldMkLst>
      </pc:sldChg>
      <pc:sldChg chg="modNotesTx">
        <pc:chgData name="kame.sasori.5960@gmail.com" userId="256fabb63d176dc9" providerId="LiveId" clId="{3E1E8449-EEBE-4465-848A-96982103F4E8}" dt="2021-11-08T01:41:23.584" v="150" actId="20577"/>
        <pc:sldMkLst>
          <pc:docMk/>
          <pc:sldMk cId="3309337675" sldId="268"/>
        </pc:sldMkLst>
      </pc:sldChg>
      <pc:sldChg chg="modSp mod">
        <pc:chgData name="kame.sasori.5960@gmail.com" userId="256fabb63d176dc9" providerId="LiveId" clId="{3E1E8449-EEBE-4465-848A-96982103F4E8}" dt="2021-11-08T01:38:20.549" v="35" actId="20577"/>
        <pc:sldMkLst>
          <pc:docMk/>
          <pc:sldMk cId="710225724" sldId="270"/>
        </pc:sldMkLst>
        <pc:spChg chg="mod">
          <ac:chgData name="kame.sasori.5960@gmail.com" userId="256fabb63d176dc9" providerId="LiveId" clId="{3E1E8449-EEBE-4465-848A-96982103F4E8}" dt="2021-11-08T01:38:20.549" v="35" actId="20577"/>
          <ac:spMkLst>
            <pc:docMk/>
            <pc:sldMk cId="710225724" sldId="270"/>
            <ac:spMk id="7" creationId="{6EC0DB23-7186-4B7A-9E99-5B3FA156ED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ad42f7fe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ad42f7fe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今</a:t>
            </a:r>
            <a:r>
              <a:rPr lang="ja-JP"/>
              <a:t>か</a:t>
            </a:r>
            <a:r>
              <a:rPr lang="ja-JP" altLang="en-US"/>
              <a:t>らFuzzySearchの発表を始めます。</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ad42f7fe3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ad42f7fe3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ja-JP" altLang="en-US" dirty="0"/>
              <a:t>今回使用する</a:t>
            </a:r>
            <a:r>
              <a:rPr lang="ja" dirty="0"/>
              <a:t>QRコードの利点</a:t>
            </a:r>
            <a:r>
              <a:rPr lang="ja" altLang="en-US" dirty="0"/>
              <a:t>は</a:t>
            </a:r>
            <a:endParaRPr lang="en-US" altLang="ja" dirty="0"/>
          </a:p>
          <a:p>
            <a:pPr>
              <a:buNone/>
            </a:pPr>
            <a:endParaRPr lang="ja-JP" altLang="en-US" dirty="0"/>
          </a:p>
          <a:p>
            <a:pPr marL="171450" marR="3810" indent="-171450">
              <a:lnSpc>
                <a:spcPct val="300000"/>
              </a:lnSpc>
            </a:pPr>
            <a:r>
              <a:rPr lang="ja" dirty="0"/>
              <a:t>正確な翻訳情報の取得</a:t>
            </a:r>
            <a:endParaRPr lang="ja-JP" altLang="en-US" dirty="0"/>
          </a:p>
          <a:p>
            <a:pPr marL="171450" marR="3810" indent="-171450"/>
            <a:r>
              <a:rPr lang="ja" dirty="0"/>
              <a:t>読み取り間違いの防止</a:t>
            </a:r>
            <a:endParaRPr lang="en-US" altLang="ja" dirty="0"/>
          </a:p>
          <a:p>
            <a:pPr marL="171450" marR="3810" indent="-171450"/>
            <a:r>
              <a:rPr lang="ja" dirty="0"/>
              <a:t>汚れやゆがみに強い</a:t>
            </a:r>
            <a:endParaRPr lang="en-US" altLang="ja" dirty="0"/>
          </a:p>
          <a:p>
            <a:pPr marL="0" marR="3810" indent="0">
              <a:buNone/>
            </a:pPr>
            <a:endParaRPr lang="ja" altLang="en-US" dirty="0"/>
          </a:p>
          <a:p>
            <a:pPr marL="0" marR="3810" indent="0">
              <a:buNone/>
            </a:pPr>
            <a:r>
              <a:rPr lang="ja" dirty="0"/>
              <a:t>などがあげられます。</a:t>
            </a:r>
            <a:endParaRPr lang="ja" altLang="en-US" dirty="0"/>
          </a:p>
          <a:p>
            <a:pPr marL="0" marR="3810" indent="0">
              <a:buNone/>
            </a:pPr>
            <a:endParaRPr lang="ja" dirty="0"/>
          </a:p>
          <a:p>
            <a:pPr>
              <a:buNone/>
            </a:pPr>
            <a:endParaRPr lang="ja"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ad42f7fe3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ad42f7fe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ja-JP" altLang="en-US" dirty="0"/>
              <a:t>このアプリを使用する</a:t>
            </a:r>
            <a:r>
              <a:rPr lang="ja" altLang="en-US" dirty="0"/>
              <a:t>ターゲット</a:t>
            </a:r>
            <a:r>
              <a:rPr lang="ja-JP" altLang="en-US" dirty="0"/>
              <a:t>として</a:t>
            </a:r>
            <a:r>
              <a:rPr lang="ja" altLang="en-US" dirty="0"/>
              <a:t>は</a:t>
            </a:r>
          </a:p>
          <a:p>
            <a:pPr marL="0" indent="0">
              <a:buNone/>
            </a:pPr>
            <a:endParaRPr lang="ja" altLang="en-US" dirty="0"/>
          </a:p>
          <a:p>
            <a:pPr marL="247650" indent="-171450"/>
            <a:r>
              <a:rPr lang="ja" dirty="0"/>
              <a:t>他言語</a:t>
            </a:r>
            <a:r>
              <a:rPr lang="ja" altLang="en-US" dirty="0"/>
              <a:t>で書かれた</a:t>
            </a:r>
            <a:r>
              <a:rPr lang="ja" dirty="0"/>
              <a:t>文章を読めない人</a:t>
            </a:r>
            <a:endParaRPr lang="en-US" altLang="ja" dirty="0"/>
          </a:p>
          <a:p>
            <a:pPr marL="247650" indent="-171450"/>
            <a:r>
              <a:rPr lang="ja" dirty="0"/>
              <a:t>広告など多くの人の目に入る情報を他言語で伝えたい人</a:t>
            </a:r>
          </a:p>
          <a:p>
            <a:pPr marL="76200" indent="0">
              <a:buNone/>
            </a:pPr>
            <a:endParaRPr lang="ja" altLang="en-US" dirty="0"/>
          </a:p>
          <a:p>
            <a:pPr marL="76200" indent="0">
              <a:buNone/>
            </a:pPr>
            <a:r>
              <a:rPr lang="ja-JP" altLang="en-US" dirty="0"/>
              <a:t>など</a:t>
            </a:r>
            <a:r>
              <a:rPr lang="ja" altLang="en-US" dirty="0"/>
              <a:t>を考えています</a:t>
            </a:r>
          </a:p>
          <a:p>
            <a:pPr marL="76200" indent="0">
              <a:buNone/>
            </a:pPr>
            <a:endParaRPr lang="ja" altLang="en-US" dirty="0"/>
          </a:p>
          <a:p>
            <a:pPr marL="76200" indent="0">
              <a:buNone/>
            </a:pPr>
            <a:r>
              <a:rPr lang="ja" altLang="en-US" dirty="0"/>
              <a:t>メモ(読まなくていいよ)：</a:t>
            </a:r>
          </a:p>
          <a:p>
            <a:pPr marL="171450" marR="3810" indent="0">
              <a:buNone/>
            </a:pPr>
            <a:r>
              <a:rPr lang="ja-JP" altLang="en-US" dirty="0"/>
              <a:t>自分が好きな小説で英語の勉強がしたい</a:t>
            </a:r>
            <a:endParaRPr lang="en-US" altLang="ja" dirty="0"/>
          </a:p>
          <a:p>
            <a:pPr marL="171450" marR="3810" indent="0">
              <a:buNone/>
            </a:pPr>
            <a:r>
              <a:rPr lang="ja-JP" altLang="en-US" dirty="0"/>
              <a:t>中国語で書かれた本を日本語で読みたい</a:t>
            </a:r>
            <a:endParaRPr lang="en-US" altLang="ja" dirty="0"/>
          </a:p>
          <a:p>
            <a:pPr marL="171450" marR="3810" indent="0">
              <a:buNone/>
            </a:pPr>
            <a:r>
              <a:rPr lang="ja-JP" altLang="en-US" dirty="0"/>
              <a:t>ハリウッドスターの書いた本を読んでみたい</a:t>
            </a:r>
            <a:endParaRPr lang="en-US" altLang="ja" dirty="0"/>
          </a:p>
          <a:p>
            <a:pPr marL="171450" marR="3810" indent="0">
              <a:buNone/>
            </a:pPr>
            <a:r>
              <a:rPr lang="ja-JP" altLang="en-US" dirty="0"/>
              <a:t>自分が興味のある言語を勉強するために英語で訳された小説を読み比べたい</a:t>
            </a:r>
            <a:endParaRPr lang="j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0" indent="0">
              <a:buNone/>
            </a:pPr>
            <a:r>
              <a:rPr lang="en-US" altLang="ja" dirty="0" err="1"/>
              <a:t>現時点で想定している問題への対処として</a:t>
            </a:r>
            <a:endParaRPr lang="en-US" altLang="ja" dirty="0"/>
          </a:p>
          <a:p>
            <a:pPr marL="171450" indent="-171450"/>
            <a:r>
              <a:rPr lang="ja-JP" altLang="en-US" dirty="0"/>
              <a:t>まず、</a:t>
            </a:r>
            <a:r>
              <a:rPr lang="en-US" altLang="ja" dirty="0"/>
              <a:t>QR</a:t>
            </a:r>
            <a:r>
              <a:rPr lang="ja" dirty="0"/>
              <a:t>コードの添付による協力が必要</a:t>
            </a:r>
            <a:r>
              <a:rPr lang="ja-JP" altLang="en-US" dirty="0"/>
              <a:t>になることから、今回は協力してもらった前提で開発を行います。</a:t>
            </a:r>
            <a:endParaRPr lang="ja" altLang="en-US" dirty="0"/>
          </a:p>
          <a:p>
            <a:pPr marL="171450" indent="-171450"/>
            <a:r>
              <a:rPr lang="ja-JP" altLang="en-US" dirty="0"/>
              <a:t>次に、</a:t>
            </a:r>
            <a:r>
              <a:rPr lang="ja" altLang="en-US" dirty="0"/>
              <a:t>購入物に対しての扱いは、本人確認または購入情報を必須と</a:t>
            </a:r>
            <a:r>
              <a:rPr lang="ja-JP" altLang="en-US" dirty="0"/>
              <a:t>します。</a:t>
            </a:r>
            <a:endParaRPr lang="ja" altLang="en-US" dirty="0"/>
          </a:p>
          <a:p>
            <a:pPr marL="171450" indent="-171450"/>
            <a:r>
              <a:rPr lang="ja-JP" altLang="en-US" dirty="0"/>
              <a:t>最後に、</a:t>
            </a:r>
            <a:r>
              <a:rPr lang="ja" altLang="en-US" dirty="0"/>
              <a:t>書籍の文字数が多いモノは、</a:t>
            </a:r>
            <a:r>
              <a:rPr lang="en-US" altLang="ja-JP" dirty="0"/>
              <a:t>QR</a:t>
            </a:r>
            <a:r>
              <a:rPr lang="ja" altLang="en-US" dirty="0"/>
              <a:t>コードを</a:t>
            </a:r>
            <a:r>
              <a:rPr lang="en-US" altLang="ja-JP" dirty="0"/>
              <a:t>URL</a:t>
            </a:r>
            <a:r>
              <a:rPr lang="ja" altLang="en-US" dirty="0"/>
              <a:t>にし、少ないモノはテキストにする</a:t>
            </a:r>
            <a:r>
              <a:rPr lang="ja-JP" altLang="en-US" dirty="0"/>
              <a:t>など</a:t>
            </a:r>
            <a:endParaRPr lang="ja" altLang="en-US" dirty="0"/>
          </a:p>
          <a:p>
            <a:pPr marL="0" indent="0">
              <a:buNone/>
            </a:pPr>
            <a:r>
              <a:rPr lang="ja" altLang="en-US" dirty="0"/>
              <a:t>の対応を考えています。</a:t>
            </a:r>
          </a:p>
          <a:p>
            <a:pPr marL="0" indent="0">
              <a:buNone/>
            </a:pPr>
            <a:endParaRPr lang="ja" altLang="en-US" dirty="0"/>
          </a:p>
          <a:p>
            <a:pPr marL="0" indent="0">
              <a:buNone/>
            </a:pPr>
            <a:r>
              <a:rPr lang="ja" altLang="en-US" dirty="0"/>
              <a:t>また、今回使用する翻訳</a:t>
            </a:r>
            <a:r>
              <a:rPr lang="en-US" altLang="ja-JP" dirty="0"/>
              <a:t>API</a:t>
            </a:r>
            <a:r>
              <a:rPr lang="ja" altLang="en-US" dirty="0"/>
              <a:t>は無料版で使用できる範囲での実行を想定しています。</a:t>
            </a:r>
            <a:endParaRPr lang="en-US" altLang="ja" dirty="0"/>
          </a:p>
          <a:p>
            <a:pPr marL="0" indent="0">
              <a:buNone/>
            </a:pPr>
            <a:endParaRPr lang="en-US" altLang="ja" dirty="0"/>
          </a:p>
          <a:p>
            <a:pPr marL="0" indent="0">
              <a:buNone/>
            </a:pPr>
            <a:endParaRPr lang="ja" dirty="0"/>
          </a:p>
        </p:txBody>
      </p:sp>
    </p:spTree>
    <p:extLst>
      <p:ext uri="{BB962C8B-B14F-4D97-AF65-F5344CB8AC3E}">
        <p14:creationId xmlns:p14="http://schemas.microsoft.com/office/powerpoint/2010/main" val="1766123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lang="ja-JP" altLang="en-US"/>
              <a:t>まず、SDGs目標として「質の高い教育をみんなに」と「人や国の不平等をなくそう」の２点をテーマに開発を考えています。</a:t>
            </a:r>
            <a:endParaRPr lang="ja-JP"/>
          </a:p>
          <a:p>
            <a:pPr marL="158750" indent="0">
              <a:buNone/>
            </a:pPr>
            <a:endParaRPr lang="en-US" altLang="ja-JP"/>
          </a:p>
          <a:p>
            <a:pPr marL="158750" indent="0">
              <a:buNone/>
            </a:pPr>
            <a:r>
              <a:rPr lang="ja-JP" altLang="en-US"/>
              <a:t>教育を受けることが難しい人や</a:t>
            </a:r>
            <a:r>
              <a:rPr lang="ja-JP"/>
              <a:t>他国の言葉を知りたいと思う人</a:t>
            </a:r>
            <a:r>
              <a:rPr lang="ja-JP" altLang="en-US"/>
              <a:t>の助けになるモノを目指して作業を行っていこうと考えています。</a:t>
            </a:r>
            <a:endParaRPr lang="en-US" altLang="ja-JP"/>
          </a:p>
        </p:txBody>
      </p:sp>
    </p:spTree>
    <p:extLst>
      <p:ext uri="{BB962C8B-B14F-4D97-AF65-F5344CB8AC3E}">
        <p14:creationId xmlns:p14="http://schemas.microsoft.com/office/powerpoint/2010/main" val="227220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3810" indent="0">
              <a:buNone/>
            </a:pPr>
            <a:r>
              <a:rPr lang="ja-JP" altLang="en-US">
                <a:latin typeface="Calibri"/>
                <a:cs typeface="Calibri"/>
              </a:rPr>
              <a:t>そこで、私たちは「</a:t>
            </a:r>
            <a:r>
              <a:rPr lang="ja-JP"/>
              <a:t>QRコード</a:t>
            </a:r>
            <a:r>
              <a:rPr lang="ja-JP" altLang="en-US"/>
              <a:t>の内容を指定した言語に</a:t>
            </a:r>
            <a:r>
              <a:rPr lang="ja-JP"/>
              <a:t>翻訳するアプリ</a:t>
            </a:r>
            <a:r>
              <a:rPr lang="ja-JP" altLang="en-US"/>
              <a:t>」の制作を考えました。</a:t>
            </a:r>
            <a:endParaRPr lang="en-US" altLang="ja-JP"/>
          </a:p>
          <a:p>
            <a:pPr>
              <a:buNone/>
            </a:pPr>
            <a:endParaRPr lang="ja-JP" altLang="en-US">
              <a:latin typeface="Calibri"/>
              <a:cs typeface="Calibri"/>
            </a:endParaRPr>
          </a:p>
        </p:txBody>
      </p:sp>
    </p:spTree>
    <p:extLst>
      <p:ext uri="{BB962C8B-B14F-4D97-AF65-F5344CB8AC3E}">
        <p14:creationId xmlns:p14="http://schemas.microsoft.com/office/powerpoint/2010/main" val="399980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3810" indent="0">
              <a:buNone/>
            </a:pPr>
            <a:r>
              <a:rPr lang="ja-JP" altLang="en-US" dirty="0"/>
              <a:t>この開発を行う背景として</a:t>
            </a:r>
            <a:endParaRPr lang="en-US" altLang="ja-JP" dirty="0"/>
          </a:p>
          <a:p>
            <a:pPr marL="171450" marR="3810" indent="0">
              <a:buNone/>
            </a:pPr>
            <a:endParaRPr lang="en-US" altLang="ja-JP" dirty="0"/>
          </a:p>
          <a:p>
            <a:pPr marL="171450" marR="3810" indent="-171450">
              <a:buSzPct val="100000"/>
            </a:pPr>
            <a:r>
              <a:rPr lang="ja-JP" altLang="ja-JP" sz="1100" dirty="0">
                <a:solidFill>
                  <a:srgbClr val="000000"/>
                </a:solidFill>
                <a:ea typeface="+mn-lt"/>
                <a:cs typeface="+mn-lt"/>
              </a:rPr>
              <a:t>知らない言語で書かれた本や小説を読みたいが他の言語を新しく学ぶには敷居が高い</a:t>
            </a:r>
            <a:r>
              <a:rPr lang="ja-JP" altLang="en-US" sz="1100" dirty="0">
                <a:solidFill>
                  <a:srgbClr val="000000"/>
                </a:solidFill>
                <a:ea typeface="+mn-lt"/>
                <a:cs typeface="+mn-lt"/>
              </a:rPr>
              <a:t>こと</a:t>
            </a:r>
            <a:endParaRPr lang="en-US" altLang="ja-JP" sz="1100" dirty="0">
              <a:solidFill>
                <a:srgbClr val="000000"/>
              </a:solidFill>
              <a:ea typeface="+mn-lt"/>
              <a:cs typeface="+mn-lt"/>
            </a:endParaRPr>
          </a:p>
          <a:p>
            <a:pPr marL="171450" marR="3810" indent="-171450">
              <a:buSzPct val="100000"/>
            </a:pPr>
            <a:r>
              <a:rPr lang="ja-JP" altLang="en-US" sz="1100" dirty="0">
                <a:solidFill>
                  <a:srgbClr val="000000"/>
                </a:solidFill>
                <a:ea typeface="+mn-lt"/>
                <a:cs typeface="+mn-lt"/>
              </a:rPr>
              <a:t>看板などをカメラで翻訳するには文字認識の場合、正面から読む必要があること</a:t>
            </a:r>
            <a:endParaRPr lang="en-US" altLang="ja-JP" sz="1100" dirty="0">
              <a:solidFill>
                <a:srgbClr val="000000"/>
              </a:solidFill>
              <a:ea typeface="+mn-lt"/>
              <a:cs typeface="+mn-lt"/>
            </a:endParaRPr>
          </a:p>
          <a:p>
            <a:pPr marL="171450" marR="3810" indent="0">
              <a:buNone/>
            </a:pPr>
            <a:endParaRPr lang="en-US" altLang="ja-JP" dirty="0"/>
          </a:p>
          <a:p>
            <a:pPr marL="171450" marR="3810" indent="0">
              <a:buNone/>
            </a:pPr>
            <a:r>
              <a:rPr lang="ja-JP" altLang="en-US" dirty="0"/>
              <a:t>などを解決しよう考えました。</a:t>
            </a:r>
            <a:endParaRPr lang="ja-JP" dirty="0"/>
          </a:p>
        </p:txBody>
      </p:sp>
    </p:spTree>
    <p:extLst>
      <p:ext uri="{BB962C8B-B14F-4D97-AF65-F5344CB8AC3E}">
        <p14:creationId xmlns:p14="http://schemas.microsoft.com/office/powerpoint/2010/main" val="180522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ad42f7fe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ad42f7fe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よって、</a:t>
            </a:r>
            <a:r>
              <a:rPr lang="ja-JP" altLang="en-US"/>
              <a:t>私たちは</a:t>
            </a:r>
            <a:r>
              <a:rPr lang="en-US" altLang="ja-JP"/>
              <a:t>｢</a:t>
            </a:r>
            <a:r>
              <a:rPr lang="ja-JP" altLang="en-US"/>
              <a:t>ユーザ側でQRコードの作成ができる機能</a:t>
            </a:r>
            <a:r>
              <a:rPr lang="en-US" altLang="ja-JP"/>
              <a:t>｣</a:t>
            </a:r>
            <a:r>
              <a:rPr lang="ja-JP" altLang="en-US"/>
              <a:t>と</a:t>
            </a:r>
            <a:r>
              <a:rPr lang="en-US" altLang="ja-JP"/>
              <a:t>｢</a:t>
            </a:r>
            <a:r>
              <a:rPr lang="ja-JP" altLang="en-US"/>
              <a:t>QRコードから読み取った文字を、アプリ側で設定している言語に翻訳する機能</a:t>
            </a:r>
            <a:r>
              <a:rPr lang="en-US" altLang="ja-JP"/>
              <a:t>｣</a:t>
            </a:r>
            <a:r>
              <a:rPr lang="ja-JP" altLang="en-US"/>
              <a:t>の実装を</a:t>
            </a:r>
            <a:r>
              <a:rPr lang="ja-JP" altLang="en-US" dirty="0"/>
              <a:t>考えてい</a:t>
            </a:r>
            <a:r>
              <a:rPr lang="ja-JP" altLang="en-US"/>
              <a:t>ます。</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cfdf2d1c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cfdf2d1c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ja-JP" altLang="en-US" dirty="0"/>
              <a:t>システムの流れは図の通りです。</a:t>
            </a:r>
            <a:endParaRPr lang="en-US" altLang="ja-JP" dirty="0"/>
          </a:p>
          <a:p>
            <a:pPr marL="0" indent="0">
              <a:buNone/>
            </a:pPr>
            <a:r>
              <a:rPr lang="ja-JP" altLang="en-US" dirty="0"/>
              <a:t>まず、看板、メニュー、書籍用の</a:t>
            </a:r>
            <a:r>
              <a:rPr lang="en-US" altLang="ja-JP" dirty="0"/>
              <a:t>QR</a:t>
            </a:r>
            <a:r>
              <a:rPr lang="ja-JP" altLang="en-US" dirty="0"/>
              <a:t>コードを作成します。</a:t>
            </a:r>
            <a:endParaRPr lang="en-US" altLang="ja-JP" dirty="0"/>
          </a:p>
          <a:p>
            <a:pPr marL="0" indent="0">
              <a:buNone/>
            </a:pPr>
            <a:r>
              <a:rPr lang="ja-JP" altLang="en-US" dirty="0"/>
              <a:t>次に、作成したQRコードを読み取って翻訳APIに送信し、翻訳します。</a:t>
            </a:r>
            <a:endParaRPr lang="ja-JP" dirty="0"/>
          </a:p>
          <a:p>
            <a:pPr marL="0" indent="0">
              <a:buNone/>
            </a:pPr>
            <a:r>
              <a:rPr lang="ja-JP" altLang="en-US" dirty="0"/>
              <a:t>その後、結果を返却することで、アプリ側で翻訳した文字を確認することができます。</a:t>
            </a:r>
            <a:endParaRPr lang="ja-JP" altLang="en-US"/>
          </a:p>
          <a:p>
            <a:pPr marL="0" indent="0">
              <a:buNone/>
            </a:pPr>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ad42f7fe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ad42f7fe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運用例として</a:t>
            </a:r>
            <a:endParaRPr lang="en-US" altLang="ja-JP" dirty="0"/>
          </a:p>
          <a:p>
            <a:pPr marL="0" lvl="0" indent="0" algn="l" rtl="0">
              <a:spcBef>
                <a:spcPts val="0"/>
              </a:spcBef>
              <a:spcAft>
                <a:spcPts val="0"/>
              </a:spcAft>
              <a:buNone/>
            </a:pPr>
            <a:r>
              <a:rPr lang="en-US" altLang="ja-JP" dirty="0"/>
              <a:t>1</a:t>
            </a:r>
            <a:r>
              <a:rPr lang="ja-JP" altLang="en-US" dirty="0"/>
              <a:t>つ目に</a:t>
            </a:r>
            <a:endParaRPr lang="en-US" altLang="ja-JP" dirty="0"/>
          </a:p>
          <a:p>
            <a:pPr marL="171450" indent="-171450" defTabSz="914400">
              <a:buClr>
                <a:srgbClr val="000000"/>
              </a:buClr>
              <a:buSzTx/>
              <a:defRPr/>
            </a:pPr>
            <a:r>
              <a:rPr lang="ja-JP" altLang="en-US" sz="1100" dirty="0">
                <a:solidFill>
                  <a:schemeClr val="dk1"/>
                </a:solidFill>
                <a:ea typeface="+mn-lt"/>
                <a:cs typeface="+mn-lt"/>
              </a:rPr>
              <a:t>書籍の翻訳にこのアプリを使用することで、</a:t>
            </a:r>
            <a:r>
              <a:rPr kumimoji="0" lang="ja" altLang="en-US" sz="1100" b="0" i="0" u="none" strike="noStrike" kern="0" cap="none" spc="0" normalizeH="0" baseline="0" noProof="0" dirty="0">
                <a:ln>
                  <a:noFill/>
                </a:ln>
                <a:solidFill>
                  <a:srgbClr val="000000"/>
                </a:solidFill>
                <a:effectLst/>
                <a:uLnTx/>
                <a:uFillTx/>
                <a:latin typeface="Arial"/>
                <a:ea typeface="+mn-lt"/>
                <a:cs typeface="+mn-lt"/>
                <a:sym typeface="Arial"/>
              </a:rPr>
              <a:t>他言語で書かれた文章を読めない人</a:t>
            </a:r>
            <a:r>
              <a:rPr kumimoji="0" lang="ja-JP" altLang="en-US" sz="1100" b="0" i="0" u="none" strike="noStrike" kern="0" cap="none" spc="0" normalizeH="0" baseline="0" noProof="0" dirty="0">
                <a:ln>
                  <a:noFill/>
                </a:ln>
                <a:solidFill>
                  <a:srgbClr val="000000"/>
                </a:solidFill>
                <a:effectLst/>
                <a:uLnTx/>
                <a:uFillTx/>
                <a:latin typeface="Arial"/>
                <a:ea typeface="+mn-lt"/>
                <a:cs typeface="+mn-lt"/>
                <a:sym typeface="Arial"/>
              </a:rPr>
              <a:t>でも自分の使っている言語で読むことができます。</a:t>
            </a:r>
            <a:endParaRPr kumimoji="0" lang="en-US" altLang="ja-JP" sz="1100" b="0" i="0" u="none" strike="noStrike" kern="0" cap="none" spc="0" normalizeH="0" baseline="0" noProof="0" dirty="0">
              <a:ln>
                <a:noFill/>
              </a:ln>
              <a:solidFill>
                <a:srgbClr val="000000"/>
              </a:solidFill>
              <a:effectLst/>
              <a:uLnTx/>
              <a:uFillTx/>
              <a:latin typeface="Arial"/>
              <a:ea typeface="+mn-lt"/>
              <a:cs typeface="+mn-lt"/>
              <a:sym typeface="Arial"/>
            </a:endParaRPr>
          </a:p>
          <a:p>
            <a:pPr marL="0" indent="0" defTabSz="914400">
              <a:buClr>
                <a:srgbClr val="000000"/>
              </a:buClr>
              <a:buSzTx/>
              <a:buNone/>
              <a:defRPr/>
            </a:pPr>
            <a:r>
              <a:rPr kumimoji="0" lang="en-US" altLang="ja-JP" sz="1100" b="0" i="0" u="none" strike="noStrike" kern="0" cap="none" spc="0" normalizeH="0" baseline="0" noProof="0" dirty="0">
                <a:ln>
                  <a:noFill/>
                </a:ln>
                <a:solidFill>
                  <a:srgbClr val="000000"/>
                </a:solidFill>
                <a:effectLst/>
                <a:uLnTx/>
                <a:uFillTx/>
                <a:latin typeface="Arial"/>
                <a:ea typeface="+mn-lt"/>
                <a:cs typeface="+mn-lt"/>
                <a:sym typeface="Arial"/>
              </a:rPr>
              <a:t>2</a:t>
            </a:r>
            <a:r>
              <a:rPr kumimoji="0" lang="ja-JP" altLang="en-US" sz="1100" b="0" i="0" u="none" strike="noStrike" kern="0" cap="none" spc="0" normalizeH="0" baseline="0" noProof="0" dirty="0">
                <a:ln>
                  <a:noFill/>
                </a:ln>
                <a:solidFill>
                  <a:srgbClr val="000000"/>
                </a:solidFill>
                <a:effectLst/>
                <a:uLnTx/>
                <a:uFillTx/>
                <a:latin typeface="Arial"/>
                <a:ea typeface="+mn-lt"/>
                <a:cs typeface="+mn-lt"/>
                <a:sym typeface="Arial"/>
              </a:rPr>
              <a:t>つ目に</a:t>
            </a:r>
            <a:endParaRPr kumimoji="0" lang="en-US" altLang="ja-JP" sz="1100" b="0" i="0" u="none" strike="noStrike" kern="0" cap="none" spc="0" normalizeH="0" baseline="0" noProof="0" dirty="0">
              <a:ln>
                <a:noFill/>
              </a:ln>
              <a:solidFill>
                <a:srgbClr val="000000"/>
              </a:solidFill>
              <a:effectLst/>
              <a:uLnTx/>
              <a:uFillTx/>
              <a:latin typeface="Arial"/>
              <a:ea typeface="+mn-lt"/>
              <a:cs typeface="+mn-lt"/>
              <a:sym typeface="Arial"/>
            </a:endParaRPr>
          </a:p>
          <a:p>
            <a:pPr marL="171450" indent="-171450" defTabSz="914400">
              <a:buClr>
                <a:srgbClr val="000000"/>
              </a:buClr>
              <a:buSzTx/>
              <a:defRPr/>
            </a:pPr>
            <a:r>
              <a:rPr kumimoji="0" lang="ja-JP" altLang="en-US" sz="1100" b="0" i="0" u="none" strike="noStrike" kern="0" cap="none" spc="0" normalizeH="0" baseline="0" noProof="0" dirty="0">
                <a:ln>
                  <a:noFill/>
                </a:ln>
                <a:solidFill>
                  <a:srgbClr val="000000"/>
                </a:solidFill>
                <a:effectLst/>
                <a:uLnTx/>
                <a:uFillTx/>
                <a:latin typeface="Arial"/>
                <a:ea typeface="+mn-lt"/>
                <a:cs typeface="+mn-lt"/>
                <a:sym typeface="Arial"/>
              </a:rPr>
              <a:t>看板をどの角度からでも翻訳できること</a:t>
            </a:r>
            <a:endParaRPr kumimoji="0" lang="en-US" altLang="ja-JP" sz="1100" b="0" i="0" u="none" strike="noStrike" kern="0" cap="none" spc="0" normalizeH="0" baseline="0" noProof="0" dirty="0">
              <a:ln>
                <a:noFill/>
              </a:ln>
              <a:solidFill>
                <a:srgbClr val="000000"/>
              </a:solidFill>
              <a:effectLst/>
              <a:uLnTx/>
              <a:uFillTx/>
              <a:latin typeface="Arial"/>
              <a:ea typeface="+mn-lt"/>
              <a:cs typeface="+mn-lt"/>
              <a:sym typeface="Arial"/>
            </a:endParaRPr>
          </a:p>
          <a:p>
            <a:pPr marL="0" indent="0" defTabSz="914400">
              <a:buClr>
                <a:srgbClr val="000000"/>
              </a:buClr>
              <a:buSzTx/>
              <a:buNone/>
              <a:defRPr/>
            </a:pPr>
            <a:endParaRPr kumimoji="0" lang="en-US" altLang="ja-JP" sz="1100" b="0" i="0" u="none" strike="noStrike" kern="0" cap="none" spc="0" normalizeH="0" baseline="0" noProof="0" dirty="0">
              <a:ln>
                <a:noFill/>
              </a:ln>
              <a:solidFill>
                <a:srgbClr val="000000"/>
              </a:solidFill>
              <a:effectLst/>
              <a:uLnTx/>
              <a:uFillTx/>
              <a:latin typeface="Arial"/>
              <a:ea typeface="+mn-lt"/>
              <a:cs typeface="+mn-lt"/>
              <a:sym typeface="Arial"/>
            </a:endParaRPr>
          </a:p>
          <a:p>
            <a:pPr marL="0" lvl="0" indent="0" algn="l" rtl="0">
              <a:spcBef>
                <a:spcPts val="0"/>
              </a:spcBef>
              <a:spcAft>
                <a:spcPts val="0"/>
              </a:spcAft>
              <a:buNone/>
            </a:pPr>
            <a:r>
              <a:rPr lang="ja-JP" altLang="en-US" dirty="0"/>
              <a:t>などがあげられます。</a:t>
            </a:r>
          </a:p>
        </p:txBody>
      </p:sp>
    </p:spTree>
    <p:extLst>
      <p:ext uri="{BB962C8B-B14F-4D97-AF65-F5344CB8AC3E}">
        <p14:creationId xmlns:p14="http://schemas.microsoft.com/office/powerpoint/2010/main" val="2298546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ad42f7fe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ad42f7fe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810" indent="0">
              <a:lnSpc>
                <a:spcPct val="115000"/>
              </a:lnSpc>
              <a:buNone/>
            </a:pPr>
            <a:r>
              <a:rPr lang="ja-JP" altLang="en-US" sz="1200" dirty="0">
                <a:solidFill>
                  <a:schemeClr val="dk1"/>
                </a:solidFill>
              </a:rPr>
              <a:t>しかし、カメラの画像認識には</a:t>
            </a:r>
            <a:r>
              <a:rPr lang="en-US" altLang="ja-JP" sz="1200" dirty="0">
                <a:solidFill>
                  <a:schemeClr val="dk1"/>
                </a:solidFill>
              </a:rPr>
              <a:t>QR</a:t>
            </a:r>
            <a:r>
              <a:rPr lang="ja-JP" altLang="en-US" sz="1200" dirty="0">
                <a:solidFill>
                  <a:schemeClr val="dk1"/>
                </a:solidFill>
              </a:rPr>
              <a:t>コードのほかに文字認識という方法があります。</a:t>
            </a:r>
            <a:endParaRPr lang="en-US" altLang="ja" sz="1200" dirty="0">
              <a:solidFill>
                <a:schemeClr val="dk1"/>
              </a:solidFill>
            </a:endParaRPr>
          </a:p>
          <a:p>
            <a:pPr marL="0" marR="3810" indent="0">
              <a:lnSpc>
                <a:spcPct val="115000"/>
              </a:lnSpc>
              <a:buNone/>
            </a:pPr>
            <a:r>
              <a:rPr lang="ja" altLang="en-US" sz="1200" dirty="0">
                <a:solidFill>
                  <a:schemeClr val="dk1"/>
                </a:solidFill>
              </a:rPr>
              <a:t>文字認識にはQRコードと比べて機能を実装した後、翻訳する対象の画像などに使い続けることができます。</a:t>
            </a:r>
            <a:endParaRPr lang="ja-JP" altLang="en-US" sz="1200" dirty="0">
              <a:solidFill>
                <a:schemeClr val="dk1"/>
              </a:solidFill>
            </a:endParaRPr>
          </a:p>
          <a:p>
            <a:pPr marL="0" marR="3810" indent="0">
              <a:lnSpc>
                <a:spcPct val="114999"/>
              </a:lnSpc>
              <a:buNone/>
            </a:pPr>
            <a:r>
              <a:rPr lang="ja" sz="1200" dirty="0">
                <a:solidFill>
                  <a:schemeClr val="dk1"/>
                </a:solidFill>
              </a:rPr>
              <a:t>ただ</a:t>
            </a:r>
            <a:r>
              <a:rPr lang="ja" altLang="en-US" sz="1200" dirty="0">
                <a:solidFill>
                  <a:schemeClr val="dk1"/>
                </a:solidFill>
              </a:rPr>
              <a:t>、</a:t>
            </a:r>
            <a:r>
              <a:rPr lang="en-US" altLang="ja" dirty="0"/>
              <a:t>QR</a:t>
            </a:r>
            <a:r>
              <a:rPr lang="ja" altLang="en-US" dirty="0"/>
              <a:t>コードと比べて</a:t>
            </a:r>
            <a:r>
              <a:rPr lang="ja" sz="1200" dirty="0">
                <a:solidFill>
                  <a:schemeClr val="dk1"/>
                </a:solidFill>
              </a:rPr>
              <a:t>現在の文字認識技術では画像のゆがみや汚れなどが原因で、</a:t>
            </a:r>
            <a:endParaRPr lang="ja" altLang="en-US" sz="1200" dirty="0">
              <a:solidFill>
                <a:schemeClr val="dk1"/>
              </a:solidFill>
            </a:endParaRPr>
          </a:p>
          <a:p>
            <a:pPr marL="0" marR="3810" lvl="0" indent="0" algn="l">
              <a:lnSpc>
                <a:spcPct val="114999"/>
              </a:lnSpc>
              <a:spcBef>
                <a:spcPts val="0"/>
              </a:spcBef>
              <a:spcAft>
                <a:spcPts val="0"/>
              </a:spcAft>
              <a:buNone/>
            </a:pPr>
            <a:r>
              <a:rPr lang="ja" sz="1200" dirty="0">
                <a:solidFill>
                  <a:schemeClr val="dk1"/>
                </a:solidFill>
              </a:rPr>
              <a:t>読み取った情報が誤っていたり、翻訳した文章</a:t>
            </a:r>
            <a:r>
              <a:rPr lang="ja-JP" altLang="en-US" sz="1200" dirty="0">
                <a:solidFill>
                  <a:schemeClr val="dk1"/>
                </a:solidFill>
              </a:rPr>
              <a:t>に</a:t>
            </a:r>
            <a:r>
              <a:rPr lang="ja" sz="1200" dirty="0">
                <a:solidFill>
                  <a:schemeClr val="dk1"/>
                </a:solidFill>
              </a:rPr>
              <a:t>正確性</a:t>
            </a:r>
            <a:r>
              <a:rPr lang="ja-JP" altLang="en-US" sz="1200" dirty="0">
                <a:solidFill>
                  <a:schemeClr val="dk1"/>
                </a:solidFill>
              </a:rPr>
              <a:t>が</a:t>
            </a:r>
            <a:r>
              <a:rPr lang="ja" sz="1200" dirty="0">
                <a:solidFill>
                  <a:schemeClr val="dk1"/>
                </a:solidFill>
              </a:rPr>
              <a:t>欠けてしまう問題点があります。</a:t>
            </a:r>
            <a:endParaRPr lang="ja" altLang="en-US" sz="1200" dirty="0">
              <a:solidFill>
                <a:schemeClr val="dk1"/>
              </a:solidFill>
            </a:endParaRPr>
          </a:p>
          <a:p>
            <a:pPr marL="0" marR="3810" lvl="0" indent="0" algn="l">
              <a:lnSpc>
                <a:spcPct val="114999"/>
              </a:lnSpc>
              <a:spcBef>
                <a:spcPts val="0"/>
              </a:spcBef>
              <a:spcAft>
                <a:spcPts val="0"/>
              </a:spcAft>
              <a:buSzPts val="1100"/>
              <a:buFont typeface="Arial"/>
              <a:buNone/>
            </a:pPr>
            <a:r>
              <a:rPr lang="ja" altLang="en-US" sz="1200" dirty="0">
                <a:solidFill>
                  <a:schemeClr val="dk1"/>
                </a:solidFill>
              </a:rPr>
              <a:t>これらの比較から今回は正確性を重視してQRコードの使用を考えました。</a:t>
            </a:r>
          </a:p>
          <a:p>
            <a:pPr marL="0" marR="4342" lvl="0" indent="0" algn="l" rtl="0">
              <a:lnSpc>
                <a:spcPct val="115000"/>
              </a:lnSpc>
              <a:spcBef>
                <a:spcPts val="0"/>
              </a:spcBef>
              <a:spcAft>
                <a:spcPts val="0"/>
              </a:spcAft>
              <a:buNone/>
            </a:pPr>
            <a:endParaRPr lang="ja" altLang="en-US" sz="1200" dirty="0"/>
          </a:p>
          <a:p>
            <a:pPr marL="0" indent="0">
              <a:buNone/>
            </a:pPr>
            <a:endParaRPr lang="ja"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3810" indent="0">
              <a:buNone/>
            </a:pPr>
            <a:r>
              <a:rPr lang="ja-JP" altLang="en-US"/>
              <a:t>現在の画像翻訳機能の問題点として</a:t>
            </a:r>
          </a:p>
          <a:p>
            <a:pPr marL="171450" marR="3810" indent="0">
              <a:buNone/>
            </a:pPr>
            <a:endParaRPr lang="ja-JP" altLang="en-US"/>
          </a:p>
          <a:p>
            <a:pPr marL="342900" marR="3810" indent="-171450"/>
            <a:r>
              <a:rPr lang="ja-JP"/>
              <a:t>画像の文字の翻訳の間違い</a:t>
            </a:r>
            <a:endParaRPr lang="en-US" altLang="ja-JP"/>
          </a:p>
          <a:p>
            <a:pPr marL="342900" marR="3810" indent="-171450"/>
            <a:r>
              <a:rPr lang="ja-JP"/>
              <a:t>文字認識する際に言語の指定が必要</a:t>
            </a:r>
            <a:endParaRPr lang="en-US" altLang="ja-JP"/>
          </a:p>
          <a:p>
            <a:pPr marL="342900" marR="3810" indent="-171450"/>
            <a:r>
              <a:rPr lang="ja-JP"/>
              <a:t>汚れやゆがみなどにより、文字の読み間違い</a:t>
            </a:r>
            <a:endParaRPr lang="ja-JP" altLang="en-US"/>
          </a:p>
          <a:p>
            <a:pPr marL="171450" marR="3810" indent="0">
              <a:buNone/>
            </a:pPr>
            <a:r>
              <a:rPr lang="ja-JP" altLang="en-US"/>
              <a:t>など読み取り時の問題や、翻訳した情報の正確性が低いなどの問題があります。</a:t>
            </a:r>
          </a:p>
        </p:txBody>
      </p:sp>
    </p:spTree>
    <p:extLst>
      <p:ext uri="{BB962C8B-B14F-4D97-AF65-F5344CB8AC3E}">
        <p14:creationId xmlns:p14="http://schemas.microsoft.com/office/powerpoint/2010/main" val="217769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9600"/>
            </a:lvl1pPr>
          </a:lstStyle>
          <a:p>
            <a:r>
              <a:rPr lang="en-US"/>
              <a:t>Click to edit Master title style</a:t>
            </a:r>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6887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8533" b="0" cap="none"/>
            </a:lvl1pPr>
          </a:lstStyle>
          <a:p>
            <a:r>
              <a:rPr lang="en-US"/>
              <a:t>Click to edit Master title style</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3200">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5931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8533" b="0" cap="none"/>
            </a:lvl1pPr>
          </a:lstStyle>
          <a:p>
            <a:r>
              <a:rPr lang="en-US"/>
              <a:t>Click to edit Master title style</a:t>
            </a:r>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2844">
                <a:solidFill>
                  <a:schemeClr val="tx1">
                    <a:lumMod val="50000"/>
                    <a:lumOff val="50000"/>
                  </a:schemeClr>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3200">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a:p>
        </p:txBody>
      </p:sp>
      <p:sp>
        <p:nvSpPr>
          <p:cNvPr id="14" name="TextBox 13"/>
          <p:cNvSpPr txBox="1"/>
          <p:nvPr/>
        </p:nvSpPr>
        <p:spPr>
          <a:xfrm>
            <a:off x="1850739" y="486004"/>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solidFill>
                <a:effectLst/>
                <a:latin typeface="Arial"/>
              </a:rPr>
              <a:t>”</a:t>
            </a:r>
          </a:p>
        </p:txBody>
      </p:sp>
    </p:spTree>
    <p:extLst>
      <p:ext uri="{BB962C8B-B14F-4D97-AF65-F5344CB8AC3E}">
        <p14:creationId xmlns:p14="http://schemas.microsoft.com/office/powerpoint/2010/main" val="1424378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8533" b="0"/>
            </a:lvl1pPr>
          </a:lstStyle>
          <a:p>
            <a:r>
              <a:rPr lang="en-US"/>
              <a:t>Click to edit Master title style</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182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8533" b="0" cap="none"/>
            </a:lvl1pPr>
          </a:lstStyle>
          <a:p>
            <a:r>
              <a:rPr lang="en-US"/>
              <a:t>Click to edit Master title style</a:t>
            </a:r>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4267">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a:p>
        </p:txBody>
      </p:sp>
      <p:sp>
        <p:nvSpPr>
          <p:cNvPr id="17" name="TextBox 16"/>
          <p:cNvSpPr txBox="1"/>
          <p:nvPr/>
        </p:nvSpPr>
        <p:spPr>
          <a:xfrm>
            <a:off x="1850739" y="486004"/>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solidFill>
                <a:effectLst/>
                <a:latin typeface="Arial"/>
              </a:rPr>
              <a:t>”</a:t>
            </a:r>
          </a:p>
        </p:txBody>
      </p:sp>
    </p:spTree>
    <p:extLst>
      <p:ext uri="{BB962C8B-B14F-4D97-AF65-F5344CB8AC3E}">
        <p14:creationId xmlns:p14="http://schemas.microsoft.com/office/powerpoint/2010/main" val="1555609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8533" b="0"/>
            </a:lvl1pPr>
          </a:lstStyle>
          <a:p>
            <a:r>
              <a:rPr lang="en-US"/>
              <a:t>Click to edit Master title style</a:t>
            </a:r>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4267">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6816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04771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3758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extLst>
      <p:ext uri="{BB962C8B-B14F-4D97-AF65-F5344CB8AC3E}">
        <p14:creationId xmlns:p14="http://schemas.microsoft.com/office/powerpoint/2010/main" val="16584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689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7111" b="0" cap="none"/>
            </a:lvl1pPr>
          </a:lstStyle>
          <a:p>
            <a:r>
              <a:rPr lang="en-US"/>
              <a:t>Click to edit Master title style</a:t>
            </a:r>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3556">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611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282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4267"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4267"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05284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988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9730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3556" b="0"/>
            </a:lvl1pPr>
          </a:lstStyle>
          <a:p>
            <a:r>
              <a:rPr lang="en-US"/>
              <a:t>Click to edit Master title style</a:t>
            </a:r>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8032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4267" b="0"/>
            </a:lvl1pPr>
          </a:lstStyle>
          <a:p>
            <a:r>
              <a:rPr lang="en-US"/>
              <a:t>Click to edit Master title style</a:t>
            </a:r>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10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1600">
                <a:solidFill>
                  <a:schemeClr val="tx1">
                    <a:tint val="75000"/>
                  </a:schemeClr>
                </a:solidFill>
              </a:defRPr>
            </a:lvl1pPr>
          </a:lstStyle>
          <a:p>
            <a:fld id="{B61BEF0D-F0BB-DE4B-95CE-6DB70DBA9567}" type="datetimeFigureOut">
              <a:rPr lang="en-US" dirty="0"/>
              <a:pPr/>
              <a:t>11/8/2021</a:t>
            </a:fld>
            <a:endParaRPr lang="en-U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3556">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43083695"/>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629202" y="1282101"/>
            <a:ext cx="6686549" cy="1697086"/>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Clr>
                <a:schemeClr val="dk1"/>
              </a:buClr>
              <a:buSzPts val="1100"/>
              <a:buFont typeface="Arial"/>
              <a:buNone/>
            </a:pPr>
            <a:r>
              <a:rPr lang="en-US" altLang="ja" sz="8000" b="1" err="1">
                <a:ea typeface="メイリオ"/>
              </a:rPr>
              <a:t>FuzzySearch</a:t>
            </a:r>
            <a:endParaRPr lang="ja-JP" altLang="en-US" sz="8000">
              <a:ea typeface="メイリオ"/>
            </a:endParaRPr>
          </a:p>
        </p:txBody>
      </p:sp>
      <p:sp>
        <p:nvSpPr>
          <p:cNvPr id="55" name="Google Shape;55;p13"/>
          <p:cNvSpPr txBox="1">
            <a:spLocks noGrp="1"/>
          </p:cNvSpPr>
          <p:nvPr>
            <p:ph type="subTitle" idx="1"/>
          </p:nvPr>
        </p:nvSpPr>
        <p:spPr>
          <a:xfrm>
            <a:off x="387900" y="3254663"/>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a:t>メンバー：藤村伊織、植田律樹、三王竣介、松田勘太郎</a:t>
            </a:r>
            <a:endParaRPr lang="ja-J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61891" y="19740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ltLang="en-US" sz="5400">
                <a:ea typeface="メイリオ"/>
              </a:rPr>
              <a:t>QRコード使用の利点</a:t>
            </a:r>
          </a:p>
        </p:txBody>
      </p:sp>
      <p:sp>
        <p:nvSpPr>
          <p:cNvPr id="67" name="Google Shape;67;p15"/>
          <p:cNvSpPr txBox="1">
            <a:spLocks noGrp="1"/>
          </p:cNvSpPr>
          <p:nvPr>
            <p:ph type="body" idx="1"/>
          </p:nvPr>
        </p:nvSpPr>
        <p:spPr>
          <a:xfrm>
            <a:off x="2311950" y="1152475"/>
            <a:ext cx="6520350" cy="3416400"/>
          </a:xfrm>
          <a:prstGeom prst="rect">
            <a:avLst/>
          </a:prstGeom>
        </p:spPr>
        <p:txBody>
          <a:bodyPr spcFirstLastPara="1" vert="horz" wrap="square" lIns="91425" tIns="91425" rIns="91425" bIns="91425" rtlCol="0" anchor="t" anchorCtr="0">
            <a:normAutofit lnSpcReduction="10000"/>
          </a:bodyPr>
          <a:lstStyle/>
          <a:p>
            <a:pPr marL="571500" marR="3810" indent="-571500">
              <a:lnSpc>
                <a:spcPct val="200000"/>
              </a:lnSpc>
              <a:buClr>
                <a:schemeClr val="dk1"/>
              </a:buClr>
              <a:buSzPct val="100000"/>
              <a:buFont typeface="Wingdings" panose="05000000000000000000" pitchFamily="2" charset="2"/>
              <a:buChar char="l"/>
            </a:pPr>
            <a:r>
              <a:rPr lang="ja" altLang="en-US" sz="3600" dirty="0">
                <a:solidFill>
                  <a:schemeClr val="dk1"/>
                </a:solidFill>
                <a:latin typeface="+mj-lt"/>
                <a:ea typeface="メイリオ"/>
              </a:rPr>
              <a:t>正確</a:t>
            </a:r>
            <a:r>
              <a:rPr lang="ja" sz="3600" dirty="0">
                <a:solidFill>
                  <a:schemeClr val="dk1"/>
                </a:solidFill>
                <a:latin typeface="+mj-lt"/>
                <a:ea typeface="メイリオ"/>
              </a:rPr>
              <a:t>な</a:t>
            </a:r>
            <a:r>
              <a:rPr lang="ja" altLang="en-US" sz="3600" dirty="0">
                <a:solidFill>
                  <a:schemeClr val="dk1"/>
                </a:solidFill>
                <a:latin typeface="+mj-lt"/>
                <a:ea typeface="メイリオ"/>
              </a:rPr>
              <a:t>翻訳</a:t>
            </a:r>
            <a:r>
              <a:rPr lang="ja" sz="3600" dirty="0">
                <a:solidFill>
                  <a:schemeClr val="dk1"/>
                </a:solidFill>
                <a:latin typeface="+mj-lt"/>
                <a:ea typeface="メイリオ"/>
              </a:rPr>
              <a:t>情報の</a:t>
            </a:r>
            <a:r>
              <a:rPr lang="ja" altLang="en-US" sz="3600" dirty="0">
                <a:solidFill>
                  <a:schemeClr val="dk1"/>
                </a:solidFill>
                <a:latin typeface="+mj-lt"/>
                <a:ea typeface="メイリオ"/>
              </a:rPr>
              <a:t>取得</a:t>
            </a:r>
            <a:endParaRPr lang="ja-JP" altLang="en-US" sz="3600" dirty="0">
              <a:solidFill>
                <a:schemeClr val="dk1"/>
              </a:solidFill>
              <a:latin typeface="+mj-lt"/>
            </a:endParaRPr>
          </a:p>
          <a:p>
            <a:pPr marL="571500" marR="3810" indent="-571500">
              <a:lnSpc>
                <a:spcPct val="200000"/>
              </a:lnSpc>
              <a:buSzPct val="100000"/>
              <a:buFont typeface="Wingdings" panose="05000000000000000000" pitchFamily="2" charset="2"/>
              <a:buChar char="l"/>
            </a:pPr>
            <a:r>
              <a:rPr lang="ja" altLang="en-US" sz="3600" dirty="0">
                <a:solidFill>
                  <a:schemeClr val="dk1"/>
                </a:solidFill>
                <a:latin typeface="+mj-lt"/>
                <a:ea typeface="メイリオ"/>
              </a:rPr>
              <a:t>読み取り間違いの防止</a:t>
            </a:r>
          </a:p>
          <a:p>
            <a:pPr marL="571500" marR="3810" indent="-571500">
              <a:lnSpc>
                <a:spcPct val="200000"/>
              </a:lnSpc>
              <a:buSzPct val="100000"/>
              <a:buFont typeface="Wingdings" panose="05000000000000000000" pitchFamily="2" charset="2"/>
              <a:buChar char="l"/>
            </a:pPr>
            <a:r>
              <a:rPr lang="ja" altLang="en-US" sz="3600" dirty="0">
                <a:solidFill>
                  <a:schemeClr val="dk1"/>
                </a:solidFill>
                <a:latin typeface="+mj-lt"/>
                <a:ea typeface="メイリオ"/>
              </a:rPr>
              <a:t>汚れやゆがみに強い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2" name="Google Shape;60;p14">
            <a:extLst>
              <a:ext uri="{FF2B5EF4-FFF2-40B4-BE49-F238E27FC236}">
                <a16:creationId xmlns:a16="http://schemas.microsoft.com/office/drawing/2014/main" id="{8D32E421-52A2-4581-899B-54D2B85EA862}"/>
              </a:ext>
            </a:extLst>
          </p:cNvPr>
          <p:cNvSpPr txBox="1">
            <a:spLocks/>
          </p:cNvSpPr>
          <p:nvPr/>
        </p:nvSpPr>
        <p:spPr>
          <a:xfrm>
            <a:off x="2214641" y="157996"/>
            <a:ext cx="6612006" cy="982454"/>
          </a:xfrm>
          <a:prstGeom prst="rect">
            <a:avLst/>
          </a:prstGeom>
        </p:spPr>
        <p:txBody>
          <a:bodyPr spcFirstLastPara="1" vert="horz" wrap="square" lIns="91425" tIns="91425" rIns="91425" bIns="91425" rtlCol="0" anchor="t" anchorCtr="0">
            <a:noAutofit/>
          </a:bodyPr>
          <a:lstStyle>
            <a:lvl1pPr lvl="0" algn="l" defTabSz="457200" rtl="0" eaLnBrk="1" latinLnBrk="0" hangingPunct="1">
              <a:spcBef>
                <a:spcPts val="0"/>
              </a:spcBef>
              <a:spcAft>
                <a:spcPts val="0"/>
              </a:spcAft>
              <a:buSzPts val="2800"/>
              <a:buNone/>
              <a:defRPr sz="3600" kern="1200">
                <a:solidFill>
                  <a:schemeClr val="accent2">
                    <a:lumMod val="75000"/>
                  </a:schemeClr>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pPr algn="ctr">
              <a:buClrTx/>
              <a:buFontTx/>
            </a:pPr>
            <a:r>
              <a:rPr lang="ja" altLang="en-US" sz="5400">
                <a:ea typeface="メイリオ"/>
              </a:rPr>
              <a:t>ターゲット</a:t>
            </a:r>
          </a:p>
        </p:txBody>
      </p:sp>
      <p:sp>
        <p:nvSpPr>
          <p:cNvPr id="3" name="Google Shape;61;p14">
            <a:extLst>
              <a:ext uri="{FF2B5EF4-FFF2-40B4-BE49-F238E27FC236}">
                <a16:creationId xmlns:a16="http://schemas.microsoft.com/office/drawing/2014/main" id="{93606833-E33C-46BF-BAEE-D17DC8D491ED}"/>
              </a:ext>
            </a:extLst>
          </p:cNvPr>
          <p:cNvSpPr txBox="1">
            <a:spLocks/>
          </p:cNvSpPr>
          <p:nvPr/>
        </p:nvSpPr>
        <p:spPr>
          <a:xfrm>
            <a:off x="2214641" y="1140450"/>
            <a:ext cx="6622789" cy="3428425"/>
          </a:xfrm>
          <a:prstGeom prst="rect">
            <a:avLst/>
          </a:prstGeom>
        </p:spPr>
        <p:txBody>
          <a:bodyPr spcFirstLastPara="1" vert="horz" wrap="square" lIns="91425" tIns="91425" rIns="61675" bIns="91425" rtlCol="0" anchor="t" anchorCtr="0">
            <a:normAutofit lnSpcReduction="10000"/>
          </a:bodyPr>
          <a:lstStyle>
            <a:lvl1pPr marL="457200" lvl="0" indent="-342900" algn="l" defTabSz="457200" rtl="0" eaLnBrk="1" latinLnBrk="0" hangingPunct="1">
              <a:spcBef>
                <a:spcPts val="0"/>
              </a:spcBef>
              <a:spcAft>
                <a:spcPts val="0"/>
              </a:spcAft>
              <a:buClr>
                <a:schemeClr val="accent1"/>
              </a:buClr>
              <a:buSzPts val="1800"/>
              <a:buFont typeface="Wingdings 3" charset="2"/>
              <a:buChar char="●"/>
              <a:defRPr sz="1800" kern="1200">
                <a:solidFill>
                  <a:schemeClr val="tx1">
                    <a:lumMod val="75000"/>
                    <a:lumOff val="25000"/>
                  </a:schemeClr>
                </a:solidFill>
                <a:latin typeface="+mn-lt"/>
                <a:ea typeface="+mn-ea"/>
                <a:cs typeface="+mn-cs"/>
              </a:defRPr>
            </a:lvl1pPr>
            <a:lvl2pPr marL="914400" lvl="1" indent="-317500" algn="l" defTabSz="457200" rtl="0" eaLnBrk="1" latinLnBrk="0" hangingPunct="1">
              <a:spcBef>
                <a:spcPts val="0"/>
              </a:spcBef>
              <a:spcAft>
                <a:spcPts val="0"/>
              </a:spcAft>
              <a:buClr>
                <a:schemeClr val="accent1"/>
              </a:buClr>
              <a:buSzPts val="1400"/>
              <a:buFont typeface="Wingdings 3" charset="2"/>
              <a:buChar char="○"/>
              <a:defRPr sz="1600" kern="1200">
                <a:solidFill>
                  <a:schemeClr val="tx1">
                    <a:lumMod val="75000"/>
                    <a:lumOff val="25000"/>
                  </a:schemeClr>
                </a:solidFill>
                <a:latin typeface="+mn-lt"/>
                <a:ea typeface="+mn-ea"/>
                <a:cs typeface="+mn-cs"/>
              </a:defRPr>
            </a:lvl2pPr>
            <a:lvl3pPr marL="1371600" lvl="2" indent="-317500" algn="l" defTabSz="457200" rtl="0" eaLnBrk="1" latinLnBrk="0" hangingPunct="1">
              <a:spcBef>
                <a:spcPts val="0"/>
              </a:spcBef>
              <a:spcAft>
                <a:spcPts val="0"/>
              </a:spcAft>
              <a:buClr>
                <a:schemeClr val="accent1"/>
              </a:buClr>
              <a:buSzPts val="1400"/>
              <a:buFont typeface="Wingdings 3" charset="2"/>
              <a:buChar char="■"/>
              <a:defRPr sz="1400" kern="1200">
                <a:solidFill>
                  <a:schemeClr val="tx1">
                    <a:lumMod val="75000"/>
                    <a:lumOff val="25000"/>
                  </a:schemeClr>
                </a:solidFill>
                <a:latin typeface="+mn-lt"/>
                <a:ea typeface="+mn-ea"/>
                <a:cs typeface="+mn-cs"/>
              </a:defRPr>
            </a:lvl3pPr>
            <a:lvl4pPr marL="1828800" lvl="3"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4pPr>
            <a:lvl5pPr marL="2286000" lvl="4"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5pPr>
            <a:lvl6pPr marL="2743200" lvl="5"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6pPr>
            <a:lvl7pPr marL="3200400" lvl="6"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7pPr>
            <a:lvl8pPr marL="3657600" lvl="7"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8pPr>
            <a:lvl9pPr marL="4114800" lvl="8"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9pPr>
          </a:lstStyle>
          <a:p>
            <a:pPr marL="647700" indent="-571500">
              <a:buSzPct val="100000"/>
              <a:buFont typeface="Wingdings" panose="05000000000000000000" pitchFamily="2" charset="2"/>
              <a:buChar char="l"/>
            </a:pPr>
            <a:r>
              <a:rPr lang="ja" sz="3600">
                <a:latin typeface="+mn-ea"/>
                <a:cs typeface="+mn-lt"/>
              </a:rPr>
              <a:t>他言語</a:t>
            </a:r>
            <a:r>
              <a:rPr lang="ja" altLang="en-US" sz="3600">
                <a:latin typeface="+mn-ea"/>
                <a:cs typeface="+mn-lt"/>
              </a:rPr>
              <a:t>で書かれた</a:t>
            </a:r>
            <a:r>
              <a:rPr lang="ja" sz="3600">
                <a:latin typeface="+mn-ea"/>
                <a:cs typeface="+mn-lt"/>
              </a:rPr>
              <a:t>文章を読</a:t>
            </a:r>
            <a:r>
              <a:rPr lang="ja" altLang="en-US" sz="3600">
                <a:latin typeface="+mn-ea"/>
                <a:cs typeface="+mn-lt"/>
              </a:rPr>
              <a:t>め</a:t>
            </a:r>
            <a:r>
              <a:rPr lang="ja" sz="3600">
                <a:latin typeface="+mn-ea"/>
                <a:cs typeface="+mn-lt"/>
              </a:rPr>
              <a:t>ない人</a:t>
            </a:r>
            <a:endParaRPr lang="en-US" altLang="ja" sz="3600">
              <a:latin typeface="+mn-ea"/>
              <a:cs typeface="+mn-lt"/>
            </a:endParaRPr>
          </a:p>
          <a:p>
            <a:pPr marL="76200" indent="0">
              <a:buSzPct val="100000"/>
              <a:buNone/>
            </a:pPr>
            <a:endParaRPr lang="en-US" altLang="ja" sz="3600" dirty="0">
              <a:latin typeface="+mn-ea"/>
              <a:cs typeface="+mn-lt"/>
            </a:endParaRPr>
          </a:p>
          <a:p>
            <a:pPr marL="647700" indent="-571500">
              <a:buSzPct val="100000"/>
              <a:buFont typeface="Wingdings" panose="05000000000000000000" pitchFamily="2" charset="2"/>
              <a:buChar char="l"/>
            </a:pPr>
            <a:r>
              <a:rPr lang="ja" sz="3600">
                <a:latin typeface="+mn-ea"/>
                <a:cs typeface="+mn-lt"/>
              </a:rPr>
              <a:t>広告など多くの人の目に入る情報を他言語で伝えたい人</a:t>
            </a:r>
            <a:endParaRPr lang="ja-JP"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69ABB-ED87-4103-9715-DEBE6113EB25}"/>
              </a:ext>
            </a:extLst>
          </p:cNvPr>
          <p:cNvSpPr>
            <a:spLocks noGrp="1"/>
          </p:cNvSpPr>
          <p:nvPr>
            <p:ph type="title"/>
          </p:nvPr>
        </p:nvSpPr>
        <p:spPr>
          <a:xfrm>
            <a:off x="505794" y="132317"/>
            <a:ext cx="8326506" cy="572700"/>
          </a:xfrm>
        </p:spPr>
        <p:txBody>
          <a:bodyPr>
            <a:noAutofit/>
          </a:bodyPr>
          <a:lstStyle/>
          <a:p>
            <a:r>
              <a:rPr lang="ja-JP" altLang="en-US" sz="4000" b="1">
                <a:ea typeface="メイリオ"/>
              </a:rPr>
              <a:t>将来的な目標</a:t>
            </a:r>
          </a:p>
        </p:txBody>
      </p:sp>
      <p:sp>
        <p:nvSpPr>
          <p:cNvPr id="3" name="テキスト プレースホルダー 2">
            <a:extLst>
              <a:ext uri="{FF2B5EF4-FFF2-40B4-BE49-F238E27FC236}">
                <a16:creationId xmlns:a16="http://schemas.microsoft.com/office/drawing/2014/main" id="{5383AED4-414E-4016-A1AA-F913FD4EA491}"/>
              </a:ext>
            </a:extLst>
          </p:cNvPr>
          <p:cNvSpPr>
            <a:spLocks noGrp="1"/>
          </p:cNvSpPr>
          <p:nvPr>
            <p:ph type="body" idx="1"/>
          </p:nvPr>
        </p:nvSpPr>
        <p:spPr>
          <a:xfrm>
            <a:off x="516577" y="699588"/>
            <a:ext cx="8520600" cy="4020249"/>
          </a:xfrm>
        </p:spPr>
        <p:txBody>
          <a:bodyPr spcFirstLastPara="1" vert="horz" wrap="square" lIns="91425" tIns="91425" rIns="91425" bIns="91425" rtlCol="0" anchor="t" anchorCtr="0">
            <a:noAutofit/>
          </a:bodyPr>
          <a:lstStyle/>
          <a:p>
            <a:pPr marL="596900" indent="-457200">
              <a:lnSpc>
                <a:spcPct val="150000"/>
              </a:lnSpc>
              <a:buSzPct val="100000"/>
              <a:buFont typeface="Wingdings" panose="05000000000000000000" pitchFamily="2" charset="2"/>
              <a:buChar char="l"/>
            </a:pPr>
            <a:r>
              <a:rPr lang="en-US" altLang="ja" sz="3200">
                <a:solidFill>
                  <a:schemeClr val="dk1"/>
                </a:solidFill>
                <a:latin typeface="+mn-ea"/>
                <a:cs typeface="+mn-lt"/>
              </a:rPr>
              <a:t>QR</a:t>
            </a:r>
            <a:r>
              <a:rPr lang="ja" altLang="en-US" sz="3200">
                <a:solidFill>
                  <a:schemeClr val="dk1"/>
                </a:solidFill>
                <a:latin typeface="+mn-ea"/>
                <a:cs typeface="+mn-lt"/>
              </a:rPr>
              <a:t>コードの添付</a:t>
            </a:r>
            <a:r>
              <a:rPr lang="ja" altLang="en-US" sz="3200">
                <a:latin typeface="+mn-ea"/>
                <a:cs typeface="+mn-lt"/>
              </a:rPr>
              <a:t>による協力が必要</a:t>
            </a:r>
            <a:endParaRPr lang="en-US" altLang="ja-JP" sz="3200" dirty="0">
              <a:latin typeface="+mn-ea"/>
              <a:cs typeface="+mn-lt"/>
            </a:endParaRPr>
          </a:p>
          <a:p>
            <a:pPr marL="596900" indent="-457200">
              <a:lnSpc>
                <a:spcPct val="150000"/>
              </a:lnSpc>
              <a:buSzPct val="100000"/>
              <a:buFont typeface="Wingdings" panose="05000000000000000000" pitchFamily="2" charset="2"/>
              <a:buChar char="l"/>
            </a:pPr>
            <a:r>
              <a:rPr lang="ja" altLang="en-US" sz="3200">
                <a:latin typeface="+mn-ea"/>
                <a:cs typeface="+mn-lt"/>
              </a:rPr>
              <a:t>購入物に対しての扱い</a:t>
            </a:r>
            <a:endParaRPr lang="en-US" altLang="ja-JP" sz="3200" dirty="0">
              <a:latin typeface="+mn-ea"/>
              <a:cs typeface="+mn-lt"/>
            </a:endParaRPr>
          </a:p>
          <a:p>
            <a:pPr marL="596900" indent="-457200">
              <a:lnSpc>
                <a:spcPct val="150000"/>
              </a:lnSpc>
              <a:buSzPct val="100000"/>
              <a:buFont typeface="Wingdings" panose="05000000000000000000" pitchFamily="2" charset="2"/>
              <a:buChar char="l"/>
            </a:pPr>
            <a:r>
              <a:rPr lang="ja" altLang="en-US" sz="3200">
                <a:latin typeface="+mn-ea"/>
                <a:cs typeface="+mn-lt"/>
              </a:rPr>
              <a:t>書籍など文字数が多いもの</a:t>
            </a:r>
            <a:endParaRPr lang="en-US" altLang="ja-JP" sz="3200" dirty="0">
              <a:latin typeface="+mn-ea"/>
              <a:cs typeface="+mn-lt"/>
            </a:endParaRPr>
          </a:p>
          <a:p>
            <a:pPr marL="139700" indent="0">
              <a:lnSpc>
                <a:spcPct val="150000"/>
              </a:lnSpc>
              <a:buNone/>
            </a:pPr>
            <a:endParaRPr lang="ja" altLang="en-US" sz="3200">
              <a:latin typeface="+mn-ea"/>
              <a:cs typeface="+mn-lt"/>
            </a:endParaRPr>
          </a:p>
          <a:p>
            <a:pPr marL="139700" indent="0">
              <a:buNone/>
            </a:pPr>
            <a:r>
              <a:rPr lang="ja" altLang="en-US" sz="3200">
                <a:solidFill>
                  <a:srgbClr val="FF0000"/>
                </a:solidFill>
                <a:latin typeface="+mn-ea"/>
                <a:cs typeface="+mn-lt"/>
              </a:rPr>
              <a:t>※</a:t>
            </a:r>
            <a:r>
              <a:rPr lang="ja" sz="3200">
                <a:solidFill>
                  <a:srgbClr val="FF0000"/>
                </a:solidFill>
                <a:latin typeface="+mn-ea"/>
                <a:cs typeface="+mn-lt"/>
              </a:rPr>
              <a:t>今回使用する翻訳</a:t>
            </a:r>
            <a:r>
              <a:rPr lang="en-US" sz="3200">
                <a:solidFill>
                  <a:srgbClr val="FF0000"/>
                </a:solidFill>
                <a:latin typeface="+mn-ea"/>
                <a:cs typeface="+mn-lt"/>
              </a:rPr>
              <a:t>API</a:t>
            </a:r>
            <a:r>
              <a:rPr lang="ja" sz="3200">
                <a:solidFill>
                  <a:srgbClr val="FF0000"/>
                </a:solidFill>
                <a:latin typeface="+mn-ea"/>
                <a:cs typeface="+mn-lt"/>
              </a:rPr>
              <a:t>は無料版で使用できる範囲での実行を想定して</a:t>
            </a:r>
            <a:r>
              <a:rPr lang="ja" altLang="en-US" sz="3200">
                <a:solidFill>
                  <a:srgbClr val="FF0000"/>
                </a:solidFill>
                <a:latin typeface="+mn-ea"/>
                <a:cs typeface="+mn-lt"/>
              </a:rPr>
              <a:t>い</a:t>
            </a:r>
            <a:r>
              <a:rPr lang="ja" sz="3200">
                <a:solidFill>
                  <a:srgbClr val="FF0000"/>
                </a:solidFill>
                <a:latin typeface="+mn-ea"/>
                <a:cs typeface="+mn-lt"/>
              </a:rPr>
              <a:t>ます</a:t>
            </a:r>
            <a:r>
              <a:rPr lang="ja" altLang="en-US" sz="3200">
                <a:solidFill>
                  <a:srgbClr val="FF0000"/>
                </a:solidFill>
                <a:latin typeface="+mn-ea"/>
                <a:cs typeface="+mn-lt"/>
              </a:rPr>
              <a:t>。</a:t>
            </a:r>
            <a:endParaRPr lang="en-US" sz="3200">
              <a:solidFill>
                <a:srgbClr val="FF0000"/>
              </a:solidFill>
              <a:latin typeface="+mn-ea"/>
              <a:cs typeface="+mn-lt"/>
            </a:endParaRPr>
          </a:p>
          <a:p>
            <a:endParaRPr lang="ja-JP" altLang="en-US" sz="2800">
              <a:ea typeface="メイリオ"/>
            </a:endParaRPr>
          </a:p>
        </p:txBody>
      </p:sp>
    </p:spTree>
    <p:extLst>
      <p:ext uri="{BB962C8B-B14F-4D97-AF65-F5344CB8AC3E}">
        <p14:creationId xmlns:p14="http://schemas.microsoft.com/office/powerpoint/2010/main" val="33093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0;p14">
            <a:extLst>
              <a:ext uri="{FF2B5EF4-FFF2-40B4-BE49-F238E27FC236}">
                <a16:creationId xmlns:a16="http://schemas.microsoft.com/office/drawing/2014/main" id="{841F1AF7-0E58-48ED-9725-E09C4DF35DFD}"/>
              </a:ext>
            </a:extLst>
          </p:cNvPr>
          <p:cNvSpPr txBox="1">
            <a:spLocks noGrp="1"/>
          </p:cNvSpPr>
          <p:nvPr>
            <p:ph type="title"/>
          </p:nvPr>
        </p:nvSpPr>
        <p:spPr>
          <a:xfrm>
            <a:off x="2214641" y="157996"/>
            <a:ext cx="6612006" cy="982454"/>
          </a:xfrm>
          <a:prstGeom prst="rect">
            <a:avLst/>
          </a:prstGeom>
        </p:spPr>
        <p:txBody>
          <a:bodyPr spcFirstLastPara="1" wrap="square" lIns="91425" tIns="91425" rIns="91425" bIns="91425" anchor="t" anchorCtr="0">
            <a:noAutofit/>
          </a:bodyPr>
          <a:lstStyle/>
          <a:p>
            <a:pPr algn="ctr"/>
            <a:r>
              <a:rPr lang="ja" altLang="en-US" sz="5400">
                <a:latin typeface="Arial"/>
                <a:ea typeface="メイリオ"/>
                <a:cs typeface="Arial"/>
              </a:rPr>
              <a:t>SDGs目標</a:t>
            </a:r>
          </a:p>
        </p:txBody>
      </p:sp>
      <p:pic>
        <p:nvPicPr>
          <p:cNvPr id="9" name="図 4">
            <a:extLst>
              <a:ext uri="{FF2B5EF4-FFF2-40B4-BE49-F238E27FC236}">
                <a16:creationId xmlns:a16="http://schemas.microsoft.com/office/drawing/2014/main" id="{F984919D-2187-4873-828B-1032443B2833}"/>
              </a:ext>
            </a:extLst>
          </p:cNvPr>
          <p:cNvPicPr>
            <a:picLocks noChangeAspect="1"/>
          </p:cNvPicPr>
          <p:nvPr/>
        </p:nvPicPr>
        <p:blipFill>
          <a:blip r:embed="rId3"/>
          <a:stretch>
            <a:fillRect/>
          </a:stretch>
        </p:blipFill>
        <p:spPr>
          <a:xfrm>
            <a:off x="3103353" y="1706952"/>
            <a:ext cx="2559889" cy="2559889"/>
          </a:xfrm>
          <a:prstGeom prst="rect">
            <a:avLst/>
          </a:prstGeom>
        </p:spPr>
      </p:pic>
      <p:pic>
        <p:nvPicPr>
          <p:cNvPr id="11" name="図 5" descr="ロゴ が含まれている画像&#10;&#10;説明は自動で生成されたものです">
            <a:extLst>
              <a:ext uri="{FF2B5EF4-FFF2-40B4-BE49-F238E27FC236}">
                <a16:creationId xmlns:a16="http://schemas.microsoft.com/office/drawing/2014/main" id="{F22FFED4-F91C-46E8-8580-0E0C3F079208}"/>
              </a:ext>
            </a:extLst>
          </p:cNvPr>
          <p:cNvPicPr>
            <a:picLocks noChangeAspect="1"/>
          </p:cNvPicPr>
          <p:nvPr/>
        </p:nvPicPr>
        <p:blipFill>
          <a:blip r:embed="rId4"/>
          <a:stretch>
            <a:fillRect/>
          </a:stretch>
        </p:blipFill>
        <p:spPr>
          <a:xfrm>
            <a:off x="5842240" y="1706952"/>
            <a:ext cx="2559889" cy="2559889"/>
          </a:xfrm>
          <a:prstGeom prst="rect">
            <a:avLst/>
          </a:prstGeom>
        </p:spPr>
      </p:pic>
    </p:spTree>
    <p:extLst>
      <p:ext uri="{BB962C8B-B14F-4D97-AF65-F5344CB8AC3E}">
        <p14:creationId xmlns:p14="http://schemas.microsoft.com/office/powerpoint/2010/main" val="102763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0;p14">
            <a:extLst>
              <a:ext uri="{FF2B5EF4-FFF2-40B4-BE49-F238E27FC236}">
                <a16:creationId xmlns:a16="http://schemas.microsoft.com/office/drawing/2014/main" id="{42479AD3-6E59-479D-A483-1C400EAB2A87}"/>
              </a:ext>
            </a:extLst>
          </p:cNvPr>
          <p:cNvSpPr txBox="1">
            <a:spLocks noGrp="1"/>
          </p:cNvSpPr>
          <p:nvPr>
            <p:ph type="title"/>
          </p:nvPr>
        </p:nvSpPr>
        <p:spPr>
          <a:xfrm>
            <a:off x="2214641" y="157996"/>
            <a:ext cx="6612006" cy="9824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ltLang="en-US" sz="5400">
                <a:ea typeface="メイリオ"/>
              </a:rPr>
              <a:t>作品概要</a:t>
            </a:r>
          </a:p>
        </p:txBody>
      </p:sp>
      <p:sp>
        <p:nvSpPr>
          <p:cNvPr id="7" name="Google Shape;61;p14">
            <a:extLst>
              <a:ext uri="{FF2B5EF4-FFF2-40B4-BE49-F238E27FC236}">
                <a16:creationId xmlns:a16="http://schemas.microsoft.com/office/drawing/2014/main" id="{6EC0DB23-7186-4B7A-9E99-5B3FA156ED07}"/>
              </a:ext>
            </a:extLst>
          </p:cNvPr>
          <p:cNvSpPr txBox="1">
            <a:spLocks noGrp="1"/>
          </p:cNvSpPr>
          <p:nvPr>
            <p:ph type="body" idx="1"/>
          </p:nvPr>
        </p:nvSpPr>
        <p:spPr>
          <a:xfrm>
            <a:off x="2209511" y="1529880"/>
            <a:ext cx="6622789" cy="3038995"/>
          </a:xfrm>
          <a:prstGeom prst="rect">
            <a:avLst/>
          </a:prstGeom>
        </p:spPr>
        <p:txBody>
          <a:bodyPr spcFirstLastPara="1" vert="horz" wrap="square" lIns="91425" tIns="91425" rIns="61675" bIns="91425" rtlCol="0" anchor="ctr" anchorCtr="0">
            <a:normAutofit/>
          </a:bodyPr>
          <a:lstStyle/>
          <a:p>
            <a:pPr marL="0" marR="3810" lvl="0" indent="0" algn="l" rtl="0">
              <a:spcBef>
                <a:spcPts val="0"/>
              </a:spcBef>
              <a:spcAft>
                <a:spcPts val="0"/>
              </a:spcAft>
              <a:buNone/>
            </a:pPr>
            <a:r>
              <a:rPr lang="ja-JP" altLang="en-US" sz="4800">
                <a:solidFill>
                  <a:schemeClr val="dk1"/>
                </a:solidFill>
                <a:ea typeface="メイリオ"/>
              </a:rPr>
              <a:t>QRコードの内容を指定した言語に翻訳するアプリ</a:t>
            </a:r>
            <a:endParaRPr lang="ja-JP" sz="4800">
              <a:solidFill>
                <a:schemeClr val="dk1"/>
              </a:solidFill>
            </a:endParaRPr>
          </a:p>
        </p:txBody>
      </p:sp>
    </p:spTree>
    <p:extLst>
      <p:ext uri="{BB962C8B-B14F-4D97-AF65-F5344CB8AC3E}">
        <p14:creationId xmlns:p14="http://schemas.microsoft.com/office/powerpoint/2010/main" val="260622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0;p14">
            <a:extLst>
              <a:ext uri="{FF2B5EF4-FFF2-40B4-BE49-F238E27FC236}">
                <a16:creationId xmlns:a16="http://schemas.microsoft.com/office/drawing/2014/main" id="{42479AD3-6E59-479D-A483-1C400EAB2A87}"/>
              </a:ext>
            </a:extLst>
          </p:cNvPr>
          <p:cNvSpPr txBox="1">
            <a:spLocks noGrp="1"/>
          </p:cNvSpPr>
          <p:nvPr>
            <p:ph type="title"/>
          </p:nvPr>
        </p:nvSpPr>
        <p:spPr>
          <a:xfrm>
            <a:off x="2042114" y="255043"/>
            <a:ext cx="6612006" cy="9824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JP" altLang="en-US" sz="5400">
                <a:ea typeface="メイリオ"/>
              </a:rPr>
              <a:t>背景</a:t>
            </a:r>
            <a:endParaRPr lang="ja" altLang="en-US" sz="5400" dirty="0">
              <a:ea typeface="メイリオ"/>
            </a:endParaRPr>
          </a:p>
        </p:txBody>
      </p:sp>
      <p:sp>
        <p:nvSpPr>
          <p:cNvPr id="7" name="Google Shape;61;p14">
            <a:extLst>
              <a:ext uri="{FF2B5EF4-FFF2-40B4-BE49-F238E27FC236}">
                <a16:creationId xmlns:a16="http://schemas.microsoft.com/office/drawing/2014/main" id="{6EC0DB23-7186-4B7A-9E99-5B3FA156ED07}"/>
              </a:ext>
            </a:extLst>
          </p:cNvPr>
          <p:cNvSpPr txBox="1">
            <a:spLocks noGrp="1"/>
          </p:cNvSpPr>
          <p:nvPr>
            <p:ph type="body" idx="1"/>
          </p:nvPr>
        </p:nvSpPr>
        <p:spPr>
          <a:xfrm>
            <a:off x="2231078" y="1237498"/>
            <a:ext cx="6622789" cy="3331378"/>
          </a:xfrm>
          <a:prstGeom prst="rect">
            <a:avLst/>
          </a:prstGeom>
        </p:spPr>
        <p:txBody>
          <a:bodyPr spcFirstLastPara="1" vert="horz" wrap="square" lIns="91425" tIns="91425" rIns="61675" bIns="91425" rtlCol="0" anchor="t" anchorCtr="0">
            <a:normAutofit fontScale="92500"/>
          </a:bodyPr>
          <a:lstStyle/>
          <a:p>
            <a:pPr marL="571500" marR="3810" indent="-571500">
              <a:buSzPct val="100000"/>
              <a:buFont typeface="Wingdings" panose="05000000000000000000" pitchFamily="2" charset="2"/>
              <a:buChar char="l"/>
            </a:pPr>
            <a:r>
              <a:rPr lang="ja-JP" sz="3600" dirty="0">
                <a:solidFill>
                  <a:srgbClr val="000000"/>
                </a:solidFill>
                <a:latin typeface="+mn-ea"/>
                <a:cs typeface="+mn-lt"/>
              </a:rPr>
              <a:t>知らない言語で書かれた本や小説を読みたいが</a:t>
            </a:r>
            <a:r>
              <a:rPr lang="ja-JP" altLang="en-US" sz="3600" dirty="0">
                <a:solidFill>
                  <a:srgbClr val="000000"/>
                </a:solidFill>
                <a:latin typeface="+mn-ea"/>
                <a:cs typeface="+mn-lt"/>
              </a:rPr>
              <a:t>、</a:t>
            </a:r>
            <a:r>
              <a:rPr lang="ja-JP" sz="3600" dirty="0">
                <a:solidFill>
                  <a:srgbClr val="000000"/>
                </a:solidFill>
                <a:latin typeface="+mn-ea"/>
                <a:cs typeface="+mn-lt"/>
              </a:rPr>
              <a:t>他の言語を新しく学ぶには敷居が高い</a:t>
            </a:r>
            <a:endParaRPr lang="en-US" altLang="ja-JP" sz="3600" dirty="0">
              <a:solidFill>
                <a:srgbClr val="000000"/>
              </a:solidFill>
              <a:latin typeface="+mn-ea"/>
              <a:cs typeface="+mn-lt"/>
            </a:endParaRPr>
          </a:p>
          <a:p>
            <a:pPr marL="0" marR="3810" indent="0">
              <a:buSzPct val="100000"/>
              <a:buNone/>
            </a:pPr>
            <a:endParaRPr lang="en-US" altLang="ja-JP" sz="3600" dirty="0">
              <a:solidFill>
                <a:srgbClr val="000000"/>
              </a:solidFill>
              <a:latin typeface="+mn-ea"/>
              <a:cs typeface="+mn-lt"/>
            </a:endParaRPr>
          </a:p>
          <a:p>
            <a:pPr marL="571500" marR="3810" indent="-571500">
              <a:buSzPct val="100000"/>
              <a:buFont typeface="Wingdings" panose="05000000000000000000" pitchFamily="2" charset="2"/>
              <a:buChar char="l"/>
            </a:pPr>
            <a:r>
              <a:rPr lang="ja-JP" altLang="en-US" sz="3600" dirty="0">
                <a:solidFill>
                  <a:srgbClr val="000000"/>
                </a:solidFill>
                <a:latin typeface="+mn-ea"/>
                <a:cs typeface="+mn-lt"/>
              </a:rPr>
              <a:t>看板などを翻訳するとき、正面から読む必要がある</a:t>
            </a:r>
            <a:endParaRPr lang="en-US" altLang="ja-JP" sz="3600" dirty="0">
              <a:solidFill>
                <a:srgbClr val="000000"/>
              </a:solidFill>
              <a:latin typeface="+mn-ea"/>
              <a:cs typeface="+mn-lt"/>
            </a:endParaRPr>
          </a:p>
        </p:txBody>
      </p:sp>
    </p:spTree>
    <p:extLst>
      <p:ext uri="{BB962C8B-B14F-4D97-AF65-F5344CB8AC3E}">
        <p14:creationId xmlns:p14="http://schemas.microsoft.com/office/powerpoint/2010/main" val="71022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Google Shape;60;p14">
            <a:extLst>
              <a:ext uri="{FF2B5EF4-FFF2-40B4-BE49-F238E27FC236}">
                <a16:creationId xmlns:a16="http://schemas.microsoft.com/office/drawing/2014/main" id="{7EB84E9F-5088-4DE5-A3D4-AA075DCE76D7}"/>
              </a:ext>
            </a:extLst>
          </p:cNvPr>
          <p:cNvSpPr txBox="1">
            <a:spLocks/>
          </p:cNvSpPr>
          <p:nvPr/>
        </p:nvSpPr>
        <p:spPr>
          <a:xfrm>
            <a:off x="2214641" y="157996"/>
            <a:ext cx="6612006" cy="982454"/>
          </a:xfrm>
          <a:prstGeom prst="rect">
            <a:avLst/>
          </a:prstGeom>
        </p:spPr>
        <p:txBody>
          <a:bodyPr spcFirstLastPara="1" vert="horz" wrap="square" lIns="91425" tIns="91425" rIns="91425" bIns="91425" rtlCol="0" anchor="t" anchorCtr="0">
            <a:noAutofit/>
          </a:bodyPr>
          <a:lstStyle>
            <a:lvl1pPr lvl="0" algn="l" defTabSz="457200" rtl="0" eaLnBrk="1" latinLnBrk="0" hangingPunct="1">
              <a:spcBef>
                <a:spcPts val="0"/>
              </a:spcBef>
              <a:spcAft>
                <a:spcPts val="0"/>
              </a:spcAft>
              <a:buSzPts val="2800"/>
              <a:buNone/>
              <a:defRPr sz="3600" kern="1200">
                <a:solidFill>
                  <a:schemeClr val="accent2">
                    <a:lumMod val="75000"/>
                  </a:schemeClr>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pPr algn="ctr">
              <a:buClrTx/>
              <a:buFontTx/>
            </a:pPr>
            <a:r>
              <a:rPr lang="ja" altLang="en-US" sz="5400">
                <a:ea typeface="メイリオ"/>
              </a:rPr>
              <a:t>機能説明</a:t>
            </a:r>
          </a:p>
        </p:txBody>
      </p:sp>
      <p:sp>
        <p:nvSpPr>
          <p:cNvPr id="3" name="Google Shape;61;p14">
            <a:extLst>
              <a:ext uri="{FF2B5EF4-FFF2-40B4-BE49-F238E27FC236}">
                <a16:creationId xmlns:a16="http://schemas.microsoft.com/office/drawing/2014/main" id="{56922B53-DAD6-46EA-B213-3ED591427386}"/>
              </a:ext>
            </a:extLst>
          </p:cNvPr>
          <p:cNvSpPr txBox="1">
            <a:spLocks/>
          </p:cNvSpPr>
          <p:nvPr/>
        </p:nvSpPr>
        <p:spPr>
          <a:xfrm>
            <a:off x="2214641" y="979408"/>
            <a:ext cx="6622789" cy="4006096"/>
          </a:xfrm>
          <a:prstGeom prst="rect">
            <a:avLst/>
          </a:prstGeom>
        </p:spPr>
        <p:txBody>
          <a:bodyPr spcFirstLastPara="1" vert="horz" wrap="square" lIns="91425" tIns="91425" rIns="61675" bIns="91425" rtlCol="0" anchor="t" anchorCtr="0">
            <a:noAutofit/>
          </a:bodyPr>
          <a:lstStyle>
            <a:lvl1pPr marL="457200" lvl="0" indent="-342900" algn="l" defTabSz="457200" rtl="0" eaLnBrk="1" latinLnBrk="0" hangingPunct="1">
              <a:spcBef>
                <a:spcPts val="0"/>
              </a:spcBef>
              <a:spcAft>
                <a:spcPts val="0"/>
              </a:spcAft>
              <a:buClr>
                <a:schemeClr val="accent1"/>
              </a:buClr>
              <a:buSzPts val="1800"/>
              <a:buFont typeface="Wingdings 3" charset="2"/>
              <a:buChar char="●"/>
              <a:defRPr sz="1800" kern="1200">
                <a:solidFill>
                  <a:schemeClr val="tx1">
                    <a:lumMod val="75000"/>
                    <a:lumOff val="25000"/>
                  </a:schemeClr>
                </a:solidFill>
                <a:latin typeface="+mn-lt"/>
                <a:ea typeface="+mn-ea"/>
                <a:cs typeface="+mn-cs"/>
              </a:defRPr>
            </a:lvl1pPr>
            <a:lvl2pPr marL="914400" lvl="1" indent="-317500" algn="l" defTabSz="457200" rtl="0" eaLnBrk="1" latinLnBrk="0" hangingPunct="1">
              <a:spcBef>
                <a:spcPts val="0"/>
              </a:spcBef>
              <a:spcAft>
                <a:spcPts val="0"/>
              </a:spcAft>
              <a:buClr>
                <a:schemeClr val="accent1"/>
              </a:buClr>
              <a:buSzPts val="1400"/>
              <a:buFont typeface="Wingdings 3" charset="2"/>
              <a:buChar char="○"/>
              <a:defRPr sz="1600" kern="1200">
                <a:solidFill>
                  <a:schemeClr val="tx1">
                    <a:lumMod val="75000"/>
                    <a:lumOff val="25000"/>
                  </a:schemeClr>
                </a:solidFill>
                <a:latin typeface="+mn-lt"/>
                <a:ea typeface="+mn-ea"/>
                <a:cs typeface="+mn-cs"/>
              </a:defRPr>
            </a:lvl2pPr>
            <a:lvl3pPr marL="1371600" lvl="2" indent="-317500" algn="l" defTabSz="457200" rtl="0" eaLnBrk="1" latinLnBrk="0" hangingPunct="1">
              <a:spcBef>
                <a:spcPts val="0"/>
              </a:spcBef>
              <a:spcAft>
                <a:spcPts val="0"/>
              </a:spcAft>
              <a:buClr>
                <a:schemeClr val="accent1"/>
              </a:buClr>
              <a:buSzPts val="1400"/>
              <a:buFont typeface="Wingdings 3" charset="2"/>
              <a:buChar char="■"/>
              <a:defRPr sz="1400" kern="1200">
                <a:solidFill>
                  <a:schemeClr val="tx1">
                    <a:lumMod val="75000"/>
                    <a:lumOff val="25000"/>
                  </a:schemeClr>
                </a:solidFill>
                <a:latin typeface="+mn-lt"/>
                <a:ea typeface="+mn-ea"/>
                <a:cs typeface="+mn-cs"/>
              </a:defRPr>
            </a:lvl3pPr>
            <a:lvl4pPr marL="1828800" lvl="3"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4pPr>
            <a:lvl5pPr marL="2286000" lvl="4"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5pPr>
            <a:lvl6pPr marL="2743200" lvl="5"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6pPr>
            <a:lvl7pPr marL="3200400" lvl="6"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7pPr>
            <a:lvl8pPr marL="3657600" lvl="7"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8pPr>
            <a:lvl9pPr marL="4114800" lvl="8"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9pPr>
          </a:lstStyle>
          <a:p>
            <a:pPr>
              <a:buSzPct val="100000"/>
              <a:buFont typeface="Wingdings" panose="05000000000000000000" pitchFamily="2" charset="2"/>
              <a:buChar char="l"/>
            </a:pPr>
            <a:r>
              <a:rPr lang="ja" altLang="en-US" sz="3600">
                <a:solidFill>
                  <a:schemeClr val="dk1"/>
                </a:solidFill>
                <a:latin typeface="+mn-ea"/>
                <a:cs typeface="+mn-lt"/>
              </a:rPr>
              <a:t>アプリでユーザに入力してもら</a:t>
            </a:r>
            <a:r>
              <a:rPr lang="ja-JP" altLang="en-US" sz="3600">
                <a:solidFill>
                  <a:schemeClr val="dk1"/>
                </a:solidFill>
                <a:latin typeface="+mn-ea"/>
                <a:cs typeface="+mn-lt"/>
              </a:rPr>
              <a:t>った文字を</a:t>
            </a:r>
            <a:r>
              <a:rPr lang="ja" altLang="en-US" sz="3600">
                <a:solidFill>
                  <a:schemeClr val="dk1"/>
                </a:solidFill>
                <a:latin typeface="+mn-ea"/>
                <a:cs typeface="+mn-lt"/>
              </a:rPr>
              <a:t>、</a:t>
            </a:r>
            <a:r>
              <a:rPr lang="en-US" altLang="ja" sz="3600">
                <a:solidFill>
                  <a:schemeClr val="dk1"/>
                </a:solidFill>
                <a:latin typeface="+mn-ea"/>
                <a:cs typeface="+mn-lt"/>
              </a:rPr>
              <a:t>QR</a:t>
            </a:r>
            <a:r>
              <a:rPr lang="ja" altLang="en-US" sz="3600">
                <a:solidFill>
                  <a:schemeClr val="dk1"/>
                </a:solidFill>
                <a:latin typeface="+mn-ea"/>
                <a:cs typeface="+mn-lt"/>
              </a:rPr>
              <a:t>コード化する機能</a:t>
            </a:r>
            <a:endParaRPr lang="en-US" altLang="ja" sz="3600">
              <a:solidFill>
                <a:schemeClr val="dk1"/>
              </a:solidFill>
              <a:latin typeface="+mn-ea"/>
              <a:cs typeface="+mn-lt"/>
            </a:endParaRPr>
          </a:p>
          <a:p>
            <a:pPr marL="114300" indent="0">
              <a:buSzPct val="100000"/>
              <a:buNone/>
            </a:pPr>
            <a:endParaRPr lang="en-US" altLang="ja-JP" sz="3600" dirty="0">
              <a:solidFill>
                <a:schemeClr val="dk1"/>
              </a:solidFill>
              <a:latin typeface="+mn-ea"/>
              <a:cs typeface="+mn-lt"/>
            </a:endParaRPr>
          </a:p>
          <a:p>
            <a:pPr>
              <a:buSzPct val="100000"/>
              <a:buFont typeface="Wingdings" panose="05000000000000000000" pitchFamily="2" charset="2"/>
              <a:buChar char="l"/>
            </a:pPr>
            <a:r>
              <a:rPr lang="en-US" altLang="ja" sz="3600">
                <a:solidFill>
                  <a:schemeClr val="dk1"/>
                </a:solidFill>
                <a:latin typeface="+mn-ea"/>
                <a:cs typeface="+mn-lt"/>
              </a:rPr>
              <a:t>QR</a:t>
            </a:r>
            <a:r>
              <a:rPr lang="ja" altLang="en-US" sz="3600">
                <a:solidFill>
                  <a:schemeClr val="dk1"/>
                </a:solidFill>
                <a:latin typeface="+mn-ea"/>
                <a:cs typeface="+mn-lt"/>
              </a:rPr>
              <a:t>コードを読み取り、アプリ側で設定している言語への翻訳機能</a:t>
            </a:r>
            <a:endParaRPr lang="en-US" altLang="ja-JP" sz="3600" dirty="0">
              <a:solidFill>
                <a:schemeClr val="dk1"/>
              </a:solidFill>
              <a:latin typeface="+mn-ea"/>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05"/>
        <p:cNvGrpSpPr/>
        <p:nvPr/>
      </p:nvGrpSpPr>
      <p:grpSpPr>
        <a:xfrm>
          <a:off x="0" y="0"/>
          <a:ext cx="0" cy="0"/>
          <a:chOff x="0" y="0"/>
          <a:chExt cx="0" cy="0"/>
        </a:xfrm>
      </p:grpSpPr>
      <p:sp useBgFill="1">
        <p:nvSpPr>
          <p:cNvPr id="109" name="Rectangle 111">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6" name="Straight Connector 115">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2897" y="1403873"/>
            <a:ext cx="0" cy="24003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pic>
        <p:nvPicPr>
          <p:cNvPr id="5" name="Google Shape;84;p18">
            <a:extLst>
              <a:ext uri="{FF2B5EF4-FFF2-40B4-BE49-F238E27FC236}">
                <a16:creationId xmlns:a16="http://schemas.microsoft.com/office/drawing/2014/main" id="{09C4E9EC-DDB1-420F-97E1-0F9CC43788B7}"/>
              </a:ext>
            </a:extLst>
          </p:cNvPr>
          <p:cNvPicPr preferRelativeResize="0"/>
          <p:nvPr/>
        </p:nvPicPr>
        <p:blipFill>
          <a:blip r:embed="rId3">
            <a:alphaModFix/>
          </a:blip>
          <a:stretch>
            <a:fillRect/>
          </a:stretch>
        </p:blipFill>
        <p:spPr>
          <a:xfrm>
            <a:off x="394618" y="3974183"/>
            <a:ext cx="1345925" cy="982525"/>
          </a:xfrm>
          <a:prstGeom prst="rect">
            <a:avLst/>
          </a:prstGeom>
          <a:noFill/>
          <a:ln>
            <a:noFill/>
          </a:ln>
        </p:spPr>
      </p:pic>
      <p:pic>
        <p:nvPicPr>
          <p:cNvPr id="6" name="Google Shape;85;p18">
            <a:extLst>
              <a:ext uri="{FF2B5EF4-FFF2-40B4-BE49-F238E27FC236}">
                <a16:creationId xmlns:a16="http://schemas.microsoft.com/office/drawing/2014/main" id="{9DD0350B-F1DD-4FDB-847E-F6D5863E8B94}"/>
              </a:ext>
            </a:extLst>
          </p:cNvPr>
          <p:cNvPicPr preferRelativeResize="0"/>
          <p:nvPr/>
        </p:nvPicPr>
        <p:blipFill>
          <a:blip r:embed="rId4">
            <a:alphaModFix/>
          </a:blip>
          <a:stretch>
            <a:fillRect/>
          </a:stretch>
        </p:blipFill>
        <p:spPr>
          <a:xfrm>
            <a:off x="491665" y="1083883"/>
            <a:ext cx="1168625" cy="1161300"/>
          </a:xfrm>
          <a:prstGeom prst="rect">
            <a:avLst/>
          </a:prstGeom>
          <a:noFill/>
          <a:ln>
            <a:noFill/>
          </a:ln>
        </p:spPr>
      </p:pic>
      <p:pic>
        <p:nvPicPr>
          <p:cNvPr id="7" name="Google Shape;86;p18" descr="文字が書かれている&#10;&#10;説明は自動で生成されたものです">
            <a:extLst>
              <a:ext uri="{FF2B5EF4-FFF2-40B4-BE49-F238E27FC236}">
                <a16:creationId xmlns:a16="http://schemas.microsoft.com/office/drawing/2014/main" id="{798095CD-847D-44F4-8CCE-0ED17B0C7C9D}"/>
              </a:ext>
            </a:extLst>
          </p:cNvPr>
          <p:cNvPicPr preferRelativeResize="0"/>
          <p:nvPr/>
        </p:nvPicPr>
        <p:blipFill>
          <a:blip r:embed="rId5">
            <a:alphaModFix/>
          </a:blip>
          <a:stretch>
            <a:fillRect/>
          </a:stretch>
        </p:blipFill>
        <p:spPr>
          <a:xfrm>
            <a:off x="394618" y="2495661"/>
            <a:ext cx="1168625" cy="1168625"/>
          </a:xfrm>
          <a:prstGeom prst="rect">
            <a:avLst/>
          </a:prstGeom>
          <a:noFill/>
          <a:ln>
            <a:noFill/>
          </a:ln>
        </p:spPr>
      </p:pic>
      <p:pic>
        <p:nvPicPr>
          <p:cNvPr id="8" name="Google Shape;87;p18" descr="QR コード&#10;&#10;説明は自動で生成されたものです">
            <a:extLst>
              <a:ext uri="{FF2B5EF4-FFF2-40B4-BE49-F238E27FC236}">
                <a16:creationId xmlns:a16="http://schemas.microsoft.com/office/drawing/2014/main" id="{B84BC105-8E05-49F6-BEBC-CC39167A64EA}"/>
              </a:ext>
            </a:extLst>
          </p:cNvPr>
          <p:cNvPicPr preferRelativeResize="0"/>
          <p:nvPr/>
        </p:nvPicPr>
        <p:blipFill>
          <a:blip r:embed="rId6"/>
          <a:stretch>
            <a:fillRect/>
          </a:stretch>
        </p:blipFill>
        <p:spPr>
          <a:xfrm>
            <a:off x="2457184" y="2027136"/>
            <a:ext cx="1557018" cy="1168625"/>
          </a:xfrm>
          <a:prstGeom prst="rect">
            <a:avLst/>
          </a:prstGeom>
          <a:ln>
            <a:noFill/>
          </a:ln>
          <a:effectLst>
            <a:softEdge rad="112500"/>
          </a:effectLst>
        </p:spPr>
      </p:pic>
      <p:sp>
        <p:nvSpPr>
          <p:cNvPr id="10" name="Google Shape;88;p18">
            <a:extLst>
              <a:ext uri="{FF2B5EF4-FFF2-40B4-BE49-F238E27FC236}">
                <a16:creationId xmlns:a16="http://schemas.microsoft.com/office/drawing/2014/main" id="{68A26808-E475-4F1D-A866-F2EF99BC0EE4}"/>
              </a:ext>
            </a:extLst>
          </p:cNvPr>
          <p:cNvSpPr/>
          <p:nvPr/>
        </p:nvSpPr>
        <p:spPr>
          <a:xfrm>
            <a:off x="1776433" y="2874073"/>
            <a:ext cx="601200" cy="4452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9;p18">
            <a:extLst>
              <a:ext uri="{FF2B5EF4-FFF2-40B4-BE49-F238E27FC236}">
                <a16:creationId xmlns:a16="http://schemas.microsoft.com/office/drawing/2014/main" id="{DFF1F534-1B94-4248-96FC-29283832EC62}"/>
              </a:ext>
            </a:extLst>
          </p:cNvPr>
          <p:cNvSpPr/>
          <p:nvPr/>
        </p:nvSpPr>
        <p:spPr>
          <a:xfrm rot="1377505">
            <a:off x="1776323" y="1950088"/>
            <a:ext cx="601441" cy="44525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p18">
            <a:extLst>
              <a:ext uri="{FF2B5EF4-FFF2-40B4-BE49-F238E27FC236}">
                <a16:creationId xmlns:a16="http://schemas.microsoft.com/office/drawing/2014/main" id="{6BB7264E-A26F-444D-9AF8-CCB2B46E0FE8}"/>
              </a:ext>
            </a:extLst>
          </p:cNvPr>
          <p:cNvSpPr/>
          <p:nvPr/>
        </p:nvSpPr>
        <p:spPr>
          <a:xfrm rot="20464614">
            <a:off x="1778424" y="3859260"/>
            <a:ext cx="601297" cy="444949"/>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91;p18">
            <a:extLst>
              <a:ext uri="{FF2B5EF4-FFF2-40B4-BE49-F238E27FC236}">
                <a16:creationId xmlns:a16="http://schemas.microsoft.com/office/drawing/2014/main" id="{FC4FFB01-61A4-40F4-B149-35032B739989}"/>
              </a:ext>
            </a:extLst>
          </p:cNvPr>
          <p:cNvPicPr preferRelativeResize="0"/>
          <p:nvPr/>
        </p:nvPicPr>
        <p:blipFill>
          <a:blip r:embed="rId7">
            <a:alphaModFix/>
          </a:blip>
          <a:stretch>
            <a:fillRect/>
          </a:stretch>
        </p:blipFill>
        <p:spPr>
          <a:xfrm flipH="1">
            <a:off x="3061350" y="2536325"/>
            <a:ext cx="1974169" cy="2140025"/>
          </a:xfrm>
          <a:prstGeom prst="rect">
            <a:avLst/>
          </a:prstGeom>
          <a:noFill/>
          <a:ln>
            <a:noFill/>
          </a:ln>
        </p:spPr>
      </p:pic>
      <p:pic>
        <p:nvPicPr>
          <p:cNvPr id="18" name="Google Shape;92;p18" descr="グラフィカル ユーザー インターフェイス, アプリケーション, アイコン&#10;&#10;説明は自動で生成されたものです">
            <a:extLst>
              <a:ext uri="{FF2B5EF4-FFF2-40B4-BE49-F238E27FC236}">
                <a16:creationId xmlns:a16="http://schemas.microsoft.com/office/drawing/2014/main" id="{65B1C195-1AB4-4F2E-8F16-7058B7175CE1}"/>
              </a:ext>
            </a:extLst>
          </p:cNvPr>
          <p:cNvPicPr preferRelativeResize="0"/>
          <p:nvPr/>
        </p:nvPicPr>
        <p:blipFill>
          <a:blip r:embed="rId8">
            <a:alphaModFix/>
          </a:blip>
          <a:stretch>
            <a:fillRect/>
          </a:stretch>
        </p:blipFill>
        <p:spPr>
          <a:xfrm>
            <a:off x="6925056" y="2493193"/>
            <a:ext cx="1756477" cy="1756477"/>
          </a:xfrm>
          <a:prstGeom prst="rect">
            <a:avLst/>
          </a:prstGeom>
          <a:noFill/>
          <a:ln>
            <a:noFill/>
          </a:ln>
        </p:spPr>
      </p:pic>
      <p:sp>
        <p:nvSpPr>
          <p:cNvPr id="26" name="Google Shape;96;p18">
            <a:extLst>
              <a:ext uri="{FF2B5EF4-FFF2-40B4-BE49-F238E27FC236}">
                <a16:creationId xmlns:a16="http://schemas.microsoft.com/office/drawing/2014/main" id="{75793B2E-076A-45E0-BDBF-DECE8CC861FC}"/>
              </a:ext>
            </a:extLst>
          </p:cNvPr>
          <p:cNvSpPr txBox="1"/>
          <p:nvPr/>
        </p:nvSpPr>
        <p:spPr>
          <a:xfrm>
            <a:off x="2274778" y="1298125"/>
            <a:ext cx="3373951" cy="6263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800" b="1">
                <a:solidFill>
                  <a:srgbClr val="FF0000"/>
                </a:solidFill>
              </a:rPr>
              <a:t>QRコード読み取り</a:t>
            </a:r>
            <a:endParaRPr lang="ja-JP" sz="2800" b="1">
              <a:solidFill>
                <a:srgbClr val="FF0000"/>
              </a:solidFill>
            </a:endParaRPr>
          </a:p>
        </p:txBody>
      </p:sp>
      <p:sp>
        <p:nvSpPr>
          <p:cNvPr id="28" name="Google Shape;97;p18">
            <a:extLst>
              <a:ext uri="{FF2B5EF4-FFF2-40B4-BE49-F238E27FC236}">
                <a16:creationId xmlns:a16="http://schemas.microsoft.com/office/drawing/2014/main" id="{9973ACFF-8DEB-4BCB-A675-8569635EA42F}"/>
              </a:ext>
            </a:extLst>
          </p:cNvPr>
          <p:cNvSpPr txBox="1"/>
          <p:nvPr/>
        </p:nvSpPr>
        <p:spPr>
          <a:xfrm>
            <a:off x="6972118" y="1567775"/>
            <a:ext cx="1748615"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2800" b="1">
                <a:solidFill>
                  <a:srgbClr val="FF0000"/>
                </a:solidFill>
              </a:rPr>
              <a:t>翻訳API</a:t>
            </a:r>
            <a:endParaRPr lang="ja-JP" altLang="en-US" sz="2800" b="1">
              <a:solidFill>
                <a:srgbClr val="FF0000"/>
              </a:solidFill>
            </a:endParaRPr>
          </a:p>
        </p:txBody>
      </p:sp>
      <p:sp>
        <p:nvSpPr>
          <p:cNvPr id="32" name="Google Shape;99;p18">
            <a:extLst>
              <a:ext uri="{FF2B5EF4-FFF2-40B4-BE49-F238E27FC236}">
                <a16:creationId xmlns:a16="http://schemas.microsoft.com/office/drawing/2014/main" id="{961BB3CC-765D-44BD-B72E-7DAB4B6C4334}"/>
              </a:ext>
            </a:extLst>
          </p:cNvPr>
          <p:cNvSpPr txBox="1"/>
          <p:nvPr/>
        </p:nvSpPr>
        <p:spPr>
          <a:xfrm>
            <a:off x="4878129" y="4212162"/>
            <a:ext cx="2166622"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800" b="1"/>
              <a:t>結果を返却</a:t>
            </a:r>
            <a:endParaRPr lang="ja-JP" altLang="en-US" sz="2800" b="1"/>
          </a:p>
        </p:txBody>
      </p:sp>
      <p:sp>
        <p:nvSpPr>
          <p:cNvPr id="36" name="Google Shape;101;p18">
            <a:extLst>
              <a:ext uri="{FF2B5EF4-FFF2-40B4-BE49-F238E27FC236}">
                <a16:creationId xmlns:a16="http://schemas.microsoft.com/office/drawing/2014/main" id="{4BABBDD5-4788-4B23-991B-D1F13A613DE6}"/>
              </a:ext>
            </a:extLst>
          </p:cNvPr>
          <p:cNvSpPr txBox="1"/>
          <p:nvPr/>
        </p:nvSpPr>
        <p:spPr>
          <a:xfrm>
            <a:off x="140957" y="473469"/>
            <a:ext cx="2553497"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800" b="1">
                <a:solidFill>
                  <a:srgbClr val="FF0000"/>
                </a:solidFill>
              </a:rPr>
              <a:t>QRコード発行</a:t>
            </a:r>
            <a:endParaRPr lang="ja-JP" altLang="en-US" sz="2800" b="1">
              <a:solidFill>
                <a:srgbClr val="FF0000"/>
              </a:solidFill>
            </a:endParaRPr>
          </a:p>
        </p:txBody>
      </p:sp>
      <p:sp>
        <p:nvSpPr>
          <p:cNvPr id="4" name="正方形/長方形 3">
            <a:extLst>
              <a:ext uri="{FF2B5EF4-FFF2-40B4-BE49-F238E27FC236}">
                <a16:creationId xmlns:a16="http://schemas.microsoft.com/office/drawing/2014/main" id="{13BFA120-DCB0-4ADD-AF3A-D637FD8A8676}"/>
              </a:ext>
            </a:extLst>
          </p:cNvPr>
          <p:cNvSpPr/>
          <p:nvPr/>
        </p:nvSpPr>
        <p:spPr>
          <a:xfrm>
            <a:off x="5489634" y="1300433"/>
            <a:ext cx="323490" cy="279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Google Shape;98;p18">
            <a:extLst>
              <a:ext uri="{FF2B5EF4-FFF2-40B4-BE49-F238E27FC236}">
                <a16:creationId xmlns:a16="http://schemas.microsoft.com/office/drawing/2014/main" id="{25B00517-3D01-4BFD-B55B-D7C97CC86978}"/>
              </a:ext>
            </a:extLst>
          </p:cNvPr>
          <p:cNvSpPr txBox="1"/>
          <p:nvPr/>
        </p:nvSpPr>
        <p:spPr>
          <a:xfrm>
            <a:off x="4387559" y="2310529"/>
            <a:ext cx="2538254"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400" b="1"/>
              <a:t>APIに情報を渡す</a:t>
            </a:r>
            <a:endParaRPr lang="ja-JP" altLang="en-US" sz="2400" b="1"/>
          </a:p>
        </p:txBody>
      </p:sp>
      <p:sp>
        <p:nvSpPr>
          <p:cNvPr id="22" name="Google Shape;94;p18">
            <a:extLst>
              <a:ext uri="{FF2B5EF4-FFF2-40B4-BE49-F238E27FC236}">
                <a16:creationId xmlns:a16="http://schemas.microsoft.com/office/drawing/2014/main" id="{9C56E5C1-9CFB-4461-8C93-A2011045024C}"/>
              </a:ext>
            </a:extLst>
          </p:cNvPr>
          <p:cNvSpPr/>
          <p:nvPr/>
        </p:nvSpPr>
        <p:spPr>
          <a:xfrm>
            <a:off x="5297105" y="2872485"/>
            <a:ext cx="1333800" cy="4452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p18">
            <a:extLst>
              <a:ext uri="{FF2B5EF4-FFF2-40B4-BE49-F238E27FC236}">
                <a16:creationId xmlns:a16="http://schemas.microsoft.com/office/drawing/2014/main" id="{6227100F-BB79-48FD-A3AC-040D99C79AE4}"/>
              </a:ext>
            </a:extLst>
          </p:cNvPr>
          <p:cNvSpPr/>
          <p:nvPr/>
        </p:nvSpPr>
        <p:spPr>
          <a:xfrm rot="10800000">
            <a:off x="5265796" y="3639732"/>
            <a:ext cx="1333800" cy="4452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0;p14">
            <a:extLst>
              <a:ext uri="{FF2B5EF4-FFF2-40B4-BE49-F238E27FC236}">
                <a16:creationId xmlns:a16="http://schemas.microsoft.com/office/drawing/2014/main" id="{E32521FE-4B1E-41B5-99FC-F66BCBE5E5E9}"/>
              </a:ext>
            </a:extLst>
          </p:cNvPr>
          <p:cNvSpPr txBox="1">
            <a:spLocks/>
          </p:cNvSpPr>
          <p:nvPr/>
        </p:nvSpPr>
        <p:spPr>
          <a:xfrm>
            <a:off x="2214641" y="157996"/>
            <a:ext cx="6612006" cy="982454"/>
          </a:xfrm>
          <a:prstGeom prst="rect">
            <a:avLst/>
          </a:prstGeom>
        </p:spPr>
        <p:txBody>
          <a:bodyPr spcFirstLastPara="1" vert="horz" wrap="square" lIns="91425" tIns="91425" rIns="91425" bIns="91425" rtlCol="0" anchor="t" anchorCtr="0">
            <a:noAutofit/>
          </a:bodyPr>
          <a:lstStyle>
            <a:lvl1pPr lvl="0" algn="l" defTabSz="457200" rtl="0" eaLnBrk="1" latinLnBrk="0" hangingPunct="1">
              <a:spcBef>
                <a:spcPts val="0"/>
              </a:spcBef>
              <a:spcAft>
                <a:spcPts val="0"/>
              </a:spcAft>
              <a:buSzPts val="2800"/>
              <a:buNone/>
              <a:defRPr sz="3600" kern="1200">
                <a:solidFill>
                  <a:schemeClr val="accent2">
                    <a:lumMod val="75000"/>
                  </a:schemeClr>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pPr algn="ctr">
              <a:buClrTx/>
              <a:buFontTx/>
            </a:pPr>
            <a:r>
              <a:rPr lang="ja" altLang="en-US" sz="5400">
                <a:ea typeface="メイリオ"/>
              </a:rPr>
              <a:t>システム構成図</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Google Shape;60;p14">
            <a:extLst>
              <a:ext uri="{FF2B5EF4-FFF2-40B4-BE49-F238E27FC236}">
                <a16:creationId xmlns:a16="http://schemas.microsoft.com/office/drawing/2014/main" id="{7EB84E9F-5088-4DE5-A3D4-AA075DCE76D7}"/>
              </a:ext>
            </a:extLst>
          </p:cNvPr>
          <p:cNvSpPr txBox="1">
            <a:spLocks/>
          </p:cNvSpPr>
          <p:nvPr/>
        </p:nvSpPr>
        <p:spPr>
          <a:xfrm>
            <a:off x="2214641" y="157996"/>
            <a:ext cx="6612006" cy="982454"/>
          </a:xfrm>
          <a:prstGeom prst="rect">
            <a:avLst/>
          </a:prstGeom>
        </p:spPr>
        <p:txBody>
          <a:bodyPr spcFirstLastPara="1" vert="horz" wrap="square" lIns="91425" tIns="91425" rIns="91425" bIns="91425" rtlCol="0" anchor="t" anchorCtr="0">
            <a:noAutofit/>
          </a:bodyPr>
          <a:lstStyle>
            <a:lvl1pPr lvl="0" algn="l" defTabSz="457200" rtl="0" eaLnBrk="1" latinLnBrk="0" hangingPunct="1">
              <a:spcBef>
                <a:spcPts val="0"/>
              </a:spcBef>
              <a:spcAft>
                <a:spcPts val="0"/>
              </a:spcAft>
              <a:buSzPts val="2800"/>
              <a:buNone/>
              <a:defRPr sz="3600" kern="1200">
                <a:solidFill>
                  <a:schemeClr val="accent2">
                    <a:lumMod val="75000"/>
                  </a:schemeClr>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pPr algn="ctr">
              <a:buClrTx/>
              <a:buFontTx/>
            </a:pPr>
            <a:r>
              <a:rPr lang="ja-JP" altLang="en-US" sz="5400" dirty="0">
                <a:ea typeface="メイリオ"/>
              </a:rPr>
              <a:t>運用例</a:t>
            </a:r>
            <a:endParaRPr lang="ja" altLang="en-US" sz="5400" dirty="0">
              <a:ea typeface="メイリオ"/>
            </a:endParaRPr>
          </a:p>
        </p:txBody>
      </p:sp>
      <p:sp>
        <p:nvSpPr>
          <p:cNvPr id="3" name="Google Shape;61;p14">
            <a:extLst>
              <a:ext uri="{FF2B5EF4-FFF2-40B4-BE49-F238E27FC236}">
                <a16:creationId xmlns:a16="http://schemas.microsoft.com/office/drawing/2014/main" id="{56922B53-DAD6-46EA-B213-3ED591427386}"/>
              </a:ext>
            </a:extLst>
          </p:cNvPr>
          <p:cNvSpPr txBox="1">
            <a:spLocks/>
          </p:cNvSpPr>
          <p:nvPr/>
        </p:nvSpPr>
        <p:spPr>
          <a:xfrm>
            <a:off x="2209511" y="1281870"/>
            <a:ext cx="6622789" cy="3569529"/>
          </a:xfrm>
          <a:prstGeom prst="rect">
            <a:avLst/>
          </a:prstGeom>
        </p:spPr>
        <p:txBody>
          <a:bodyPr spcFirstLastPara="1" vert="horz" wrap="square" lIns="91425" tIns="91425" rIns="61675" bIns="91425" rtlCol="0" anchor="t" anchorCtr="0">
            <a:noAutofit/>
          </a:bodyPr>
          <a:lstStyle>
            <a:lvl1pPr marL="457200" lvl="0" indent="-342900" algn="l" defTabSz="457200" rtl="0" eaLnBrk="1" latinLnBrk="0" hangingPunct="1">
              <a:spcBef>
                <a:spcPts val="0"/>
              </a:spcBef>
              <a:spcAft>
                <a:spcPts val="0"/>
              </a:spcAft>
              <a:buClr>
                <a:schemeClr val="accent1"/>
              </a:buClr>
              <a:buSzPts val="1800"/>
              <a:buFont typeface="Wingdings 3" charset="2"/>
              <a:buChar char="●"/>
              <a:defRPr sz="1800" kern="1200">
                <a:solidFill>
                  <a:schemeClr val="tx1">
                    <a:lumMod val="75000"/>
                    <a:lumOff val="25000"/>
                  </a:schemeClr>
                </a:solidFill>
                <a:latin typeface="+mn-lt"/>
                <a:ea typeface="+mn-ea"/>
                <a:cs typeface="+mn-cs"/>
              </a:defRPr>
            </a:lvl1pPr>
            <a:lvl2pPr marL="914400" lvl="1" indent="-317500" algn="l" defTabSz="457200" rtl="0" eaLnBrk="1" latinLnBrk="0" hangingPunct="1">
              <a:spcBef>
                <a:spcPts val="0"/>
              </a:spcBef>
              <a:spcAft>
                <a:spcPts val="0"/>
              </a:spcAft>
              <a:buClr>
                <a:schemeClr val="accent1"/>
              </a:buClr>
              <a:buSzPts val="1400"/>
              <a:buFont typeface="Wingdings 3" charset="2"/>
              <a:buChar char="○"/>
              <a:defRPr sz="1600" kern="1200">
                <a:solidFill>
                  <a:schemeClr val="tx1">
                    <a:lumMod val="75000"/>
                    <a:lumOff val="25000"/>
                  </a:schemeClr>
                </a:solidFill>
                <a:latin typeface="+mn-lt"/>
                <a:ea typeface="+mn-ea"/>
                <a:cs typeface="+mn-cs"/>
              </a:defRPr>
            </a:lvl2pPr>
            <a:lvl3pPr marL="1371600" lvl="2" indent="-317500" algn="l" defTabSz="457200" rtl="0" eaLnBrk="1" latinLnBrk="0" hangingPunct="1">
              <a:spcBef>
                <a:spcPts val="0"/>
              </a:spcBef>
              <a:spcAft>
                <a:spcPts val="0"/>
              </a:spcAft>
              <a:buClr>
                <a:schemeClr val="accent1"/>
              </a:buClr>
              <a:buSzPts val="1400"/>
              <a:buFont typeface="Wingdings 3" charset="2"/>
              <a:buChar char="■"/>
              <a:defRPr sz="1400" kern="1200">
                <a:solidFill>
                  <a:schemeClr val="tx1">
                    <a:lumMod val="75000"/>
                    <a:lumOff val="25000"/>
                  </a:schemeClr>
                </a:solidFill>
                <a:latin typeface="+mn-lt"/>
                <a:ea typeface="+mn-ea"/>
                <a:cs typeface="+mn-cs"/>
              </a:defRPr>
            </a:lvl3pPr>
            <a:lvl4pPr marL="1828800" lvl="3"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4pPr>
            <a:lvl5pPr marL="2286000" lvl="4"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5pPr>
            <a:lvl6pPr marL="2743200" lvl="5"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6pPr>
            <a:lvl7pPr marL="3200400" lvl="6"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7pPr>
            <a:lvl8pPr marL="3657600" lvl="7"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8pPr>
            <a:lvl9pPr marL="4114800" lvl="8" indent="-317500" algn="l" defTabSz="457200" rtl="0" eaLnBrk="1" latinLnBrk="0" hangingPunct="1">
              <a:spcBef>
                <a:spcPts val="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9pPr>
          </a:lstStyle>
          <a:p>
            <a:pPr marL="571500" indent="-571500" defTabSz="914400">
              <a:buClr>
                <a:srgbClr val="000000"/>
              </a:buClr>
              <a:buSzTx/>
              <a:buFont typeface="Wingdings" panose="05000000000000000000" pitchFamily="2" charset="2"/>
              <a:buChar char="l"/>
              <a:defRPr/>
            </a:pPr>
            <a:r>
              <a:rPr lang="ja-JP" altLang="en-US" sz="3200" dirty="0">
                <a:solidFill>
                  <a:schemeClr val="dk1"/>
                </a:solidFill>
                <a:latin typeface="+mn-ea"/>
                <a:cs typeface="+mn-lt"/>
              </a:rPr>
              <a:t>書籍の翻訳にこのアプリを使用することで、</a:t>
            </a:r>
            <a:r>
              <a:rPr kumimoji="0" lang="ja" altLang="en-US" sz="3200" b="0" i="0" u="none" strike="noStrike" kern="0" cap="none" spc="0" normalizeH="0" baseline="0" noProof="0" dirty="0">
                <a:ln>
                  <a:noFill/>
                </a:ln>
                <a:solidFill>
                  <a:srgbClr val="000000"/>
                </a:solidFill>
                <a:effectLst/>
                <a:uLnTx/>
                <a:uFillTx/>
                <a:latin typeface="+mn-ea"/>
                <a:cs typeface="+mn-lt"/>
                <a:sym typeface="Arial"/>
              </a:rPr>
              <a:t>他言語で書かれた文章を読めない人</a:t>
            </a:r>
            <a:r>
              <a:rPr kumimoji="0" lang="ja-JP" altLang="en-US" sz="3200" b="0" i="0" u="none" strike="noStrike" kern="0" cap="none" spc="0" normalizeH="0" baseline="0" noProof="0" dirty="0">
                <a:ln>
                  <a:noFill/>
                </a:ln>
                <a:solidFill>
                  <a:srgbClr val="000000"/>
                </a:solidFill>
                <a:effectLst/>
                <a:uLnTx/>
                <a:uFillTx/>
                <a:latin typeface="+mn-ea"/>
                <a:cs typeface="+mn-lt"/>
                <a:sym typeface="Arial"/>
              </a:rPr>
              <a:t>でも使用言語で読むことができる</a:t>
            </a:r>
            <a:endParaRPr kumimoji="0" lang="en-US" altLang="ja-JP" sz="3200" b="0" i="0" u="none" strike="noStrike" kern="0" cap="none" spc="0" normalizeH="0" baseline="0" noProof="0" dirty="0">
              <a:ln>
                <a:noFill/>
              </a:ln>
              <a:solidFill>
                <a:srgbClr val="000000"/>
              </a:solidFill>
              <a:effectLst/>
              <a:uLnTx/>
              <a:uFillTx/>
              <a:latin typeface="+mn-ea"/>
              <a:cs typeface="+mn-lt"/>
              <a:sym typeface="Arial"/>
            </a:endParaRPr>
          </a:p>
          <a:p>
            <a:pPr marL="0" indent="0" defTabSz="914400">
              <a:buClr>
                <a:srgbClr val="000000"/>
              </a:buClr>
              <a:buSzTx/>
              <a:buNone/>
              <a:defRPr/>
            </a:pPr>
            <a:endParaRPr kumimoji="0" lang="en-US" altLang="ja-JP" sz="3200" b="0" i="0" u="none" strike="noStrike" kern="0" cap="none" spc="0" normalizeH="0" baseline="0" noProof="0" dirty="0">
              <a:ln>
                <a:noFill/>
              </a:ln>
              <a:solidFill>
                <a:srgbClr val="000000"/>
              </a:solidFill>
              <a:effectLst/>
              <a:uLnTx/>
              <a:uFillTx/>
              <a:latin typeface="+mn-ea"/>
              <a:cs typeface="+mn-lt"/>
              <a:sym typeface="Arial"/>
            </a:endParaRPr>
          </a:p>
          <a:p>
            <a:pPr marL="571500" indent="-571500" defTabSz="914400">
              <a:buClr>
                <a:srgbClr val="000000"/>
              </a:buClr>
              <a:buSzTx/>
              <a:buFont typeface="Wingdings" panose="05000000000000000000" pitchFamily="2" charset="2"/>
              <a:buChar char="l"/>
              <a:defRPr/>
            </a:pPr>
            <a:r>
              <a:rPr kumimoji="0" lang="ja-JP" altLang="en-US" sz="3200" b="0" i="0" u="none" strike="noStrike" kern="0" cap="none" spc="0" normalizeH="0" baseline="0" noProof="0" dirty="0">
                <a:ln>
                  <a:noFill/>
                </a:ln>
                <a:solidFill>
                  <a:srgbClr val="000000"/>
                </a:solidFill>
                <a:effectLst/>
                <a:uLnTx/>
                <a:uFillTx/>
                <a:latin typeface="+mn-ea"/>
                <a:cs typeface="+mn-lt"/>
                <a:sym typeface="Arial"/>
              </a:rPr>
              <a:t>看板をどの角度からでも翻訳できる</a:t>
            </a:r>
            <a:endParaRPr kumimoji="0" lang="en-US" altLang="ja-JP" sz="3200" b="0" i="0" u="none" strike="noStrike" kern="0" cap="none" spc="0" normalizeH="0" baseline="0" noProof="0" dirty="0">
              <a:ln>
                <a:noFill/>
              </a:ln>
              <a:solidFill>
                <a:srgbClr val="000000"/>
              </a:solidFill>
              <a:effectLst/>
              <a:uLnTx/>
              <a:uFillTx/>
              <a:latin typeface="+mn-ea"/>
              <a:cs typeface="+mn-lt"/>
              <a:sym typeface="Arial"/>
            </a:endParaRPr>
          </a:p>
        </p:txBody>
      </p:sp>
    </p:spTree>
    <p:extLst>
      <p:ext uri="{BB962C8B-B14F-4D97-AF65-F5344CB8AC3E}">
        <p14:creationId xmlns:p14="http://schemas.microsoft.com/office/powerpoint/2010/main" val="312185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14641" y="157996"/>
            <a:ext cx="6612006" cy="9824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ltLang="en-US" sz="5400">
                <a:ea typeface="メイリオ"/>
              </a:rPr>
              <a:t>比較</a:t>
            </a:r>
          </a:p>
        </p:txBody>
      </p:sp>
      <p:graphicFrame>
        <p:nvGraphicFramePr>
          <p:cNvPr id="3" name="表 3">
            <a:extLst>
              <a:ext uri="{FF2B5EF4-FFF2-40B4-BE49-F238E27FC236}">
                <a16:creationId xmlns:a16="http://schemas.microsoft.com/office/drawing/2014/main" id="{33B4328E-3734-4548-9E55-8898AEDB1665}"/>
              </a:ext>
            </a:extLst>
          </p:cNvPr>
          <p:cNvGraphicFramePr>
            <a:graphicFrameLocks noGrp="1"/>
          </p:cNvGraphicFramePr>
          <p:nvPr>
            <p:extLst>
              <p:ext uri="{D42A27DB-BD31-4B8C-83A1-F6EECF244321}">
                <p14:modId xmlns:p14="http://schemas.microsoft.com/office/powerpoint/2010/main" val="1506739318"/>
              </p:ext>
            </p:extLst>
          </p:nvPr>
        </p:nvGraphicFramePr>
        <p:xfrm>
          <a:off x="2135037" y="1272396"/>
          <a:ext cx="6668622" cy="3547544"/>
        </p:xfrm>
        <a:graphic>
          <a:graphicData uri="http://schemas.openxmlformats.org/drawingml/2006/table">
            <a:tbl>
              <a:tblPr firstRow="1" bandRow="1">
                <a:tableStyleId>{0E3FDE45-AF77-4B5C-9715-49D594BDF05E}</a:tableStyleId>
              </a:tblPr>
              <a:tblGrid>
                <a:gridCol w="1894114">
                  <a:extLst>
                    <a:ext uri="{9D8B030D-6E8A-4147-A177-3AD203B41FA5}">
                      <a16:colId xmlns:a16="http://schemas.microsoft.com/office/drawing/2014/main" val="3524148392"/>
                    </a:ext>
                  </a:extLst>
                </a:gridCol>
                <a:gridCol w="2387254">
                  <a:extLst>
                    <a:ext uri="{9D8B030D-6E8A-4147-A177-3AD203B41FA5}">
                      <a16:colId xmlns:a16="http://schemas.microsoft.com/office/drawing/2014/main" val="3273221651"/>
                    </a:ext>
                  </a:extLst>
                </a:gridCol>
                <a:gridCol w="2387254">
                  <a:extLst>
                    <a:ext uri="{9D8B030D-6E8A-4147-A177-3AD203B41FA5}">
                      <a16:colId xmlns:a16="http://schemas.microsoft.com/office/drawing/2014/main" val="3310917085"/>
                    </a:ext>
                  </a:extLst>
                </a:gridCol>
              </a:tblGrid>
              <a:tr h="896632">
                <a:tc>
                  <a:txBody>
                    <a:bodyPr/>
                    <a:lstStyle/>
                    <a:p>
                      <a:pPr lvl="0" algn="ctr">
                        <a:buNone/>
                      </a:pPr>
                      <a:endParaRPr kumimoji="1" lang="ja-JP" altLang="en-US" sz="3600" b="1"/>
                    </a:p>
                  </a:txBody>
                  <a:tcPr anchor="ctr"/>
                </a:tc>
                <a:tc>
                  <a:txBody>
                    <a:bodyPr/>
                    <a:lstStyle/>
                    <a:p>
                      <a:pPr algn="ctr"/>
                      <a:r>
                        <a:rPr lang="ja-JP" altLang="en-US" sz="3600" b="1"/>
                        <a:t>QRコード</a:t>
                      </a:r>
                      <a:endParaRPr kumimoji="1" lang="ja-JP" altLang="en-US" sz="3600" b="1"/>
                    </a:p>
                  </a:txBody>
                  <a:tcPr anchor="ctr"/>
                </a:tc>
                <a:tc>
                  <a:txBody>
                    <a:bodyPr/>
                    <a:lstStyle/>
                    <a:p>
                      <a:pPr algn="ctr"/>
                      <a:r>
                        <a:rPr lang="ja-JP" altLang="en-US" sz="3600" b="1"/>
                        <a:t>文字認識</a:t>
                      </a:r>
                      <a:endParaRPr kumimoji="1" lang="ja-JP" altLang="en-US" sz="3600" b="1"/>
                    </a:p>
                  </a:txBody>
                  <a:tcPr anchor="ctr"/>
                </a:tc>
                <a:extLst>
                  <a:ext uri="{0D108BD9-81ED-4DB2-BD59-A6C34878D82A}">
                    <a16:rowId xmlns:a16="http://schemas.microsoft.com/office/drawing/2014/main" val="1538604825"/>
                  </a:ext>
                </a:extLst>
              </a:tr>
              <a:tr h="896632">
                <a:tc>
                  <a:txBody>
                    <a:bodyPr/>
                    <a:lstStyle/>
                    <a:p>
                      <a:pPr lvl="0" algn="ctr">
                        <a:buNone/>
                      </a:pPr>
                      <a:r>
                        <a:rPr lang="ja-JP" altLang="en-US" sz="2400" b="1"/>
                        <a:t>正確性</a:t>
                      </a:r>
                      <a:endParaRPr kumimoji="1" lang="ja-JP" altLang="en-US" sz="2400" b="1"/>
                    </a:p>
                  </a:txBody>
                  <a:tcPr anchor="ctr"/>
                </a:tc>
                <a:tc>
                  <a:txBody>
                    <a:bodyPr/>
                    <a:lstStyle/>
                    <a:p>
                      <a:pPr algn="ctr"/>
                      <a:r>
                        <a:rPr lang="ja-JP" altLang="en-US" sz="3600" b="0">
                          <a:solidFill>
                            <a:srgbClr val="FF0000"/>
                          </a:solidFill>
                        </a:rPr>
                        <a:t>〇</a:t>
                      </a:r>
                      <a:endParaRPr kumimoji="1" lang="ja-JP" altLang="en-US" sz="3600" b="0">
                        <a:solidFill>
                          <a:srgbClr val="FF0000"/>
                        </a:solidFill>
                      </a:endParaRPr>
                    </a:p>
                  </a:txBody>
                  <a:tcPr anchor="ctr"/>
                </a:tc>
                <a:tc>
                  <a:txBody>
                    <a:bodyPr/>
                    <a:lstStyle/>
                    <a:p>
                      <a:pPr algn="ctr"/>
                      <a:r>
                        <a:rPr lang="ja-JP" altLang="en-US" sz="4000" b="0"/>
                        <a:t>△</a:t>
                      </a:r>
                      <a:endParaRPr kumimoji="1" lang="ja-JP" altLang="en-US" sz="4000" b="0"/>
                    </a:p>
                  </a:txBody>
                  <a:tcPr anchor="ctr"/>
                </a:tc>
                <a:extLst>
                  <a:ext uri="{0D108BD9-81ED-4DB2-BD59-A6C34878D82A}">
                    <a16:rowId xmlns:a16="http://schemas.microsoft.com/office/drawing/2014/main" val="2410363865"/>
                  </a:ext>
                </a:extLst>
              </a:tr>
              <a:tr h="896632">
                <a:tc>
                  <a:txBody>
                    <a:bodyPr/>
                    <a:lstStyle/>
                    <a:p>
                      <a:pPr lvl="0" algn="ctr">
                        <a:buNone/>
                      </a:pPr>
                      <a:r>
                        <a:rPr lang="ja-JP" altLang="en-US" sz="2400" b="1"/>
                        <a:t>手軽さ</a:t>
                      </a:r>
                      <a:endParaRPr kumimoji="1" lang="ja-JP" altLang="en-US" sz="2400" b="1"/>
                    </a:p>
                  </a:txBody>
                  <a:tcPr anchor="ctr"/>
                </a:tc>
                <a:tc>
                  <a:txBody>
                    <a:bodyPr/>
                    <a:lstStyle/>
                    <a:p>
                      <a:pPr algn="ctr"/>
                      <a:r>
                        <a:rPr lang="ja-JP" altLang="en-US" sz="3600" b="0">
                          <a:solidFill>
                            <a:srgbClr val="FF0000"/>
                          </a:solidFill>
                        </a:rPr>
                        <a:t>〇</a:t>
                      </a:r>
                      <a:endParaRPr kumimoji="1" lang="ja-JP" altLang="en-US" sz="3600" b="0">
                        <a:solidFill>
                          <a:srgbClr val="FF0000"/>
                        </a:solidFill>
                      </a:endParaRPr>
                    </a:p>
                  </a:txBody>
                  <a:tcPr anchor="ctr"/>
                </a:tc>
                <a:tc>
                  <a:txBody>
                    <a:bodyPr/>
                    <a:lstStyle/>
                    <a:p>
                      <a:pPr algn="ctr"/>
                      <a:r>
                        <a:rPr lang="ja-JP" altLang="en-US" sz="3600" b="0"/>
                        <a:t>〇</a:t>
                      </a:r>
                      <a:endParaRPr kumimoji="1" lang="ja-JP" altLang="en-US" sz="3600" b="0"/>
                    </a:p>
                  </a:txBody>
                  <a:tcPr anchor="ctr"/>
                </a:tc>
                <a:extLst>
                  <a:ext uri="{0D108BD9-81ED-4DB2-BD59-A6C34878D82A}">
                    <a16:rowId xmlns:a16="http://schemas.microsoft.com/office/drawing/2014/main" val="1120397814"/>
                  </a:ext>
                </a:extLst>
              </a:tr>
              <a:tr h="857648">
                <a:tc>
                  <a:txBody>
                    <a:bodyPr/>
                    <a:lstStyle/>
                    <a:p>
                      <a:pPr lvl="0" algn="ctr">
                        <a:buNone/>
                      </a:pPr>
                      <a:r>
                        <a:rPr lang="ja-JP" altLang="en-US" sz="2400" b="1"/>
                        <a:t>拡張性</a:t>
                      </a:r>
                      <a:endParaRPr kumimoji="1" lang="ja-JP" altLang="en-US" sz="2400" b="1"/>
                    </a:p>
                  </a:txBody>
                  <a:tcPr anchor="ctr"/>
                </a:tc>
                <a:tc>
                  <a:txBody>
                    <a:bodyPr/>
                    <a:lstStyle/>
                    <a:p>
                      <a:pPr algn="ctr"/>
                      <a:r>
                        <a:rPr lang="ja-JP" altLang="en-US" sz="3600" b="0"/>
                        <a:t>△</a:t>
                      </a:r>
                      <a:endParaRPr kumimoji="1" lang="ja-JP" altLang="en-US" sz="3600" b="0"/>
                    </a:p>
                  </a:txBody>
                  <a:tcPr anchor="ctr"/>
                </a:tc>
                <a:tc>
                  <a:txBody>
                    <a:bodyPr/>
                    <a:lstStyle/>
                    <a:p>
                      <a:pPr algn="ctr"/>
                      <a:r>
                        <a:rPr lang="ja-JP" altLang="en-US" sz="3600" b="0"/>
                        <a:t>〇</a:t>
                      </a:r>
                      <a:endParaRPr kumimoji="1" lang="ja-JP" altLang="en-US" sz="3600" b="0"/>
                    </a:p>
                  </a:txBody>
                  <a:tcPr anchor="ctr"/>
                </a:tc>
                <a:extLst>
                  <a:ext uri="{0D108BD9-81ED-4DB2-BD59-A6C34878D82A}">
                    <a16:rowId xmlns:a16="http://schemas.microsoft.com/office/drawing/2014/main" val="3842492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Google Shape;60;p14">
            <a:extLst>
              <a:ext uri="{FF2B5EF4-FFF2-40B4-BE49-F238E27FC236}">
                <a16:creationId xmlns:a16="http://schemas.microsoft.com/office/drawing/2014/main" id="{42479AD3-6E59-479D-A483-1C400EAB2A87}"/>
              </a:ext>
            </a:extLst>
          </p:cNvPr>
          <p:cNvSpPr txBox="1">
            <a:spLocks noGrp="1"/>
          </p:cNvSpPr>
          <p:nvPr>
            <p:ph type="title"/>
          </p:nvPr>
        </p:nvSpPr>
        <p:spPr>
          <a:xfrm>
            <a:off x="2214641" y="157996"/>
            <a:ext cx="6612006" cy="9824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ltLang="en-US" sz="5400">
                <a:ea typeface="メイリオ"/>
              </a:rPr>
              <a:t>文字認識の問題点</a:t>
            </a:r>
          </a:p>
        </p:txBody>
      </p:sp>
      <p:sp>
        <p:nvSpPr>
          <p:cNvPr id="7" name="Google Shape;61;p14">
            <a:extLst>
              <a:ext uri="{FF2B5EF4-FFF2-40B4-BE49-F238E27FC236}">
                <a16:creationId xmlns:a16="http://schemas.microsoft.com/office/drawing/2014/main" id="{6EC0DB23-7186-4B7A-9E99-5B3FA156ED07}"/>
              </a:ext>
            </a:extLst>
          </p:cNvPr>
          <p:cNvSpPr txBox="1">
            <a:spLocks noGrp="1"/>
          </p:cNvSpPr>
          <p:nvPr>
            <p:ph type="body" idx="1"/>
          </p:nvPr>
        </p:nvSpPr>
        <p:spPr>
          <a:xfrm>
            <a:off x="2209511" y="1529880"/>
            <a:ext cx="6622789" cy="3038995"/>
          </a:xfrm>
          <a:prstGeom prst="rect">
            <a:avLst/>
          </a:prstGeom>
        </p:spPr>
        <p:txBody>
          <a:bodyPr spcFirstLastPara="1" vert="horz" wrap="square" lIns="91425" tIns="91425" rIns="61675" bIns="91425" rtlCol="0" anchor="t" anchorCtr="0">
            <a:normAutofit lnSpcReduction="10000"/>
          </a:bodyPr>
          <a:lstStyle/>
          <a:p>
            <a:pPr marL="571500" marR="3810" lvl="0" indent="-571500" algn="l" rtl="0">
              <a:lnSpc>
                <a:spcPct val="150000"/>
              </a:lnSpc>
              <a:spcBef>
                <a:spcPts val="0"/>
              </a:spcBef>
              <a:spcAft>
                <a:spcPts val="0"/>
              </a:spcAft>
              <a:buSzPct val="100000"/>
              <a:buFont typeface="Wingdings" panose="05000000000000000000" pitchFamily="2" charset="2"/>
              <a:buChar char="l"/>
            </a:pPr>
            <a:r>
              <a:rPr lang="ja-JP" altLang="en-US" sz="3600">
                <a:solidFill>
                  <a:schemeClr val="dk1"/>
                </a:solidFill>
                <a:ea typeface="メイリオ"/>
              </a:rPr>
              <a:t>画像の文字の翻訳の間違い</a:t>
            </a:r>
            <a:endParaRPr lang="ja-JP" dirty="0"/>
          </a:p>
          <a:p>
            <a:pPr marL="571500" marR="3810" indent="-571500">
              <a:buSzPct val="100000"/>
              <a:buFont typeface="Wingdings" panose="05000000000000000000" pitchFamily="2" charset="2"/>
              <a:buChar char="l"/>
            </a:pPr>
            <a:r>
              <a:rPr lang="ja-JP" altLang="en-US" sz="3600">
                <a:solidFill>
                  <a:schemeClr val="dk1"/>
                </a:solidFill>
                <a:ea typeface="メイリオ"/>
              </a:rPr>
              <a:t>文字認識する際に言語の指定が必要</a:t>
            </a:r>
            <a:endParaRPr lang="ja-JP" altLang="en-US" sz="3600" dirty="0">
              <a:solidFill>
                <a:schemeClr val="dk1"/>
              </a:solidFill>
              <a:ea typeface="メイリオ"/>
            </a:endParaRPr>
          </a:p>
          <a:p>
            <a:pPr marL="571500" marR="3810" indent="-571500">
              <a:buSzPct val="100000"/>
              <a:buFont typeface="Wingdings" panose="05000000000000000000" pitchFamily="2" charset="2"/>
              <a:buChar char="l"/>
            </a:pPr>
            <a:r>
              <a:rPr lang="ja-JP" altLang="en-US" sz="3600">
                <a:solidFill>
                  <a:schemeClr val="dk1"/>
                </a:solidFill>
                <a:ea typeface="メイリオ"/>
              </a:rPr>
              <a:t>汚れやゆがみなどにより、文字の読み間違い</a:t>
            </a:r>
            <a:endParaRPr lang="ja-JP" dirty="0">
              <a:solidFill>
                <a:schemeClr val="dk1"/>
              </a:solidFill>
              <a:ea typeface="メイリオ"/>
            </a:endParaRPr>
          </a:p>
        </p:txBody>
      </p:sp>
    </p:spTree>
    <p:extLst>
      <p:ext uri="{BB962C8B-B14F-4D97-AF65-F5344CB8AC3E}">
        <p14:creationId xmlns:p14="http://schemas.microsoft.com/office/powerpoint/2010/main" val="22759182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970</Words>
  <Application>Microsoft Office PowerPoint</Application>
  <PresentationFormat>画面に合わせる (16:9)</PresentationFormat>
  <Paragraphs>113</Paragraphs>
  <Slides>12</Slides>
  <Notes>12</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メイリオ</vt:lpstr>
      <vt:lpstr>Arial</vt:lpstr>
      <vt:lpstr>Calibri</vt:lpstr>
      <vt:lpstr>Century Gothic</vt:lpstr>
      <vt:lpstr>Wingdings</vt:lpstr>
      <vt:lpstr>Wingdings 3</vt:lpstr>
      <vt:lpstr>Wisp</vt:lpstr>
      <vt:lpstr>FuzzySearch</vt:lpstr>
      <vt:lpstr>SDGs目標</vt:lpstr>
      <vt:lpstr>作品概要</vt:lpstr>
      <vt:lpstr>背景</vt:lpstr>
      <vt:lpstr>PowerPoint プレゼンテーション</vt:lpstr>
      <vt:lpstr>PowerPoint プレゼンテーション</vt:lpstr>
      <vt:lpstr>PowerPoint プレゼンテーション</vt:lpstr>
      <vt:lpstr>比較</vt:lpstr>
      <vt:lpstr>文字認識の問題点</vt:lpstr>
      <vt:lpstr>QRコード使用の利点</vt:lpstr>
      <vt:lpstr>PowerPoint プレゼンテーション</vt:lpstr>
      <vt:lpstr>将来的な目標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言語の不便を無くそう！</dc:title>
  <dc:creator>2190402</dc:creator>
  <cp:lastModifiedBy>コメント</cp:lastModifiedBy>
  <cp:revision>454</cp:revision>
  <dcterms:modified xsi:type="dcterms:W3CDTF">2021-11-08T02:16:49Z</dcterms:modified>
</cp:coreProperties>
</file>