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2"/>
  </p:notesMasterIdLst>
  <p:sldIdLst>
    <p:sldId id="256" r:id="rId5"/>
    <p:sldId id="257" r:id="rId6"/>
    <p:sldId id="258" r:id="rId7"/>
    <p:sldId id="259" r:id="rId8"/>
    <p:sldId id="260"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02D81-39FA-4AEF-93F6-8E6C3469CFB5}" v="106" dt="2021-07-07T00:52:12.991"/>
    <p1510:client id="{D85E619D-BA74-46BC-ADF9-D89FCDC954B8}" v="1" dt="2021-07-07T00:48:41.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23" autoAdjust="0"/>
  </p:normalViewPr>
  <p:slideViewPr>
    <p:cSldViewPr snapToGrid="0">
      <p:cViewPr varScale="1">
        <p:scale>
          <a:sx n="84" d="100"/>
          <a:sy n="84" d="100"/>
        </p:scale>
        <p:origin x="99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河 材林" userId="S::2190228@ecc.ac.jp::3cfabedb-ac6e-48dd-96ae-f8d08546a3eb" providerId="AD" clId="Web-{D85E619D-BA74-46BC-ADF9-D89FCDC954B8}"/>
    <pc:docChg chg="modSld">
      <pc:chgData name="河 材林" userId="S::2190228@ecc.ac.jp::3cfabedb-ac6e-48dd-96ae-f8d08546a3eb" providerId="AD" clId="Web-{D85E619D-BA74-46BC-ADF9-D89FCDC954B8}" dt="2021-07-07T00:48:41.937" v="0"/>
      <pc:docMkLst>
        <pc:docMk/>
      </pc:docMkLst>
      <pc:sldChg chg="addSp">
        <pc:chgData name="河 材林" userId="S::2190228@ecc.ac.jp::3cfabedb-ac6e-48dd-96ae-f8d08546a3eb" providerId="AD" clId="Web-{D85E619D-BA74-46BC-ADF9-D89FCDC954B8}" dt="2021-07-07T00:48:41.937" v="0"/>
        <pc:sldMkLst>
          <pc:docMk/>
          <pc:sldMk cId="0" sldId="259"/>
        </pc:sldMkLst>
        <pc:spChg chg="add">
          <ac:chgData name="河 材林" userId="S::2190228@ecc.ac.jp::3cfabedb-ac6e-48dd-96ae-f8d08546a3eb" providerId="AD" clId="Web-{D85E619D-BA74-46BC-ADF9-D89FCDC954B8}" dt="2021-07-07T00:48:41.937" v="0"/>
          <ac:spMkLst>
            <pc:docMk/>
            <pc:sldMk cId="0" sldId="259"/>
            <ac:spMk id="2" creationId="{B67F49AD-C874-47C7-A7FB-D0CB1F4882D7}"/>
          </ac:spMkLst>
        </pc:spChg>
      </pc:sldChg>
    </pc:docChg>
  </pc:docChgLst>
  <pc:docChgLst>
    <pc:chgData name="藤村 伊織" userId="S::2190402@ecc.ac.jp::0d9f0d24-4712-4e09-a293-d0413aa36a98" providerId="AD" clId="Web-{56D02D81-39FA-4AEF-93F6-8E6C3469CFB5}"/>
    <pc:docChg chg="addSld delSld modSld">
      <pc:chgData name="藤村 伊織" userId="S::2190402@ecc.ac.jp::0d9f0d24-4712-4e09-a293-d0413aa36a98" providerId="AD" clId="Web-{56D02D81-39FA-4AEF-93F6-8E6C3469CFB5}" dt="2021-07-07T00:52:12.991" v="53"/>
      <pc:docMkLst>
        <pc:docMk/>
      </pc:docMkLst>
      <pc:sldChg chg="delSp">
        <pc:chgData name="藤村 伊織" userId="S::2190402@ecc.ac.jp::0d9f0d24-4712-4e09-a293-d0413aa36a98" providerId="AD" clId="Web-{56D02D81-39FA-4AEF-93F6-8E6C3469CFB5}" dt="2021-07-07T00:49:58.942" v="0"/>
        <pc:sldMkLst>
          <pc:docMk/>
          <pc:sldMk cId="0" sldId="259"/>
        </pc:sldMkLst>
        <pc:spChg chg="del">
          <ac:chgData name="藤村 伊織" userId="S::2190402@ecc.ac.jp::0d9f0d24-4712-4e09-a293-d0413aa36a98" providerId="AD" clId="Web-{56D02D81-39FA-4AEF-93F6-8E6C3469CFB5}" dt="2021-07-07T00:49:58.942" v="0"/>
          <ac:spMkLst>
            <pc:docMk/>
            <pc:sldMk cId="0" sldId="259"/>
            <ac:spMk id="2" creationId="{B67F49AD-C874-47C7-A7FB-D0CB1F4882D7}"/>
          </ac:spMkLst>
        </pc:spChg>
      </pc:sldChg>
      <pc:sldChg chg="modSp new del">
        <pc:chgData name="藤村 伊織" userId="S::2190402@ecc.ac.jp::0d9f0d24-4712-4e09-a293-d0413aa36a98" providerId="AD" clId="Web-{56D02D81-39FA-4AEF-93F6-8E6C3469CFB5}" dt="2021-07-07T00:52:12.991" v="53"/>
        <pc:sldMkLst>
          <pc:docMk/>
          <pc:sldMk cId="4034855409" sldId="260"/>
        </pc:sldMkLst>
        <pc:spChg chg="mod">
          <ac:chgData name="藤村 伊織" userId="S::2190402@ecc.ac.jp::0d9f0d24-4712-4e09-a293-d0413aa36a98" providerId="AD" clId="Web-{56D02D81-39FA-4AEF-93F6-8E6C3469CFB5}" dt="2021-07-07T00:50:22.848" v="7" actId="20577"/>
          <ac:spMkLst>
            <pc:docMk/>
            <pc:sldMk cId="4034855409" sldId="260"/>
            <ac:spMk id="2" creationId="{F5652BB2-D764-4A40-BEEC-202935FD8C9A}"/>
          </ac:spMkLst>
        </pc:spChg>
        <pc:spChg chg="mod">
          <ac:chgData name="藤村 伊織" userId="S::2190402@ecc.ac.jp::0d9f0d24-4712-4e09-a293-d0413aa36a98" providerId="AD" clId="Web-{56D02D81-39FA-4AEF-93F6-8E6C3469CFB5}" dt="2021-07-07T00:51:59.116" v="52" actId="20577"/>
          <ac:spMkLst>
            <pc:docMk/>
            <pc:sldMk cId="4034855409" sldId="260"/>
            <ac:spMk id="3" creationId="{3F4F2AF0-5792-4983-AD83-B0504C612E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11fc03a2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11fc03a2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11fc03a2a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11fc03a2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11fc03a2a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11fc03a2a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pPr marL="158750" indent="0">
              <a:buNone/>
            </a:pPr>
            <a:r>
              <a:rPr kumimoji="1" lang="ja-JP" altLang="en-US" dirty="0"/>
              <a:t>学んだこと</a:t>
            </a:r>
            <a:r>
              <a:rPr kumimoji="1" lang="en-US" altLang="ja-JP" dirty="0"/>
              <a:t>, </a:t>
            </a:r>
            <a:r>
              <a:rPr kumimoji="1" lang="ja-JP" altLang="en-US" dirty="0"/>
              <a:t>気づいたこと</a:t>
            </a:r>
            <a:r>
              <a:rPr kumimoji="1" lang="en-US" altLang="ja-JP" dirty="0"/>
              <a:t>, </a:t>
            </a:r>
            <a:r>
              <a:rPr kumimoji="1" lang="ja-JP" altLang="en-US" dirty="0"/>
              <a:t>感想 </a:t>
            </a:r>
            <a:r>
              <a:rPr kumimoji="1" lang="en-US" altLang="ja-JP" dirty="0"/>
              <a:t>…</a:t>
            </a:r>
            <a:r>
              <a:rPr kumimoji="1" lang="ja-JP" altLang="en-US" dirty="0"/>
              <a:t> </a:t>
            </a:r>
            <a:r>
              <a:rPr kumimoji="1" lang="en-US" altLang="ja-JP" dirty="0"/>
              <a:t>UDP</a:t>
            </a:r>
            <a:r>
              <a:rPr kumimoji="1" lang="ja-JP" altLang="en-US" dirty="0"/>
              <a:t>通信でラズパイ間のデータのやり取りが出来るようになった</a:t>
            </a:r>
            <a:endParaRPr kumimoji="1" lang="en-US" altLang="ja-JP" dirty="0"/>
          </a:p>
          <a:p>
            <a:pPr marL="158750" indent="0">
              <a:buNone/>
            </a:pPr>
            <a:r>
              <a:rPr kumimoji="1" lang="en-US" altLang="ja-JP" dirty="0"/>
              <a:t>		     </a:t>
            </a:r>
            <a:r>
              <a:rPr kumimoji="1" lang="ja-JP" altLang="en-US" dirty="0"/>
              <a:t>ラズパイのリモート接続が出来るようになった</a:t>
            </a:r>
            <a:endParaRPr kumimoji="1" lang="en-US" altLang="ja-JP" dirty="0"/>
          </a:p>
          <a:p>
            <a:pPr marL="158750" indent="0">
              <a:buNone/>
            </a:pPr>
            <a:r>
              <a:rPr kumimoji="1" lang="en-US" altLang="ja-JP" dirty="0"/>
              <a:t>		</a:t>
            </a:r>
            <a:r>
              <a:rPr kumimoji="1" lang="ja-JP" altLang="en-US" dirty="0"/>
              <a:t>　　　</a:t>
            </a:r>
            <a:endParaRPr kumimoji="1" lang="en-US" altLang="ja-JP" dirty="0"/>
          </a:p>
        </p:txBody>
      </p:sp>
    </p:spTree>
    <p:extLst>
      <p:ext uri="{BB962C8B-B14F-4D97-AF65-F5344CB8AC3E}">
        <p14:creationId xmlns:p14="http://schemas.microsoft.com/office/powerpoint/2010/main" val="275849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lt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58500"/>
            <a:ext cx="8520600" cy="1231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自動ドア</a:t>
            </a:r>
            <a:endParaRPr/>
          </a:p>
        </p:txBody>
      </p:sp>
      <p:sp>
        <p:nvSpPr>
          <p:cNvPr id="55" name="Google Shape;55;p13"/>
          <p:cNvSpPr txBox="1">
            <a:spLocks noGrp="1"/>
          </p:cNvSpPr>
          <p:nvPr>
            <p:ph type="subTitle" idx="1"/>
          </p:nvPr>
        </p:nvSpPr>
        <p:spPr>
          <a:xfrm>
            <a:off x="311700" y="2797175"/>
            <a:ext cx="8520600" cy="205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a:t>チーム名：</a:t>
            </a:r>
            <a:r>
              <a:rPr lang="en-US" altLang="ja-JP" err="1"/>
              <a:t>AutoD</a:t>
            </a:r>
            <a:endParaRPr lang="en-US" altLang="ja-JP"/>
          </a:p>
          <a:p>
            <a:pPr marL="0" lvl="0" indent="0" algn="ctr" rtl="0">
              <a:spcBef>
                <a:spcPts val="0"/>
              </a:spcBef>
              <a:spcAft>
                <a:spcPts val="0"/>
              </a:spcAft>
              <a:buNone/>
            </a:pPr>
            <a:endParaRPr lang="en-US" altLang="ja"/>
          </a:p>
          <a:p>
            <a:pPr marL="0" lvl="0" indent="0" algn="ctr" rtl="0">
              <a:spcBef>
                <a:spcPts val="0"/>
              </a:spcBef>
              <a:spcAft>
                <a:spcPts val="0"/>
              </a:spcAft>
              <a:buNone/>
            </a:pPr>
            <a:r>
              <a:rPr lang="ja"/>
              <a:t>メンバー</a:t>
            </a:r>
            <a:endParaRPr/>
          </a:p>
          <a:p>
            <a:pPr marL="0" lvl="0" indent="0" algn="ctr" rtl="0">
              <a:spcBef>
                <a:spcPts val="0"/>
              </a:spcBef>
              <a:spcAft>
                <a:spcPts val="0"/>
              </a:spcAft>
              <a:buNone/>
            </a:pPr>
            <a:r>
              <a:rPr lang="ja"/>
              <a:t>藤村伊織、太田航希、三王竣介、ハジェリム</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・テーマ設計の背景</a:t>
            </a:r>
            <a:endParaRPr/>
          </a:p>
        </p:txBody>
      </p:sp>
      <p:sp>
        <p:nvSpPr>
          <p:cNvPr id="61" name="Google Shape;61;p14"/>
          <p:cNvSpPr txBox="1">
            <a:spLocks noGrp="1"/>
          </p:cNvSpPr>
          <p:nvPr>
            <p:ph type="body" idx="1"/>
          </p:nvPr>
        </p:nvSpPr>
        <p:spPr>
          <a:xfrm>
            <a:off x="311700" y="1152475"/>
            <a:ext cx="8520600" cy="16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コロナの影響でウイルスに対する認識が高まったことで、感染源を防ごうという考え方が増えてきた。その１つに接触が挙げられる。</a:t>
            </a:r>
            <a:endParaRPr/>
          </a:p>
          <a:p>
            <a:pPr marL="0" lvl="0" indent="0" algn="l" rtl="0">
              <a:spcBef>
                <a:spcPts val="1200"/>
              </a:spcBef>
              <a:spcAft>
                <a:spcPts val="1200"/>
              </a:spcAft>
              <a:buNone/>
            </a:pPr>
            <a:r>
              <a:rPr lang="ja"/>
              <a:t>今回、ドアに触れることによって間接的な接触が発生するので、それを防ぐ為にドアの自動化を考えた。</a:t>
            </a:r>
            <a:endParaRPr/>
          </a:p>
        </p:txBody>
      </p:sp>
      <p:sp>
        <p:nvSpPr>
          <p:cNvPr id="62" name="Google Shape;62;p14"/>
          <p:cNvSpPr txBox="1">
            <a:spLocks noGrp="1"/>
          </p:cNvSpPr>
          <p:nvPr>
            <p:ph type="title"/>
          </p:nvPr>
        </p:nvSpPr>
        <p:spPr>
          <a:xfrm>
            <a:off x="311700" y="289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・ターゲット</a:t>
            </a:r>
            <a:endParaRPr/>
          </a:p>
        </p:txBody>
      </p:sp>
      <p:sp>
        <p:nvSpPr>
          <p:cNvPr id="63" name="Google Shape;63;p14"/>
          <p:cNvSpPr txBox="1">
            <a:spLocks noGrp="1"/>
          </p:cNvSpPr>
          <p:nvPr>
            <p:ph type="body" idx="1"/>
          </p:nvPr>
        </p:nvSpPr>
        <p:spPr>
          <a:xfrm>
            <a:off x="311700" y="3618000"/>
            <a:ext cx="8520600" cy="1227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a:t>健康面に気を付けている人、教育機関、行政機関、食料品関係の人</a:t>
            </a:r>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・システム概要説明</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・カメラ(またはセンサー)で人を判定する</a:t>
            </a:r>
            <a:endParaRPr/>
          </a:p>
          <a:p>
            <a:pPr marL="0" lvl="0" indent="0" algn="l" rtl="0">
              <a:spcBef>
                <a:spcPts val="1200"/>
              </a:spcBef>
              <a:spcAft>
                <a:spcPts val="0"/>
              </a:spcAft>
              <a:buNone/>
            </a:pPr>
            <a:r>
              <a:rPr lang="ja"/>
              <a:t>・ドアを自動で開ける</a:t>
            </a:r>
            <a:endParaRPr/>
          </a:p>
          <a:p>
            <a:pPr marL="0" lvl="0" indent="0" algn="l" rtl="0">
              <a:spcBef>
                <a:spcPts val="1200"/>
              </a:spcBef>
              <a:spcAft>
                <a:spcPts val="0"/>
              </a:spcAft>
              <a:buNone/>
            </a:pPr>
            <a:r>
              <a:rPr lang="ja"/>
              <a:t>　　→ドアを開けたときに通知を送る(LINEなど)</a:t>
            </a:r>
            <a:endParaRPr/>
          </a:p>
          <a:p>
            <a:pPr marL="0" lvl="0" indent="0" algn="l" rtl="0">
              <a:spcBef>
                <a:spcPts val="1200"/>
              </a:spcBef>
              <a:spcAft>
                <a:spcPts val="0"/>
              </a:spcAft>
              <a:buNone/>
            </a:pPr>
            <a:endParaRPr/>
          </a:p>
          <a:p>
            <a:pPr marL="0" lvl="0" indent="0" algn="l" rtl="0">
              <a:spcBef>
                <a:spcPts val="1200"/>
              </a:spcBef>
              <a:spcAft>
                <a:spcPts val="0"/>
              </a:spcAft>
              <a:buNone/>
            </a:pPr>
            <a:r>
              <a:rPr lang="ja"/>
              <a:t>時間が残れば作る</a:t>
            </a:r>
            <a:endParaRPr/>
          </a:p>
          <a:p>
            <a:pPr marL="0" lvl="0" indent="0" algn="l" rtl="0">
              <a:spcBef>
                <a:spcPts val="1200"/>
              </a:spcBef>
              <a:spcAft>
                <a:spcPts val="1200"/>
              </a:spcAft>
              <a:buNone/>
            </a:pPr>
            <a:r>
              <a:rPr lang="ja"/>
              <a:t>(・端末をBluetoothで</a:t>
            </a:r>
            <a:r>
              <a:rPr lang="ja-JP" altLang="en-US"/>
              <a:t>スマホ</a:t>
            </a:r>
            <a:r>
              <a:rPr lang="ja"/>
              <a:t>繋ぐ)</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449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・システム構成図</a:t>
            </a:r>
            <a:endParaRPr/>
          </a:p>
        </p:txBody>
      </p:sp>
      <p:pic>
        <p:nvPicPr>
          <p:cNvPr id="75" name="Google Shape;75;p16"/>
          <p:cNvPicPr preferRelativeResize="0"/>
          <p:nvPr/>
        </p:nvPicPr>
        <p:blipFill>
          <a:blip r:embed="rId3">
            <a:alphaModFix/>
          </a:blip>
          <a:stretch>
            <a:fillRect/>
          </a:stretch>
        </p:blipFill>
        <p:spPr>
          <a:xfrm rot="534291">
            <a:off x="3370624" y="2079798"/>
            <a:ext cx="647700" cy="647700"/>
          </a:xfrm>
          <a:prstGeom prst="rect">
            <a:avLst/>
          </a:prstGeom>
          <a:noFill/>
          <a:ln>
            <a:noFill/>
          </a:ln>
        </p:spPr>
      </p:pic>
      <p:pic>
        <p:nvPicPr>
          <p:cNvPr id="76" name="Google Shape;76;p16"/>
          <p:cNvPicPr preferRelativeResize="0"/>
          <p:nvPr/>
        </p:nvPicPr>
        <p:blipFill>
          <a:blip r:embed="rId4">
            <a:alphaModFix/>
          </a:blip>
          <a:stretch>
            <a:fillRect/>
          </a:stretch>
        </p:blipFill>
        <p:spPr>
          <a:xfrm>
            <a:off x="2039725" y="3594725"/>
            <a:ext cx="600075" cy="647700"/>
          </a:xfrm>
          <a:prstGeom prst="rect">
            <a:avLst/>
          </a:prstGeom>
          <a:noFill/>
          <a:ln>
            <a:noFill/>
          </a:ln>
        </p:spPr>
      </p:pic>
      <p:sp>
        <p:nvSpPr>
          <p:cNvPr id="81" name="Google Shape;81;p16"/>
          <p:cNvSpPr/>
          <p:nvPr/>
        </p:nvSpPr>
        <p:spPr>
          <a:xfrm>
            <a:off x="632925" y="3594725"/>
            <a:ext cx="1525500" cy="9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dirty="0"/>
              <a:t>電子回路</a:t>
            </a:r>
            <a:endParaRPr sz="1600" dirty="0"/>
          </a:p>
          <a:p>
            <a:pPr marL="0" lvl="0" indent="0" algn="ctr" rtl="0">
              <a:spcBef>
                <a:spcPts val="0"/>
              </a:spcBef>
              <a:spcAft>
                <a:spcPts val="0"/>
              </a:spcAft>
              <a:buNone/>
            </a:pPr>
            <a:r>
              <a:rPr lang="ja" sz="1600" dirty="0"/>
              <a:t>(RasberryPi)</a:t>
            </a:r>
            <a:endParaRPr sz="1600" dirty="0"/>
          </a:p>
        </p:txBody>
      </p:sp>
      <p:pic>
        <p:nvPicPr>
          <p:cNvPr id="82" name="Google Shape;82;p16"/>
          <p:cNvPicPr preferRelativeResize="0"/>
          <p:nvPr/>
        </p:nvPicPr>
        <p:blipFill>
          <a:blip r:embed="rId5">
            <a:alphaModFix/>
          </a:blip>
          <a:stretch>
            <a:fillRect/>
          </a:stretch>
        </p:blipFill>
        <p:spPr>
          <a:xfrm>
            <a:off x="936600" y="1158075"/>
            <a:ext cx="714375" cy="1397695"/>
          </a:xfrm>
          <a:prstGeom prst="rect">
            <a:avLst/>
          </a:prstGeom>
          <a:noFill/>
          <a:ln>
            <a:noFill/>
          </a:ln>
        </p:spPr>
      </p:pic>
      <p:sp>
        <p:nvSpPr>
          <p:cNvPr id="83" name="Google Shape;83;p16"/>
          <p:cNvSpPr/>
          <p:nvPr/>
        </p:nvSpPr>
        <p:spPr>
          <a:xfrm rot="10800000">
            <a:off x="969750" y="2712725"/>
            <a:ext cx="255300" cy="8358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rot="10800000">
            <a:off x="1395675" y="2712725"/>
            <a:ext cx="255300" cy="8358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11700" y="953475"/>
            <a:ext cx="2463398" cy="3640500"/>
          </a:xfrm>
          <a:prstGeom prst="roundRect">
            <a:avLst>
              <a:gd name="adj" fmla="val 16667"/>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517500" y="4529100"/>
            <a:ext cx="1916400" cy="46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b="1"/>
              <a:t>自動ドア</a:t>
            </a:r>
            <a:endParaRPr sz="1800" b="1"/>
          </a:p>
        </p:txBody>
      </p:sp>
      <p:sp>
        <p:nvSpPr>
          <p:cNvPr id="22" name="Google Shape;81;p16">
            <a:extLst>
              <a:ext uri="{FF2B5EF4-FFF2-40B4-BE49-F238E27FC236}">
                <a16:creationId xmlns:a16="http://schemas.microsoft.com/office/drawing/2014/main" id="{415E0959-8EB5-4D88-9509-3559B35920A0}"/>
              </a:ext>
            </a:extLst>
          </p:cNvPr>
          <p:cNvSpPr/>
          <p:nvPr/>
        </p:nvSpPr>
        <p:spPr>
          <a:xfrm>
            <a:off x="3949201" y="1394190"/>
            <a:ext cx="1525500" cy="9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dirty="0"/>
              <a:t>電子回路</a:t>
            </a:r>
            <a:endParaRPr sz="1600" dirty="0"/>
          </a:p>
          <a:p>
            <a:pPr marL="0" lvl="0" indent="0" algn="ctr" rtl="0">
              <a:spcBef>
                <a:spcPts val="0"/>
              </a:spcBef>
              <a:spcAft>
                <a:spcPts val="0"/>
              </a:spcAft>
              <a:buNone/>
            </a:pPr>
            <a:r>
              <a:rPr lang="ja" sz="1600" dirty="0"/>
              <a:t>(RasberryPi)</a:t>
            </a:r>
            <a:endParaRPr sz="1600" dirty="0"/>
          </a:p>
        </p:txBody>
      </p:sp>
      <p:sp>
        <p:nvSpPr>
          <p:cNvPr id="23" name="Google Shape;92;p16">
            <a:extLst>
              <a:ext uri="{FF2B5EF4-FFF2-40B4-BE49-F238E27FC236}">
                <a16:creationId xmlns:a16="http://schemas.microsoft.com/office/drawing/2014/main" id="{3536B8FF-D881-4A19-A931-0B463FD42CCC}"/>
              </a:ext>
            </a:extLst>
          </p:cNvPr>
          <p:cNvSpPr/>
          <p:nvPr/>
        </p:nvSpPr>
        <p:spPr>
          <a:xfrm>
            <a:off x="3237273" y="999856"/>
            <a:ext cx="5173079" cy="1839037"/>
          </a:xfrm>
          <a:prstGeom prst="roundRect">
            <a:avLst>
              <a:gd name="adj" fmla="val 16667"/>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テキスト ボックス 1">
            <a:extLst>
              <a:ext uri="{FF2B5EF4-FFF2-40B4-BE49-F238E27FC236}">
                <a16:creationId xmlns:a16="http://schemas.microsoft.com/office/drawing/2014/main" id="{C18FC7FE-AFD9-4439-B9C1-1B80C958A159}"/>
              </a:ext>
            </a:extLst>
          </p:cNvPr>
          <p:cNvSpPr txBox="1"/>
          <p:nvPr/>
        </p:nvSpPr>
        <p:spPr>
          <a:xfrm>
            <a:off x="3324397" y="1147838"/>
            <a:ext cx="492443" cy="461665"/>
          </a:xfrm>
          <a:prstGeom prst="rect">
            <a:avLst/>
          </a:prstGeom>
          <a:noFill/>
        </p:spPr>
        <p:txBody>
          <a:bodyPr wrap="none" rtlCol="0">
            <a:spAutoFit/>
          </a:bodyPr>
          <a:lstStyle/>
          <a:p>
            <a:r>
              <a:rPr kumimoji="1" lang="ja-JP" altLang="en-US" sz="2400" dirty="0"/>
              <a:t>中</a:t>
            </a:r>
          </a:p>
        </p:txBody>
      </p:sp>
      <p:sp>
        <p:nvSpPr>
          <p:cNvPr id="25" name="Google Shape;83;p16">
            <a:extLst>
              <a:ext uri="{FF2B5EF4-FFF2-40B4-BE49-F238E27FC236}">
                <a16:creationId xmlns:a16="http://schemas.microsoft.com/office/drawing/2014/main" id="{AE51E89F-F1B3-42F0-ACA0-9C8A30504D70}"/>
              </a:ext>
            </a:extLst>
          </p:cNvPr>
          <p:cNvSpPr/>
          <p:nvPr/>
        </p:nvSpPr>
        <p:spPr>
          <a:xfrm rot="5400000">
            <a:off x="6084390" y="1188914"/>
            <a:ext cx="255300" cy="784978"/>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p16">
            <a:extLst>
              <a:ext uri="{FF2B5EF4-FFF2-40B4-BE49-F238E27FC236}">
                <a16:creationId xmlns:a16="http://schemas.microsoft.com/office/drawing/2014/main" id="{201A9F59-0B10-4222-8286-8BF8B38D0046}"/>
              </a:ext>
            </a:extLst>
          </p:cNvPr>
          <p:cNvSpPr/>
          <p:nvPr/>
        </p:nvSpPr>
        <p:spPr>
          <a:xfrm rot="5400000">
            <a:off x="6084390" y="1753834"/>
            <a:ext cx="255300" cy="784978"/>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1;p16">
            <a:extLst>
              <a:ext uri="{FF2B5EF4-FFF2-40B4-BE49-F238E27FC236}">
                <a16:creationId xmlns:a16="http://schemas.microsoft.com/office/drawing/2014/main" id="{EC0169D9-D4CE-468D-B9FA-5C54EBF94182}"/>
              </a:ext>
            </a:extLst>
          </p:cNvPr>
          <p:cNvSpPr/>
          <p:nvPr/>
        </p:nvSpPr>
        <p:spPr>
          <a:xfrm>
            <a:off x="6786154" y="1373461"/>
            <a:ext cx="1337120" cy="46166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dirty="0"/>
              <a:t>スイッチ</a:t>
            </a:r>
            <a:endParaRPr sz="1600" dirty="0"/>
          </a:p>
        </p:txBody>
      </p:sp>
      <p:sp>
        <p:nvSpPr>
          <p:cNvPr id="28" name="Google Shape;81;p16">
            <a:extLst>
              <a:ext uri="{FF2B5EF4-FFF2-40B4-BE49-F238E27FC236}">
                <a16:creationId xmlns:a16="http://schemas.microsoft.com/office/drawing/2014/main" id="{F81B6968-61DD-49FA-A034-3E0CB8CD02CF}"/>
              </a:ext>
            </a:extLst>
          </p:cNvPr>
          <p:cNvSpPr/>
          <p:nvPr/>
        </p:nvSpPr>
        <p:spPr>
          <a:xfrm>
            <a:off x="6786154" y="1915490"/>
            <a:ext cx="1337120" cy="46166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dirty="0"/>
              <a:t>超音波</a:t>
            </a:r>
            <a:endParaRPr lang="en-US" altLang="ja-JP" sz="1600" dirty="0"/>
          </a:p>
          <a:p>
            <a:pPr marL="0" lvl="0" indent="0" algn="ctr" rtl="0">
              <a:spcBef>
                <a:spcPts val="0"/>
              </a:spcBef>
              <a:spcAft>
                <a:spcPts val="0"/>
              </a:spcAft>
              <a:buNone/>
            </a:pPr>
            <a:r>
              <a:rPr lang="ja-JP" altLang="en-US" sz="1600" dirty="0"/>
              <a:t>センサー</a:t>
            </a:r>
            <a:endParaRPr sz="1600" dirty="0"/>
          </a:p>
        </p:txBody>
      </p:sp>
      <p:pic>
        <p:nvPicPr>
          <p:cNvPr id="29" name="Google Shape;75;p16">
            <a:extLst>
              <a:ext uri="{FF2B5EF4-FFF2-40B4-BE49-F238E27FC236}">
                <a16:creationId xmlns:a16="http://schemas.microsoft.com/office/drawing/2014/main" id="{C903938E-8372-48FE-AB23-5F56DE6413F3}"/>
              </a:ext>
            </a:extLst>
          </p:cNvPr>
          <p:cNvPicPr preferRelativeResize="0"/>
          <p:nvPr/>
        </p:nvPicPr>
        <p:blipFill>
          <a:blip r:embed="rId3">
            <a:alphaModFix/>
          </a:blip>
          <a:stretch>
            <a:fillRect/>
          </a:stretch>
        </p:blipFill>
        <p:spPr>
          <a:xfrm rot="2657137">
            <a:off x="3254620" y="3633800"/>
            <a:ext cx="647700" cy="647700"/>
          </a:xfrm>
          <a:prstGeom prst="rect">
            <a:avLst/>
          </a:prstGeom>
          <a:noFill/>
          <a:ln>
            <a:noFill/>
          </a:ln>
        </p:spPr>
      </p:pic>
      <p:sp>
        <p:nvSpPr>
          <p:cNvPr id="30" name="Google Shape;81;p16">
            <a:extLst>
              <a:ext uri="{FF2B5EF4-FFF2-40B4-BE49-F238E27FC236}">
                <a16:creationId xmlns:a16="http://schemas.microsoft.com/office/drawing/2014/main" id="{FEB48268-DE15-453A-8BE7-8B6789F64F93}"/>
              </a:ext>
            </a:extLst>
          </p:cNvPr>
          <p:cNvSpPr/>
          <p:nvPr/>
        </p:nvSpPr>
        <p:spPr>
          <a:xfrm>
            <a:off x="3949201" y="3470477"/>
            <a:ext cx="1525500" cy="91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600" dirty="0"/>
              <a:t>電子回路</a:t>
            </a:r>
            <a:endParaRPr sz="1600" dirty="0"/>
          </a:p>
          <a:p>
            <a:pPr marL="0" lvl="0" indent="0" algn="ctr" rtl="0">
              <a:spcBef>
                <a:spcPts val="0"/>
              </a:spcBef>
              <a:spcAft>
                <a:spcPts val="0"/>
              </a:spcAft>
              <a:buNone/>
            </a:pPr>
            <a:r>
              <a:rPr lang="ja" sz="1600" dirty="0"/>
              <a:t>(RasberryPi)</a:t>
            </a:r>
            <a:endParaRPr sz="1600" dirty="0"/>
          </a:p>
        </p:txBody>
      </p:sp>
      <p:sp>
        <p:nvSpPr>
          <p:cNvPr id="31" name="Google Shape;92;p16">
            <a:extLst>
              <a:ext uri="{FF2B5EF4-FFF2-40B4-BE49-F238E27FC236}">
                <a16:creationId xmlns:a16="http://schemas.microsoft.com/office/drawing/2014/main" id="{70EBA901-0DBD-419E-92E8-5737B54EFC2D}"/>
              </a:ext>
            </a:extLst>
          </p:cNvPr>
          <p:cNvSpPr/>
          <p:nvPr/>
        </p:nvSpPr>
        <p:spPr>
          <a:xfrm>
            <a:off x="3237273" y="3076143"/>
            <a:ext cx="5173079" cy="1839037"/>
          </a:xfrm>
          <a:prstGeom prst="roundRect">
            <a:avLst>
              <a:gd name="adj" fmla="val 16667"/>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テキスト ボックス 31">
            <a:extLst>
              <a:ext uri="{FF2B5EF4-FFF2-40B4-BE49-F238E27FC236}">
                <a16:creationId xmlns:a16="http://schemas.microsoft.com/office/drawing/2014/main" id="{9F3E7D79-1176-497F-8CD8-48A8CDDD3F6F}"/>
              </a:ext>
            </a:extLst>
          </p:cNvPr>
          <p:cNvSpPr txBox="1"/>
          <p:nvPr/>
        </p:nvSpPr>
        <p:spPr>
          <a:xfrm>
            <a:off x="3324397" y="3224125"/>
            <a:ext cx="492443" cy="461665"/>
          </a:xfrm>
          <a:prstGeom prst="rect">
            <a:avLst/>
          </a:prstGeom>
          <a:noFill/>
        </p:spPr>
        <p:txBody>
          <a:bodyPr wrap="none" rtlCol="0">
            <a:spAutoFit/>
          </a:bodyPr>
          <a:lstStyle/>
          <a:p>
            <a:r>
              <a:rPr kumimoji="1" lang="ja-JP" altLang="en-US" sz="2400" dirty="0"/>
              <a:t>外</a:t>
            </a:r>
          </a:p>
        </p:txBody>
      </p:sp>
      <p:sp>
        <p:nvSpPr>
          <p:cNvPr id="33" name="Google Shape;83;p16">
            <a:extLst>
              <a:ext uri="{FF2B5EF4-FFF2-40B4-BE49-F238E27FC236}">
                <a16:creationId xmlns:a16="http://schemas.microsoft.com/office/drawing/2014/main" id="{EF04127F-78C5-4E50-AC3D-7A582693FE0C}"/>
              </a:ext>
            </a:extLst>
          </p:cNvPr>
          <p:cNvSpPr/>
          <p:nvPr/>
        </p:nvSpPr>
        <p:spPr>
          <a:xfrm rot="5400000">
            <a:off x="6084390" y="3265201"/>
            <a:ext cx="255300" cy="784978"/>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p16">
            <a:extLst>
              <a:ext uri="{FF2B5EF4-FFF2-40B4-BE49-F238E27FC236}">
                <a16:creationId xmlns:a16="http://schemas.microsoft.com/office/drawing/2014/main" id="{039BAB37-55FE-4E43-8A88-08F6EBB6DF0A}"/>
              </a:ext>
            </a:extLst>
          </p:cNvPr>
          <p:cNvSpPr/>
          <p:nvPr/>
        </p:nvSpPr>
        <p:spPr>
          <a:xfrm rot="5400000">
            <a:off x="6084390" y="3830121"/>
            <a:ext cx="255300" cy="784978"/>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81;p16">
            <a:extLst>
              <a:ext uri="{FF2B5EF4-FFF2-40B4-BE49-F238E27FC236}">
                <a16:creationId xmlns:a16="http://schemas.microsoft.com/office/drawing/2014/main" id="{463AEE99-FBB1-4226-9B98-2BEC9CF3EECA}"/>
              </a:ext>
            </a:extLst>
          </p:cNvPr>
          <p:cNvSpPr/>
          <p:nvPr/>
        </p:nvSpPr>
        <p:spPr>
          <a:xfrm>
            <a:off x="6786154" y="3449748"/>
            <a:ext cx="1337120" cy="46166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dirty="0"/>
              <a:t>スイッチ</a:t>
            </a:r>
            <a:endParaRPr sz="1600" dirty="0"/>
          </a:p>
        </p:txBody>
      </p:sp>
      <p:sp>
        <p:nvSpPr>
          <p:cNvPr id="36" name="Google Shape;81;p16">
            <a:extLst>
              <a:ext uri="{FF2B5EF4-FFF2-40B4-BE49-F238E27FC236}">
                <a16:creationId xmlns:a16="http://schemas.microsoft.com/office/drawing/2014/main" id="{DC19C0FD-19D9-4B08-B2DF-D193F04A9435}"/>
              </a:ext>
            </a:extLst>
          </p:cNvPr>
          <p:cNvSpPr/>
          <p:nvPr/>
        </p:nvSpPr>
        <p:spPr>
          <a:xfrm>
            <a:off x="6786154" y="3991777"/>
            <a:ext cx="1337120" cy="46166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1600" dirty="0"/>
              <a:t>超音波</a:t>
            </a:r>
            <a:endParaRPr lang="en-US" altLang="ja-JP" sz="1600" dirty="0"/>
          </a:p>
          <a:p>
            <a:pPr marL="0" lvl="0" indent="0" algn="ctr" rtl="0">
              <a:spcBef>
                <a:spcPts val="0"/>
              </a:spcBef>
              <a:spcAft>
                <a:spcPts val="0"/>
              </a:spcAft>
              <a:buNone/>
            </a:pPr>
            <a:r>
              <a:rPr lang="ja-JP" altLang="en-US" sz="1600" dirty="0"/>
              <a:t>センサー</a:t>
            </a:r>
            <a:endParaRPr sz="1600" dirty="0"/>
          </a:p>
        </p:txBody>
      </p:sp>
      <p:sp>
        <p:nvSpPr>
          <p:cNvPr id="37" name="Google Shape;84;p16">
            <a:extLst>
              <a:ext uri="{FF2B5EF4-FFF2-40B4-BE49-F238E27FC236}">
                <a16:creationId xmlns:a16="http://schemas.microsoft.com/office/drawing/2014/main" id="{FD53454D-E1CE-4B7A-B442-B11490E29E4E}"/>
              </a:ext>
            </a:extLst>
          </p:cNvPr>
          <p:cNvSpPr/>
          <p:nvPr/>
        </p:nvSpPr>
        <p:spPr>
          <a:xfrm rot="2319229">
            <a:off x="2764208" y="2706056"/>
            <a:ext cx="255300" cy="8358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84;p16">
            <a:extLst>
              <a:ext uri="{FF2B5EF4-FFF2-40B4-BE49-F238E27FC236}">
                <a16:creationId xmlns:a16="http://schemas.microsoft.com/office/drawing/2014/main" id="{596A31D1-155D-4B91-B125-BE52FCFA7DD0}"/>
              </a:ext>
            </a:extLst>
          </p:cNvPr>
          <p:cNvSpPr/>
          <p:nvPr/>
        </p:nvSpPr>
        <p:spPr>
          <a:xfrm rot="5400000">
            <a:off x="2818791" y="3571994"/>
            <a:ext cx="255300" cy="61226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CBDAF-B157-4BC9-95C9-6AF3433B51DD}"/>
              </a:ext>
            </a:extLst>
          </p:cNvPr>
          <p:cNvSpPr>
            <a:spLocks noGrp="1"/>
          </p:cNvSpPr>
          <p:nvPr>
            <p:ph type="title"/>
          </p:nvPr>
        </p:nvSpPr>
        <p:spPr/>
        <p:txBody>
          <a:bodyPr>
            <a:noAutofit/>
          </a:bodyPr>
          <a:lstStyle/>
          <a:p>
            <a:r>
              <a:rPr kumimoji="1" lang="ja-JP" altLang="en-US" sz="2700" dirty="0"/>
              <a:t>中間報告（変更点）</a:t>
            </a:r>
          </a:p>
        </p:txBody>
      </p:sp>
      <p:sp>
        <p:nvSpPr>
          <p:cNvPr id="3" name="テキスト プレースホルダー 2">
            <a:extLst>
              <a:ext uri="{FF2B5EF4-FFF2-40B4-BE49-F238E27FC236}">
                <a16:creationId xmlns:a16="http://schemas.microsoft.com/office/drawing/2014/main" id="{FC3F8973-6FB0-4961-BB87-3D173B3B1411}"/>
              </a:ext>
            </a:extLst>
          </p:cNvPr>
          <p:cNvSpPr>
            <a:spLocks noGrp="1"/>
          </p:cNvSpPr>
          <p:nvPr>
            <p:ph type="body" idx="1"/>
          </p:nvPr>
        </p:nvSpPr>
        <p:spPr>
          <a:xfrm>
            <a:off x="311700" y="1152475"/>
            <a:ext cx="8520600" cy="1048465"/>
          </a:xfrm>
        </p:spPr>
        <p:txBody>
          <a:bodyPr>
            <a:normAutofit lnSpcReduction="10000"/>
          </a:bodyPr>
          <a:lstStyle/>
          <a:p>
            <a:r>
              <a:rPr kumimoji="1" lang="en-US" altLang="ja-JP" dirty="0"/>
              <a:t>Bluetooth</a:t>
            </a:r>
            <a:r>
              <a:rPr kumimoji="1" lang="ja-JP" altLang="en-US" dirty="0"/>
              <a:t>接続 → </a:t>
            </a:r>
            <a:r>
              <a:rPr kumimoji="1" lang="en-US" altLang="ja-JP" dirty="0"/>
              <a:t>UDP</a:t>
            </a:r>
            <a:r>
              <a:rPr kumimoji="1" lang="ja-JP" altLang="en-US" dirty="0"/>
              <a:t>通信でラズパイ間のデータの受け渡し</a:t>
            </a:r>
            <a:endParaRPr kumimoji="1" lang="en-US" altLang="ja-JP" dirty="0"/>
          </a:p>
          <a:p>
            <a:r>
              <a:rPr kumimoji="1" lang="ja-JP" altLang="en-US" dirty="0"/>
              <a:t>カメラと</a:t>
            </a:r>
            <a:r>
              <a:rPr kumimoji="1" lang="en-US" altLang="ja-JP" dirty="0"/>
              <a:t>LINE</a:t>
            </a:r>
            <a:r>
              <a:rPr kumimoji="1" lang="ja-JP" altLang="en-US" dirty="0"/>
              <a:t>への通知はセキュリティ面での問題と目的から離れていたので止めました。</a:t>
            </a:r>
            <a:endParaRPr kumimoji="1" lang="en-US" altLang="ja-JP" dirty="0"/>
          </a:p>
          <a:p>
            <a:endParaRPr kumimoji="1" lang="en-US" altLang="ja-JP" dirty="0"/>
          </a:p>
        </p:txBody>
      </p:sp>
      <p:sp>
        <p:nvSpPr>
          <p:cNvPr id="5" name="タイトル 1">
            <a:extLst>
              <a:ext uri="{FF2B5EF4-FFF2-40B4-BE49-F238E27FC236}">
                <a16:creationId xmlns:a16="http://schemas.microsoft.com/office/drawing/2014/main" id="{7FC7F997-7DA2-4BD5-A9AB-84EE7A8B2973}"/>
              </a:ext>
            </a:extLst>
          </p:cNvPr>
          <p:cNvSpPr txBox="1">
            <a:spLocks/>
          </p:cNvSpPr>
          <p:nvPr/>
        </p:nvSpPr>
        <p:spPr>
          <a:xfrm>
            <a:off x="311700" y="220094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kumimoji="1" lang="ja-JP" altLang="en-US" dirty="0"/>
              <a:t>システム内容（完成）</a:t>
            </a:r>
          </a:p>
        </p:txBody>
      </p:sp>
      <p:sp>
        <p:nvSpPr>
          <p:cNvPr id="6" name="テキスト プレースホルダー 2">
            <a:extLst>
              <a:ext uri="{FF2B5EF4-FFF2-40B4-BE49-F238E27FC236}">
                <a16:creationId xmlns:a16="http://schemas.microsoft.com/office/drawing/2014/main" id="{0681DC95-1EFB-4B8F-B32F-EB3C1BFF71C3}"/>
              </a:ext>
            </a:extLst>
          </p:cNvPr>
          <p:cNvSpPr txBox="1">
            <a:spLocks/>
          </p:cNvSpPr>
          <p:nvPr/>
        </p:nvSpPr>
        <p:spPr>
          <a:xfrm>
            <a:off x="311700" y="2773640"/>
            <a:ext cx="8520600" cy="21279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kumimoji="1" lang="ja-JP" altLang="en-US" dirty="0"/>
              <a:t>外のラズパイ</a:t>
            </a:r>
            <a:r>
              <a:rPr kumimoji="1" lang="en-US" altLang="ja-JP" dirty="0"/>
              <a:t>…</a:t>
            </a:r>
            <a:r>
              <a:rPr kumimoji="1" lang="ja-JP" altLang="en-US" dirty="0"/>
              <a:t>スウィッチとセンサーの状態を中のラズパイに送信</a:t>
            </a:r>
            <a:endParaRPr kumimoji="1" lang="en-US" altLang="ja-JP" dirty="0"/>
          </a:p>
          <a:p>
            <a:r>
              <a:rPr kumimoji="1" lang="ja-JP" altLang="en-US" dirty="0"/>
              <a:t>中のラズパイ</a:t>
            </a:r>
            <a:r>
              <a:rPr kumimoji="1" lang="en-US" altLang="ja-JP" dirty="0"/>
              <a:t>…</a:t>
            </a:r>
            <a:r>
              <a:rPr kumimoji="1" lang="ja-JP" altLang="en-US" dirty="0"/>
              <a:t>外から送られたデータを取得、</a:t>
            </a:r>
            <a:endParaRPr kumimoji="1" lang="en-US" altLang="ja-JP" dirty="0"/>
          </a:p>
          <a:p>
            <a:pPr marL="1968500" lvl="4" indent="0">
              <a:buNone/>
            </a:pPr>
            <a:r>
              <a:rPr kumimoji="1" lang="ja-JP" altLang="en-US" dirty="0"/>
              <a:t>  </a:t>
            </a:r>
            <a:r>
              <a:rPr kumimoji="1" lang="ja-JP" altLang="en-US" sz="1800" dirty="0"/>
              <a:t>重複したデータを</a:t>
            </a:r>
            <a:r>
              <a:rPr kumimoji="1" lang="en-US" altLang="ja-JP" sz="1800" dirty="0"/>
              <a:t>1</a:t>
            </a:r>
            <a:r>
              <a:rPr kumimoji="1" lang="ja-JP" altLang="en-US" sz="1800" dirty="0"/>
              <a:t>つにまとめる、</a:t>
            </a:r>
            <a:endParaRPr kumimoji="1" lang="en-US" altLang="ja-JP" dirty="0"/>
          </a:p>
          <a:p>
            <a:pPr marL="1968500" lvl="4" indent="0">
              <a:buNone/>
            </a:pPr>
            <a:r>
              <a:rPr kumimoji="1" lang="ja-JP" altLang="en-US" sz="1800" dirty="0"/>
              <a:t>  モーターでドアを開く、</a:t>
            </a:r>
            <a:endParaRPr kumimoji="1" lang="en-US" altLang="ja-JP" sz="1800" dirty="0"/>
          </a:p>
          <a:p>
            <a:pPr marL="1968500" lvl="4" indent="0">
              <a:buNone/>
            </a:pPr>
            <a:r>
              <a:rPr kumimoji="1" lang="ja-JP" altLang="en-US" sz="1800" dirty="0"/>
              <a:t>  マイクロスイッチで壁に衝突後にモーター逆回転で閉める</a:t>
            </a:r>
          </a:p>
          <a:p>
            <a:r>
              <a:rPr kumimoji="1" lang="ja-JP" altLang="en-US" dirty="0"/>
              <a:t>模型</a:t>
            </a:r>
            <a:r>
              <a:rPr kumimoji="1" lang="en-US" altLang="ja-JP" dirty="0"/>
              <a:t>…</a:t>
            </a:r>
            <a:r>
              <a:rPr kumimoji="1" lang="ja-JP" altLang="en-US" dirty="0"/>
              <a:t>ドア・モーターキャップの作成</a:t>
            </a:r>
            <a:endParaRPr kumimoji="1" lang="en-US" altLang="ja-JP" sz="1800" dirty="0"/>
          </a:p>
        </p:txBody>
      </p:sp>
    </p:spTree>
    <p:extLst>
      <p:ext uri="{BB962C8B-B14F-4D97-AF65-F5344CB8AC3E}">
        <p14:creationId xmlns:p14="http://schemas.microsoft.com/office/powerpoint/2010/main" val="47484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29E113-4EB2-4735-8736-C3B9B2FDE416}"/>
              </a:ext>
            </a:extLst>
          </p:cNvPr>
          <p:cNvSpPr>
            <a:spLocks noGrp="1"/>
          </p:cNvSpPr>
          <p:nvPr>
            <p:ph type="title"/>
          </p:nvPr>
        </p:nvSpPr>
        <p:spPr/>
        <p:txBody>
          <a:bodyPr>
            <a:noAutofit/>
          </a:bodyPr>
          <a:lstStyle/>
          <a:p>
            <a:r>
              <a:rPr kumimoji="1" lang="ja-JP" altLang="en-US" sz="2700" dirty="0"/>
              <a:t>期末報告</a:t>
            </a:r>
            <a:r>
              <a:rPr kumimoji="1" lang="en-US" altLang="ja-JP" sz="2700" dirty="0"/>
              <a:t>(</a:t>
            </a:r>
            <a:r>
              <a:rPr kumimoji="1" lang="ja-JP" altLang="en-US" sz="2700" dirty="0"/>
              <a:t>変更点</a:t>
            </a:r>
            <a:r>
              <a:rPr kumimoji="1" lang="en-US" altLang="ja-JP" sz="2700" dirty="0"/>
              <a:t>)</a:t>
            </a:r>
            <a:endParaRPr kumimoji="1" lang="ja-JP" altLang="en-US" sz="2700" dirty="0"/>
          </a:p>
        </p:txBody>
      </p:sp>
      <p:sp>
        <p:nvSpPr>
          <p:cNvPr id="4" name="テキスト プレースホルダー 2">
            <a:extLst>
              <a:ext uri="{FF2B5EF4-FFF2-40B4-BE49-F238E27FC236}">
                <a16:creationId xmlns:a16="http://schemas.microsoft.com/office/drawing/2014/main" id="{23485938-DB1B-4040-9EC4-18E674B9CE4C}"/>
              </a:ext>
            </a:extLst>
          </p:cNvPr>
          <p:cNvSpPr txBox="1">
            <a:spLocks noGrp="1"/>
          </p:cNvSpPr>
          <p:nvPr>
            <p:ph type="body" idx="1"/>
          </p:nvPr>
        </p:nvSpPr>
        <p:spPr>
          <a:xfrm>
            <a:off x="310600" y="1017725"/>
            <a:ext cx="8521700" cy="3416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kumimoji="1" lang="ja-JP" altLang="en-US" dirty="0"/>
              <a:t>外のラズパイ</a:t>
            </a:r>
            <a:r>
              <a:rPr kumimoji="1" lang="en-US" altLang="ja-JP" dirty="0"/>
              <a:t>…</a:t>
            </a:r>
            <a:r>
              <a:rPr kumimoji="1" lang="ja-JP" altLang="en-US" dirty="0"/>
              <a:t>特になし</a:t>
            </a:r>
            <a:endParaRPr kumimoji="1" lang="en-US" altLang="ja-JP" dirty="0"/>
          </a:p>
          <a:p>
            <a:r>
              <a:rPr kumimoji="1" lang="ja-JP" altLang="en-US" dirty="0"/>
              <a:t>中のラズパイ</a:t>
            </a:r>
            <a:r>
              <a:rPr kumimoji="1" lang="en-US" altLang="ja-JP" dirty="0"/>
              <a:t>…</a:t>
            </a:r>
            <a:r>
              <a:rPr kumimoji="1" lang="ja-JP" altLang="en-US" dirty="0"/>
              <a:t>外のラズパイと同じ処理</a:t>
            </a:r>
            <a:endParaRPr kumimoji="1" lang="en-US" altLang="ja-JP" dirty="0"/>
          </a:p>
          <a:p>
            <a:r>
              <a:rPr kumimoji="1" lang="ja-JP" altLang="en-US" dirty="0"/>
              <a:t>ドアの開閉用ラズパイ</a:t>
            </a:r>
            <a:endParaRPr kumimoji="1" lang="en-US" altLang="ja-JP" dirty="0"/>
          </a:p>
          <a:p>
            <a:pPr marL="596900" lvl="1" indent="0">
              <a:buNone/>
            </a:pPr>
            <a:r>
              <a:rPr kumimoji="1" lang="en-US" altLang="ja-JP" sz="1800" dirty="0"/>
              <a:t>…</a:t>
            </a:r>
            <a:r>
              <a:rPr kumimoji="1" lang="ja-JP" altLang="en-US" sz="1800" dirty="0"/>
              <a:t>外と中からスウィッチとセンサーの状態を確認、</a:t>
            </a:r>
            <a:endParaRPr kumimoji="1" lang="en-US" altLang="ja-JP" sz="1800" dirty="0"/>
          </a:p>
          <a:p>
            <a:pPr marL="596900" lvl="1" indent="0">
              <a:buNone/>
            </a:pPr>
            <a:r>
              <a:rPr kumimoji="1" lang="ja-JP" altLang="en-US" sz="1800" dirty="0"/>
              <a:t>　送られるデータの重複を無くす</a:t>
            </a:r>
            <a:r>
              <a:rPr kumimoji="1" lang="en-US" altLang="ja-JP" sz="1800" dirty="0"/>
              <a:t>(</a:t>
            </a:r>
            <a:r>
              <a:rPr kumimoji="1" lang="ja-JP" altLang="en-US" sz="1800" dirty="0"/>
              <a:t>一度</a:t>
            </a:r>
            <a:r>
              <a:rPr kumimoji="1" lang="ja-JP" altLang="en-US" sz="1800"/>
              <a:t>送った後に</a:t>
            </a:r>
            <a:r>
              <a:rPr kumimoji="1" lang="en-US" altLang="ja-JP" sz="1800"/>
              <a:t>5</a:t>
            </a:r>
            <a:r>
              <a:rPr kumimoji="1" lang="ja-JP" altLang="en-US" sz="1800" dirty="0"/>
              <a:t>秒待機</a:t>
            </a:r>
            <a:r>
              <a:rPr kumimoji="1" lang="en-US" altLang="ja-JP" sz="1800" dirty="0"/>
              <a:t>)</a:t>
            </a:r>
          </a:p>
          <a:p>
            <a:r>
              <a:rPr kumimoji="1" lang="ja-JP" altLang="en-US" dirty="0"/>
              <a:t>模型</a:t>
            </a:r>
            <a:r>
              <a:rPr kumimoji="1" lang="en-US" altLang="ja-JP" dirty="0"/>
              <a:t>…</a:t>
            </a:r>
            <a:r>
              <a:rPr kumimoji="1" lang="ja-JP" altLang="en-US" dirty="0"/>
              <a:t>モーターの土台を作成</a:t>
            </a:r>
            <a:endParaRPr kumimoji="1" lang="en-US" altLang="ja-JP" sz="1800" dirty="0"/>
          </a:p>
        </p:txBody>
      </p:sp>
    </p:spTree>
    <p:extLst>
      <p:ext uri="{BB962C8B-B14F-4D97-AF65-F5344CB8AC3E}">
        <p14:creationId xmlns:p14="http://schemas.microsoft.com/office/powerpoint/2010/main" val="76056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54801-0145-4F04-B46D-3041E4F1F57A}"/>
              </a:ext>
            </a:extLst>
          </p:cNvPr>
          <p:cNvSpPr>
            <a:spLocks noGrp="1"/>
          </p:cNvSpPr>
          <p:nvPr>
            <p:ph type="title"/>
          </p:nvPr>
        </p:nvSpPr>
        <p:spPr/>
        <p:txBody>
          <a:bodyPr>
            <a:normAutofit fontScale="90000"/>
          </a:bodyPr>
          <a:lstStyle/>
          <a:p>
            <a:r>
              <a:rPr kumimoji="1" lang="ja-JP" altLang="en-US" dirty="0"/>
              <a:t>前期のまとめ</a:t>
            </a:r>
          </a:p>
        </p:txBody>
      </p:sp>
      <p:sp>
        <p:nvSpPr>
          <p:cNvPr id="3" name="テキスト プレースホルダー 2">
            <a:extLst>
              <a:ext uri="{FF2B5EF4-FFF2-40B4-BE49-F238E27FC236}">
                <a16:creationId xmlns:a16="http://schemas.microsoft.com/office/drawing/2014/main" id="{AED17DCA-93B1-4F26-B11A-53D9A53F0068}"/>
              </a:ext>
            </a:extLst>
          </p:cNvPr>
          <p:cNvSpPr>
            <a:spLocks noGrp="1"/>
          </p:cNvSpPr>
          <p:nvPr>
            <p:ph type="body" idx="1"/>
          </p:nvPr>
        </p:nvSpPr>
        <p:spPr/>
        <p:txBody>
          <a:bodyPr/>
          <a:lstStyle/>
          <a:p>
            <a:pPr algn="l"/>
            <a:r>
              <a:rPr lang="ja-JP" altLang="en-US" b="0" i="0" dirty="0">
                <a:effectLst/>
                <a:latin typeface="Segoe UI" panose="020B0502040204020203" pitchFamily="34" charset="0"/>
              </a:rPr>
              <a:t>学んだこと</a:t>
            </a:r>
          </a:p>
          <a:p>
            <a:pPr algn="l"/>
            <a:r>
              <a:rPr lang="ja-JP" altLang="en-US" b="0" i="0" dirty="0">
                <a:effectLst/>
                <a:latin typeface="Segoe UI" panose="020B0502040204020203" pitchFamily="34" charset="0"/>
              </a:rPr>
              <a:t>気付いたこと</a:t>
            </a:r>
          </a:p>
          <a:p>
            <a:pPr algn="l"/>
            <a:r>
              <a:rPr lang="ja-JP" altLang="en-US" b="0" i="0" dirty="0">
                <a:effectLst/>
                <a:latin typeface="Segoe UI" panose="020B0502040204020203" pitchFamily="34" charset="0"/>
              </a:rPr>
              <a:t>ゼミや作品制作の感想など）</a:t>
            </a:r>
          </a:p>
          <a:p>
            <a:pPr marL="114300" indent="0">
              <a:buNone/>
            </a:pPr>
            <a:endParaRPr kumimoji="1" lang="ja-JP" altLang="en-US" dirty="0"/>
          </a:p>
        </p:txBody>
      </p:sp>
    </p:spTree>
    <p:extLst>
      <p:ext uri="{BB962C8B-B14F-4D97-AF65-F5344CB8AC3E}">
        <p14:creationId xmlns:p14="http://schemas.microsoft.com/office/powerpoint/2010/main" val="23690818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3D021C0960C95E4FA27DC72D6C14D538" ma:contentTypeVersion="10" ma:contentTypeDescription="新しいドキュメントを作成します。" ma:contentTypeScope="" ma:versionID="504867ffa995e75903bfe7b69e3eaa20">
  <xsd:schema xmlns:xsd="http://www.w3.org/2001/XMLSchema" xmlns:xs="http://www.w3.org/2001/XMLSchema" xmlns:p="http://schemas.microsoft.com/office/2006/metadata/properties" xmlns:ns2="86bdb69b-768d-403a-b521-225e3c9cb4e7" xmlns:ns3="3c354b81-633f-4b2a-9ebe-c81c10044b7e" targetNamespace="http://schemas.microsoft.com/office/2006/metadata/properties" ma:root="true" ma:fieldsID="1c6fb99f73bb1f9a9bbf804b8b95459c" ns2:_="" ns3:_="">
    <xsd:import namespace="86bdb69b-768d-403a-b521-225e3c9cb4e7"/>
    <xsd:import namespace="3c354b81-633f-4b2a-9ebe-c81c10044b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db69b-768d-403a-b521-225e3c9cb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354b81-633f-4b2a-9ebe-c81c10044b7e"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8F4F76-1D2A-4D26-BB45-F81C9FD2D1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6D17B97-5435-4A43-B0A3-D4FC959D5CCB}">
  <ds:schemaRefs>
    <ds:schemaRef ds:uri="3c354b81-633f-4b2a-9ebe-c81c10044b7e"/>
    <ds:schemaRef ds:uri="86bdb69b-768d-403a-b521-225e3c9cb4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F6A60D-6595-48BD-BD64-151E626E14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TotalTime>
  <Words>392</Words>
  <Application>Microsoft Office PowerPoint</Application>
  <PresentationFormat>画面に合わせる (16:9)</PresentationFormat>
  <Paragraphs>57</Paragraphs>
  <Slides>7</Slides>
  <Notes>5</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Arial</vt:lpstr>
      <vt:lpstr>Segoe UI</vt:lpstr>
      <vt:lpstr>Simple Light</vt:lpstr>
      <vt:lpstr>自動ドア</vt:lpstr>
      <vt:lpstr>・テーマ設計の背景</vt:lpstr>
      <vt:lpstr>・システム概要説明</vt:lpstr>
      <vt:lpstr>・システム構成図</vt:lpstr>
      <vt:lpstr>中間報告（変更点）</vt:lpstr>
      <vt:lpstr>期末報告(変更点)</vt:lpstr>
      <vt:lpstr>前期のまとめ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自動ドア</dc:title>
  <cp:lastModifiedBy>コメント</cp:lastModifiedBy>
  <cp:revision>8</cp:revision>
  <dcterms:modified xsi:type="dcterms:W3CDTF">2021-08-25T01:47:58Z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0x0101003D021C0960C95E4FA27DC72D6C14D538</vt:lpwstr>
  </property>
</Properties>
</file>