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13"/>
  </p:notesMasterIdLst>
  <p:sldIdLst>
    <p:sldId id="256" r:id="rId2"/>
    <p:sldId id="263" r:id="rId3"/>
    <p:sldId id="270" r:id="rId4"/>
    <p:sldId id="259" r:id="rId5"/>
    <p:sldId id="262" r:id="rId6"/>
    <p:sldId id="257" r:id="rId7"/>
    <p:sldId id="265" r:id="rId8"/>
    <p:sldId id="258" r:id="rId9"/>
    <p:sldId id="260" r:id="rId10"/>
    <p:sldId id="268" r:id="rId11"/>
    <p:sldId id="267"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EEAFC2-3B94-4127-B580-3CE6334AFE85}" v="36" dt="2021-11-01T06:49:49.521"/>
    <p1510:client id="{D294840B-2945-4827-9326-D477272E4203}" v="592" dt="2021-11-01T09:19:22.962"/>
    <p1510:client id="{DE9C8149-C619-4999-B313-EDE211142E70}" v="1360" dt="2021-11-01T07:58:58.190"/>
    <p1510:client id="{FC38E3DE-A9DB-43B8-A7E0-9A0CD9C9233B}" v="132" dt="2021-11-01T10:22:37.71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ad42f7fe3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ad42f7fe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a:t>今</a:t>
            </a:r>
            <a:r>
              <a:rPr lang="ja-JP"/>
              <a:t>か</a:t>
            </a:r>
            <a:r>
              <a:rPr lang="ja-JP" altLang="en-US"/>
              <a:t>らFuzzySearchの発表を始めます。</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a:buNone/>
            </a:pPr>
            <a:endParaRPr lang="en-US" altLang="ja-JP"/>
          </a:p>
          <a:p>
            <a:pPr marL="0" indent="0">
              <a:buNone/>
            </a:pPr>
            <a:r>
              <a:rPr lang="en-US" altLang="ja"/>
              <a:t>現時点で想定している問題への対処として</a:t>
            </a:r>
          </a:p>
          <a:p>
            <a:pPr marL="0" indent="0">
              <a:buNone/>
            </a:pPr>
            <a:endParaRPr lang="en-US" altLang="ja"/>
          </a:p>
          <a:p>
            <a:pPr marL="0" indent="0">
              <a:buNone/>
            </a:pPr>
            <a:r>
              <a:rPr lang="en-US" altLang="ja" dirty="0"/>
              <a:t>QR</a:t>
            </a:r>
            <a:r>
              <a:rPr lang="ja"/>
              <a:t>コードの添付による協力が必要</a:t>
            </a:r>
            <a:r>
              <a:rPr lang="ja" altLang="en-US"/>
              <a:t>、</a:t>
            </a:r>
            <a:r>
              <a:rPr lang="ja"/>
              <a:t>では使用を想定する場面を絞るなど</a:t>
            </a:r>
            <a:endParaRPr lang="en-US" altLang="ja"/>
          </a:p>
          <a:p>
            <a:pPr marL="0" indent="0">
              <a:buNone/>
            </a:pPr>
            <a:endParaRPr lang="ja" altLang="en-US"/>
          </a:p>
          <a:p>
            <a:pPr marL="0" indent="0">
              <a:buNone/>
            </a:pPr>
            <a:r>
              <a:rPr lang="ja" altLang="en-US"/>
              <a:t>購入物に対しての扱いには、本人確認または購入情報を必須とするなど</a:t>
            </a:r>
            <a:endParaRPr lang="en-US" altLang="ja-JP"/>
          </a:p>
          <a:p>
            <a:pPr marL="0" indent="0">
              <a:buNone/>
            </a:pPr>
            <a:endParaRPr lang="ja" altLang="en-US"/>
          </a:p>
          <a:p>
            <a:pPr marL="0" indent="0">
              <a:buNone/>
            </a:pPr>
            <a:r>
              <a:rPr lang="ja" altLang="en-US"/>
              <a:t>書籍の文字数が多いモノは、</a:t>
            </a:r>
            <a:r>
              <a:rPr lang="en-US" altLang="ja-JP" dirty="0"/>
              <a:t>QR</a:t>
            </a:r>
            <a:r>
              <a:rPr lang="ja" altLang="en-US"/>
              <a:t>コードを</a:t>
            </a:r>
            <a:r>
              <a:rPr lang="en-US" altLang="ja-JP" dirty="0"/>
              <a:t>URL</a:t>
            </a:r>
            <a:r>
              <a:rPr lang="ja" altLang="en-US"/>
              <a:t>にし、少ないモノはテキストにするなど</a:t>
            </a:r>
            <a:endParaRPr lang="en-US" altLang="ja-JP"/>
          </a:p>
          <a:p>
            <a:pPr marL="0" indent="0">
              <a:buNone/>
            </a:pPr>
            <a:endParaRPr lang="ja" altLang="en-US"/>
          </a:p>
          <a:p>
            <a:pPr marL="0" indent="0">
              <a:buNone/>
            </a:pPr>
            <a:r>
              <a:rPr lang="ja" altLang="en-US"/>
              <a:t>の対応を考えています。</a:t>
            </a:r>
          </a:p>
          <a:p>
            <a:pPr marL="0" indent="0">
              <a:buNone/>
            </a:pPr>
            <a:endParaRPr lang="ja" altLang="en-US"/>
          </a:p>
          <a:p>
            <a:pPr marL="0" indent="0">
              <a:buNone/>
            </a:pPr>
            <a:r>
              <a:rPr lang="ja" altLang="en-US"/>
              <a:t>また、今回使用する翻訳</a:t>
            </a:r>
            <a:r>
              <a:rPr lang="en-US" altLang="ja-JP" dirty="0"/>
              <a:t>API</a:t>
            </a:r>
            <a:r>
              <a:rPr lang="ja" altLang="en-US"/>
              <a:t>は無料版で使用できる範囲での実行を想定しています。</a:t>
            </a:r>
            <a:endParaRPr lang="ja"/>
          </a:p>
        </p:txBody>
      </p:sp>
    </p:spTree>
    <p:extLst>
      <p:ext uri="{BB962C8B-B14F-4D97-AF65-F5344CB8AC3E}">
        <p14:creationId xmlns:p14="http://schemas.microsoft.com/office/powerpoint/2010/main" val="1766123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58750" indent="0">
              <a:buNone/>
            </a:pPr>
            <a:r>
              <a:rPr lang="ja-JP" altLang="en-US"/>
              <a:t>SDGs目標として「質の高い教育をみんなに」、「人の国の不平等をなくそう」の２点をテーマに開発を考えています。</a:t>
            </a:r>
            <a:endParaRPr lang="ja-JP"/>
          </a:p>
          <a:p>
            <a:pPr>
              <a:buNone/>
            </a:pPr>
            <a:r>
              <a:rPr lang="ja-JP" altLang="en-US"/>
              <a:t>教育を受けることが難しい人や</a:t>
            </a:r>
            <a:r>
              <a:rPr lang="ja-JP"/>
              <a:t>他国の言葉を知りたいと思う人</a:t>
            </a:r>
            <a:r>
              <a:rPr lang="ja-JP" altLang="en-US"/>
              <a:t>の助けになるモノを目指して作業を行っていこうと考えています。</a:t>
            </a:r>
            <a:endParaRPr lang="en-US" altLang="ja-JP"/>
          </a:p>
        </p:txBody>
      </p:sp>
    </p:spTree>
    <p:extLst>
      <p:ext uri="{BB962C8B-B14F-4D97-AF65-F5344CB8AC3E}">
        <p14:creationId xmlns:p14="http://schemas.microsoft.com/office/powerpoint/2010/main" val="2272205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marR="3810" indent="0">
              <a:buNone/>
            </a:pPr>
            <a:r>
              <a:rPr lang="ja-JP" altLang="en-US">
                <a:latin typeface="Calibri"/>
                <a:cs typeface="Calibri"/>
              </a:rPr>
              <a:t>私たちは、「</a:t>
            </a:r>
            <a:r>
              <a:rPr lang="ja-JP"/>
              <a:t>QRコードで読み取った文字を翻訳するアプリ</a:t>
            </a:r>
            <a:r>
              <a:rPr lang="ja-JP" altLang="en-US"/>
              <a:t>」の制作を考えました。</a:t>
            </a:r>
            <a:endParaRPr lang="en-US" altLang="ja-JP"/>
          </a:p>
          <a:p>
            <a:pPr>
              <a:buNone/>
            </a:pPr>
            <a:endParaRPr lang="ja-JP" altLang="en-US">
              <a:latin typeface="Calibri"/>
              <a:cs typeface="Calibri"/>
            </a:endParaRPr>
          </a:p>
        </p:txBody>
      </p:sp>
    </p:spTree>
    <p:extLst>
      <p:ext uri="{BB962C8B-B14F-4D97-AF65-F5344CB8AC3E}">
        <p14:creationId xmlns:p14="http://schemas.microsoft.com/office/powerpoint/2010/main" val="3999808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marR="3810" indent="0">
              <a:buNone/>
            </a:pPr>
            <a:r>
              <a:rPr lang="ja-JP" altLang="en-US"/>
              <a:t>現状分析として</a:t>
            </a:r>
            <a:endParaRPr lang="ja-JP"/>
          </a:p>
          <a:p>
            <a:pPr marL="171450" marR="3810" indent="0">
              <a:buNone/>
            </a:pPr>
            <a:r>
              <a:rPr lang="ja-JP" altLang="en-US"/>
              <a:t>「知らない言語で書かれた本や小説を読みたい人が他の言語を新しく学習コストが高い」という問題点がある。</a:t>
            </a:r>
            <a:endParaRPr lang="ja-JP"/>
          </a:p>
        </p:txBody>
      </p:sp>
    </p:spTree>
    <p:extLst>
      <p:ext uri="{BB962C8B-B14F-4D97-AF65-F5344CB8AC3E}">
        <p14:creationId xmlns:p14="http://schemas.microsoft.com/office/powerpoint/2010/main" val="1805222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ad42f7fe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ad42f7fe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a:t>私たちは、ユーザ側で文字列のQRコード化ができる機能と、</a:t>
            </a:r>
            <a:endParaRPr lang="ja-JP"/>
          </a:p>
          <a:p>
            <a:pPr marL="0" indent="0">
              <a:buNone/>
            </a:pPr>
            <a:r>
              <a:rPr lang="ja-JP" altLang="en-US"/>
              <a:t>QRコードから文字列を読み取り、アプリ側で設定している言語への翻訳機能の</a:t>
            </a:r>
          </a:p>
          <a:p>
            <a:pPr marL="0" indent="0">
              <a:buNone/>
            </a:pPr>
            <a:r>
              <a:rPr lang="ja-JP" altLang="en-US"/>
              <a:t>実装をしようとしています。</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fcfdf2d1c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fcfdf2d1c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ja-JP" altLang="en-US"/>
              <a:t>看板、メニュー、書籍などからQRコードを読み取ることで得た文字列を翻訳APIに送信し、翻訳します。</a:t>
            </a:r>
            <a:endParaRPr lang="ja-JP"/>
          </a:p>
          <a:p>
            <a:pPr marL="0" indent="0">
              <a:buNone/>
            </a:pPr>
            <a:r>
              <a:rPr lang="ja-JP" altLang="en-US"/>
              <a:t>そのあと、結果を返却することでアプリ側で翻訳した文字列を確認することができます。</a:t>
            </a:r>
          </a:p>
          <a:p>
            <a:pPr marL="0" indent="0">
              <a:buNone/>
            </a:pPr>
            <a:endParaRPr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ad42f7fe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ad42f7fe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3810" indent="0">
              <a:lnSpc>
                <a:spcPct val="115000"/>
              </a:lnSpc>
              <a:buNone/>
            </a:pPr>
            <a:r>
              <a:rPr lang="ja" altLang="en-US" sz="1200">
                <a:solidFill>
                  <a:schemeClr val="dk1"/>
                </a:solidFill>
              </a:rPr>
              <a:t>文字認識にはQRコードと比べて機能を実装した後、翻訳する対象の画像などに使い続けることができます。</a:t>
            </a:r>
            <a:endParaRPr lang="ja-JP" altLang="en-US" sz="1200">
              <a:solidFill>
                <a:schemeClr val="dk1"/>
              </a:solidFill>
            </a:endParaRPr>
          </a:p>
          <a:p>
            <a:pPr marL="0" marR="3810" indent="0">
              <a:lnSpc>
                <a:spcPct val="114999"/>
              </a:lnSpc>
              <a:buNone/>
            </a:pPr>
            <a:r>
              <a:rPr lang="ja" sz="1200">
                <a:solidFill>
                  <a:schemeClr val="dk1"/>
                </a:solidFill>
              </a:rPr>
              <a:t>ただ</a:t>
            </a:r>
            <a:r>
              <a:rPr lang="ja" altLang="en-US" sz="1200">
                <a:solidFill>
                  <a:schemeClr val="dk1"/>
                </a:solidFill>
              </a:rPr>
              <a:t>、</a:t>
            </a:r>
            <a:r>
              <a:rPr lang="en-US" altLang="ja"/>
              <a:t>QR</a:t>
            </a:r>
            <a:r>
              <a:rPr lang="ja" altLang="en-US"/>
              <a:t>コードと比べて</a:t>
            </a:r>
            <a:r>
              <a:rPr lang="ja" sz="1200">
                <a:solidFill>
                  <a:schemeClr val="dk1"/>
                </a:solidFill>
              </a:rPr>
              <a:t>現在の文字認識技術では画像のゆがみや汚れなどが原因で、</a:t>
            </a:r>
            <a:endParaRPr lang="ja" altLang="en-US" sz="1200">
              <a:solidFill>
                <a:schemeClr val="dk1"/>
              </a:solidFill>
            </a:endParaRPr>
          </a:p>
          <a:p>
            <a:pPr marL="0" marR="3810" lvl="0" indent="0" algn="l">
              <a:lnSpc>
                <a:spcPct val="114999"/>
              </a:lnSpc>
              <a:spcBef>
                <a:spcPts val="0"/>
              </a:spcBef>
              <a:spcAft>
                <a:spcPts val="0"/>
              </a:spcAft>
              <a:buNone/>
            </a:pPr>
            <a:r>
              <a:rPr lang="ja" sz="1200">
                <a:solidFill>
                  <a:schemeClr val="dk1"/>
                </a:solidFill>
              </a:rPr>
              <a:t>読み取った情報が誤っていたり、翻訳した文章が正確性に欠けてしまう問題点があります。</a:t>
            </a:r>
            <a:endParaRPr lang="ja" altLang="en-US" sz="1200">
              <a:solidFill>
                <a:schemeClr val="dk1"/>
              </a:solidFill>
            </a:endParaRPr>
          </a:p>
          <a:p>
            <a:pPr marL="0" marR="3810" lvl="0" indent="0" algn="l">
              <a:lnSpc>
                <a:spcPct val="114999"/>
              </a:lnSpc>
              <a:spcBef>
                <a:spcPts val="0"/>
              </a:spcBef>
              <a:spcAft>
                <a:spcPts val="0"/>
              </a:spcAft>
              <a:buSzPts val="1100"/>
              <a:buFont typeface="Arial"/>
              <a:buNone/>
            </a:pPr>
            <a:r>
              <a:rPr lang="ja" altLang="en-US" sz="1200">
                <a:solidFill>
                  <a:schemeClr val="dk1"/>
                </a:solidFill>
              </a:rPr>
              <a:t>これらの比較から今回は正確性を重視してQRコードの使用を考えました。</a:t>
            </a:r>
          </a:p>
          <a:p>
            <a:pPr marL="0" marR="4342" lvl="0" indent="0" algn="l" rtl="0">
              <a:lnSpc>
                <a:spcPct val="115000"/>
              </a:lnSpc>
              <a:spcBef>
                <a:spcPts val="0"/>
              </a:spcBef>
              <a:spcAft>
                <a:spcPts val="0"/>
              </a:spcAft>
              <a:buNone/>
            </a:pPr>
            <a:endParaRPr lang="ja" altLang="en-US" sz="1200"/>
          </a:p>
          <a:p>
            <a:pPr marL="0" indent="0">
              <a:buNone/>
            </a:pPr>
            <a:endParaRPr lang="ja"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marR="3810" indent="0">
              <a:buNone/>
            </a:pPr>
            <a:r>
              <a:rPr lang="ja-JP" altLang="en-US"/>
              <a:t>現在の画像翻訳機能の問題点として</a:t>
            </a:r>
          </a:p>
          <a:p>
            <a:pPr marL="171450" marR="3810" indent="0">
              <a:buNone/>
            </a:pPr>
            <a:endParaRPr lang="ja-JP" altLang="en-US"/>
          </a:p>
          <a:p>
            <a:pPr marL="342900" marR="3810" indent="-171450"/>
            <a:r>
              <a:rPr lang="ja-JP"/>
              <a:t>画像の文字の翻訳の間違い</a:t>
            </a:r>
            <a:endParaRPr lang="en-US" altLang="ja-JP"/>
          </a:p>
          <a:p>
            <a:pPr marL="342900" marR="3810" indent="-171450"/>
            <a:r>
              <a:rPr lang="ja-JP"/>
              <a:t>文字認識する際に言語の指定が必要</a:t>
            </a:r>
            <a:endParaRPr lang="en-US" altLang="ja-JP"/>
          </a:p>
          <a:p>
            <a:pPr marL="342900" marR="3810" indent="-171450"/>
            <a:r>
              <a:rPr lang="ja-JP"/>
              <a:t>汚れやゆがみなどにより、文字の読み間違い</a:t>
            </a:r>
            <a:endParaRPr lang="ja-JP" altLang="en-US"/>
          </a:p>
          <a:p>
            <a:pPr marL="171450" marR="3810" indent="0">
              <a:buNone/>
            </a:pPr>
            <a:r>
              <a:rPr lang="ja-JP" altLang="en-US"/>
              <a:t>など読み取り時の問題や、翻訳した情報の正確性が低いなどの問題があります。</a:t>
            </a:r>
          </a:p>
        </p:txBody>
      </p:sp>
    </p:spTree>
    <p:extLst>
      <p:ext uri="{BB962C8B-B14F-4D97-AF65-F5344CB8AC3E}">
        <p14:creationId xmlns:p14="http://schemas.microsoft.com/office/powerpoint/2010/main" val="2177698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fad42f7fe3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fad42f7fe3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ja"/>
              <a:t>QRコード使用の利点</a:t>
            </a:r>
            <a:r>
              <a:rPr lang="ja" altLang="en-US"/>
              <a:t>は</a:t>
            </a:r>
            <a:endParaRPr lang="ja-JP" altLang="en-US"/>
          </a:p>
          <a:p>
            <a:pPr marL="171450" marR="3810" indent="-171450">
              <a:lnSpc>
                <a:spcPct val="300000"/>
              </a:lnSpc>
            </a:pPr>
            <a:r>
              <a:rPr lang="ja"/>
              <a:t>正確な翻訳情報の取得</a:t>
            </a:r>
            <a:endParaRPr lang="ja-JP" altLang="en-US"/>
          </a:p>
          <a:p>
            <a:pPr marL="171450" marR="3810" indent="-171450"/>
            <a:r>
              <a:rPr lang="ja"/>
              <a:t>読み取り間違いの防止</a:t>
            </a:r>
            <a:endParaRPr lang="en-US" altLang="ja"/>
          </a:p>
          <a:p>
            <a:pPr marL="171450" marR="3810" indent="-171450"/>
            <a:r>
              <a:rPr lang="ja"/>
              <a:t>汚れやゆがみに強い</a:t>
            </a:r>
            <a:endParaRPr lang="ja" altLang="en-US"/>
          </a:p>
          <a:p>
            <a:pPr marL="0" marR="3810" indent="0">
              <a:buNone/>
            </a:pPr>
            <a:r>
              <a:rPr lang="ja"/>
              <a:t>などがあげられます。</a:t>
            </a:r>
            <a:endParaRPr lang="ja" altLang="en-US"/>
          </a:p>
          <a:p>
            <a:pPr marL="0" marR="3810" indent="0">
              <a:buNone/>
            </a:pPr>
            <a:endParaRPr lang="ja"/>
          </a:p>
          <a:p>
            <a:pPr>
              <a:buNone/>
            </a:pPr>
            <a:endParaRPr lang="j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ad42f7fe3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ad42f7fe3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ja" altLang="en-US"/>
              <a:t>ターゲットは</a:t>
            </a:r>
          </a:p>
          <a:p>
            <a:pPr marL="0" indent="0">
              <a:buNone/>
            </a:pPr>
            <a:endParaRPr lang="ja" altLang="en-US"/>
          </a:p>
          <a:p>
            <a:pPr indent="-381000"/>
            <a:r>
              <a:rPr lang="ja"/>
              <a:t>他言語</a:t>
            </a:r>
            <a:r>
              <a:rPr lang="ja" altLang="en-US"/>
              <a:t>で書かれた</a:t>
            </a:r>
            <a:r>
              <a:rPr lang="ja"/>
              <a:t>文章を読めない人</a:t>
            </a:r>
            <a:endParaRPr lang="en-US" altLang="ja"/>
          </a:p>
          <a:p>
            <a:pPr indent="-381000"/>
            <a:r>
              <a:rPr lang="ja"/>
              <a:t>広告など多くの人の目に入る情報を他言語で伝えたい人</a:t>
            </a:r>
          </a:p>
          <a:p>
            <a:pPr marL="76200" indent="0">
              <a:buNone/>
            </a:pPr>
            <a:endParaRPr lang="ja" altLang="en-US"/>
          </a:p>
          <a:p>
            <a:pPr marL="76200" indent="0">
              <a:buNone/>
            </a:pPr>
            <a:r>
              <a:rPr lang="ja" altLang="en-US"/>
              <a:t>を考えています</a:t>
            </a:r>
          </a:p>
          <a:p>
            <a:pPr marL="76200" indent="0">
              <a:buNone/>
            </a:pPr>
            <a:endParaRPr lang="ja" altLang="en-US"/>
          </a:p>
          <a:p>
            <a:pPr marL="76200" indent="0">
              <a:buNone/>
            </a:pPr>
            <a:r>
              <a:rPr lang="ja" altLang="en-US"/>
              <a:t>メモ(読まなくていいよ)：</a:t>
            </a:r>
          </a:p>
          <a:p>
            <a:pPr marL="171450" marR="3810" indent="0">
              <a:buNone/>
            </a:pPr>
            <a:r>
              <a:rPr lang="ja-JP" altLang="en-US"/>
              <a:t>自分が好きな小説で英語の勉強がしたい</a:t>
            </a:r>
            <a:endParaRPr lang="en-US" altLang="ja"/>
          </a:p>
          <a:p>
            <a:pPr marL="171450" marR="3810" indent="0">
              <a:buNone/>
            </a:pPr>
            <a:r>
              <a:rPr lang="ja-JP" altLang="en-US"/>
              <a:t>中国語で書かれた本を日本語で読みたい</a:t>
            </a:r>
            <a:endParaRPr lang="en-US" altLang="ja"/>
          </a:p>
          <a:p>
            <a:pPr marL="171450" marR="3810" indent="0">
              <a:buNone/>
            </a:pPr>
            <a:r>
              <a:rPr lang="ja-JP" altLang="en-US"/>
              <a:t>ハリウッドスターの書いた本を読んでみたい</a:t>
            </a:r>
            <a:endParaRPr lang="en-US" altLang="ja"/>
          </a:p>
          <a:p>
            <a:pPr marL="171450" marR="3810" indent="0">
              <a:buNone/>
            </a:pPr>
            <a:r>
              <a:rPr lang="ja-JP" altLang="en-US"/>
              <a:t>自分が興味のある言語を勉強するために英語で訳された小説を読み比べたい</a:t>
            </a:r>
            <a:endParaRPr lang="j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9600"/>
            </a:lvl1pPr>
          </a:lstStyle>
          <a:p>
            <a:r>
              <a:rPr lang="en-US"/>
              <a:t>Click to edit Master title style</a:t>
            </a:r>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812810" indent="0" algn="ctr">
              <a:buNone/>
              <a:defRPr>
                <a:solidFill>
                  <a:schemeClr val="tx1">
                    <a:tint val="75000"/>
                  </a:schemeClr>
                </a:solidFill>
              </a:defRPr>
            </a:lvl2pPr>
            <a:lvl3pPr marL="1625620" indent="0" algn="ctr">
              <a:buNone/>
              <a:defRPr>
                <a:solidFill>
                  <a:schemeClr val="tx1">
                    <a:tint val="75000"/>
                  </a:schemeClr>
                </a:solidFill>
              </a:defRPr>
            </a:lvl3pPr>
            <a:lvl4pPr marL="2438430" indent="0" algn="ctr">
              <a:buNone/>
              <a:defRPr>
                <a:solidFill>
                  <a:schemeClr val="tx1">
                    <a:tint val="75000"/>
                  </a:schemeClr>
                </a:solidFill>
              </a:defRPr>
            </a:lvl4pPr>
            <a:lvl5pPr marL="3251241" indent="0" algn="ctr">
              <a:buNone/>
              <a:defRPr>
                <a:solidFill>
                  <a:schemeClr val="tx1">
                    <a:tint val="75000"/>
                  </a:schemeClr>
                </a:solidFill>
              </a:defRPr>
            </a:lvl5pPr>
            <a:lvl6pPr marL="4064051" indent="0" algn="ctr">
              <a:buNone/>
              <a:defRPr>
                <a:solidFill>
                  <a:schemeClr val="tx1">
                    <a:tint val="75000"/>
                  </a:schemeClr>
                </a:solidFill>
              </a:defRPr>
            </a:lvl6pPr>
            <a:lvl7pPr marL="4876861" indent="0" algn="ctr">
              <a:buNone/>
              <a:defRPr>
                <a:solidFill>
                  <a:schemeClr val="tx1">
                    <a:tint val="75000"/>
                  </a:schemeClr>
                </a:solidFill>
              </a:defRPr>
            </a:lvl7pPr>
            <a:lvl8pPr marL="5689671" indent="0" algn="ctr">
              <a:buNone/>
              <a:defRPr>
                <a:solidFill>
                  <a:schemeClr val="tx1">
                    <a:tint val="75000"/>
                  </a:schemeClr>
                </a:solidFill>
              </a:defRPr>
            </a:lvl8pPr>
            <a:lvl9pPr marL="650248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68877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8533" b="0" cap="none"/>
            </a:lvl1pPr>
          </a:lstStyle>
          <a:p>
            <a:r>
              <a:rPr lang="en-US"/>
              <a:t>Click to edit Master title style</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3200">
                <a:solidFill>
                  <a:schemeClr val="tx1">
                    <a:lumMod val="65000"/>
                    <a:lumOff val="35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59315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8533" b="0" cap="none"/>
            </a:lvl1pPr>
          </a:lstStyle>
          <a:p>
            <a:r>
              <a:rPr lang="en-US"/>
              <a:t>Click to edit Master title style</a:t>
            </a:r>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2844">
                <a:solidFill>
                  <a:schemeClr val="tx1">
                    <a:lumMod val="50000"/>
                    <a:lumOff val="50000"/>
                  </a:schemeClr>
                </a:solidFill>
              </a:defRPr>
            </a:lvl1pPr>
            <a:lvl2pPr marL="812810" indent="0">
              <a:buFontTx/>
              <a:buNone/>
              <a:defRPr/>
            </a:lvl2pPr>
            <a:lvl3pPr marL="1625620" indent="0">
              <a:buFontTx/>
              <a:buNone/>
              <a:defRPr/>
            </a:lvl3pPr>
            <a:lvl4pPr marL="2438430" indent="0">
              <a:buFontTx/>
              <a:buNone/>
              <a:defRPr/>
            </a:lvl4pPr>
            <a:lvl5pPr marL="3251241"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3200">
                <a:solidFill>
                  <a:schemeClr val="tx1">
                    <a:lumMod val="65000"/>
                    <a:lumOff val="35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dirty="0"/>
              <a:pPr/>
              <a:t>‹#›</a:t>
            </a:fld>
            <a:endParaRPr lang="en-US"/>
          </a:p>
        </p:txBody>
      </p:sp>
      <p:sp>
        <p:nvSpPr>
          <p:cNvPr id="14" name="TextBox 13"/>
          <p:cNvSpPr txBox="1"/>
          <p:nvPr/>
        </p:nvSpPr>
        <p:spPr>
          <a:xfrm>
            <a:off x="1850739" y="486004"/>
            <a:ext cx="457200" cy="438582"/>
          </a:xfrm>
          <a:prstGeom prst="rect">
            <a:avLst/>
          </a:prstGeom>
        </p:spPr>
        <p:txBody>
          <a:bodyPr vert="horz" lIns="162560" tIns="81280" rIns="162560" bIns="81280" rtlCol="0" anchor="ctr">
            <a:noAutofit/>
          </a:bodyPr>
          <a:lstStyle/>
          <a:p>
            <a:pPr lvl="0"/>
            <a:r>
              <a:rPr lang="en-US" sz="14222" baseline="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162560" tIns="81280" rIns="162560" bIns="81280" rtlCol="0" anchor="ctr">
            <a:noAutofit/>
          </a:bodyPr>
          <a:lstStyle/>
          <a:p>
            <a:pPr lvl="0"/>
            <a:r>
              <a:rPr lang="en-US" sz="14222" baseline="0">
                <a:ln w="3175" cmpd="sng">
                  <a:noFill/>
                </a:ln>
                <a:solidFill>
                  <a:schemeClr val="accent1"/>
                </a:solidFill>
                <a:effectLst/>
                <a:latin typeface="Arial"/>
              </a:rPr>
              <a:t>”</a:t>
            </a:r>
          </a:p>
        </p:txBody>
      </p:sp>
    </p:spTree>
    <p:extLst>
      <p:ext uri="{BB962C8B-B14F-4D97-AF65-F5344CB8AC3E}">
        <p14:creationId xmlns:p14="http://schemas.microsoft.com/office/powerpoint/2010/main" val="1424378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8533" b="0"/>
            </a:lvl1pPr>
          </a:lstStyle>
          <a:p>
            <a:r>
              <a:rPr lang="en-US"/>
              <a:t>Click to edit Master title style</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11826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8533" b="0" cap="none"/>
            </a:lvl1pPr>
          </a:lstStyle>
          <a:p>
            <a:r>
              <a:rPr lang="en-US"/>
              <a:t>Click to edit Master title style</a:t>
            </a:r>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4267">
                <a:solidFill>
                  <a:schemeClr val="accent1"/>
                </a:solidFill>
              </a:defRPr>
            </a:lvl1pPr>
            <a:lvl2pPr marL="812810" indent="0">
              <a:buFontTx/>
              <a:buNone/>
              <a:defRPr/>
            </a:lvl2pPr>
            <a:lvl3pPr marL="1625620" indent="0">
              <a:buFontTx/>
              <a:buNone/>
              <a:defRPr/>
            </a:lvl3pPr>
            <a:lvl4pPr marL="2438430" indent="0">
              <a:buFontTx/>
              <a:buNone/>
              <a:defRPr/>
            </a:lvl4pPr>
            <a:lvl5pPr marL="3251241"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a:p>
        </p:txBody>
      </p:sp>
      <p:sp>
        <p:nvSpPr>
          <p:cNvPr id="17" name="TextBox 16"/>
          <p:cNvSpPr txBox="1"/>
          <p:nvPr/>
        </p:nvSpPr>
        <p:spPr>
          <a:xfrm>
            <a:off x="1850739" y="486004"/>
            <a:ext cx="457200" cy="438582"/>
          </a:xfrm>
          <a:prstGeom prst="rect">
            <a:avLst/>
          </a:prstGeom>
        </p:spPr>
        <p:txBody>
          <a:bodyPr vert="horz" lIns="162560" tIns="81280" rIns="162560" bIns="81280" rtlCol="0" anchor="ctr">
            <a:noAutofit/>
          </a:bodyPr>
          <a:lstStyle/>
          <a:p>
            <a:pPr lvl="0"/>
            <a:r>
              <a:rPr lang="en-US" sz="14222" baseline="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162560" tIns="81280" rIns="162560" bIns="81280" rtlCol="0" anchor="ctr">
            <a:noAutofit/>
          </a:bodyPr>
          <a:lstStyle/>
          <a:p>
            <a:pPr lvl="0"/>
            <a:r>
              <a:rPr lang="en-US" sz="14222" baseline="0">
                <a:ln w="3175" cmpd="sng">
                  <a:noFill/>
                </a:ln>
                <a:solidFill>
                  <a:schemeClr val="accent1"/>
                </a:solidFill>
                <a:effectLst/>
                <a:latin typeface="Arial"/>
              </a:rPr>
              <a:t>”</a:t>
            </a:r>
          </a:p>
        </p:txBody>
      </p:sp>
    </p:spTree>
    <p:extLst>
      <p:ext uri="{BB962C8B-B14F-4D97-AF65-F5344CB8AC3E}">
        <p14:creationId xmlns:p14="http://schemas.microsoft.com/office/powerpoint/2010/main" val="1555609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8533" b="0"/>
            </a:lvl1pPr>
          </a:lstStyle>
          <a:p>
            <a:r>
              <a:rPr lang="en-US"/>
              <a:t>Click to edit Master title style</a:t>
            </a:r>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4267">
                <a:solidFill>
                  <a:schemeClr val="accent1"/>
                </a:solidFill>
              </a:defRPr>
            </a:lvl1pPr>
            <a:lvl2pPr marL="812810" indent="0">
              <a:buFontTx/>
              <a:buNone/>
              <a:defRPr/>
            </a:lvl2pPr>
            <a:lvl3pPr marL="1625620" indent="0">
              <a:buFontTx/>
              <a:buNone/>
              <a:defRPr/>
            </a:lvl3pPr>
            <a:lvl4pPr marL="2438430" indent="0">
              <a:buFontTx/>
              <a:buNone/>
              <a:defRPr/>
            </a:lvl4pPr>
            <a:lvl5pPr marL="3251241"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66816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04771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23758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extLst>
      <p:ext uri="{BB962C8B-B14F-4D97-AF65-F5344CB8AC3E}">
        <p14:creationId xmlns:p14="http://schemas.microsoft.com/office/powerpoint/2010/main" val="165842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06894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7111" b="0" cap="none"/>
            </a:lvl1pPr>
          </a:lstStyle>
          <a:p>
            <a:r>
              <a:rPr lang="en-US"/>
              <a:t>Click to edit Master title style</a:t>
            </a:r>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3556">
                <a:solidFill>
                  <a:schemeClr val="tx1">
                    <a:lumMod val="65000"/>
                    <a:lumOff val="35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1611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11/1/2021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12822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4267" b="0"/>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4267" b="0"/>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11/1/2021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05284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11/1/2021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39883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97302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3556" b="0"/>
            </a:lvl1pPr>
          </a:lstStyle>
          <a:p>
            <a:r>
              <a:rPr lang="en-US"/>
              <a:t>Click to edit Master title style</a:t>
            </a:r>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80326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4267" b="0"/>
            </a:lvl1pPr>
          </a:lstStyle>
          <a:p>
            <a:r>
              <a:rPr lang="en-US"/>
              <a:t>Click to edit Master title style</a:t>
            </a:r>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2133"/>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0109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118"/>
            <a:ext cx="1767506" cy="5139822"/>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1600">
                <a:solidFill>
                  <a:schemeClr val="tx1">
                    <a:tint val="75000"/>
                  </a:schemeClr>
                </a:solidFill>
              </a:defRPr>
            </a:lvl1pPr>
          </a:lstStyle>
          <a:p>
            <a:fld id="{B61BEF0D-F0BB-DE4B-95CE-6DB70DBA9567}" type="datetimeFigureOut">
              <a:rPr lang="en-US" dirty="0"/>
              <a:pPr/>
              <a:t>11/1/2021</a:t>
            </a:fld>
            <a:endParaRPr lang="en-US"/>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3556">
                <a:solidFill>
                  <a:srgbClr val="FEFFFF"/>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043083695"/>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 id="2147483894" r:id="rId17"/>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629202" y="1282101"/>
            <a:ext cx="6686549" cy="1697086"/>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0"/>
              </a:spcAft>
              <a:buClr>
                <a:schemeClr val="dk1"/>
              </a:buClr>
              <a:buSzPts val="1100"/>
              <a:buFont typeface="Arial"/>
              <a:buNone/>
            </a:pPr>
            <a:r>
              <a:rPr lang="en-US" altLang="ja" sz="8000" b="1" err="1">
                <a:ea typeface="メイリオ"/>
              </a:rPr>
              <a:t>FuzzySearch</a:t>
            </a:r>
            <a:endParaRPr lang="ja-JP" altLang="en-US" sz="8000">
              <a:ea typeface="メイリオ"/>
            </a:endParaRPr>
          </a:p>
        </p:txBody>
      </p:sp>
      <p:sp>
        <p:nvSpPr>
          <p:cNvPr id="55" name="Google Shape;55;p13"/>
          <p:cNvSpPr txBox="1">
            <a:spLocks noGrp="1"/>
          </p:cNvSpPr>
          <p:nvPr>
            <p:ph type="subTitle" idx="1"/>
          </p:nvPr>
        </p:nvSpPr>
        <p:spPr>
          <a:xfrm>
            <a:off x="387900" y="3254663"/>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ja"/>
              <a:t>メンバー：藤村伊織、植田律樹、三王竣介、松田勘太郎</a:t>
            </a:r>
            <a:endParaRPr lang="ja-JP"/>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769ABB-ED87-4103-9715-DEBE6113EB25}"/>
              </a:ext>
            </a:extLst>
          </p:cNvPr>
          <p:cNvSpPr>
            <a:spLocks noGrp="1"/>
          </p:cNvSpPr>
          <p:nvPr>
            <p:ph type="title"/>
          </p:nvPr>
        </p:nvSpPr>
        <p:spPr>
          <a:xfrm>
            <a:off x="505794" y="132317"/>
            <a:ext cx="8326506" cy="572700"/>
          </a:xfrm>
        </p:spPr>
        <p:txBody>
          <a:bodyPr>
            <a:noAutofit/>
          </a:bodyPr>
          <a:lstStyle/>
          <a:p>
            <a:r>
              <a:rPr lang="ja-JP" altLang="en-US" sz="4000" b="1">
                <a:ea typeface="メイリオ"/>
              </a:rPr>
              <a:t>将来的な目標</a:t>
            </a:r>
          </a:p>
        </p:txBody>
      </p:sp>
      <p:sp>
        <p:nvSpPr>
          <p:cNvPr id="3" name="テキスト プレースホルダー 2">
            <a:extLst>
              <a:ext uri="{FF2B5EF4-FFF2-40B4-BE49-F238E27FC236}">
                <a16:creationId xmlns:a16="http://schemas.microsoft.com/office/drawing/2014/main" id="{5383AED4-414E-4016-A1AA-F913FD4EA491}"/>
              </a:ext>
            </a:extLst>
          </p:cNvPr>
          <p:cNvSpPr>
            <a:spLocks noGrp="1"/>
          </p:cNvSpPr>
          <p:nvPr>
            <p:ph type="body" idx="1"/>
          </p:nvPr>
        </p:nvSpPr>
        <p:spPr>
          <a:xfrm>
            <a:off x="516577" y="699588"/>
            <a:ext cx="8520600" cy="4020249"/>
          </a:xfrm>
        </p:spPr>
        <p:txBody>
          <a:bodyPr spcFirstLastPara="1" vert="horz" wrap="square" lIns="91425" tIns="91425" rIns="91425" bIns="91425" rtlCol="0" anchor="t" anchorCtr="0">
            <a:noAutofit/>
          </a:bodyPr>
          <a:lstStyle/>
          <a:p>
            <a:pPr indent="-317500">
              <a:lnSpc>
                <a:spcPct val="150000"/>
              </a:lnSpc>
              <a:buFont typeface="Arial,Sans-Serif" charset="2"/>
            </a:pPr>
            <a:r>
              <a:rPr lang="en-US" altLang="ja" sz="3200">
                <a:solidFill>
                  <a:schemeClr val="dk1"/>
                </a:solidFill>
                <a:ea typeface="+mn-lt"/>
                <a:cs typeface="+mn-lt"/>
              </a:rPr>
              <a:t>QR</a:t>
            </a:r>
            <a:r>
              <a:rPr lang="ja" altLang="en-US" sz="3200">
                <a:solidFill>
                  <a:schemeClr val="dk1"/>
                </a:solidFill>
                <a:ea typeface="+mn-lt"/>
                <a:cs typeface="+mn-lt"/>
              </a:rPr>
              <a:t>コードの添付</a:t>
            </a:r>
            <a:r>
              <a:rPr lang="ja" altLang="en-US" sz="3200">
                <a:ea typeface="+mn-lt"/>
                <a:cs typeface="+mn-lt"/>
              </a:rPr>
              <a:t>による協力が必要</a:t>
            </a:r>
            <a:endParaRPr lang="en-US" altLang="ja-JP" sz="3200">
              <a:ea typeface="+mn-lt"/>
              <a:cs typeface="+mn-lt"/>
            </a:endParaRPr>
          </a:p>
          <a:p>
            <a:pPr indent="-317500">
              <a:lnSpc>
                <a:spcPct val="150000"/>
              </a:lnSpc>
              <a:buFont typeface="Arial,Sans-Serif" charset="2"/>
            </a:pPr>
            <a:r>
              <a:rPr lang="ja" altLang="en-US" sz="3200">
                <a:ea typeface="+mn-lt"/>
                <a:cs typeface="+mn-lt"/>
              </a:rPr>
              <a:t>購入物に対しての扱い</a:t>
            </a:r>
            <a:endParaRPr lang="en-US" altLang="ja-JP" sz="3200">
              <a:ea typeface="+mn-lt"/>
              <a:cs typeface="+mn-lt"/>
            </a:endParaRPr>
          </a:p>
          <a:p>
            <a:pPr indent="-317500">
              <a:lnSpc>
                <a:spcPct val="150000"/>
              </a:lnSpc>
              <a:buFont typeface="Arial,Sans-Serif" charset="2"/>
            </a:pPr>
            <a:r>
              <a:rPr lang="ja" altLang="en-US" sz="3200">
                <a:ea typeface="+mn-lt"/>
                <a:cs typeface="+mn-lt"/>
              </a:rPr>
              <a:t>書籍など文字数が多いもの</a:t>
            </a:r>
            <a:endParaRPr lang="en-US" altLang="ja-JP" sz="3200">
              <a:ea typeface="+mn-lt"/>
              <a:cs typeface="+mn-lt"/>
            </a:endParaRPr>
          </a:p>
          <a:p>
            <a:pPr marL="139700" indent="0">
              <a:lnSpc>
                <a:spcPct val="150000"/>
              </a:lnSpc>
              <a:buNone/>
            </a:pPr>
            <a:endParaRPr lang="ja" altLang="en-US" sz="3200">
              <a:ea typeface="+mn-lt"/>
              <a:cs typeface="+mn-lt"/>
            </a:endParaRPr>
          </a:p>
          <a:p>
            <a:pPr marL="139700" indent="0">
              <a:buNone/>
            </a:pPr>
            <a:r>
              <a:rPr lang="ja" altLang="en-US" sz="2400">
                <a:solidFill>
                  <a:srgbClr val="FF0000"/>
                </a:solidFill>
                <a:ea typeface="+mn-lt"/>
                <a:cs typeface="+mn-lt"/>
              </a:rPr>
              <a:t>※</a:t>
            </a:r>
            <a:r>
              <a:rPr lang="ja" sz="2400">
                <a:solidFill>
                  <a:srgbClr val="FF0000"/>
                </a:solidFill>
                <a:ea typeface="+mn-lt"/>
                <a:cs typeface="+mn-lt"/>
              </a:rPr>
              <a:t>今回使用する翻訳</a:t>
            </a:r>
            <a:r>
              <a:rPr lang="en-US" sz="2400">
                <a:solidFill>
                  <a:srgbClr val="FF0000"/>
                </a:solidFill>
                <a:ea typeface="+mn-lt"/>
                <a:cs typeface="+mn-lt"/>
              </a:rPr>
              <a:t>API</a:t>
            </a:r>
            <a:r>
              <a:rPr lang="ja" sz="2400">
                <a:solidFill>
                  <a:srgbClr val="FF0000"/>
                </a:solidFill>
                <a:ea typeface="+mn-lt"/>
                <a:cs typeface="+mn-lt"/>
              </a:rPr>
              <a:t>は無料版で使用できる範囲での実行を想定して</a:t>
            </a:r>
            <a:r>
              <a:rPr lang="ja" altLang="en-US" sz="2400">
                <a:solidFill>
                  <a:srgbClr val="FF0000"/>
                </a:solidFill>
                <a:ea typeface="+mn-lt"/>
                <a:cs typeface="+mn-lt"/>
              </a:rPr>
              <a:t>い</a:t>
            </a:r>
            <a:r>
              <a:rPr lang="ja" sz="2400">
                <a:solidFill>
                  <a:srgbClr val="FF0000"/>
                </a:solidFill>
                <a:ea typeface="+mn-lt"/>
                <a:cs typeface="+mn-lt"/>
              </a:rPr>
              <a:t>ます</a:t>
            </a:r>
            <a:r>
              <a:rPr lang="ja" altLang="en-US" sz="2400">
                <a:solidFill>
                  <a:srgbClr val="FF0000"/>
                </a:solidFill>
                <a:ea typeface="+mn-lt"/>
                <a:cs typeface="+mn-lt"/>
              </a:rPr>
              <a:t>。</a:t>
            </a:r>
            <a:endParaRPr lang="en-US" sz="2800">
              <a:solidFill>
                <a:srgbClr val="FF0000"/>
              </a:solidFill>
              <a:ea typeface="+mn-lt"/>
              <a:cs typeface="+mn-lt"/>
            </a:endParaRPr>
          </a:p>
          <a:p>
            <a:endParaRPr lang="ja-JP" altLang="en-US" sz="2800">
              <a:ea typeface="メイリオ"/>
            </a:endParaRPr>
          </a:p>
        </p:txBody>
      </p:sp>
    </p:spTree>
    <p:extLst>
      <p:ext uri="{BB962C8B-B14F-4D97-AF65-F5344CB8AC3E}">
        <p14:creationId xmlns:p14="http://schemas.microsoft.com/office/powerpoint/2010/main" val="3309337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0;p14">
            <a:extLst>
              <a:ext uri="{FF2B5EF4-FFF2-40B4-BE49-F238E27FC236}">
                <a16:creationId xmlns:a16="http://schemas.microsoft.com/office/drawing/2014/main" id="{841F1AF7-0E58-48ED-9725-E09C4DF35DFD}"/>
              </a:ext>
            </a:extLst>
          </p:cNvPr>
          <p:cNvSpPr txBox="1">
            <a:spLocks noGrp="1"/>
          </p:cNvSpPr>
          <p:nvPr>
            <p:ph type="title"/>
          </p:nvPr>
        </p:nvSpPr>
        <p:spPr>
          <a:xfrm>
            <a:off x="2214641" y="157996"/>
            <a:ext cx="6612006" cy="982454"/>
          </a:xfrm>
          <a:prstGeom prst="rect">
            <a:avLst/>
          </a:prstGeom>
        </p:spPr>
        <p:txBody>
          <a:bodyPr spcFirstLastPara="1" wrap="square" lIns="91425" tIns="91425" rIns="91425" bIns="91425" anchor="t" anchorCtr="0">
            <a:noAutofit/>
          </a:bodyPr>
          <a:lstStyle/>
          <a:p>
            <a:pPr algn="ctr"/>
            <a:r>
              <a:rPr lang="ja" altLang="en-US" sz="5400">
                <a:latin typeface="Arial"/>
                <a:ea typeface="メイリオ"/>
                <a:cs typeface="Arial"/>
              </a:rPr>
              <a:t>SDGs目標</a:t>
            </a:r>
          </a:p>
        </p:txBody>
      </p:sp>
      <p:pic>
        <p:nvPicPr>
          <p:cNvPr id="9" name="図 4">
            <a:extLst>
              <a:ext uri="{FF2B5EF4-FFF2-40B4-BE49-F238E27FC236}">
                <a16:creationId xmlns:a16="http://schemas.microsoft.com/office/drawing/2014/main" id="{F984919D-2187-4873-828B-1032443B2833}"/>
              </a:ext>
            </a:extLst>
          </p:cNvPr>
          <p:cNvPicPr>
            <a:picLocks noChangeAspect="1"/>
          </p:cNvPicPr>
          <p:nvPr/>
        </p:nvPicPr>
        <p:blipFill>
          <a:blip r:embed="rId3"/>
          <a:stretch>
            <a:fillRect/>
          </a:stretch>
        </p:blipFill>
        <p:spPr>
          <a:xfrm>
            <a:off x="3103353" y="1706952"/>
            <a:ext cx="2559889" cy="2559889"/>
          </a:xfrm>
          <a:prstGeom prst="rect">
            <a:avLst/>
          </a:prstGeom>
        </p:spPr>
      </p:pic>
      <p:pic>
        <p:nvPicPr>
          <p:cNvPr id="11" name="図 5" descr="ロゴ が含まれている画像&#10;&#10;説明は自動で生成されたものです">
            <a:extLst>
              <a:ext uri="{FF2B5EF4-FFF2-40B4-BE49-F238E27FC236}">
                <a16:creationId xmlns:a16="http://schemas.microsoft.com/office/drawing/2014/main" id="{F22FFED4-F91C-46E8-8580-0E0C3F079208}"/>
              </a:ext>
            </a:extLst>
          </p:cNvPr>
          <p:cNvPicPr>
            <a:picLocks noChangeAspect="1"/>
          </p:cNvPicPr>
          <p:nvPr/>
        </p:nvPicPr>
        <p:blipFill>
          <a:blip r:embed="rId4"/>
          <a:stretch>
            <a:fillRect/>
          </a:stretch>
        </p:blipFill>
        <p:spPr>
          <a:xfrm>
            <a:off x="5842240" y="1706952"/>
            <a:ext cx="2559889" cy="2559889"/>
          </a:xfrm>
          <a:prstGeom prst="rect">
            <a:avLst/>
          </a:prstGeom>
        </p:spPr>
      </p:pic>
    </p:spTree>
    <p:extLst>
      <p:ext uri="{BB962C8B-B14F-4D97-AF65-F5344CB8AC3E}">
        <p14:creationId xmlns:p14="http://schemas.microsoft.com/office/powerpoint/2010/main" val="1027630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0;p14">
            <a:extLst>
              <a:ext uri="{FF2B5EF4-FFF2-40B4-BE49-F238E27FC236}">
                <a16:creationId xmlns:a16="http://schemas.microsoft.com/office/drawing/2014/main" id="{42479AD3-6E59-479D-A483-1C400EAB2A87}"/>
              </a:ext>
            </a:extLst>
          </p:cNvPr>
          <p:cNvSpPr txBox="1">
            <a:spLocks noGrp="1"/>
          </p:cNvSpPr>
          <p:nvPr>
            <p:ph type="title"/>
          </p:nvPr>
        </p:nvSpPr>
        <p:spPr>
          <a:xfrm>
            <a:off x="2214641" y="157996"/>
            <a:ext cx="6612006" cy="9824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 altLang="en-US" sz="5400">
                <a:ea typeface="メイリオ"/>
              </a:rPr>
              <a:t>作品概要</a:t>
            </a:r>
          </a:p>
        </p:txBody>
      </p:sp>
      <p:sp>
        <p:nvSpPr>
          <p:cNvPr id="7" name="Google Shape;61;p14">
            <a:extLst>
              <a:ext uri="{FF2B5EF4-FFF2-40B4-BE49-F238E27FC236}">
                <a16:creationId xmlns:a16="http://schemas.microsoft.com/office/drawing/2014/main" id="{6EC0DB23-7186-4B7A-9E99-5B3FA156ED07}"/>
              </a:ext>
            </a:extLst>
          </p:cNvPr>
          <p:cNvSpPr txBox="1">
            <a:spLocks noGrp="1"/>
          </p:cNvSpPr>
          <p:nvPr>
            <p:ph type="body" idx="1"/>
          </p:nvPr>
        </p:nvSpPr>
        <p:spPr>
          <a:xfrm>
            <a:off x="2209511" y="1529880"/>
            <a:ext cx="6622789" cy="3038995"/>
          </a:xfrm>
          <a:prstGeom prst="rect">
            <a:avLst/>
          </a:prstGeom>
        </p:spPr>
        <p:txBody>
          <a:bodyPr spcFirstLastPara="1" vert="horz" wrap="square" lIns="91425" tIns="91425" rIns="61675" bIns="91425" rtlCol="0" anchor="ctr" anchorCtr="0">
            <a:normAutofit/>
          </a:bodyPr>
          <a:lstStyle/>
          <a:p>
            <a:pPr marL="0" marR="3810" lvl="0" indent="0" algn="l" rtl="0">
              <a:spcBef>
                <a:spcPts val="0"/>
              </a:spcBef>
              <a:spcAft>
                <a:spcPts val="0"/>
              </a:spcAft>
              <a:buNone/>
            </a:pPr>
            <a:r>
              <a:rPr lang="ja-JP" altLang="en-US" sz="4800">
                <a:solidFill>
                  <a:schemeClr val="dk1"/>
                </a:solidFill>
                <a:ea typeface="メイリオ"/>
              </a:rPr>
              <a:t>QRコードで読み取った文字を翻訳するアプリ</a:t>
            </a:r>
            <a:endParaRPr lang="ja-JP" sz="4800">
              <a:solidFill>
                <a:schemeClr val="dk1"/>
              </a:solidFill>
            </a:endParaRPr>
          </a:p>
        </p:txBody>
      </p:sp>
    </p:spTree>
    <p:extLst>
      <p:ext uri="{BB962C8B-B14F-4D97-AF65-F5344CB8AC3E}">
        <p14:creationId xmlns:p14="http://schemas.microsoft.com/office/powerpoint/2010/main" val="2606223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0;p14">
            <a:extLst>
              <a:ext uri="{FF2B5EF4-FFF2-40B4-BE49-F238E27FC236}">
                <a16:creationId xmlns:a16="http://schemas.microsoft.com/office/drawing/2014/main" id="{42479AD3-6E59-479D-A483-1C400EAB2A87}"/>
              </a:ext>
            </a:extLst>
          </p:cNvPr>
          <p:cNvSpPr txBox="1">
            <a:spLocks noGrp="1"/>
          </p:cNvSpPr>
          <p:nvPr>
            <p:ph type="title"/>
          </p:nvPr>
        </p:nvSpPr>
        <p:spPr>
          <a:xfrm>
            <a:off x="2042114" y="255043"/>
            <a:ext cx="6612006" cy="9824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 altLang="en-US" sz="5400">
                <a:ea typeface="メイリオ"/>
              </a:rPr>
              <a:t>現状分析</a:t>
            </a:r>
            <a:endParaRPr lang="ja" altLang="en-US" sz="5400" dirty="0">
              <a:ea typeface="メイリオ"/>
            </a:endParaRPr>
          </a:p>
        </p:txBody>
      </p:sp>
      <p:sp>
        <p:nvSpPr>
          <p:cNvPr id="7" name="Google Shape;61;p14">
            <a:extLst>
              <a:ext uri="{FF2B5EF4-FFF2-40B4-BE49-F238E27FC236}">
                <a16:creationId xmlns:a16="http://schemas.microsoft.com/office/drawing/2014/main" id="{6EC0DB23-7186-4B7A-9E99-5B3FA156ED07}"/>
              </a:ext>
            </a:extLst>
          </p:cNvPr>
          <p:cNvSpPr txBox="1">
            <a:spLocks noGrp="1"/>
          </p:cNvSpPr>
          <p:nvPr>
            <p:ph type="body" idx="1"/>
          </p:nvPr>
        </p:nvSpPr>
        <p:spPr>
          <a:xfrm>
            <a:off x="2231078" y="1529880"/>
            <a:ext cx="6622789" cy="3038995"/>
          </a:xfrm>
          <a:prstGeom prst="rect">
            <a:avLst/>
          </a:prstGeom>
        </p:spPr>
        <p:txBody>
          <a:bodyPr spcFirstLastPara="1" vert="horz" wrap="square" lIns="91425" tIns="91425" rIns="61675" bIns="91425" rtlCol="0" anchor="t" anchorCtr="0">
            <a:normAutofit/>
          </a:bodyPr>
          <a:lstStyle/>
          <a:p>
            <a:pPr marL="571500" marR="3810" lvl="0" indent="-571500" algn="l">
              <a:spcBef>
                <a:spcPts val="0"/>
              </a:spcBef>
              <a:spcAft>
                <a:spcPts val="0"/>
              </a:spcAft>
              <a:buFont typeface="Wingdings" panose="05000000000000000000" pitchFamily="2" charset="2"/>
              <a:buChar char="l"/>
            </a:pPr>
            <a:r>
              <a:rPr lang="ja-JP" sz="3600" dirty="0">
                <a:ea typeface="+mn-lt"/>
                <a:cs typeface="+mn-lt"/>
              </a:rPr>
              <a:t>知らない言語で書かれた本や小説を読みたいが他の言語を新しく学ぶには敷居が高い。</a:t>
            </a:r>
            <a:endParaRPr lang="ja-JP" altLang="en-US" sz="3600" dirty="0">
              <a:solidFill>
                <a:schemeClr val="dk1"/>
              </a:solidFill>
              <a:ea typeface="メイリオ"/>
            </a:endParaRPr>
          </a:p>
        </p:txBody>
      </p:sp>
    </p:spTree>
    <p:extLst>
      <p:ext uri="{BB962C8B-B14F-4D97-AF65-F5344CB8AC3E}">
        <p14:creationId xmlns:p14="http://schemas.microsoft.com/office/powerpoint/2010/main" val="710225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2" name="Google Shape;60;p14">
            <a:extLst>
              <a:ext uri="{FF2B5EF4-FFF2-40B4-BE49-F238E27FC236}">
                <a16:creationId xmlns:a16="http://schemas.microsoft.com/office/drawing/2014/main" id="{7EB84E9F-5088-4DE5-A3D4-AA075DCE76D7}"/>
              </a:ext>
            </a:extLst>
          </p:cNvPr>
          <p:cNvSpPr txBox="1">
            <a:spLocks/>
          </p:cNvSpPr>
          <p:nvPr/>
        </p:nvSpPr>
        <p:spPr>
          <a:xfrm>
            <a:off x="2214641" y="157996"/>
            <a:ext cx="6612006" cy="982454"/>
          </a:xfrm>
          <a:prstGeom prst="rect">
            <a:avLst/>
          </a:prstGeom>
        </p:spPr>
        <p:txBody>
          <a:bodyPr spcFirstLastPara="1" vert="horz" wrap="square" lIns="91425" tIns="91425" rIns="91425" bIns="91425" rtlCol="0" anchor="t" anchorCtr="0">
            <a:noAutofit/>
          </a:bodyPr>
          <a:lstStyle>
            <a:lvl1pPr lvl="0" algn="l" defTabSz="457200" rtl="0" eaLnBrk="1" latinLnBrk="0" hangingPunct="1">
              <a:spcBef>
                <a:spcPts val="0"/>
              </a:spcBef>
              <a:spcAft>
                <a:spcPts val="0"/>
              </a:spcAft>
              <a:buSzPts val="2800"/>
              <a:buNone/>
              <a:defRPr sz="3600" kern="1200">
                <a:solidFill>
                  <a:schemeClr val="accent2">
                    <a:lumMod val="75000"/>
                  </a:schemeClr>
                </a:solidFill>
                <a:latin typeface="+mj-lt"/>
                <a:ea typeface="+mj-ea"/>
                <a:cs typeface="+mj-cs"/>
              </a:defRPr>
            </a:lvl1pPr>
            <a:lvl2pPr lvl="1" eaLnBrk="1" hangingPunct="1">
              <a:spcBef>
                <a:spcPts val="0"/>
              </a:spcBef>
              <a:spcAft>
                <a:spcPts val="0"/>
              </a:spcAft>
              <a:buSzPts val="2800"/>
              <a:buNone/>
              <a:defRPr>
                <a:solidFill>
                  <a:schemeClr val="tx2"/>
                </a:solidFill>
              </a:defRPr>
            </a:lvl2pPr>
            <a:lvl3pPr lvl="2" eaLnBrk="1" hangingPunct="1">
              <a:spcBef>
                <a:spcPts val="0"/>
              </a:spcBef>
              <a:spcAft>
                <a:spcPts val="0"/>
              </a:spcAft>
              <a:buSzPts val="2800"/>
              <a:buNone/>
              <a:defRPr>
                <a:solidFill>
                  <a:schemeClr val="tx2"/>
                </a:solidFill>
              </a:defRPr>
            </a:lvl3pPr>
            <a:lvl4pPr lvl="3" eaLnBrk="1" hangingPunct="1">
              <a:spcBef>
                <a:spcPts val="0"/>
              </a:spcBef>
              <a:spcAft>
                <a:spcPts val="0"/>
              </a:spcAft>
              <a:buSzPts val="2800"/>
              <a:buNone/>
              <a:defRPr>
                <a:solidFill>
                  <a:schemeClr val="tx2"/>
                </a:solidFill>
              </a:defRPr>
            </a:lvl4pPr>
            <a:lvl5pPr lvl="4" eaLnBrk="1" hangingPunct="1">
              <a:spcBef>
                <a:spcPts val="0"/>
              </a:spcBef>
              <a:spcAft>
                <a:spcPts val="0"/>
              </a:spcAft>
              <a:buSzPts val="2800"/>
              <a:buNone/>
              <a:defRPr>
                <a:solidFill>
                  <a:schemeClr val="tx2"/>
                </a:solidFill>
              </a:defRPr>
            </a:lvl5pPr>
            <a:lvl6pPr lvl="5" eaLnBrk="1" hangingPunct="1">
              <a:spcBef>
                <a:spcPts val="0"/>
              </a:spcBef>
              <a:spcAft>
                <a:spcPts val="0"/>
              </a:spcAft>
              <a:buSzPts val="2800"/>
              <a:buNone/>
              <a:defRPr>
                <a:solidFill>
                  <a:schemeClr val="tx2"/>
                </a:solidFill>
              </a:defRPr>
            </a:lvl6pPr>
            <a:lvl7pPr lvl="6" eaLnBrk="1" hangingPunct="1">
              <a:spcBef>
                <a:spcPts val="0"/>
              </a:spcBef>
              <a:spcAft>
                <a:spcPts val="0"/>
              </a:spcAft>
              <a:buSzPts val="2800"/>
              <a:buNone/>
              <a:defRPr>
                <a:solidFill>
                  <a:schemeClr val="tx2"/>
                </a:solidFill>
              </a:defRPr>
            </a:lvl7pPr>
            <a:lvl8pPr lvl="7" eaLnBrk="1" hangingPunct="1">
              <a:spcBef>
                <a:spcPts val="0"/>
              </a:spcBef>
              <a:spcAft>
                <a:spcPts val="0"/>
              </a:spcAft>
              <a:buSzPts val="2800"/>
              <a:buNone/>
              <a:defRPr>
                <a:solidFill>
                  <a:schemeClr val="tx2"/>
                </a:solidFill>
              </a:defRPr>
            </a:lvl8pPr>
            <a:lvl9pPr lvl="8" eaLnBrk="1" hangingPunct="1">
              <a:spcBef>
                <a:spcPts val="0"/>
              </a:spcBef>
              <a:spcAft>
                <a:spcPts val="0"/>
              </a:spcAft>
              <a:buSzPts val="2800"/>
              <a:buNone/>
              <a:defRPr>
                <a:solidFill>
                  <a:schemeClr val="tx2"/>
                </a:solidFill>
              </a:defRPr>
            </a:lvl9pPr>
          </a:lstStyle>
          <a:p>
            <a:pPr algn="ctr">
              <a:buClrTx/>
              <a:buFontTx/>
            </a:pPr>
            <a:r>
              <a:rPr lang="ja" altLang="en-US" sz="5400">
                <a:ea typeface="メイリオ"/>
              </a:rPr>
              <a:t>機能説明</a:t>
            </a:r>
          </a:p>
        </p:txBody>
      </p:sp>
      <p:sp>
        <p:nvSpPr>
          <p:cNvPr id="3" name="Google Shape;61;p14">
            <a:extLst>
              <a:ext uri="{FF2B5EF4-FFF2-40B4-BE49-F238E27FC236}">
                <a16:creationId xmlns:a16="http://schemas.microsoft.com/office/drawing/2014/main" id="{56922B53-DAD6-46EA-B213-3ED591427386}"/>
              </a:ext>
            </a:extLst>
          </p:cNvPr>
          <p:cNvSpPr txBox="1">
            <a:spLocks/>
          </p:cNvSpPr>
          <p:nvPr/>
        </p:nvSpPr>
        <p:spPr>
          <a:xfrm>
            <a:off x="2209511" y="1281871"/>
            <a:ext cx="6622789" cy="3394834"/>
          </a:xfrm>
          <a:prstGeom prst="rect">
            <a:avLst/>
          </a:prstGeom>
        </p:spPr>
        <p:txBody>
          <a:bodyPr spcFirstLastPara="1" vert="horz" wrap="square" lIns="91425" tIns="91425" rIns="61675" bIns="91425" rtlCol="0" anchor="t" anchorCtr="0">
            <a:noAutofit/>
          </a:bodyPr>
          <a:lstStyle>
            <a:lvl1pPr marL="457200" lvl="0" indent="-342900" algn="l" defTabSz="457200" rtl="0" eaLnBrk="1" latinLnBrk="0" hangingPunct="1">
              <a:spcBef>
                <a:spcPts val="0"/>
              </a:spcBef>
              <a:spcAft>
                <a:spcPts val="0"/>
              </a:spcAft>
              <a:buClr>
                <a:schemeClr val="accent1"/>
              </a:buClr>
              <a:buSzPts val="1800"/>
              <a:buFont typeface="Wingdings 3" charset="2"/>
              <a:buChar char="●"/>
              <a:defRPr sz="1800" kern="1200">
                <a:solidFill>
                  <a:schemeClr val="tx1">
                    <a:lumMod val="75000"/>
                    <a:lumOff val="25000"/>
                  </a:schemeClr>
                </a:solidFill>
                <a:latin typeface="+mn-lt"/>
                <a:ea typeface="+mn-ea"/>
                <a:cs typeface="+mn-cs"/>
              </a:defRPr>
            </a:lvl1pPr>
            <a:lvl2pPr marL="914400" lvl="1" indent="-317500" algn="l" defTabSz="457200" rtl="0" eaLnBrk="1" latinLnBrk="0" hangingPunct="1">
              <a:spcBef>
                <a:spcPts val="0"/>
              </a:spcBef>
              <a:spcAft>
                <a:spcPts val="0"/>
              </a:spcAft>
              <a:buClr>
                <a:schemeClr val="accent1"/>
              </a:buClr>
              <a:buSzPts val="1400"/>
              <a:buFont typeface="Wingdings 3" charset="2"/>
              <a:buChar char="○"/>
              <a:defRPr sz="1600" kern="1200">
                <a:solidFill>
                  <a:schemeClr val="tx1">
                    <a:lumMod val="75000"/>
                    <a:lumOff val="25000"/>
                  </a:schemeClr>
                </a:solidFill>
                <a:latin typeface="+mn-lt"/>
                <a:ea typeface="+mn-ea"/>
                <a:cs typeface="+mn-cs"/>
              </a:defRPr>
            </a:lvl2pPr>
            <a:lvl3pPr marL="1371600" lvl="2" indent="-317500" algn="l" defTabSz="457200" rtl="0" eaLnBrk="1" latinLnBrk="0" hangingPunct="1">
              <a:spcBef>
                <a:spcPts val="0"/>
              </a:spcBef>
              <a:spcAft>
                <a:spcPts val="0"/>
              </a:spcAft>
              <a:buClr>
                <a:schemeClr val="accent1"/>
              </a:buClr>
              <a:buSzPts val="1400"/>
              <a:buFont typeface="Wingdings 3" charset="2"/>
              <a:buChar char="■"/>
              <a:defRPr sz="1400" kern="1200">
                <a:solidFill>
                  <a:schemeClr val="tx1">
                    <a:lumMod val="75000"/>
                    <a:lumOff val="25000"/>
                  </a:schemeClr>
                </a:solidFill>
                <a:latin typeface="+mn-lt"/>
                <a:ea typeface="+mn-ea"/>
                <a:cs typeface="+mn-cs"/>
              </a:defRPr>
            </a:lvl3pPr>
            <a:lvl4pPr marL="1828800" lvl="3" indent="-317500" algn="l" defTabSz="457200" rtl="0" eaLnBrk="1" latinLnBrk="0" hangingPunct="1">
              <a:spcBef>
                <a:spcPts val="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4pPr>
            <a:lvl5pPr marL="2286000" lvl="4" indent="-317500" algn="l" defTabSz="457200" rtl="0" eaLnBrk="1" latinLnBrk="0" hangingPunct="1">
              <a:spcBef>
                <a:spcPts val="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5pPr>
            <a:lvl6pPr marL="2743200" lvl="5" indent="-317500" algn="l" defTabSz="457200" rtl="0" eaLnBrk="1" latinLnBrk="0" hangingPunct="1">
              <a:spcBef>
                <a:spcPts val="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6pPr>
            <a:lvl7pPr marL="3200400" lvl="6" indent="-317500" algn="l" defTabSz="457200" rtl="0" eaLnBrk="1" latinLnBrk="0" hangingPunct="1">
              <a:spcBef>
                <a:spcPts val="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7pPr>
            <a:lvl8pPr marL="3657600" lvl="7" indent="-317500" algn="l" defTabSz="457200" rtl="0" eaLnBrk="1" latinLnBrk="0" hangingPunct="1">
              <a:spcBef>
                <a:spcPts val="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8pPr>
            <a:lvl9pPr marL="4114800" lvl="8" indent="-317500" algn="l" defTabSz="457200" rtl="0" eaLnBrk="1" latinLnBrk="0" hangingPunct="1">
              <a:spcBef>
                <a:spcPts val="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l"/>
            </a:pPr>
            <a:r>
              <a:rPr lang="ja" altLang="en-US" sz="3600" dirty="0">
                <a:solidFill>
                  <a:schemeClr val="dk1"/>
                </a:solidFill>
                <a:ea typeface="+mn-lt"/>
                <a:cs typeface="+mn-lt"/>
              </a:rPr>
              <a:t>アプリでユーザに文字列を入力してもらい、</a:t>
            </a:r>
            <a:r>
              <a:rPr lang="en-US" altLang="ja" sz="3600" dirty="0">
                <a:solidFill>
                  <a:schemeClr val="dk1"/>
                </a:solidFill>
                <a:ea typeface="+mn-lt"/>
                <a:cs typeface="+mn-lt"/>
              </a:rPr>
              <a:t>QR</a:t>
            </a:r>
            <a:r>
              <a:rPr lang="ja" altLang="en-US" sz="3600" dirty="0">
                <a:solidFill>
                  <a:schemeClr val="dk1"/>
                </a:solidFill>
                <a:ea typeface="+mn-lt"/>
                <a:cs typeface="+mn-lt"/>
              </a:rPr>
              <a:t>コード化する機能。</a:t>
            </a:r>
            <a:endParaRPr lang="en-US" altLang="ja-JP" sz="3600" dirty="0">
              <a:solidFill>
                <a:schemeClr val="dk1"/>
              </a:solidFill>
              <a:ea typeface="+mn-lt"/>
              <a:cs typeface="+mn-lt"/>
            </a:endParaRPr>
          </a:p>
          <a:p>
            <a:pPr>
              <a:buFont typeface="Wingdings" panose="05000000000000000000" pitchFamily="2" charset="2"/>
              <a:buChar char="l"/>
            </a:pPr>
            <a:r>
              <a:rPr lang="en-US" altLang="ja" sz="3600" dirty="0">
                <a:solidFill>
                  <a:schemeClr val="dk1"/>
                </a:solidFill>
                <a:ea typeface="+mn-lt"/>
                <a:cs typeface="+mn-lt"/>
              </a:rPr>
              <a:t>QR</a:t>
            </a:r>
            <a:r>
              <a:rPr lang="ja" altLang="en-US" sz="3600" dirty="0">
                <a:solidFill>
                  <a:schemeClr val="dk1"/>
                </a:solidFill>
                <a:ea typeface="+mn-lt"/>
                <a:cs typeface="+mn-lt"/>
              </a:rPr>
              <a:t>コードを読み取り、アプリ側で設定している言語への翻訳機能。</a:t>
            </a:r>
            <a:endParaRPr lang="en-US" altLang="ja-JP" sz="3600" dirty="0">
              <a:solidFill>
                <a:schemeClr val="dk1"/>
              </a:solidFill>
              <a:ea typeface="+mn-lt"/>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105"/>
        <p:cNvGrpSpPr/>
        <p:nvPr/>
      </p:nvGrpSpPr>
      <p:grpSpPr>
        <a:xfrm>
          <a:off x="0" y="0"/>
          <a:ext cx="0" cy="0"/>
          <a:chOff x="0" y="0"/>
          <a:chExt cx="0" cy="0"/>
        </a:xfrm>
      </p:grpSpPr>
      <p:sp useBgFill="1">
        <p:nvSpPr>
          <p:cNvPr id="109" name="Rectangle 111">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16" name="Straight Connector 115">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2897" y="1403873"/>
            <a:ext cx="0" cy="24003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pic>
        <p:nvPicPr>
          <p:cNvPr id="5" name="Google Shape;84;p18">
            <a:extLst>
              <a:ext uri="{FF2B5EF4-FFF2-40B4-BE49-F238E27FC236}">
                <a16:creationId xmlns:a16="http://schemas.microsoft.com/office/drawing/2014/main" id="{09C4E9EC-DDB1-420F-97E1-0F9CC43788B7}"/>
              </a:ext>
            </a:extLst>
          </p:cNvPr>
          <p:cNvPicPr preferRelativeResize="0"/>
          <p:nvPr/>
        </p:nvPicPr>
        <p:blipFill>
          <a:blip r:embed="rId3">
            <a:alphaModFix/>
          </a:blip>
          <a:stretch>
            <a:fillRect/>
          </a:stretch>
        </p:blipFill>
        <p:spPr>
          <a:xfrm>
            <a:off x="394618" y="3974183"/>
            <a:ext cx="1345925" cy="982525"/>
          </a:xfrm>
          <a:prstGeom prst="rect">
            <a:avLst/>
          </a:prstGeom>
          <a:noFill/>
          <a:ln>
            <a:noFill/>
          </a:ln>
        </p:spPr>
      </p:pic>
      <p:pic>
        <p:nvPicPr>
          <p:cNvPr id="6" name="Google Shape;85;p18">
            <a:extLst>
              <a:ext uri="{FF2B5EF4-FFF2-40B4-BE49-F238E27FC236}">
                <a16:creationId xmlns:a16="http://schemas.microsoft.com/office/drawing/2014/main" id="{9DD0350B-F1DD-4FDB-847E-F6D5863E8B94}"/>
              </a:ext>
            </a:extLst>
          </p:cNvPr>
          <p:cNvPicPr preferRelativeResize="0"/>
          <p:nvPr/>
        </p:nvPicPr>
        <p:blipFill>
          <a:blip r:embed="rId4">
            <a:alphaModFix/>
          </a:blip>
          <a:stretch>
            <a:fillRect/>
          </a:stretch>
        </p:blipFill>
        <p:spPr>
          <a:xfrm>
            <a:off x="491665" y="1083883"/>
            <a:ext cx="1168625" cy="1161300"/>
          </a:xfrm>
          <a:prstGeom prst="rect">
            <a:avLst/>
          </a:prstGeom>
          <a:noFill/>
          <a:ln>
            <a:noFill/>
          </a:ln>
        </p:spPr>
      </p:pic>
      <p:pic>
        <p:nvPicPr>
          <p:cNvPr id="7" name="Google Shape;86;p18" descr="文字が書かれている&#10;&#10;説明は自動で生成されたものです">
            <a:extLst>
              <a:ext uri="{FF2B5EF4-FFF2-40B4-BE49-F238E27FC236}">
                <a16:creationId xmlns:a16="http://schemas.microsoft.com/office/drawing/2014/main" id="{798095CD-847D-44F4-8CCE-0ED17B0C7C9D}"/>
              </a:ext>
            </a:extLst>
          </p:cNvPr>
          <p:cNvPicPr preferRelativeResize="0"/>
          <p:nvPr/>
        </p:nvPicPr>
        <p:blipFill>
          <a:blip r:embed="rId5">
            <a:alphaModFix/>
          </a:blip>
          <a:stretch>
            <a:fillRect/>
          </a:stretch>
        </p:blipFill>
        <p:spPr>
          <a:xfrm>
            <a:off x="394618" y="2495661"/>
            <a:ext cx="1168625" cy="1168625"/>
          </a:xfrm>
          <a:prstGeom prst="rect">
            <a:avLst/>
          </a:prstGeom>
          <a:noFill/>
          <a:ln>
            <a:noFill/>
          </a:ln>
        </p:spPr>
      </p:pic>
      <p:pic>
        <p:nvPicPr>
          <p:cNvPr id="8" name="Google Shape;87;p18" descr="QR コード&#10;&#10;説明は自動で生成されたものです">
            <a:extLst>
              <a:ext uri="{FF2B5EF4-FFF2-40B4-BE49-F238E27FC236}">
                <a16:creationId xmlns:a16="http://schemas.microsoft.com/office/drawing/2014/main" id="{B84BC105-8E05-49F6-BEBC-CC39167A64EA}"/>
              </a:ext>
            </a:extLst>
          </p:cNvPr>
          <p:cNvPicPr preferRelativeResize="0"/>
          <p:nvPr/>
        </p:nvPicPr>
        <p:blipFill>
          <a:blip r:embed="rId6"/>
          <a:stretch>
            <a:fillRect/>
          </a:stretch>
        </p:blipFill>
        <p:spPr>
          <a:xfrm>
            <a:off x="2457184" y="2027136"/>
            <a:ext cx="1557018" cy="1168625"/>
          </a:xfrm>
          <a:prstGeom prst="rect">
            <a:avLst/>
          </a:prstGeom>
          <a:ln>
            <a:noFill/>
          </a:ln>
          <a:effectLst>
            <a:softEdge rad="112500"/>
          </a:effectLst>
        </p:spPr>
      </p:pic>
      <p:sp>
        <p:nvSpPr>
          <p:cNvPr id="10" name="Google Shape;88;p18">
            <a:extLst>
              <a:ext uri="{FF2B5EF4-FFF2-40B4-BE49-F238E27FC236}">
                <a16:creationId xmlns:a16="http://schemas.microsoft.com/office/drawing/2014/main" id="{68A26808-E475-4F1D-A866-F2EF99BC0EE4}"/>
              </a:ext>
            </a:extLst>
          </p:cNvPr>
          <p:cNvSpPr/>
          <p:nvPr/>
        </p:nvSpPr>
        <p:spPr>
          <a:xfrm>
            <a:off x="1776433" y="2874073"/>
            <a:ext cx="601200" cy="445200"/>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9;p18">
            <a:extLst>
              <a:ext uri="{FF2B5EF4-FFF2-40B4-BE49-F238E27FC236}">
                <a16:creationId xmlns:a16="http://schemas.microsoft.com/office/drawing/2014/main" id="{DFF1F534-1B94-4248-96FC-29283832EC62}"/>
              </a:ext>
            </a:extLst>
          </p:cNvPr>
          <p:cNvSpPr/>
          <p:nvPr/>
        </p:nvSpPr>
        <p:spPr>
          <a:xfrm rot="1377505">
            <a:off x="1776323" y="1950088"/>
            <a:ext cx="601441" cy="445252"/>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0;p18">
            <a:extLst>
              <a:ext uri="{FF2B5EF4-FFF2-40B4-BE49-F238E27FC236}">
                <a16:creationId xmlns:a16="http://schemas.microsoft.com/office/drawing/2014/main" id="{6BB7264E-A26F-444D-9AF8-CCB2B46E0FE8}"/>
              </a:ext>
            </a:extLst>
          </p:cNvPr>
          <p:cNvSpPr/>
          <p:nvPr/>
        </p:nvSpPr>
        <p:spPr>
          <a:xfrm rot="20464614">
            <a:off x="1778424" y="3859260"/>
            <a:ext cx="601297" cy="444949"/>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Google Shape;91;p18">
            <a:extLst>
              <a:ext uri="{FF2B5EF4-FFF2-40B4-BE49-F238E27FC236}">
                <a16:creationId xmlns:a16="http://schemas.microsoft.com/office/drawing/2014/main" id="{FC4FFB01-61A4-40F4-B149-35032B739989}"/>
              </a:ext>
            </a:extLst>
          </p:cNvPr>
          <p:cNvPicPr preferRelativeResize="0"/>
          <p:nvPr/>
        </p:nvPicPr>
        <p:blipFill>
          <a:blip r:embed="rId7">
            <a:alphaModFix/>
          </a:blip>
          <a:stretch>
            <a:fillRect/>
          </a:stretch>
        </p:blipFill>
        <p:spPr>
          <a:xfrm flipH="1">
            <a:off x="3061350" y="2536325"/>
            <a:ext cx="1974169" cy="2140025"/>
          </a:xfrm>
          <a:prstGeom prst="rect">
            <a:avLst/>
          </a:prstGeom>
          <a:noFill/>
          <a:ln>
            <a:noFill/>
          </a:ln>
        </p:spPr>
      </p:pic>
      <p:pic>
        <p:nvPicPr>
          <p:cNvPr id="18" name="Google Shape;92;p18" descr="グラフィカル ユーザー インターフェイス, アプリケーション, アイコン&#10;&#10;説明は自動で生成されたものです">
            <a:extLst>
              <a:ext uri="{FF2B5EF4-FFF2-40B4-BE49-F238E27FC236}">
                <a16:creationId xmlns:a16="http://schemas.microsoft.com/office/drawing/2014/main" id="{65B1C195-1AB4-4F2E-8F16-7058B7175CE1}"/>
              </a:ext>
            </a:extLst>
          </p:cNvPr>
          <p:cNvPicPr preferRelativeResize="0"/>
          <p:nvPr/>
        </p:nvPicPr>
        <p:blipFill>
          <a:blip r:embed="rId8">
            <a:alphaModFix/>
          </a:blip>
          <a:stretch>
            <a:fillRect/>
          </a:stretch>
        </p:blipFill>
        <p:spPr>
          <a:xfrm>
            <a:off x="6925056" y="2493193"/>
            <a:ext cx="1756477" cy="1756477"/>
          </a:xfrm>
          <a:prstGeom prst="rect">
            <a:avLst/>
          </a:prstGeom>
          <a:noFill/>
          <a:ln>
            <a:noFill/>
          </a:ln>
        </p:spPr>
      </p:pic>
      <p:sp>
        <p:nvSpPr>
          <p:cNvPr id="26" name="Google Shape;96;p18">
            <a:extLst>
              <a:ext uri="{FF2B5EF4-FFF2-40B4-BE49-F238E27FC236}">
                <a16:creationId xmlns:a16="http://schemas.microsoft.com/office/drawing/2014/main" id="{75793B2E-076A-45E0-BDBF-DECE8CC861FC}"/>
              </a:ext>
            </a:extLst>
          </p:cNvPr>
          <p:cNvSpPr txBox="1"/>
          <p:nvPr/>
        </p:nvSpPr>
        <p:spPr>
          <a:xfrm>
            <a:off x="2274778" y="1298125"/>
            <a:ext cx="3373951" cy="62630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800" b="1">
                <a:solidFill>
                  <a:srgbClr val="FF0000"/>
                </a:solidFill>
              </a:rPr>
              <a:t>QRコード読み取り</a:t>
            </a:r>
            <a:endParaRPr lang="ja-JP" sz="2800" b="1">
              <a:solidFill>
                <a:srgbClr val="FF0000"/>
              </a:solidFill>
            </a:endParaRPr>
          </a:p>
        </p:txBody>
      </p:sp>
      <p:sp>
        <p:nvSpPr>
          <p:cNvPr id="28" name="Google Shape;97;p18">
            <a:extLst>
              <a:ext uri="{FF2B5EF4-FFF2-40B4-BE49-F238E27FC236}">
                <a16:creationId xmlns:a16="http://schemas.microsoft.com/office/drawing/2014/main" id="{9973ACFF-8DEB-4BCB-A675-8569635EA42F}"/>
              </a:ext>
            </a:extLst>
          </p:cNvPr>
          <p:cNvSpPr txBox="1"/>
          <p:nvPr/>
        </p:nvSpPr>
        <p:spPr>
          <a:xfrm>
            <a:off x="6972118" y="1567775"/>
            <a:ext cx="1748615"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2800" b="1">
                <a:solidFill>
                  <a:srgbClr val="FF0000"/>
                </a:solidFill>
              </a:rPr>
              <a:t>翻訳API</a:t>
            </a:r>
            <a:endParaRPr lang="ja-JP" altLang="en-US" sz="2800" b="1">
              <a:solidFill>
                <a:srgbClr val="FF0000"/>
              </a:solidFill>
            </a:endParaRPr>
          </a:p>
        </p:txBody>
      </p:sp>
      <p:sp>
        <p:nvSpPr>
          <p:cNvPr id="32" name="Google Shape;99;p18">
            <a:extLst>
              <a:ext uri="{FF2B5EF4-FFF2-40B4-BE49-F238E27FC236}">
                <a16:creationId xmlns:a16="http://schemas.microsoft.com/office/drawing/2014/main" id="{961BB3CC-765D-44BD-B72E-7DAB4B6C4334}"/>
              </a:ext>
            </a:extLst>
          </p:cNvPr>
          <p:cNvSpPr txBox="1"/>
          <p:nvPr/>
        </p:nvSpPr>
        <p:spPr>
          <a:xfrm>
            <a:off x="4878129" y="4212162"/>
            <a:ext cx="2166622"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800" b="1"/>
              <a:t>結果を返却</a:t>
            </a:r>
            <a:endParaRPr lang="ja-JP" altLang="en-US" sz="2800" b="1"/>
          </a:p>
        </p:txBody>
      </p:sp>
      <p:sp>
        <p:nvSpPr>
          <p:cNvPr id="36" name="Google Shape;101;p18">
            <a:extLst>
              <a:ext uri="{FF2B5EF4-FFF2-40B4-BE49-F238E27FC236}">
                <a16:creationId xmlns:a16="http://schemas.microsoft.com/office/drawing/2014/main" id="{4BABBDD5-4788-4B23-991B-D1F13A613DE6}"/>
              </a:ext>
            </a:extLst>
          </p:cNvPr>
          <p:cNvSpPr txBox="1"/>
          <p:nvPr/>
        </p:nvSpPr>
        <p:spPr>
          <a:xfrm>
            <a:off x="140957" y="473469"/>
            <a:ext cx="2553497"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800" b="1">
                <a:solidFill>
                  <a:srgbClr val="FF0000"/>
                </a:solidFill>
              </a:rPr>
              <a:t>QRコード発行</a:t>
            </a:r>
            <a:endParaRPr lang="ja-JP" altLang="en-US" sz="2800" b="1">
              <a:solidFill>
                <a:srgbClr val="FF0000"/>
              </a:solidFill>
            </a:endParaRPr>
          </a:p>
        </p:txBody>
      </p:sp>
      <p:sp>
        <p:nvSpPr>
          <p:cNvPr id="4" name="正方形/長方形 3">
            <a:extLst>
              <a:ext uri="{FF2B5EF4-FFF2-40B4-BE49-F238E27FC236}">
                <a16:creationId xmlns:a16="http://schemas.microsoft.com/office/drawing/2014/main" id="{13BFA120-DCB0-4ADD-AF3A-D637FD8A8676}"/>
              </a:ext>
            </a:extLst>
          </p:cNvPr>
          <p:cNvSpPr/>
          <p:nvPr/>
        </p:nvSpPr>
        <p:spPr>
          <a:xfrm>
            <a:off x="5489634" y="1300433"/>
            <a:ext cx="323490" cy="279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0" name="Google Shape;98;p18">
            <a:extLst>
              <a:ext uri="{FF2B5EF4-FFF2-40B4-BE49-F238E27FC236}">
                <a16:creationId xmlns:a16="http://schemas.microsoft.com/office/drawing/2014/main" id="{25B00517-3D01-4BFD-B55B-D7C97CC86978}"/>
              </a:ext>
            </a:extLst>
          </p:cNvPr>
          <p:cNvSpPr txBox="1"/>
          <p:nvPr/>
        </p:nvSpPr>
        <p:spPr>
          <a:xfrm>
            <a:off x="4387559" y="2310529"/>
            <a:ext cx="2538254"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400" b="1"/>
              <a:t>APIに情報を渡す</a:t>
            </a:r>
            <a:endParaRPr lang="ja-JP" altLang="en-US" sz="2400" b="1"/>
          </a:p>
        </p:txBody>
      </p:sp>
      <p:sp>
        <p:nvSpPr>
          <p:cNvPr id="22" name="Google Shape;94;p18">
            <a:extLst>
              <a:ext uri="{FF2B5EF4-FFF2-40B4-BE49-F238E27FC236}">
                <a16:creationId xmlns:a16="http://schemas.microsoft.com/office/drawing/2014/main" id="{9C56E5C1-9CFB-4461-8C93-A2011045024C}"/>
              </a:ext>
            </a:extLst>
          </p:cNvPr>
          <p:cNvSpPr/>
          <p:nvPr/>
        </p:nvSpPr>
        <p:spPr>
          <a:xfrm>
            <a:off x="5297105" y="2872485"/>
            <a:ext cx="1333800" cy="445200"/>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p18">
            <a:extLst>
              <a:ext uri="{FF2B5EF4-FFF2-40B4-BE49-F238E27FC236}">
                <a16:creationId xmlns:a16="http://schemas.microsoft.com/office/drawing/2014/main" id="{6227100F-BB79-48FD-A3AC-040D99C79AE4}"/>
              </a:ext>
            </a:extLst>
          </p:cNvPr>
          <p:cNvSpPr/>
          <p:nvPr/>
        </p:nvSpPr>
        <p:spPr>
          <a:xfrm rot="10800000">
            <a:off x="5265796" y="3639732"/>
            <a:ext cx="1333800" cy="445200"/>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60;p14">
            <a:extLst>
              <a:ext uri="{FF2B5EF4-FFF2-40B4-BE49-F238E27FC236}">
                <a16:creationId xmlns:a16="http://schemas.microsoft.com/office/drawing/2014/main" id="{E32521FE-4B1E-41B5-99FC-F66BCBE5E5E9}"/>
              </a:ext>
            </a:extLst>
          </p:cNvPr>
          <p:cNvSpPr txBox="1">
            <a:spLocks/>
          </p:cNvSpPr>
          <p:nvPr/>
        </p:nvSpPr>
        <p:spPr>
          <a:xfrm>
            <a:off x="2214641" y="157996"/>
            <a:ext cx="6612006" cy="982454"/>
          </a:xfrm>
          <a:prstGeom prst="rect">
            <a:avLst/>
          </a:prstGeom>
        </p:spPr>
        <p:txBody>
          <a:bodyPr spcFirstLastPara="1" vert="horz" wrap="square" lIns="91425" tIns="91425" rIns="91425" bIns="91425" rtlCol="0" anchor="t" anchorCtr="0">
            <a:noAutofit/>
          </a:bodyPr>
          <a:lstStyle>
            <a:lvl1pPr lvl="0" algn="l" defTabSz="457200" rtl="0" eaLnBrk="1" latinLnBrk="0" hangingPunct="1">
              <a:spcBef>
                <a:spcPts val="0"/>
              </a:spcBef>
              <a:spcAft>
                <a:spcPts val="0"/>
              </a:spcAft>
              <a:buSzPts val="2800"/>
              <a:buNone/>
              <a:defRPr sz="3600" kern="1200">
                <a:solidFill>
                  <a:schemeClr val="accent2">
                    <a:lumMod val="75000"/>
                  </a:schemeClr>
                </a:solidFill>
                <a:latin typeface="+mj-lt"/>
                <a:ea typeface="+mj-ea"/>
                <a:cs typeface="+mj-cs"/>
              </a:defRPr>
            </a:lvl1pPr>
            <a:lvl2pPr lvl="1" eaLnBrk="1" hangingPunct="1">
              <a:spcBef>
                <a:spcPts val="0"/>
              </a:spcBef>
              <a:spcAft>
                <a:spcPts val="0"/>
              </a:spcAft>
              <a:buSzPts val="2800"/>
              <a:buNone/>
              <a:defRPr>
                <a:solidFill>
                  <a:schemeClr val="tx2"/>
                </a:solidFill>
              </a:defRPr>
            </a:lvl2pPr>
            <a:lvl3pPr lvl="2" eaLnBrk="1" hangingPunct="1">
              <a:spcBef>
                <a:spcPts val="0"/>
              </a:spcBef>
              <a:spcAft>
                <a:spcPts val="0"/>
              </a:spcAft>
              <a:buSzPts val="2800"/>
              <a:buNone/>
              <a:defRPr>
                <a:solidFill>
                  <a:schemeClr val="tx2"/>
                </a:solidFill>
              </a:defRPr>
            </a:lvl3pPr>
            <a:lvl4pPr lvl="3" eaLnBrk="1" hangingPunct="1">
              <a:spcBef>
                <a:spcPts val="0"/>
              </a:spcBef>
              <a:spcAft>
                <a:spcPts val="0"/>
              </a:spcAft>
              <a:buSzPts val="2800"/>
              <a:buNone/>
              <a:defRPr>
                <a:solidFill>
                  <a:schemeClr val="tx2"/>
                </a:solidFill>
              </a:defRPr>
            </a:lvl4pPr>
            <a:lvl5pPr lvl="4" eaLnBrk="1" hangingPunct="1">
              <a:spcBef>
                <a:spcPts val="0"/>
              </a:spcBef>
              <a:spcAft>
                <a:spcPts val="0"/>
              </a:spcAft>
              <a:buSzPts val="2800"/>
              <a:buNone/>
              <a:defRPr>
                <a:solidFill>
                  <a:schemeClr val="tx2"/>
                </a:solidFill>
              </a:defRPr>
            </a:lvl5pPr>
            <a:lvl6pPr lvl="5" eaLnBrk="1" hangingPunct="1">
              <a:spcBef>
                <a:spcPts val="0"/>
              </a:spcBef>
              <a:spcAft>
                <a:spcPts val="0"/>
              </a:spcAft>
              <a:buSzPts val="2800"/>
              <a:buNone/>
              <a:defRPr>
                <a:solidFill>
                  <a:schemeClr val="tx2"/>
                </a:solidFill>
              </a:defRPr>
            </a:lvl6pPr>
            <a:lvl7pPr lvl="6" eaLnBrk="1" hangingPunct="1">
              <a:spcBef>
                <a:spcPts val="0"/>
              </a:spcBef>
              <a:spcAft>
                <a:spcPts val="0"/>
              </a:spcAft>
              <a:buSzPts val="2800"/>
              <a:buNone/>
              <a:defRPr>
                <a:solidFill>
                  <a:schemeClr val="tx2"/>
                </a:solidFill>
              </a:defRPr>
            </a:lvl7pPr>
            <a:lvl8pPr lvl="7" eaLnBrk="1" hangingPunct="1">
              <a:spcBef>
                <a:spcPts val="0"/>
              </a:spcBef>
              <a:spcAft>
                <a:spcPts val="0"/>
              </a:spcAft>
              <a:buSzPts val="2800"/>
              <a:buNone/>
              <a:defRPr>
                <a:solidFill>
                  <a:schemeClr val="tx2"/>
                </a:solidFill>
              </a:defRPr>
            </a:lvl8pPr>
            <a:lvl9pPr lvl="8" eaLnBrk="1" hangingPunct="1">
              <a:spcBef>
                <a:spcPts val="0"/>
              </a:spcBef>
              <a:spcAft>
                <a:spcPts val="0"/>
              </a:spcAft>
              <a:buSzPts val="2800"/>
              <a:buNone/>
              <a:defRPr>
                <a:solidFill>
                  <a:schemeClr val="tx2"/>
                </a:solidFill>
              </a:defRPr>
            </a:lvl9pPr>
          </a:lstStyle>
          <a:p>
            <a:pPr algn="ctr">
              <a:buClrTx/>
              <a:buFontTx/>
            </a:pPr>
            <a:r>
              <a:rPr lang="ja" altLang="en-US" sz="5400">
                <a:ea typeface="メイリオ"/>
              </a:rPr>
              <a:t>システム構成図</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214641" y="157996"/>
            <a:ext cx="6612006" cy="9824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 altLang="en-US" sz="5400">
                <a:ea typeface="メイリオ"/>
              </a:rPr>
              <a:t>比較</a:t>
            </a:r>
          </a:p>
        </p:txBody>
      </p:sp>
      <p:graphicFrame>
        <p:nvGraphicFramePr>
          <p:cNvPr id="3" name="表 3">
            <a:extLst>
              <a:ext uri="{FF2B5EF4-FFF2-40B4-BE49-F238E27FC236}">
                <a16:creationId xmlns:a16="http://schemas.microsoft.com/office/drawing/2014/main" id="{33B4328E-3734-4548-9E55-8898AEDB1665}"/>
              </a:ext>
            </a:extLst>
          </p:cNvPr>
          <p:cNvGraphicFramePr>
            <a:graphicFrameLocks noGrp="1"/>
          </p:cNvGraphicFramePr>
          <p:nvPr>
            <p:extLst>
              <p:ext uri="{D42A27DB-BD31-4B8C-83A1-F6EECF244321}">
                <p14:modId xmlns:p14="http://schemas.microsoft.com/office/powerpoint/2010/main" val="205688586"/>
              </p:ext>
            </p:extLst>
          </p:nvPr>
        </p:nvGraphicFramePr>
        <p:xfrm>
          <a:off x="2135037" y="1272396"/>
          <a:ext cx="6668622" cy="3547544"/>
        </p:xfrm>
        <a:graphic>
          <a:graphicData uri="http://schemas.openxmlformats.org/drawingml/2006/table">
            <a:tbl>
              <a:tblPr firstRow="1" bandRow="1">
                <a:tableStyleId>{0E3FDE45-AF77-4B5C-9715-49D594BDF05E}</a:tableStyleId>
              </a:tblPr>
              <a:tblGrid>
                <a:gridCol w="1894114">
                  <a:extLst>
                    <a:ext uri="{9D8B030D-6E8A-4147-A177-3AD203B41FA5}">
                      <a16:colId xmlns:a16="http://schemas.microsoft.com/office/drawing/2014/main" val="3524148392"/>
                    </a:ext>
                  </a:extLst>
                </a:gridCol>
                <a:gridCol w="2387254">
                  <a:extLst>
                    <a:ext uri="{9D8B030D-6E8A-4147-A177-3AD203B41FA5}">
                      <a16:colId xmlns:a16="http://schemas.microsoft.com/office/drawing/2014/main" val="3273221651"/>
                    </a:ext>
                  </a:extLst>
                </a:gridCol>
                <a:gridCol w="2387254">
                  <a:extLst>
                    <a:ext uri="{9D8B030D-6E8A-4147-A177-3AD203B41FA5}">
                      <a16:colId xmlns:a16="http://schemas.microsoft.com/office/drawing/2014/main" val="3310917085"/>
                    </a:ext>
                  </a:extLst>
                </a:gridCol>
              </a:tblGrid>
              <a:tr h="896632">
                <a:tc>
                  <a:txBody>
                    <a:bodyPr/>
                    <a:lstStyle/>
                    <a:p>
                      <a:pPr lvl="0" algn="ctr">
                        <a:buNone/>
                      </a:pPr>
                      <a:endParaRPr kumimoji="1" lang="ja-JP" altLang="en-US" sz="3600" b="1"/>
                    </a:p>
                  </a:txBody>
                  <a:tcPr anchor="ctr"/>
                </a:tc>
                <a:tc>
                  <a:txBody>
                    <a:bodyPr/>
                    <a:lstStyle/>
                    <a:p>
                      <a:pPr algn="ctr"/>
                      <a:r>
                        <a:rPr lang="ja-JP" altLang="en-US" sz="3600" b="1"/>
                        <a:t>QRコード</a:t>
                      </a:r>
                      <a:endParaRPr kumimoji="1" lang="ja-JP" altLang="en-US" sz="3600" b="1"/>
                    </a:p>
                  </a:txBody>
                  <a:tcPr anchor="ctr"/>
                </a:tc>
                <a:tc>
                  <a:txBody>
                    <a:bodyPr/>
                    <a:lstStyle/>
                    <a:p>
                      <a:pPr algn="ctr"/>
                      <a:r>
                        <a:rPr lang="ja-JP" altLang="en-US" sz="3600" b="1"/>
                        <a:t>文字認識</a:t>
                      </a:r>
                      <a:endParaRPr kumimoji="1" lang="ja-JP" altLang="en-US" sz="3600" b="1"/>
                    </a:p>
                  </a:txBody>
                  <a:tcPr anchor="ctr"/>
                </a:tc>
                <a:extLst>
                  <a:ext uri="{0D108BD9-81ED-4DB2-BD59-A6C34878D82A}">
                    <a16:rowId xmlns:a16="http://schemas.microsoft.com/office/drawing/2014/main" val="1538604825"/>
                  </a:ext>
                </a:extLst>
              </a:tr>
              <a:tr h="896632">
                <a:tc>
                  <a:txBody>
                    <a:bodyPr/>
                    <a:lstStyle/>
                    <a:p>
                      <a:pPr lvl="0" algn="ctr">
                        <a:buNone/>
                      </a:pPr>
                      <a:r>
                        <a:rPr lang="ja-JP" altLang="en-US" sz="2400" b="1"/>
                        <a:t>正確性</a:t>
                      </a:r>
                      <a:endParaRPr kumimoji="1" lang="ja-JP" altLang="en-US" sz="2400" b="1"/>
                    </a:p>
                  </a:txBody>
                  <a:tcPr anchor="ctr"/>
                </a:tc>
                <a:tc>
                  <a:txBody>
                    <a:bodyPr/>
                    <a:lstStyle/>
                    <a:p>
                      <a:pPr algn="ctr"/>
                      <a:r>
                        <a:rPr lang="ja-JP" altLang="en-US" sz="3600" b="0">
                          <a:solidFill>
                            <a:srgbClr val="FF0000"/>
                          </a:solidFill>
                        </a:rPr>
                        <a:t>〇</a:t>
                      </a:r>
                      <a:endParaRPr kumimoji="1" lang="ja-JP" altLang="en-US" sz="3600" b="0">
                        <a:solidFill>
                          <a:srgbClr val="FF0000"/>
                        </a:solidFill>
                      </a:endParaRPr>
                    </a:p>
                  </a:txBody>
                  <a:tcPr anchor="ctr"/>
                </a:tc>
                <a:tc>
                  <a:txBody>
                    <a:bodyPr/>
                    <a:lstStyle/>
                    <a:p>
                      <a:pPr algn="ctr"/>
                      <a:r>
                        <a:rPr lang="ja-JP" altLang="en-US" sz="4000" b="0"/>
                        <a:t>△</a:t>
                      </a:r>
                      <a:endParaRPr kumimoji="1" lang="ja-JP" altLang="en-US" sz="4000" b="0"/>
                    </a:p>
                  </a:txBody>
                  <a:tcPr anchor="ctr"/>
                </a:tc>
                <a:extLst>
                  <a:ext uri="{0D108BD9-81ED-4DB2-BD59-A6C34878D82A}">
                    <a16:rowId xmlns:a16="http://schemas.microsoft.com/office/drawing/2014/main" val="2410363865"/>
                  </a:ext>
                </a:extLst>
              </a:tr>
              <a:tr h="896632">
                <a:tc>
                  <a:txBody>
                    <a:bodyPr/>
                    <a:lstStyle/>
                    <a:p>
                      <a:pPr lvl="0" algn="ctr">
                        <a:buNone/>
                      </a:pPr>
                      <a:r>
                        <a:rPr lang="ja-JP" altLang="en-US" sz="2400" b="1"/>
                        <a:t>手軽さ</a:t>
                      </a:r>
                      <a:endParaRPr kumimoji="1" lang="ja-JP" altLang="en-US" sz="2400" b="1"/>
                    </a:p>
                  </a:txBody>
                  <a:tcPr anchor="ctr"/>
                </a:tc>
                <a:tc>
                  <a:txBody>
                    <a:bodyPr/>
                    <a:lstStyle/>
                    <a:p>
                      <a:pPr algn="ctr"/>
                      <a:r>
                        <a:rPr lang="ja-JP" altLang="en-US" sz="3600" b="0">
                          <a:solidFill>
                            <a:srgbClr val="FF0000"/>
                          </a:solidFill>
                        </a:rPr>
                        <a:t>〇</a:t>
                      </a:r>
                      <a:endParaRPr kumimoji="1" lang="ja-JP" altLang="en-US" sz="3600" b="0">
                        <a:solidFill>
                          <a:srgbClr val="FF0000"/>
                        </a:solidFill>
                      </a:endParaRPr>
                    </a:p>
                  </a:txBody>
                  <a:tcPr anchor="ctr"/>
                </a:tc>
                <a:tc>
                  <a:txBody>
                    <a:bodyPr/>
                    <a:lstStyle/>
                    <a:p>
                      <a:pPr algn="ctr"/>
                      <a:r>
                        <a:rPr lang="ja-JP" altLang="en-US" sz="3600" b="0"/>
                        <a:t>〇</a:t>
                      </a:r>
                      <a:endParaRPr kumimoji="1" lang="ja-JP" altLang="en-US" sz="3600" b="0"/>
                    </a:p>
                  </a:txBody>
                  <a:tcPr anchor="ctr"/>
                </a:tc>
                <a:extLst>
                  <a:ext uri="{0D108BD9-81ED-4DB2-BD59-A6C34878D82A}">
                    <a16:rowId xmlns:a16="http://schemas.microsoft.com/office/drawing/2014/main" val="1120397814"/>
                  </a:ext>
                </a:extLst>
              </a:tr>
              <a:tr h="857648">
                <a:tc>
                  <a:txBody>
                    <a:bodyPr/>
                    <a:lstStyle/>
                    <a:p>
                      <a:pPr lvl="0" algn="ctr">
                        <a:buNone/>
                      </a:pPr>
                      <a:r>
                        <a:rPr lang="ja-JP" altLang="en-US" sz="2400" b="1"/>
                        <a:t>拡張性</a:t>
                      </a:r>
                      <a:endParaRPr kumimoji="1" lang="ja-JP" altLang="en-US" sz="2400" b="1"/>
                    </a:p>
                  </a:txBody>
                  <a:tcPr anchor="ctr"/>
                </a:tc>
                <a:tc>
                  <a:txBody>
                    <a:bodyPr/>
                    <a:lstStyle/>
                    <a:p>
                      <a:pPr algn="ctr"/>
                      <a:r>
                        <a:rPr lang="ja-JP" altLang="en-US" sz="3600" b="0"/>
                        <a:t>△</a:t>
                      </a:r>
                      <a:endParaRPr kumimoji="1" lang="ja-JP" altLang="en-US" sz="3600" b="0"/>
                    </a:p>
                  </a:txBody>
                  <a:tcPr anchor="ctr"/>
                </a:tc>
                <a:tc>
                  <a:txBody>
                    <a:bodyPr/>
                    <a:lstStyle/>
                    <a:p>
                      <a:pPr algn="ctr"/>
                      <a:r>
                        <a:rPr lang="ja-JP" altLang="en-US" sz="3600" b="0"/>
                        <a:t>〇</a:t>
                      </a:r>
                      <a:endParaRPr kumimoji="1" lang="ja-JP" altLang="en-US" sz="3600" b="0"/>
                    </a:p>
                  </a:txBody>
                  <a:tcPr anchor="ctr"/>
                </a:tc>
                <a:extLst>
                  <a:ext uri="{0D108BD9-81ED-4DB2-BD59-A6C34878D82A}">
                    <a16:rowId xmlns:a16="http://schemas.microsoft.com/office/drawing/2014/main" val="3842492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Google Shape;60;p14">
            <a:extLst>
              <a:ext uri="{FF2B5EF4-FFF2-40B4-BE49-F238E27FC236}">
                <a16:creationId xmlns:a16="http://schemas.microsoft.com/office/drawing/2014/main" id="{42479AD3-6E59-479D-A483-1C400EAB2A87}"/>
              </a:ext>
            </a:extLst>
          </p:cNvPr>
          <p:cNvSpPr txBox="1">
            <a:spLocks noGrp="1"/>
          </p:cNvSpPr>
          <p:nvPr>
            <p:ph type="title"/>
          </p:nvPr>
        </p:nvSpPr>
        <p:spPr>
          <a:xfrm>
            <a:off x="2214641" y="157996"/>
            <a:ext cx="6612006" cy="9824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 altLang="en-US" sz="5400">
                <a:ea typeface="メイリオ"/>
              </a:rPr>
              <a:t>文字認識の問題点</a:t>
            </a:r>
          </a:p>
        </p:txBody>
      </p:sp>
      <p:sp>
        <p:nvSpPr>
          <p:cNvPr id="7" name="Google Shape;61;p14">
            <a:extLst>
              <a:ext uri="{FF2B5EF4-FFF2-40B4-BE49-F238E27FC236}">
                <a16:creationId xmlns:a16="http://schemas.microsoft.com/office/drawing/2014/main" id="{6EC0DB23-7186-4B7A-9E99-5B3FA156ED07}"/>
              </a:ext>
            </a:extLst>
          </p:cNvPr>
          <p:cNvSpPr txBox="1">
            <a:spLocks noGrp="1"/>
          </p:cNvSpPr>
          <p:nvPr>
            <p:ph type="body" idx="1"/>
          </p:nvPr>
        </p:nvSpPr>
        <p:spPr>
          <a:xfrm>
            <a:off x="2209511" y="1529880"/>
            <a:ext cx="6622789" cy="3038995"/>
          </a:xfrm>
          <a:prstGeom prst="rect">
            <a:avLst/>
          </a:prstGeom>
        </p:spPr>
        <p:txBody>
          <a:bodyPr spcFirstLastPara="1" vert="horz" wrap="square" lIns="91425" tIns="91425" rIns="61675" bIns="91425" rtlCol="0" anchor="t" anchorCtr="0">
            <a:normAutofit lnSpcReduction="10000"/>
          </a:bodyPr>
          <a:lstStyle/>
          <a:p>
            <a:pPr marL="571500" marR="3810" lvl="0" indent="-571500" algn="l" rtl="0">
              <a:lnSpc>
                <a:spcPct val="150000"/>
              </a:lnSpc>
              <a:spcBef>
                <a:spcPts val="0"/>
              </a:spcBef>
              <a:spcAft>
                <a:spcPts val="0"/>
              </a:spcAft>
              <a:buFont typeface="Wingdings" panose="05000000000000000000" pitchFamily="2" charset="2"/>
              <a:buChar char="l"/>
            </a:pPr>
            <a:r>
              <a:rPr lang="ja-JP" altLang="en-US" sz="3600" dirty="0">
                <a:solidFill>
                  <a:schemeClr val="dk1"/>
                </a:solidFill>
                <a:ea typeface="メイリオ"/>
              </a:rPr>
              <a:t>画像の文字の翻訳の間違い</a:t>
            </a:r>
            <a:endParaRPr lang="ja-JP" dirty="0"/>
          </a:p>
          <a:p>
            <a:pPr marL="571500" marR="3810" indent="-571500">
              <a:buFont typeface="Wingdings" panose="05000000000000000000" pitchFamily="2" charset="2"/>
              <a:buChar char="l"/>
            </a:pPr>
            <a:r>
              <a:rPr lang="ja-JP" altLang="en-US" sz="3600" dirty="0">
                <a:solidFill>
                  <a:schemeClr val="dk1"/>
                </a:solidFill>
                <a:ea typeface="メイリオ"/>
              </a:rPr>
              <a:t>文字認識する際に言語の指定が必要</a:t>
            </a:r>
          </a:p>
          <a:p>
            <a:pPr marL="571500" marR="3810" indent="-571500">
              <a:buFont typeface="Wingdings" panose="05000000000000000000" pitchFamily="2" charset="2"/>
              <a:buChar char="l"/>
            </a:pPr>
            <a:r>
              <a:rPr lang="ja-JP" altLang="en-US" sz="3600" dirty="0">
                <a:solidFill>
                  <a:schemeClr val="dk1"/>
                </a:solidFill>
                <a:ea typeface="メイリオ"/>
              </a:rPr>
              <a:t>汚れやゆがみなどにより、文字の読み間違い</a:t>
            </a:r>
            <a:endParaRPr lang="ja-JP" dirty="0">
              <a:solidFill>
                <a:schemeClr val="dk1"/>
              </a:solidFill>
              <a:ea typeface="メイリオ"/>
            </a:endParaRPr>
          </a:p>
        </p:txBody>
      </p:sp>
    </p:spTree>
    <p:extLst>
      <p:ext uri="{BB962C8B-B14F-4D97-AF65-F5344CB8AC3E}">
        <p14:creationId xmlns:p14="http://schemas.microsoft.com/office/powerpoint/2010/main" val="2275918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761891" y="197401"/>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 altLang="en-US" sz="5400">
                <a:ea typeface="メイリオ"/>
              </a:rPr>
              <a:t>QRコード使用の利点</a:t>
            </a:r>
          </a:p>
        </p:txBody>
      </p:sp>
      <p:sp>
        <p:nvSpPr>
          <p:cNvPr id="67" name="Google Shape;67;p15"/>
          <p:cNvSpPr txBox="1">
            <a:spLocks noGrp="1"/>
          </p:cNvSpPr>
          <p:nvPr>
            <p:ph type="body" idx="1"/>
          </p:nvPr>
        </p:nvSpPr>
        <p:spPr>
          <a:xfrm>
            <a:off x="2311950" y="1152475"/>
            <a:ext cx="6520350" cy="3416400"/>
          </a:xfrm>
          <a:prstGeom prst="rect">
            <a:avLst/>
          </a:prstGeom>
        </p:spPr>
        <p:txBody>
          <a:bodyPr spcFirstLastPara="1" vert="horz" wrap="square" lIns="91425" tIns="91425" rIns="91425" bIns="91425" rtlCol="0" anchor="t" anchorCtr="0">
            <a:normAutofit fontScale="92500" lnSpcReduction="20000"/>
          </a:bodyPr>
          <a:lstStyle/>
          <a:p>
            <a:pPr marL="571500" marR="3810" lvl="0" indent="-571500" algn="l" rtl="0">
              <a:lnSpc>
                <a:spcPct val="300000"/>
              </a:lnSpc>
              <a:spcBef>
                <a:spcPts val="0"/>
              </a:spcBef>
              <a:spcAft>
                <a:spcPts val="0"/>
              </a:spcAft>
              <a:buClr>
                <a:schemeClr val="dk1"/>
              </a:buClr>
              <a:buSzPts val="1100"/>
              <a:buFont typeface="Wingdings" panose="05000000000000000000" pitchFamily="2" charset="2"/>
              <a:buChar char="l"/>
            </a:pPr>
            <a:r>
              <a:rPr lang="ja" altLang="en-US" sz="3900" dirty="0">
                <a:solidFill>
                  <a:schemeClr val="dk1"/>
                </a:solidFill>
                <a:ea typeface="メイリオ"/>
              </a:rPr>
              <a:t>正確</a:t>
            </a:r>
            <a:r>
              <a:rPr lang="ja" sz="3900" dirty="0">
                <a:solidFill>
                  <a:schemeClr val="dk1"/>
                </a:solidFill>
                <a:ea typeface="メイリオ"/>
              </a:rPr>
              <a:t>な</a:t>
            </a:r>
            <a:r>
              <a:rPr lang="ja" altLang="en-US" sz="3900" dirty="0">
                <a:solidFill>
                  <a:schemeClr val="dk1"/>
                </a:solidFill>
                <a:ea typeface="メイリオ"/>
              </a:rPr>
              <a:t>翻訳</a:t>
            </a:r>
            <a:r>
              <a:rPr lang="ja" sz="3900" dirty="0">
                <a:solidFill>
                  <a:schemeClr val="dk1"/>
                </a:solidFill>
                <a:ea typeface="メイリオ"/>
              </a:rPr>
              <a:t>情報の</a:t>
            </a:r>
            <a:r>
              <a:rPr lang="ja" altLang="en-US" sz="3900" dirty="0">
                <a:solidFill>
                  <a:schemeClr val="dk1"/>
                </a:solidFill>
                <a:ea typeface="メイリオ"/>
              </a:rPr>
              <a:t>取得</a:t>
            </a:r>
            <a:endParaRPr lang="ja-JP" altLang="en-US" sz="3900" dirty="0">
              <a:solidFill>
                <a:schemeClr val="dk1"/>
              </a:solidFill>
            </a:endParaRPr>
          </a:p>
          <a:p>
            <a:pPr marL="571500" marR="3810" indent="-571500">
              <a:buSzPts val="1100"/>
              <a:buFont typeface="Wingdings" panose="05000000000000000000" pitchFamily="2" charset="2"/>
              <a:buChar char="l"/>
            </a:pPr>
            <a:r>
              <a:rPr lang="ja" altLang="en-US" sz="3900" dirty="0">
                <a:solidFill>
                  <a:schemeClr val="dk1"/>
                </a:solidFill>
                <a:ea typeface="メイリオ"/>
              </a:rPr>
              <a:t>読み取り間違いの防止</a:t>
            </a:r>
          </a:p>
          <a:p>
            <a:pPr marL="571500" marR="3810" indent="-571500">
              <a:lnSpc>
                <a:spcPct val="160000"/>
              </a:lnSpc>
              <a:buSzPts val="1100"/>
              <a:buFont typeface="Wingdings" panose="05000000000000000000" pitchFamily="2" charset="2"/>
              <a:buChar char="l"/>
            </a:pPr>
            <a:r>
              <a:rPr lang="ja" altLang="en-US" sz="3900" dirty="0">
                <a:solidFill>
                  <a:schemeClr val="dk1"/>
                </a:solidFill>
                <a:ea typeface="メイリオ"/>
              </a:rPr>
              <a:t>汚れやゆがみに強い</a:t>
            </a:r>
          </a:p>
          <a:p>
            <a:pPr marL="0" marR="3810" indent="0">
              <a:buSzPts val="1100"/>
              <a:buNone/>
            </a:pPr>
            <a:r>
              <a:rPr lang="ja" altLang="en-US" sz="3600" dirty="0">
                <a:solidFill>
                  <a:schemeClr val="dk1"/>
                </a:solidFill>
                <a:ea typeface="メイリオ"/>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2" name="Google Shape;60;p14">
            <a:extLst>
              <a:ext uri="{FF2B5EF4-FFF2-40B4-BE49-F238E27FC236}">
                <a16:creationId xmlns:a16="http://schemas.microsoft.com/office/drawing/2014/main" id="{8D32E421-52A2-4581-899B-54D2B85EA862}"/>
              </a:ext>
            </a:extLst>
          </p:cNvPr>
          <p:cNvSpPr txBox="1">
            <a:spLocks/>
          </p:cNvSpPr>
          <p:nvPr/>
        </p:nvSpPr>
        <p:spPr>
          <a:xfrm>
            <a:off x="2214641" y="157996"/>
            <a:ext cx="6612006" cy="982454"/>
          </a:xfrm>
          <a:prstGeom prst="rect">
            <a:avLst/>
          </a:prstGeom>
        </p:spPr>
        <p:txBody>
          <a:bodyPr spcFirstLastPara="1" vert="horz" wrap="square" lIns="91425" tIns="91425" rIns="91425" bIns="91425" rtlCol="0" anchor="t" anchorCtr="0">
            <a:noAutofit/>
          </a:bodyPr>
          <a:lstStyle>
            <a:lvl1pPr lvl="0" algn="l" defTabSz="457200" rtl="0" eaLnBrk="1" latinLnBrk="0" hangingPunct="1">
              <a:spcBef>
                <a:spcPts val="0"/>
              </a:spcBef>
              <a:spcAft>
                <a:spcPts val="0"/>
              </a:spcAft>
              <a:buSzPts val="2800"/>
              <a:buNone/>
              <a:defRPr sz="3600" kern="1200">
                <a:solidFill>
                  <a:schemeClr val="accent2">
                    <a:lumMod val="75000"/>
                  </a:schemeClr>
                </a:solidFill>
                <a:latin typeface="+mj-lt"/>
                <a:ea typeface="+mj-ea"/>
                <a:cs typeface="+mj-cs"/>
              </a:defRPr>
            </a:lvl1pPr>
            <a:lvl2pPr lvl="1" eaLnBrk="1" hangingPunct="1">
              <a:spcBef>
                <a:spcPts val="0"/>
              </a:spcBef>
              <a:spcAft>
                <a:spcPts val="0"/>
              </a:spcAft>
              <a:buSzPts val="2800"/>
              <a:buNone/>
              <a:defRPr>
                <a:solidFill>
                  <a:schemeClr val="tx2"/>
                </a:solidFill>
              </a:defRPr>
            </a:lvl2pPr>
            <a:lvl3pPr lvl="2" eaLnBrk="1" hangingPunct="1">
              <a:spcBef>
                <a:spcPts val="0"/>
              </a:spcBef>
              <a:spcAft>
                <a:spcPts val="0"/>
              </a:spcAft>
              <a:buSzPts val="2800"/>
              <a:buNone/>
              <a:defRPr>
                <a:solidFill>
                  <a:schemeClr val="tx2"/>
                </a:solidFill>
              </a:defRPr>
            </a:lvl3pPr>
            <a:lvl4pPr lvl="3" eaLnBrk="1" hangingPunct="1">
              <a:spcBef>
                <a:spcPts val="0"/>
              </a:spcBef>
              <a:spcAft>
                <a:spcPts val="0"/>
              </a:spcAft>
              <a:buSzPts val="2800"/>
              <a:buNone/>
              <a:defRPr>
                <a:solidFill>
                  <a:schemeClr val="tx2"/>
                </a:solidFill>
              </a:defRPr>
            </a:lvl4pPr>
            <a:lvl5pPr lvl="4" eaLnBrk="1" hangingPunct="1">
              <a:spcBef>
                <a:spcPts val="0"/>
              </a:spcBef>
              <a:spcAft>
                <a:spcPts val="0"/>
              </a:spcAft>
              <a:buSzPts val="2800"/>
              <a:buNone/>
              <a:defRPr>
                <a:solidFill>
                  <a:schemeClr val="tx2"/>
                </a:solidFill>
              </a:defRPr>
            </a:lvl5pPr>
            <a:lvl6pPr lvl="5" eaLnBrk="1" hangingPunct="1">
              <a:spcBef>
                <a:spcPts val="0"/>
              </a:spcBef>
              <a:spcAft>
                <a:spcPts val="0"/>
              </a:spcAft>
              <a:buSzPts val="2800"/>
              <a:buNone/>
              <a:defRPr>
                <a:solidFill>
                  <a:schemeClr val="tx2"/>
                </a:solidFill>
              </a:defRPr>
            </a:lvl6pPr>
            <a:lvl7pPr lvl="6" eaLnBrk="1" hangingPunct="1">
              <a:spcBef>
                <a:spcPts val="0"/>
              </a:spcBef>
              <a:spcAft>
                <a:spcPts val="0"/>
              </a:spcAft>
              <a:buSzPts val="2800"/>
              <a:buNone/>
              <a:defRPr>
                <a:solidFill>
                  <a:schemeClr val="tx2"/>
                </a:solidFill>
              </a:defRPr>
            </a:lvl7pPr>
            <a:lvl8pPr lvl="7" eaLnBrk="1" hangingPunct="1">
              <a:spcBef>
                <a:spcPts val="0"/>
              </a:spcBef>
              <a:spcAft>
                <a:spcPts val="0"/>
              </a:spcAft>
              <a:buSzPts val="2800"/>
              <a:buNone/>
              <a:defRPr>
                <a:solidFill>
                  <a:schemeClr val="tx2"/>
                </a:solidFill>
              </a:defRPr>
            </a:lvl8pPr>
            <a:lvl9pPr lvl="8" eaLnBrk="1" hangingPunct="1">
              <a:spcBef>
                <a:spcPts val="0"/>
              </a:spcBef>
              <a:spcAft>
                <a:spcPts val="0"/>
              </a:spcAft>
              <a:buSzPts val="2800"/>
              <a:buNone/>
              <a:defRPr>
                <a:solidFill>
                  <a:schemeClr val="tx2"/>
                </a:solidFill>
              </a:defRPr>
            </a:lvl9pPr>
          </a:lstStyle>
          <a:p>
            <a:pPr algn="ctr">
              <a:buClrTx/>
              <a:buFontTx/>
            </a:pPr>
            <a:r>
              <a:rPr lang="ja" altLang="en-US" sz="5400">
                <a:ea typeface="メイリオ"/>
              </a:rPr>
              <a:t>ターゲット</a:t>
            </a:r>
          </a:p>
        </p:txBody>
      </p:sp>
      <p:sp>
        <p:nvSpPr>
          <p:cNvPr id="3" name="Google Shape;61;p14">
            <a:extLst>
              <a:ext uri="{FF2B5EF4-FFF2-40B4-BE49-F238E27FC236}">
                <a16:creationId xmlns:a16="http://schemas.microsoft.com/office/drawing/2014/main" id="{93606833-E33C-46BF-BAEE-D17DC8D491ED}"/>
              </a:ext>
            </a:extLst>
          </p:cNvPr>
          <p:cNvSpPr txBox="1">
            <a:spLocks/>
          </p:cNvSpPr>
          <p:nvPr/>
        </p:nvSpPr>
        <p:spPr>
          <a:xfrm>
            <a:off x="2209511" y="1529880"/>
            <a:ext cx="6622789" cy="3038995"/>
          </a:xfrm>
          <a:prstGeom prst="rect">
            <a:avLst/>
          </a:prstGeom>
        </p:spPr>
        <p:txBody>
          <a:bodyPr spcFirstLastPara="1" vert="horz" wrap="square" lIns="91425" tIns="91425" rIns="61675" bIns="91425" rtlCol="0" anchor="t" anchorCtr="0">
            <a:normAutofit/>
          </a:bodyPr>
          <a:lstStyle>
            <a:lvl1pPr marL="457200" lvl="0" indent="-342900" algn="l" defTabSz="457200" rtl="0" eaLnBrk="1" latinLnBrk="0" hangingPunct="1">
              <a:spcBef>
                <a:spcPts val="0"/>
              </a:spcBef>
              <a:spcAft>
                <a:spcPts val="0"/>
              </a:spcAft>
              <a:buClr>
                <a:schemeClr val="accent1"/>
              </a:buClr>
              <a:buSzPts val="1800"/>
              <a:buFont typeface="Wingdings 3" charset="2"/>
              <a:buChar char="●"/>
              <a:defRPr sz="1800" kern="1200">
                <a:solidFill>
                  <a:schemeClr val="tx1">
                    <a:lumMod val="75000"/>
                    <a:lumOff val="25000"/>
                  </a:schemeClr>
                </a:solidFill>
                <a:latin typeface="+mn-lt"/>
                <a:ea typeface="+mn-ea"/>
                <a:cs typeface="+mn-cs"/>
              </a:defRPr>
            </a:lvl1pPr>
            <a:lvl2pPr marL="914400" lvl="1" indent="-317500" algn="l" defTabSz="457200" rtl="0" eaLnBrk="1" latinLnBrk="0" hangingPunct="1">
              <a:spcBef>
                <a:spcPts val="0"/>
              </a:spcBef>
              <a:spcAft>
                <a:spcPts val="0"/>
              </a:spcAft>
              <a:buClr>
                <a:schemeClr val="accent1"/>
              </a:buClr>
              <a:buSzPts val="1400"/>
              <a:buFont typeface="Wingdings 3" charset="2"/>
              <a:buChar char="○"/>
              <a:defRPr sz="1600" kern="1200">
                <a:solidFill>
                  <a:schemeClr val="tx1">
                    <a:lumMod val="75000"/>
                    <a:lumOff val="25000"/>
                  </a:schemeClr>
                </a:solidFill>
                <a:latin typeface="+mn-lt"/>
                <a:ea typeface="+mn-ea"/>
                <a:cs typeface="+mn-cs"/>
              </a:defRPr>
            </a:lvl2pPr>
            <a:lvl3pPr marL="1371600" lvl="2" indent="-317500" algn="l" defTabSz="457200" rtl="0" eaLnBrk="1" latinLnBrk="0" hangingPunct="1">
              <a:spcBef>
                <a:spcPts val="0"/>
              </a:spcBef>
              <a:spcAft>
                <a:spcPts val="0"/>
              </a:spcAft>
              <a:buClr>
                <a:schemeClr val="accent1"/>
              </a:buClr>
              <a:buSzPts val="1400"/>
              <a:buFont typeface="Wingdings 3" charset="2"/>
              <a:buChar char="■"/>
              <a:defRPr sz="1400" kern="1200">
                <a:solidFill>
                  <a:schemeClr val="tx1">
                    <a:lumMod val="75000"/>
                    <a:lumOff val="25000"/>
                  </a:schemeClr>
                </a:solidFill>
                <a:latin typeface="+mn-lt"/>
                <a:ea typeface="+mn-ea"/>
                <a:cs typeface="+mn-cs"/>
              </a:defRPr>
            </a:lvl3pPr>
            <a:lvl4pPr marL="1828800" lvl="3" indent="-317500" algn="l" defTabSz="457200" rtl="0" eaLnBrk="1" latinLnBrk="0" hangingPunct="1">
              <a:spcBef>
                <a:spcPts val="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4pPr>
            <a:lvl5pPr marL="2286000" lvl="4" indent="-317500" algn="l" defTabSz="457200" rtl="0" eaLnBrk="1" latinLnBrk="0" hangingPunct="1">
              <a:spcBef>
                <a:spcPts val="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5pPr>
            <a:lvl6pPr marL="2743200" lvl="5" indent="-317500" algn="l" defTabSz="457200" rtl="0" eaLnBrk="1" latinLnBrk="0" hangingPunct="1">
              <a:spcBef>
                <a:spcPts val="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6pPr>
            <a:lvl7pPr marL="3200400" lvl="6" indent="-317500" algn="l" defTabSz="457200" rtl="0" eaLnBrk="1" latinLnBrk="0" hangingPunct="1">
              <a:spcBef>
                <a:spcPts val="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7pPr>
            <a:lvl8pPr marL="3657600" lvl="7" indent="-317500" algn="l" defTabSz="457200" rtl="0" eaLnBrk="1" latinLnBrk="0" hangingPunct="1">
              <a:spcBef>
                <a:spcPts val="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8pPr>
            <a:lvl9pPr marL="4114800" lvl="8" indent="-317500" algn="l" defTabSz="457200" rtl="0" eaLnBrk="1" latinLnBrk="0" hangingPunct="1">
              <a:spcBef>
                <a:spcPts val="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9pPr>
          </a:lstStyle>
          <a:p>
            <a:pPr marL="647700" indent="-571500">
              <a:buFont typeface="Wingdings" panose="05000000000000000000" pitchFamily="2" charset="2"/>
              <a:buChar char="l"/>
            </a:pPr>
            <a:r>
              <a:rPr lang="ja" sz="3600" dirty="0">
                <a:ea typeface="+mn-lt"/>
                <a:cs typeface="+mn-lt"/>
              </a:rPr>
              <a:t>他言語</a:t>
            </a:r>
            <a:r>
              <a:rPr lang="ja" altLang="en-US" sz="3600" dirty="0">
                <a:ea typeface="+mn-lt"/>
                <a:cs typeface="+mn-lt"/>
              </a:rPr>
              <a:t>で書かれた</a:t>
            </a:r>
            <a:r>
              <a:rPr lang="ja" sz="3600" dirty="0">
                <a:ea typeface="+mn-lt"/>
                <a:cs typeface="+mn-lt"/>
              </a:rPr>
              <a:t>文章を読</a:t>
            </a:r>
            <a:r>
              <a:rPr lang="ja" altLang="en-US" sz="3600" dirty="0">
                <a:ea typeface="+mn-lt"/>
                <a:cs typeface="+mn-lt"/>
              </a:rPr>
              <a:t>め</a:t>
            </a:r>
            <a:r>
              <a:rPr lang="ja" sz="3600" dirty="0">
                <a:ea typeface="+mn-lt"/>
                <a:cs typeface="+mn-lt"/>
              </a:rPr>
              <a:t>ない人</a:t>
            </a:r>
            <a:endParaRPr lang="en-US" altLang="ja" sz="3600" dirty="0">
              <a:ea typeface="+mn-lt"/>
              <a:cs typeface="+mn-lt"/>
            </a:endParaRPr>
          </a:p>
          <a:p>
            <a:pPr marL="647700" indent="-571500">
              <a:buFont typeface="Wingdings" panose="05000000000000000000" pitchFamily="2" charset="2"/>
              <a:buChar char="l"/>
            </a:pPr>
            <a:r>
              <a:rPr lang="ja" sz="3600" dirty="0">
                <a:ea typeface="+mn-lt"/>
                <a:cs typeface="+mn-lt"/>
              </a:rPr>
              <a:t>広告など多くの人の目に入る情報を他言語で伝えたい人</a:t>
            </a:r>
            <a:endParaRPr lang="ja-JP"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772</Words>
  <Application>Microsoft Office PowerPoint</Application>
  <PresentationFormat>画面に合わせる (16:9)</PresentationFormat>
  <Paragraphs>96</Paragraphs>
  <Slides>11</Slides>
  <Notes>11</Notes>
  <HiddenSlides>2</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11</vt:i4>
      </vt:variant>
    </vt:vector>
  </HeadingPairs>
  <TitlesOfParts>
    <vt:vector size="18" baseType="lpstr">
      <vt:lpstr>Arial,Sans-Serif</vt:lpstr>
      <vt:lpstr>Arial</vt:lpstr>
      <vt:lpstr>Calibri</vt:lpstr>
      <vt:lpstr>Century Gothic</vt:lpstr>
      <vt:lpstr>Wingdings</vt:lpstr>
      <vt:lpstr>Wingdings 3</vt:lpstr>
      <vt:lpstr>Wisp</vt:lpstr>
      <vt:lpstr>FuzzySearch</vt:lpstr>
      <vt:lpstr>作品概要</vt:lpstr>
      <vt:lpstr>現状分析</vt:lpstr>
      <vt:lpstr>PowerPoint プレゼンテーション</vt:lpstr>
      <vt:lpstr>PowerPoint プレゼンテーション</vt:lpstr>
      <vt:lpstr>比較</vt:lpstr>
      <vt:lpstr>文字認識の問題点</vt:lpstr>
      <vt:lpstr>QRコード使用の利点</vt:lpstr>
      <vt:lpstr>PowerPoint プレゼンテーション</vt:lpstr>
      <vt:lpstr>将来的な目標</vt:lpstr>
      <vt:lpstr>SDGs目標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言語の不便を無くそう！</dc:title>
  <dc:creator>2190402</dc:creator>
  <cp:lastModifiedBy>コメント</cp:lastModifiedBy>
  <cp:revision>449</cp:revision>
  <dcterms:modified xsi:type="dcterms:W3CDTF">2021-11-01T10:31:16Z</dcterms:modified>
</cp:coreProperties>
</file>