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9721"/>
    <p:restoredTop sz="94681"/>
  </p:normalViewPr>
  <p:slideViewPr>
    <p:cSldViewPr snapToGrid="0">
      <p:cViewPr varScale="1">
        <p:scale>
          <a:sx n="143" d="100"/>
          <a:sy n="143" d="100"/>
        </p:scale>
        <p:origin x="52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Shape 5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15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 dirty="0"/>
              <a:t>590PR Final Project Presentation</a:t>
            </a:r>
            <a:endParaRPr sz="4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 dirty="0"/>
              <a:t>      —— NBA Western Conference Champion Prediction</a:t>
            </a:r>
            <a:endParaRPr sz="30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/>
              <a:t>Group Member: Mengyuan Li, Yushuo Fan, Ruoqiao Zhang, Xiang Chen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15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 dirty="0"/>
              <a:t>590PR Final Project Presentation</a:t>
            </a:r>
            <a:endParaRPr sz="4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 dirty="0"/>
              <a:t>      —— NBA Western Conference Champion Prediction</a:t>
            </a:r>
            <a:endParaRPr sz="30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800" b="1" dirty="0"/>
              <a:t>Part 3 —— Class</a:t>
            </a:r>
            <a:endParaRPr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r="63391" b="-2459"/>
          <a:stretch/>
        </p:blipFill>
        <p:spPr>
          <a:xfrm>
            <a:off x="506525" y="1228075"/>
            <a:ext cx="2435024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 idx="4294967295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Class Description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3499700" y="1238675"/>
            <a:ext cx="4995000" cy="31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dk2"/>
                </a:solidFill>
              </a:rPr>
              <a:t>Match.py, Player.py, Team.py:</a:t>
            </a:r>
            <a:endParaRPr sz="18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</a:rPr>
              <a:t>Three classes we design for the simulation</a:t>
            </a:r>
            <a:endParaRPr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dk2"/>
                </a:solidFill>
              </a:rPr>
              <a:t>data_tools.py:</a:t>
            </a:r>
            <a:endParaRPr sz="18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</a:rPr>
              <a:t>Process csv files of player data</a:t>
            </a:r>
            <a:endParaRPr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dk2"/>
                </a:solidFill>
              </a:rPr>
              <a:t>main_mc.py:</a:t>
            </a:r>
            <a:endParaRPr sz="18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</a:rPr>
              <a:t>The file of Monte Carlo process, import the modules above to run the program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15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 dirty="0"/>
              <a:t>590PR Final Project Presentation</a:t>
            </a:r>
            <a:endParaRPr sz="4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 dirty="0"/>
              <a:t>      —— NBA Western Conference Champion Prediction</a:t>
            </a:r>
            <a:endParaRPr sz="3000" dirty="0"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 b="1" dirty="0"/>
              <a:t>Part 4 —— </a:t>
            </a:r>
            <a:r>
              <a:rPr lang="zh-HK" sz="2800" b="1" dirty="0"/>
              <a:t>Random Variables and MC Simulation</a:t>
            </a:r>
            <a:endParaRPr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277200" y="195075"/>
            <a:ext cx="4229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 b="1">
                <a:latin typeface="Oswald"/>
                <a:ea typeface="Oswald"/>
                <a:cs typeface="Oswald"/>
                <a:sym typeface="Oswald"/>
              </a:rPr>
              <a:t>Player Performance Score: X_player</a:t>
            </a:r>
            <a:endParaRPr sz="18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41800" y="995800"/>
            <a:ext cx="2022600" cy="646800"/>
          </a:xfrm>
          <a:prstGeom prst="flowChartAlternate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554800" y="1047075"/>
            <a:ext cx="21966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lt1"/>
                </a:solidFill>
              </a:rPr>
              <a:t>Player Performance</a:t>
            </a:r>
            <a:endParaRPr b="1"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lt1"/>
                </a:solidFill>
              </a:rPr>
              <a:t>Data X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316075" y="1036925"/>
            <a:ext cx="27309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X = [feature1, feature2, …]</a:t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504050" y="1781250"/>
            <a:ext cx="287400" cy="379800"/>
          </a:xfrm>
          <a:prstGeom prst="downArrow">
            <a:avLst>
              <a:gd name="adj1" fmla="val 35699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641800" y="2248350"/>
            <a:ext cx="2022600" cy="646800"/>
          </a:xfrm>
          <a:prstGeom prst="flowChartAlternate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718650" y="2299700"/>
            <a:ext cx="18582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lt1"/>
                </a:solidFill>
              </a:rPr>
              <a:t>Performance Score</a:t>
            </a:r>
            <a:endParaRPr b="1"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lt1"/>
                </a:solidFill>
              </a:rPr>
              <a:t>Calculator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572725" y="1971150"/>
            <a:ext cx="50307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X_player = w1 * feature1 + w2 * feature2....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w:  weights we assign subjectively based on experience,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      where sum(w) = 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504050" y="3018450"/>
            <a:ext cx="287400" cy="379800"/>
          </a:xfrm>
          <a:prstGeom prst="downArrow">
            <a:avLst>
              <a:gd name="adj1" fmla="val 35699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41800" y="3521550"/>
            <a:ext cx="2022600" cy="646800"/>
          </a:xfrm>
          <a:prstGeom prst="flowChartAlternate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800700" y="3654825"/>
            <a:ext cx="1694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lt1"/>
                </a:solidFill>
              </a:rPr>
              <a:t>X_player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3644600" y="3459800"/>
            <a:ext cx="53592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X_player ~ N (E(X_player), D(X_player))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/>
              <a:t>Normal distribution: 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In general, a player’s performance in a match fluctuates around his average level and rarely reaches extreme values.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277200" y="195075"/>
            <a:ext cx="4229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 b="1">
                <a:latin typeface="Oswald"/>
                <a:ea typeface="Oswald"/>
                <a:cs typeface="Oswald"/>
                <a:sym typeface="Oswald"/>
              </a:rPr>
              <a:t>Team Performance Score: X_team</a:t>
            </a:r>
            <a:endParaRPr sz="18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41800" y="995800"/>
            <a:ext cx="6647400" cy="646800"/>
          </a:xfrm>
          <a:prstGeom prst="flowChartAlternate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595850" y="1098400"/>
            <a:ext cx="66474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lt1"/>
                </a:solidFill>
              </a:rPr>
              <a:t>X_team = X_player1 + X_player2 + X_player3 + X_player4 + X_player5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3706200" y="1835200"/>
            <a:ext cx="402900" cy="1113900"/>
          </a:xfrm>
          <a:prstGeom prst="downArrow">
            <a:avLst>
              <a:gd name="adj1" fmla="val 35699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41800" y="3141700"/>
            <a:ext cx="6647400" cy="646800"/>
          </a:xfrm>
          <a:prstGeom prst="flowChartAlternate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811250" y="3213550"/>
            <a:ext cx="6293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 b="1">
                <a:solidFill>
                  <a:schemeClr val="lt1"/>
                </a:solidFill>
              </a:rPr>
              <a:t>X_team ~ N (E(sum(X_players)), D(sum(X_players))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219525" y="2017450"/>
            <a:ext cx="36138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Assume players are independent of each other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1486150" y="4157900"/>
            <a:ext cx="49587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In the simulation, the team who has a higher performance score wins the match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277200" y="195075"/>
            <a:ext cx="4229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 b="1">
                <a:latin typeface="Oswald"/>
                <a:ea typeface="Oswald"/>
                <a:cs typeface="Oswald"/>
                <a:sym typeface="Oswald"/>
              </a:rPr>
              <a:t>Choice of Players: D_team</a:t>
            </a:r>
            <a:endParaRPr sz="18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51750" y="862375"/>
            <a:ext cx="6365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 b="1"/>
              <a:t>Only 5 players will be chosen to play for their team</a:t>
            </a:r>
            <a:endParaRPr sz="1800" b="1"/>
          </a:p>
        </p:txBody>
      </p:sp>
      <p:sp>
        <p:nvSpPr>
          <p:cNvPr id="194" name="Shape 194"/>
          <p:cNvSpPr txBox="1"/>
          <p:nvPr/>
        </p:nvSpPr>
        <p:spPr>
          <a:xfrm>
            <a:off x="451750" y="1498925"/>
            <a:ext cx="79668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 b="1"/>
              <a:t>The longer a player plays in recent matches, the higher the probability that he will be chosen to play the upcoming match.</a:t>
            </a:r>
            <a:endParaRPr sz="1800" b="1"/>
          </a:p>
        </p:txBody>
      </p:sp>
      <p:cxnSp>
        <p:nvCxnSpPr>
          <p:cNvPr id="195" name="Shape 195"/>
          <p:cNvCxnSpPr/>
          <p:nvPr/>
        </p:nvCxnSpPr>
        <p:spPr>
          <a:xfrm rot="10800000" flipH="1">
            <a:off x="934250" y="3418850"/>
            <a:ext cx="4209300" cy="10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Shape 196"/>
          <p:cNvCxnSpPr/>
          <p:nvPr/>
        </p:nvCxnSpPr>
        <p:spPr>
          <a:xfrm>
            <a:off x="2843800" y="2925950"/>
            <a:ext cx="0" cy="996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Shape 197"/>
          <p:cNvCxnSpPr/>
          <p:nvPr/>
        </p:nvCxnSpPr>
        <p:spPr>
          <a:xfrm>
            <a:off x="3798625" y="2925950"/>
            <a:ext cx="0" cy="996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Shape 198"/>
          <p:cNvCxnSpPr/>
          <p:nvPr/>
        </p:nvCxnSpPr>
        <p:spPr>
          <a:xfrm>
            <a:off x="4700450" y="2925950"/>
            <a:ext cx="0" cy="996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Shape 199"/>
          <p:cNvSpPr txBox="1"/>
          <p:nvPr/>
        </p:nvSpPr>
        <p:spPr>
          <a:xfrm>
            <a:off x="995850" y="2997800"/>
            <a:ext cx="17145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dk1"/>
                </a:solidFill>
              </a:rPr>
              <a:t>Player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95900" y="3470300"/>
            <a:ext cx="25155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dk1"/>
                </a:solidFill>
              </a:rPr>
              <a:t>Probability of being chosen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2931063" y="2997800"/>
            <a:ext cx="7803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player1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859375" y="2997800"/>
            <a:ext cx="7803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player2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2987550" y="3541925"/>
            <a:ext cx="7239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P1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3887588" y="3542000"/>
            <a:ext cx="7239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P2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4835500" y="3028600"/>
            <a:ext cx="46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...</a:t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4804550" y="3542100"/>
            <a:ext cx="46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...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5738950" y="2597425"/>
            <a:ext cx="25770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HK" b="1"/>
              <a:t>Discrete distribution</a:t>
            </a:r>
            <a:endParaRPr b="1"/>
          </a:p>
        </p:txBody>
      </p:sp>
      <p:sp>
        <p:nvSpPr>
          <p:cNvPr id="208" name="Shape 208"/>
          <p:cNvSpPr txBox="1"/>
          <p:nvPr/>
        </p:nvSpPr>
        <p:spPr>
          <a:xfrm>
            <a:off x="5738950" y="3188000"/>
            <a:ext cx="30285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HK" b="1"/>
              <a:t>P = sum(player’s playing time) /sum(team’s playing time)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277200" y="195075"/>
            <a:ext cx="58464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 b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Monte Carlo Simulation</a:t>
            </a:r>
            <a:endParaRPr sz="3000"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964700" y="911325"/>
            <a:ext cx="29328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For a single Match and each team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2207750" y="1735600"/>
            <a:ext cx="48732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Decide </a:t>
            </a:r>
            <a:r>
              <a:rPr lang="zh-HK" b="1"/>
              <a:t>D_team</a:t>
            </a:r>
            <a:r>
              <a:rPr lang="zh-HK"/>
              <a:t> (choose 5 players with certain probability) </a:t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2367875" y="2647775"/>
            <a:ext cx="4620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 Calculate distribution of </a:t>
            </a:r>
            <a:r>
              <a:rPr lang="zh-HK" b="1"/>
              <a:t>X_team</a:t>
            </a:r>
            <a:r>
              <a:rPr lang="zh-HK"/>
              <a:t> based on </a:t>
            </a:r>
            <a:r>
              <a:rPr lang="zh-HK" b="1"/>
              <a:t>X_players</a:t>
            </a:r>
            <a:endParaRPr b="1"/>
          </a:p>
        </p:txBody>
      </p:sp>
      <p:sp>
        <p:nvSpPr>
          <p:cNvPr id="217" name="Shape 217"/>
          <p:cNvSpPr/>
          <p:nvPr/>
        </p:nvSpPr>
        <p:spPr>
          <a:xfrm>
            <a:off x="4470250" y="3047850"/>
            <a:ext cx="112800" cy="42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2268725" y="3552638"/>
            <a:ext cx="4818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Randomly choose a value from the distribution of </a:t>
            </a:r>
            <a:r>
              <a:rPr lang="zh-HK" b="1"/>
              <a:t>X_team</a:t>
            </a:r>
            <a:endParaRPr b="1"/>
          </a:p>
        </p:txBody>
      </p:sp>
      <p:sp>
        <p:nvSpPr>
          <p:cNvPr id="219" name="Shape 219"/>
          <p:cNvSpPr txBox="1"/>
          <p:nvPr/>
        </p:nvSpPr>
        <p:spPr>
          <a:xfrm>
            <a:off x="2630975" y="4469325"/>
            <a:ext cx="4093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The Team with higher performance score wins 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470250" y="2152000"/>
            <a:ext cx="112800" cy="42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470250" y="4045125"/>
            <a:ext cx="112800" cy="42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470250" y="1355450"/>
            <a:ext cx="112800" cy="42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277200" y="195075"/>
            <a:ext cx="58464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600" b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Monte Carlo Simulation</a:t>
            </a:r>
            <a:endParaRPr sz="3600"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529800" y="1331225"/>
            <a:ext cx="74115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HK" sz="1800" b="1">
                <a:solidFill>
                  <a:schemeClr val="dk1"/>
                </a:solidFill>
              </a:rPr>
              <a:t>Decide battle teams according to the NBA rules and find the final champion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29800" y="2596375"/>
            <a:ext cx="7155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HK" sz="1800" b="1">
                <a:solidFill>
                  <a:schemeClr val="dk1"/>
                </a:solidFill>
              </a:rPr>
              <a:t>Simuluate the process above n times, calculate the winning probability for each team, P = (winning times) / n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0" y="519350"/>
            <a:ext cx="2598200" cy="32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2078425" y="1769400"/>
            <a:ext cx="6149100" cy="1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0" b="1">
                <a:solidFill>
                  <a:srgbClr val="E91D63"/>
                </a:solidFill>
                <a:latin typeface="Pacifico"/>
                <a:ea typeface="Pacifico"/>
                <a:cs typeface="Pacifico"/>
                <a:sym typeface="Pacifico"/>
              </a:rPr>
              <a:t>Thanks!</a:t>
            </a:r>
            <a:endParaRPr sz="12000" b="1">
              <a:solidFill>
                <a:srgbClr val="E91D63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65500" y="1816950"/>
            <a:ext cx="4045200" cy="13386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 dirty="0"/>
              <a:t>Contents</a:t>
            </a:r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zh-HK" b="1">
                <a:latin typeface="Oswald"/>
                <a:ea typeface="Oswald"/>
                <a:cs typeface="Oswald"/>
                <a:sym typeface="Oswald"/>
              </a:rPr>
              <a:t>Background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zh-HK" b="1">
                <a:latin typeface="Oswald"/>
                <a:ea typeface="Oswald"/>
                <a:cs typeface="Oswald"/>
                <a:sym typeface="Oswald"/>
              </a:rPr>
              <a:t>Data Collection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zh-HK" b="1">
                <a:latin typeface="Oswald"/>
                <a:ea typeface="Oswald"/>
                <a:cs typeface="Oswald"/>
                <a:sym typeface="Oswald"/>
              </a:rPr>
              <a:t>Class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zh-HK" b="1">
                <a:latin typeface="Oswald"/>
                <a:ea typeface="Oswald"/>
                <a:cs typeface="Oswald"/>
                <a:sym typeface="Oswald"/>
              </a:rPr>
              <a:t>Random Variables &amp; MC Simulation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15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 dirty="0" smtClean="0"/>
              <a:t>590PR </a:t>
            </a:r>
            <a:r>
              <a:rPr lang="zh-HK" sz="4800" dirty="0"/>
              <a:t>Final Project Presentation</a:t>
            </a:r>
            <a:endParaRPr sz="4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 dirty="0"/>
              <a:t>      —— NBA Western Conference Champion Prediction</a:t>
            </a:r>
            <a:endParaRPr sz="3000" dirty="0"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800" b="1" dirty="0"/>
              <a:t>Part 1 —— Object and NBA Competition System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228425" y="580750"/>
            <a:ext cx="79803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/>
              <a:t>NBA: National Basketball Association</a:t>
            </a:r>
            <a:endParaRPr b="1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25" y="337449"/>
            <a:ext cx="530750" cy="12871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971000" y="1423550"/>
            <a:ext cx="8347200" cy="3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Char char="●"/>
            </a:pPr>
            <a:r>
              <a:rPr lang="zh-HK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30 Teams, 2 Conferences (Eastern and Western)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Char char="●"/>
            </a:pPr>
            <a:r>
              <a:rPr lang="zh-HK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last two winning teams of each conference compete for conference champions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Char char="●"/>
            </a:pPr>
            <a:r>
              <a:rPr lang="zh-HK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champions of each conference compete for the NBA champion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1D63"/>
              </a:buClr>
              <a:buSzPts val="2400"/>
              <a:buFont typeface="Oswald"/>
              <a:buChar char="●"/>
            </a:pPr>
            <a:r>
              <a:rPr lang="zh-HK" sz="2400">
                <a:solidFill>
                  <a:srgbClr val="E91D63"/>
                </a:solidFill>
                <a:latin typeface="Oswald"/>
                <a:ea typeface="Oswald"/>
                <a:cs typeface="Oswald"/>
                <a:sym typeface="Oswald"/>
              </a:rPr>
              <a:t>Regular Season: 82 games per team</a:t>
            </a:r>
            <a:endParaRPr sz="2400">
              <a:solidFill>
                <a:srgbClr val="E91D6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1D63"/>
              </a:buClr>
              <a:buSzPts val="2400"/>
              <a:buFont typeface="Oswald"/>
              <a:buChar char="●"/>
            </a:pPr>
            <a:r>
              <a:rPr lang="zh-HK" sz="2400">
                <a:solidFill>
                  <a:srgbClr val="E91D63"/>
                </a:solidFill>
                <a:latin typeface="Oswald"/>
                <a:ea typeface="Oswald"/>
                <a:cs typeface="Oswald"/>
                <a:sym typeface="Oswald"/>
              </a:rPr>
              <a:t>Playoffs: Top 8 teams from each conference</a:t>
            </a:r>
            <a:endParaRPr sz="2400">
              <a:solidFill>
                <a:srgbClr val="E91D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50" y="445838"/>
            <a:ext cx="8490299" cy="42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15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 dirty="0"/>
              <a:t>590PR Final Project Presentation</a:t>
            </a:r>
            <a:endParaRPr sz="4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 dirty="0"/>
              <a:t>      —— NBA Western Conference Champion Prediction</a:t>
            </a:r>
            <a:endParaRPr sz="3000" dirty="0"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800" b="1" dirty="0"/>
              <a:t>Part 2 —— Data Collection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6163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dirty="0"/>
              <a:t>Two </a:t>
            </a:r>
            <a:r>
              <a:rPr lang="zh-HK" dirty="0" smtClean="0"/>
              <a:t>Period</a:t>
            </a:r>
            <a:r>
              <a:rPr lang="en-US" altLang="zh-HK" dirty="0" smtClean="0"/>
              <a:t>s</a:t>
            </a:r>
            <a:r>
              <a:rPr lang="zh-HK" dirty="0" smtClean="0"/>
              <a:t> </a:t>
            </a:r>
            <a:r>
              <a:rPr lang="zh-HK" dirty="0"/>
              <a:t>to collect data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30780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rtl="0">
              <a:spcBef>
                <a:spcPts val="160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zh-HK" sz="2200" dirty="0">
                <a:latin typeface="Oswald"/>
                <a:ea typeface="Oswald"/>
                <a:cs typeface="Oswald"/>
                <a:sym typeface="Oswald"/>
              </a:rPr>
              <a:t>Final Eight Teams</a:t>
            </a:r>
            <a:endParaRPr sz="22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zh-HK" sz="2200" dirty="0">
                <a:latin typeface="Oswald"/>
                <a:ea typeface="Oswald"/>
                <a:cs typeface="Oswald"/>
                <a:sym typeface="Oswald"/>
              </a:rPr>
              <a:t>1 vs 7</a:t>
            </a:r>
            <a:endParaRPr sz="22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zh-HK" sz="2200" dirty="0">
                <a:latin typeface="Oswald"/>
                <a:ea typeface="Oswald"/>
                <a:cs typeface="Oswald"/>
                <a:sym typeface="Oswald"/>
              </a:rPr>
              <a:t>Latest two games</a:t>
            </a:r>
            <a:endParaRPr sz="2200" dirty="0">
              <a:latin typeface="Oswald"/>
              <a:ea typeface="Oswald"/>
              <a:cs typeface="Oswald"/>
              <a:sym typeface="Oswald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○"/>
            </a:pPr>
            <a:r>
              <a:rPr lang="zh-HK" sz="2200" dirty="0">
                <a:latin typeface="Oswald"/>
                <a:ea typeface="Oswald"/>
                <a:cs typeface="Oswald"/>
                <a:sym typeface="Oswald"/>
              </a:rPr>
              <a:t>Team A vs Team B (latest 2)</a:t>
            </a:r>
            <a:endParaRPr sz="2200" dirty="0">
              <a:latin typeface="Oswald"/>
              <a:ea typeface="Oswald"/>
              <a:cs typeface="Oswald"/>
              <a:sym typeface="Oswald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○"/>
            </a:pPr>
            <a:r>
              <a:rPr lang="zh-HK" sz="2200" dirty="0">
                <a:latin typeface="Oswald"/>
                <a:ea typeface="Oswald"/>
                <a:cs typeface="Oswald"/>
                <a:sym typeface="Oswald"/>
              </a:rPr>
              <a:t>Team A vs Team C (latest 2</a:t>
            </a:r>
            <a:r>
              <a:rPr lang="zh-HK" sz="2200" dirty="0" smtClean="0">
                <a:latin typeface="Oswald"/>
                <a:ea typeface="Oswald"/>
                <a:cs typeface="Oswald"/>
                <a:sym typeface="Oswald"/>
              </a:rPr>
              <a:t>)</a:t>
            </a:r>
            <a:endParaRPr lang="en-US" altLang="zh-HK" sz="2200" dirty="0">
              <a:latin typeface="Oswald"/>
              <a:ea typeface="Oswald"/>
              <a:cs typeface="Oswald"/>
              <a:sym typeface="Oswald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○"/>
            </a:pPr>
            <a:r>
              <a:rPr lang="zh-HK" sz="2200" dirty="0" smtClean="0">
                <a:latin typeface="Oswald"/>
                <a:ea typeface="Oswald"/>
                <a:cs typeface="Oswald"/>
                <a:sym typeface="Oswald"/>
              </a:rPr>
              <a:t>…</a:t>
            </a:r>
            <a:r>
              <a:rPr lang="zh-HK" sz="2200" dirty="0">
                <a:latin typeface="Oswald"/>
                <a:ea typeface="Oswald"/>
                <a:cs typeface="Oswald"/>
                <a:sym typeface="Oswald"/>
              </a:rPr>
              <a:t>…</a:t>
            </a:r>
            <a:endParaRPr sz="22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832400" y="130780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rtl="0">
              <a:spcBef>
                <a:spcPts val="160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zh-HK" sz="2200" dirty="0">
                <a:latin typeface="Oswald"/>
                <a:ea typeface="Oswald"/>
                <a:cs typeface="Oswald"/>
                <a:sym typeface="Oswald"/>
              </a:rPr>
              <a:t>Important</a:t>
            </a:r>
            <a:endParaRPr sz="22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zh-HK" sz="2200" dirty="0">
                <a:latin typeface="Oswald"/>
                <a:ea typeface="Oswald"/>
                <a:cs typeface="Oswald"/>
                <a:sym typeface="Oswald"/>
              </a:rPr>
              <a:t>Each game</a:t>
            </a:r>
            <a:endParaRPr sz="22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zh-HK" sz="2200" dirty="0">
                <a:latin typeface="Oswald"/>
                <a:ea typeface="Oswald"/>
                <a:cs typeface="Oswald"/>
                <a:sym typeface="Oswald"/>
              </a:rPr>
              <a:t>Until Apr-26th, 2018 (yesterday)</a:t>
            </a:r>
            <a:endParaRPr sz="22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200" dirty="0"/>
          </a:p>
        </p:txBody>
      </p:sp>
      <p:sp>
        <p:nvSpPr>
          <p:cNvPr id="101" name="Shape 101"/>
          <p:cNvSpPr txBox="1"/>
          <p:nvPr/>
        </p:nvSpPr>
        <p:spPr>
          <a:xfrm>
            <a:off x="504326" y="1424763"/>
            <a:ext cx="2100652" cy="5019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22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Regular </a:t>
            </a:r>
            <a:r>
              <a:rPr lang="en-US" altLang="zh-HK" sz="22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-US" altLang="zh-HK" sz="22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eason</a:t>
            </a:r>
            <a:r>
              <a:rPr lang="zh-HK" sz="2200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042549" y="1424762"/>
            <a:ext cx="2102529" cy="5019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2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Playoffs: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41800" y="995800"/>
            <a:ext cx="2022600" cy="646800"/>
          </a:xfrm>
          <a:prstGeom prst="flowChartAlternate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554800" y="1139350"/>
            <a:ext cx="21966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NBA Website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504050" y="1781250"/>
            <a:ext cx="287400" cy="379800"/>
          </a:xfrm>
          <a:prstGeom prst="downArrow">
            <a:avLst>
              <a:gd name="adj1" fmla="val 35699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41800" y="2248350"/>
            <a:ext cx="2022600" cy="646800"/>
          </a:xfrm>
          <a:prstGeom prst="flowChartAlternate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718650" y="2375900"/>
            <a:ext cx="18582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Team Website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504050" y="3018450"/>
            <a:ext cx="287400" cy="379800"/>
          </a:xfrm>
          <a:prstGeom prst="downArrow">
            <a:avLst>
              <a:gd name="adj1" fmla="val 35699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41800" y="3521550"/>
            <a:ext cx="2022600" cy="646800"/>
          </a:xfrm>
          <a:prstGeom prst="flowChartAlternate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800700" y="3665250"/>
            <a:ext cx="1694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Team Schedule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100" y="1022325"/>
            <a:ext cx="5920176" cy="32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4252675" y="1079600"/>
            <a:ext cx="668100" cy="201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7" name="Shape 117"/>
          <p:cNvSpPr txBox="1"/>
          <p:nvPr/>
        </p:nvSpPr>
        <p:spPr>
          <a:xfrm>
            <a:off x="7614500" y="1079600"/>
            <a:ext cx="456000" cy="201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8070500" y="1079500"/>
            <a:ext cx="381900" cy="201600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664400" y="1079600"/>
            <a:ext cx="180300" cy="201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 idx="4294967295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Data Source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0450"/>
            <a:ext cx="8839200" cy="222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/>
          <p:nvPr/>
        </p:nvCxnSpPr>
        <p:spPr>
          <a:xfrm rot="10800000" flipH="1">
            <a:off x="3234575" y="1620475"/>
            <a:ext cx="975600" cy="84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 rot="10800000">
            <a:off x="4740550" y="1620575"/>
            <a:ext cx="9000" cy="858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Shape 128"/>
          <p:cNvCxnSpPr/>
          <p:nvPr/>
        </p:nvCxnSpPr>
        <p:spPr>
          <a:xfrm rot="10800000" flipH="1">
            <a:off x="3987550" y="1631075"/>
            <a:ext cx="519600" cy="81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4963200" y="1641675"/>
            <a:ext cx="551400" cy="742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Shape 130"/>
          <p:cNvCxnSpPr/>
          <p:nvPr/>
        </p:nvCxnSpPr>
        <p:spPr>
          <a:xfrm>
            <a:off x="5249550" y="1609850"/>
            <a:ext cx="1039200" cy="81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Shape 131"/>
          <p:cNvSpPr txBox="1"/>
          <p:nvPr/>
        </p:nvSpPr>
        <p:spPr>
          <a:xfrm>
            <a:off x="3828450" y="1208825"/>
            <a:ext cx="18453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Positive Weighting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2" name="Shape 132"/>
          <p:cNvCxnSpPr/>
          <p:nvPr/>
        </p:nvCxnSpPr>
        <p:spPr>
          <a:xfrm flipH="1">
            <a:off x="7052325" y="1599250"/>
            <a:ext cx="201600" cy="81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Shape 133"/>
          <p:cNvCxnSpPr/>
          <p:nvPr/>
        </p:nvCxnSpPr>
        <p:spPr>
          <a:xfrm>
            <a:off x="7476625" y="1609850"/>
            <a:ext cx="297000" cy="81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Shape 134"/>
          <p:cNvSpPr txBox="1"/>
          <p:nvPr/>
        </p:nvSpPr>
        <p:spPr>
          <a:xfrm>
            <a:off x="6545350" y="1214725"/>
            <a:ext cx="17499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latin typeface="Oswald"/>
                <a:ea typeface="Oswald"/>
                <a:cs typeface="Oswald"/>
                <a:sym typeface="Oswald"/>
              </a:rPr>
              <a:t>Negative Weighting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852775" y="2479475"/>
            <a:ext cx="3860400" cy="2121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6744875" y="2479475"/>
            <a:ext cx="1495200" cy="212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title" idx="4294967295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How to use the data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8293225" y="2479475"/>
            <a:ext cx="625800" cy="222600"/>
          </a:xfrm>
          <a:prstGeom prst="rect">
            <a:avLst/>
          </a:prstGeom>
          <a:noFill/>
          <a:ln w="28575" cap="flat" cmpd="sng">
            <a:solidFill>
              <a:srgbClr val="E91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Shape 139"/>
          <p:cNvCxnSpPr>
            <a:endCxn id="138" idx="0"/>
          </p:cNvCxnSpPr>
          <p:nvPr/>
        </p:nvCxnSpPr>
        <p:spPr>
          <a:xfrm>
            <a:off x="8590225" y="1726475"/>
            <a:ext cx="15900" cy="753000"/>
          </a:xfrm>
          <a:prstGeom prst="straightConnector1">
            <a:avLst/>
          </a:prstGeom>
          <a:noFill/>
          <a:ln w="28575" cap="flat" cmpd="sng">
            <a:solidFill>
              <a:srgbClr val="E91D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Shape 140"/>
          <p:cNvSpPr txBox="1"/>
          <p:nvPr/>
        </p:nvSpPr>
        <p:spPr>
          <a:xfrm>
            <a:off x="8155375" y="1173313"/>
            <a:ext cx="9225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rgbClr val="E91D63"/>
                </a:solidFill>
                <a:latin typeface="Oswald"/>
                <a:ea typeface="Oswald"/>
                <a:cs typeface="Oswald"/>
                <a:sym typeface="Oswald"/>
              </a:rPr>
              <a:t>Playing Time</a:t>
            </a:r>
            <a:endParaRPr b="1">
              <a:solidFill>
                <a:srgbClr val="E91D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579</Words>
  <Application>Microsoft Macintosh PowerPoint</Application>
  <PresentationFormat>On-screen Show (16:9)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Pacifico</vt:lpstr>
      <vt:lpstr>Arial</vt:lpstr>
      <vt:lpstr>Oswald</vt:lpstr>
      <vt:lpstr>Source Code Pro</vt:lpstr>
      <vt:lpstr>Modern Writer</vt:lpstr>
      <vt:lpstr>590PR Final Project Presentation       —— NBA Western Conference Champion Prediction</vt:lpstr>
      <vt:lpstr>Contents</vt:lpstr>
      <vt:lpstr>590PR Final Project Presentation       —— NBA Western Conference Champion Prediction</vt:lpstr>
      <vt:lpstr>NBA: National Basketball Association</vt:lpstr>
      <vt:lpstr>PowerPoint Presentation</vt:lpstr>
      <vt:lpstr>590PR Final Project Presentation       —— NBA Western Conference Champion Prediction</vt:lpstr>
      <vt:lpstr>Two Periods to collect data</vt:lpstr>
      <vt:lpstr>Data Source</vt:lpstr>
      <vt:lpstr>How to use the data</vt:lpstr>
      <vt:lpstr>590PR Final Project Presentation       —— NBA Western Conference Champion Prediction</vt:lpstr>
      <vt:lpstr>Class Description</vt:lpstr>
      <vt:lpstr>590PR Final Project Presentation       —— NBA Western Conference Champion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590PR Final Project Presentation       —— NBA Western Conference Champion Prediction</dc:title>
  <cp:lastModifiedBy>Microsoft Office User</cp:lastModifiedBy>
  <cp:revision>3</cp:revision>
  <dcterms:modified xsi:type="dcterms:W3CDTF">2018-04-27T16:14:51Z</dcterms:modified>
</cp:coreProperties>
</file>