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7" r:id="rId16"/>
    <p:sldId id="276" r:id="rId17"/>
    <p:sldId id="273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F276E-EB3A-E445-90AE-6814F08A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CC4CB-E9AC-CD43-AD0F-1163D350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2E34A-F5C3-224E-98FC-BF9EEADF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EFB1A-636A-1C4A-AEA8-34A6722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B6534-476F-B249-975F-4C7E0578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4BFB-148A-DA41-B169-FBB64512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FC98A-4A51-2343-AD97-23539DDB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0EB40-B704-FA43-BE78-C5ACF516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AAF2C-02B5-1046-9677-C0F4DDD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B5679-AA2D-EC48-9CAE-0CA9BB4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82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667B13-0E61-384B-A0B2-50E19F31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003B3-8D61-5A4F-B280-2EBA98F2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B7685-23E6-F843-8E2A-B856320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E3DC8-CB71-3843-ADF1-B3239DFA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8845A-E2B1-A643-A0AA-7CDABD26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6D71-38B6-F642-955F-A4202BEC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390D5-648F-B540-9444-557751D7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1EFED-F1C4-3244-861A-83776F19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A0DAC-396D-DF49-B41C-E2BE9BAB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B0B53-B297-8448-88B2-D1C9C89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93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B9F6-4F91-FB4F-8F2A-2BDA7418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EA874-82A2-4B40-814D-A65C2827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303B6-CAEC-3A48-BFF9-409B5DB5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F0066-FE5C-B147-9EBB-B6FB4B3E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1CA9D-7DD0-5348-8EDD-0EF3BAEE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9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600D2-CE7D-8649-8BB1-53AD3DF2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3A911-2ECA-9042-A7F6-A1C79EA4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470E9-A550-944E-8CB3-C49E4754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2D4D9-230B-1A41-BDCB-8B2364F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B7A9E-0241-004D-9861-59E538F8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F5954-8ACB-534C-80B1-A424548D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0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687A-3CC3-914C-B6B7-699C33A5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3EEB8-8FF5-3D4B-A6BF-6D21F4B6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FE374-079A-EF43-9CFA-18C304BA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5BD9A1-D5FA-D744-A072-E5CBA06A6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36287-EA80-4940-B4E0-6848A022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DA667-16AD-E144-8B72-15FA8331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1E07F-4FC0-2C4D-B16B-6930DF6E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71681-2C1A-0F4C-A470-8252111E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1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B10A4-A0D2-E847-9316-D424F1BD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E6EC80-3DB9-A04A-A9B1-D53A8911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AECD6-2A14-D448-91CC-83A0497E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DDF00-1A4C-2C40-A530-A2B0631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8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85E82-41D6-FA40-908F-EAB04FD2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F2459E-05AA-7042-BBB6-47B694F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87CF5-5B80-7649-950D-D0918C8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9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FE3B-A442-C34B-AB91-0E36CDF8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DB286-2C03-F449-9909-388499AB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CB8D9-421E-B149-B5F6-8AD0CECAE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5D704-E073-8840-B272-14BDD4DD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A4922-A9A1-7843-813E-2412FAB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35BA5-9B17-A640-8E78-E8169A56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336CA-3C38-A043-A5B8-0559E2E6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D2133-99CB-5C41-8E6E-259BBBC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D1514-6E2B-DD43-8627-3E63E284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294F-0450-2241-A55F-4B00423A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CA102-2A18-5C4D-ADE6-48B72534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CCD53-7163-2348-822B-4CA4132D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8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AB955-53D3-AE4D-B96C-D35C58E8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89E19-C923-724C-B902-C11C3AA0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DCC33-A0A0-E249-883A-C916C9542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1809-953E-4141-B798-9E9A79F5A559}" type="datetimeFigureOut">
              <a:rPr kumimoji="1" lang="zh-CN" altLang="en-US" smtClean="0"/>
              <a:t>2021/8/5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0D7AA-F048-124F-8A10-604A036F1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3DF66-69F6-7F47-A118-D263CD22F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194A-F5C1-2E48-8969-2EBD7A69A5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6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lab.github.com/research/ognl-injection-apache-struts/" TargetMode="External"/><Relationship Id="rId2" Type="http://schemas.openxmlformats.org/officeDocument/2006/relationships/hyperlink" Target="https://securitylab.github.com/research/apache-struts-CVE-2018-1177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313B7-9499-CE45-85A6-D0468471B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Workshop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51043C3-B28B-7C44-B14E-FF1249F69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Formulas</a:t>
            </a:r>
          </a:p>
          <a:p>
            <a:pPr marL="0" indent="0">
              <a:buNone/>
            </a:pPr>
            <a:r>
              <a:rPr kumimoji="1" lang="en-US" altLang="zh-CN" dirty="0"/>
              <a:t>QL</a:t>
            </a:r>
            <a:r>
              <a:rPr kumimoji="1" lang="zh-CN" altLang="en-US" dirty="0"/>
              <a:t> 公式为 </a:t>
            </a:r>
            <a:r>
              <a:rPr kumimoji="1" lang="en-US" altLang="zh-CN" dirty="0"/>
              <a:t>QL</a:t>
            </a:r>
            <a:r>
              <a:rPr kumimoji="1" lang="zh-CN" altLang="en-US" dirty="0"/>
              <a:t> 表达式之间体现逻辑关系提供了工具。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比较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支持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类型判断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instanceof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范围检查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[1</a:t>
            </a:r>
            <a:r>
              <a:rPr kumimoji="1" lang="zh-CN" altLang="en-US" dirty="0"/>
              <a:t> </a:t>
            </a:r>
            <a:r>
              <a:rPr kumimoji="1" lang="en-US" altLang="zh-CN" dirty="0"/>
              <a:t>..</a:t>
            </a:r>
            <a:r>
              <a:rPr kumimoji="1" lang="zh-CN" altLang="en-US" dirty="0"/>
              <a:t> </a:t>
            </a:r>
            <a:r>
              <a:rPr kumimoji="1" lang="en-US" altLang="zh-CN" dirty="0"/>
              <a:t>10]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2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Formulas</a:t>
            </a:r>
          </a:p>
          <a:p>
            <a:pPr marL="0" indent="0">
              <a:buNone/>
            </a:pPr>
            <a:r>
              <a:rPr kumimoji="1" lang="zh-CN" altLang="en-US" dirty="0"/>
              <a:t>重点讲一下 </a:t>
            </a:r>
            <a:r>
              <a:rPr kumimoji="1" lang="en-US" altLang="zh-CN" dirty="0"/>
              <a:t>exists</a:t>
            </a:r>
            <a:r>
              <a:rPr kumimoji="1" lang="zh-CN" altLang="en-US" dirty="0"/>
              <a:t>，比较常用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exists(&lt;variable&gt;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&lt;formula&gt;)</a:t>
            </a:r>
            <a:r>
              <a:rPr kumimoji="1" lang="zh-CN" altLang="en-US" dirty="0"/>
              <a:t>，用于表达这样一个语义，存在某个变量满足后面的所有条件，多个条件可以用 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连接也可以用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连接。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forall</a:t>
            </a:r>
            <a:r>
              <a:rPr kumimoji="1" lang="en-US" altLang="zh-CN" dirty="0"/>
              <a:t>(&lt;variable&gt;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&lt;formula1&gt;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&lt;formula2&gt;)</a:t>
            </a:r>
            <a:r>
              <a:rPr kumimoji="1" lang="zh-CN" altLang="en-US" dirty="0"/>
              <a:t> 表达的语义是：对于所有变量 </a:t>
            </a:r>
            <a:r>
              <a:rPr kumimoji="1" lang="en-US" altLang="zh-CN" dirty="0"/>
              <a:t>q</a:t>
            </a:r>
            <a:r>
              <a:rPr kumimoji="1" lang="zh-CN" altLang="en-US" dirty="0"/>
              <a:t>，如果 </a:t>
            </a:r>
            <a:r>
              <a:rPr kumimoji="1" lang="en-US" altLang="zh-CN" dirty="0"/>
              <a:t>formula1</a:t>
            </a:r>
            <a:r>
              <a:rPr kumimoji="1" lang="zh-CN" altLang="en-US" dirty="0"/>
              <a:t> 满足，那么一定有 </a:t>
            </a:r>
            <a:r>
              <a:rPr kumimoji="1" lang="en-US" altLang="zh-CN" dirty="0"/>
              <a:t>formula2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即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 err="1"/>
              <a:t>forall</a:t>
            </a:r>
            <a:r>
              <a:rPr lang="en" altLang="zh-CN" dirty="0"/>
              <a:t>(&lt;vars&gt; | &lt;formula 1&gt; | &lt;formula 2&gt;</a:t>
            </a:r>
            <a:r>
              <a:rPr lang="en-US" altLang="zh-CN" dirty="0"/>
              <a:t>)</a:t>
            </a:r>
            <a:r>
              <a:rPr lang="zh-CN" altLang="en-US" dirty="0"/>
              <a:t> 与 </a:t>
            </a:r>
            <a:r>
              <a:rPr lang="en" altLang="zh-CN" dirty="0"/>
              <a:t>not exists(&lt;vars&gt; | &lt;formula 1&gt; | not &lt;formula 2&gt;)</a:t>
            </a:r>
            <a:r>
              <a:rPr lang="zh-CN" altLang="en-US" dirty="0"/>
              <a:t> 等价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63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Recursion</a:t>
            </a:r>
          </a:p>
          <a:p>
            <a:pPr marL="0" indent="0">
              <a:buNone/>
            </a:pPr>
            <a:r>
              <a:rPr kumimoji="1" lang="zh-CN" altLang="en-US" dirty="0"/>
              <a:t>只讲一种常用递归：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假设你想找到覆盖了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的函数，也许会写如下查询：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marL="0" indent="0">
              <a:buNone/>
            </a:pP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b.overrides</a:t>
            </a:r>
            <a:r>
              <a:rPr kumimoji="1" lang="en-US" altLang="zh-CN" dirty="0"/>
              <a:t>(a)</a:t>
            </a:r>
          </a:p>
          <a:p>
            <a:pPr marL="0" indent="0">
              <a:buNone/>
            </a:pP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marL="0" indent="0">
              <a:buNone/>
            </a:pPr>
            <a:r>
              <a:rPr kumimoji="1" lang="zh-CN" altLang="en-US" dirty="0"/>
              <a:t>但是多重继承的情况下，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 可能并没有直接覆盖 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，而是</a:t>
            </a:r>
            <a:r>
              <a:rPr kumimoji="1" lang="en-US" altLang="zh-CN" dirty="0"/>
              <a:t>b </a:t>
            </a:r>
            <a:r>
              <a:rPr kumimoji="1" lang="zh-CN" altLang="en-US" dirty="0"/>
              <a:t>所在的类是</a:t>
            </a:r>
            <a:r>
              <a:rPr kumimoji="1" lang="en-US" altLang="zh-CN" dirty="0"/>
              <a:t> a </a:t>
            </a:r>
            <a:r>
              <a:rPr kumimoji="1" lang="zh-CN" altLang="en-US" dirty="0"/>
              <a:t>所在的类的曾孙辈，则</a:t>
            </a:r>
            <a:r>
              <a:rPr kumimoji="1" lang="en-US" altLang="zh-CN" dirty="0" err="1"/>
              <a:t>b.overrides</a:t>
            </a:r>
            <a:r>
              <a:rPr kumimoji="1" lang="en-US" altLang="zh-CN" dirty="0"/>
              <a:t>(a)</a:t>
            </a:r>
            <a:r>
              <a:rPr kumimoji="1" lang="zh-CN" altLang="en-US" dirty="0"/>
              <a:t>不会返回</a:t>
            </a:r>
            <a:r>
              <a:rPr kumimoji="1" lang="en-US" altLang="zh-CN" dirty="0"/>
              <a:t> True</a:t>
            </a:r>
            <a:r>
              <a:rPr kumimoji="1" lang="zh-CN" altLang="en-US" dirty="0"/>
              <a:t>，这时候就需要将查询修改为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marL="0" indent="0">
              <a:buNone/>
            </a:pP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b.overrides</a:t>
            </a:r>
            <a:r>
              <a:rPr kumimoji="1" lang="zh-CN" altLang="en-US" dirty="0"/>
              <a:t>*</a:t>
            </a:r>
            <a:r>
              <a:rPr kumimoji="1" lang="en-US" altLang="zh-CN" dirty="0"/>
              <a:t>(a)</a:t>
            </a:r>
          </a:p>
          <a:p>
            <a:pPr marL="0" indent="0">
              <a:buNone/>
            </a:pP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*会帮助你自动递归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到多次。</a:t>
            </a:r>
            <a:r>
              <a:rPr kumimoji="1" lang="en-US" altLang="zh-CN" dirty="0"/>
              <a:t>+</a:t>
            </a:r>
            <a:r>
              <a:rPr kumimoji="1" lang="zh-CN" altLang="en-US" dirty="0"/>
              <a:t>号则会递归至少一次。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62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0E4B-3615-1245-B1E5-7AB239B9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B87A-77CC-1645-9CB7-4A295375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</a:p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最为强大的功能，</a:t>
            </a:r>
            <a:r>
              <a:rPr lang="zh-CN" altLang="en-US" dirty="0"/>
              <a:t>数据流分析用于计算变量可以在程序中的各个点保持的</a:t>
            </a:r>
            <a:r>
              <a:rPr lang="zh-CN" altLang="en-US" dirty="0">
                <a:solidFill>
                  <a:srgbClr val="FF0000"/>
                </a:solidFill>
              </a:rPr>
              <a:t>可能值</a:t>
            </a:r>
            <a:r>
              <a:rPr lang="zh-CN" altLang="en-US" dirty="0"/>
              <a:t>，确定这些值如何在程序中</a:t>
            </a:r>
            <a:r>
              <a:rPr lang="zh-CN" altLang="en-US" dirty="0">
                <a:solidFill>
                  <a:srgbClr val="FF0000"/>
                </a:solidFill>
              </a:rPr>
              <a:t>传播</a:t>
            </a:r>
            <a:r>
              <a:rPr lang="zh-CN" altLang="en-US" dirty="0"/>
              <a:t>以及它们的使用位置。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F5F2A4-5758-B14F-AFA8-C97B9E23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5" y="0"/>
            <a:ext cx="379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9C377-8587-B949-9BB6-882257F4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90" y="1689957"/>
            <a:ext cx="3581400" cy="2959100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1F2DE4E9-1825-6D46-B8D5-DA6663390E6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4882077" y="-1203457"/>
            <a:ext cx="1280054" cy="45067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226AD09-5077-474C-BC8A-DC31C3AF16E6}"/>
              </a:ext>
            </a:extLst>
          </p:cNvPr>
          <p:cNvCxnSpPr/>
          <p:nvPr/>
        </p:nvCxnSpPr>
        <p:spPr>
          <a:xfrm flipH="1">
            <a:off x="3052119" y="2125361"/>
            <a:ext cx="417658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451390C-3F6A-F34B-A5AD-A3B62144CF6D}"/>
              </a:ext>
            </a:extLst>
          </p:cNvPr>
          <p:cNvCxnSpPr>
            <a:cxnSpLocks/>
          </p:cNvCxnSpPr>
          <p:nvPr/>
        </p:nvCxnSpPr>
        <p:spPr>
          <a:xfrm flipH="1">
            <a:off x="1507525" y="2181566"/>
            <a:ext cx="4843848" cy="16366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60F944A-5DEA-4140-A4A6-7C21BEB2D3D8}"/>
              </a:ext>
            </a:extLst>
          </p:cNvPr>
          <p:cNvCxnSpPr>
            <a:cxnSpLocks/>
          </p:cNvCxnSpPr>
          <p:nvPr/>
        </p:nvCxnSpPr>
        <p:spPr>
          <a:xfrm flipH="1">
            <a:off x="1252152" y="2826907"/>
            <a:ext cx="5333999" cy="28983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0E4B-3615-1245-B1E5-7AB239B9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B87A-77CC-1645-9CB7-4A295375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</a:p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：同一个函数内的数据流转，非常精确，一般不会出问题</a:t>
            </a:r>
            <a:endParaRPr kumimoji="1" lang="en-US" altLang="zh-CN" dirty="0"/>
          </a:p>
          <a:p>
            <a:r>
              <a:rPr kumimoji="1" lang="en-US" altLang="zh-CN" dirty="0"/>
              <a:t> 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：通过函数调用分析、类型分析等方式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会猜测可能的调用路径，来做全局的数据流分析！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67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0E4B-3615-1245-B1E5-7AB239B9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B87A-77CC-1645-9CB7-4A295375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</a:p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为数据流分析提供了额外的扩展用于做污点分析。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为什么要做污点分析呢？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考虑这个情况：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1;</a:t>
            </a:r>
          </a:p>
          <a:p>
            <a:pPr marL="0" indent="0">
              <a:buNone/>
            </a:pPr>
            <a:r>
              <a:rPr kumimoji="1" lang="zh-CN" altLang="en-US" dirty="0"/>
              <a:t>这里，因为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的值改变了之后才传递给了 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 </a:t>
            </a:r>
            <a:r>
              <a:rPr kumimoji="1" lang="zh-CN" altLang="en-US" dirty="0"/>
              <a:t>之后的传递不会被认为是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的传递，这就是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分析的局限性。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而污点分析则能帮助分析这种情况，在对结果精确性要求更低的情况下使用 </a:t>
            </a:r>
            <a:r>
              <a:rPr kumimoji="1" lang="en-US" altLang="zh-CN" dirty="0"/>
              <a:t>taint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 </a:t>
            </a:r>
            <a:r>
              <a:rPr kumimoji="1" lang="zh-CN" altLang="en-US" dirty="0"/>
              <a:t>是更好的。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089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2F1695"/>
                </a:solidFill>
              </a:rPr>
              <a:t>/**</a:t>
            </a:r>
          </a:p>
          <a:p>
            <a:pPr marL="0" indent="0">
              <a:buNone/>
            </a:pPr>
            <a:r>
              <a:rPr lang="zh-CN" altLang="en-US" i="1" dirty="0">
                <a:solidFill>
                  <a:srgbClr val="2F1695"/>
                </a:solidFill>
              </a:rPr>
              <a:t> </a:t>
            </a:r>
            <a:r>
              <a:rPr lang="en" altLang="zh-CN" dirty="0"/>
              <a:t> </a:t>
            </a:r>
            <a:r>
              <a:rPr lang="en" altLang="zh-CN" i="1" dirty="0">
                <a:solidFill>
                  <a:srgbClr val="2F1695"/>
                </a:solidFill>
              </a:rPr>
              <a:t>* ...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zh-CN" altLang="en-US" i="1" dirty="0">
                <a:solidFill>
                  <a:srgbClr val="2F1695"/>
                </a:solidFill>
              </a:rPr>
              <a:t>  </a:t>
            </a:r>
            <a:r>
              <a:rPr lang="en" altLang="zh-CN" i="1" dirty="0">
                <a:solidFill>
                  <a:srgbClr val="2F1695"/>
                </a:solidFill>
              </a:rPr>
              <a:t>* @kind path-problem</a:t>
            </a:r>
            <a:endParaRPr lang="en" altLang="zh-CN" dirty="0"/>
          </a:p>
          <a:p>
            <a:pPr marL="0" indent="0">
              <a:buNone/>
            </a:pPr>
            <a:r>
              <a:rPr lang="zh-CN" altLang="en-US" i="1" dirty="0">
                <a:solidFill>
                  <a:srgbClr val="2F1695"/>
                </a:solidFill>
              </a:rPr>
              <a:t>  </a:t>
            </a:r>
            <a:r>
              <a:rPr lang="en" altLang="zh-CN" i="1" dirty="0">
                <a:solidFill>
                  <a:srgbClr val="2F1695"/>
                </a:solidFill>
              </a:rPr>
              <a:t>* ...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2F1695"/>
                </a:solidFill>
              </a:rPr>
              <a:t>*/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7A65CD"/>
                </a:solidFill>
              </a:rPr>
              <a:t>import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66666"/>
                </a:solidFill>
              </a:rPr>
              <a:t>&lt;</a:t>
            </a:r>
            <a:r>
              <a:rPr lang="en" altLang="zh-CN" dirty="0"/>
              <a:t>language</a:t>
            </a:r>
            <a:r>
              <a:rPr lang="en" altLang="zh-CN" dirty="0">
                <a:solidFill>
                  <a:srgbClr val="666666"/>
                </a:solidFill>
              </a:rPr>
              <a:t>&gt;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7A65CD"/>
                </a:solidFill>
              </a:rPr>
              <a:t>import</a:t>
            </a:r>
            <a:r>
              <a:rPr lang="en" altLang="zh-CN" dirty="0"/>
              <a:t> </a:t>
            </a:r>
            <a:r>
              <a:rPr lang="en" altLang="zh-CN" dirty="0" err="1"/>
              <a:t>DataFlow</a:t>
            </a:r>
            <a:r>
              <a:rPr lang="en" altLang="zh-CN" dirty="0">
                <a:solidFill>
                  <a:srgbClr val="666666"/>
                </a:solidFill>
              </a:rPr>
              <a:t>::</a:t>
            </a:r>
            <a:r>
              <a:rPr lang="en" altLang="zh-CN" dirty="0" err="1"/>
              <a:t>PathGraph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...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7A65CD"/>
                </a:solidFill>
              </a:rPr>
              <a:t>from</a:t>
            </a:r>
            <a:r>
              <a:rPr lang="en" altLang="zh-CN" dirty="0"/>
              <a:t> </a:t>
            </a:r>
            <a:r>
              <a:rPr lang="en" altLang="zh-CN" dirty="0" err="1"/>
              <a:t>MyConfiguration</a:t>
            </a:r>
            <a:r>
              <a:rPr lang="en" altLang="zh-CN" dirty="0"/>
              <a:t> config, </a:t>
            </a:r>
            <a:r>
              <a:rPr lang="en" altLang="zh-CN" dirty="0" err="1"/>
              <a:t>DataFlow</a:t>
            </a:r>
            <a:r>
              <a:rPr lang="en" altLang="zh-CN" dirty="0">
                <a:solidFill>
                  <a:srgbClr val="666666"/>
                </a:solidFill>
              </a:rPr>
              <a:t>::</a:t>
            </a:r>
            <a:r>
              <a:rPr lang="en" altLang="zh-CN" dirty="0" err="1"/>
              <a:t>PathNode</a:t>
            </a:r>
            <a:r>
              <a:rPr lang="en" altLang="zh-CN" dirty="0"/>
              <a:t> source, </a:t>
            </a:r>
            <a:r>
              <a:rPr lang="en" altLang="zh-CN" dirty="0" err="1"/>
              <a:t>DataFlow</a:t>
            </a:r>
            <a:r>
              <a:rPr lang="en" altLang="zh-CN" dirty="0">
                <a:solidFill>
                  <a:srgbClr val="666666"/>
                </a:solidFill>
              </a:rPr>
              <a:t>::</a:t>
            </a:r>
            <a:r>
              <a:rPr lang="en" altLang="zh-CN" dirty="0" err="1"/>
              <a:t>PathNode</a:t>
            </a:r>
            <a:r>
              <a:rPr lang="en" altLang="zh-CN" dirty="0"/>
              <a:t> sink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7A65CD"/>
                </a:solidFill>
              </a:rPr>
              <a:t>where</a:t>
            </a:r>
            <a:r>
              <a:rPr lang="en" altLang="zh-CN" dirty="0"/>
              <a:t> </a:t>
            </a:r>
            <a:r>
              <a:rPr lang="en" altLang="zh-CN" dirty="0" err="1"/>
              <a:t>config.hasFlowPath</a:t>
            </a:r>
            <a:r>
              <a:rPr lang="en" altLang="zh-CN" dirty="0"/>
              <a:t>(source, sink)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7A65CD"/>
                </a:solidFill>
              </a:rPr>
              <a:t>select</a:t>
            </a:r>
            <a:r>
              <a:rPr lang="en" altLang="zh-CN" dirty="0"/>
              <a:t> </a:t>
            </a:r>
            <a:r>
              <a:rPr lang="en" altLang="zh-CN" dirty="0" err="1"/>
              <a:t>sink.getNode</a:t>
            </a:r>
            <a:r>
              <a:rPr lang="en" altLang="zh-CN" dirty="0"/>
              <a:t>(), source, sink, </a:t>
            </a:r>
            <a:r>
              <a:rPr lang="en" altLang="zh-CN" dirty="0">
                <a:solidFill>
                  <a:srgbClr val="06994A"/>
                </a:solidFill>
              </a:rPr>
              <a:t>"&lt;message&gt;"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C731CB1C-0065-524D-A51E-93375CED64CE}"/>
              </a:ext>
            </a:extLst>
          </p:cNvPr>
          <p:cNvSpPr/>
          <p:nvPr/>
        </p:nvSpPr>
        <p:spPr>
          <a:xfrm>
            <a:off x="2113005" y="2780270"/>
            <a:ext cx="1915298" cy="5313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C5A0342D-E655-6841-8A16-F4483A10A609}"/>
              </a:ext>
            </a:extLst>
          </p:cNvPr>
          <p:cNvSpPr/>
          <p:nvPr/>
        </p:nvSpPr>
        <p:spPr>
          <a:xfrm>
            <a:off x="838200" y="4250724"/>
            <a:ext cx="3783227" cy="4695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470620-2B91-7F43-BB43-4583E12008FD}"/>
              </a:ext>
            </a:extLst>
          </p:cNvPr>
          <p:cNvSpPr/>
          <p:nvPr/>
        </p:nvSpPr>
        <p:spPr>
          <a:xfrm>
            <a:off x="838200" y="5745892"/>
            <a:ext cx="6279292" cy="5660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E52D-1554-D044-BC60-8F81EC6B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workshop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756CF-7E66-8248-87DA-8B33E180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时间大致约 </a:t>
            </a:r>
            <a:r>
              <a:rPr kumimoji="1" lang="en-US" altLang="zh-CN" dirty="0"/>
              <a:t>80</a:t>
            </a:r>
            <a:r>
              <a:rPr kumimoji="1" lang="zh-CN" altLang="en-US" dirty="0"/>
              <a:t> 分钟左右</a:t>
            </a:r>
            <a:endParaRPr kumimoji="1" lang="en-US" altLang="zh-CN" dirty="0"/>
          </a:p>
          <a:p>
            <a:r>
              <a:rPr kumimoji="1" lang="zh-CN" altLang="en-US" dirty="0"/>
              <a:t>主要目的是复现</a:t>
            </a:r>
            <a:r>
              <a:rPr kumimoji="1" lang="en-US" altLang="zh-CN" dirty="0"/>
              <a:t> S2-057 </a:t>
            </a:r>
            <a:r>
              <a:rPr kumimoji="1" lang="zh-CN" altLang="en-US" dirty="0"/>
              <a:t>的发现过程</a:t>
            </a:r>
            <a:endParaRPr kumimoji="1" lang="en-US" altLang="zh-CN" dirty="0"/>
          </a:p>
          <a:p>
            <a:r>
              <a:rPr kumimoji="1" lang="zh-CN" altLang="en-US" dirty="0"/>
              <a:t>流程参考了如下文章：</a:t>
            </a:r>
            <a:endParaRPr kumimoji="1" lang="en-US" altLang="zh-CN" dirty="0"/>
          </a:p>
          <a:p>
            <a:r>
              <a:rPr kumimoji="1" lang="en" altLang="zh-CN" dirty="0">
                <a:hlinkClick r:id="rId2"/>
              </a:rPr>
              <a:t>https://securitylab.github.com/research/apache-struts-CVE-2018-11776/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https://securitylab.github.com/research/ognl-injection-apache-struts/</a:t>
            </a:r>
            <a:endParaRPr kumimoji="1"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3C5F0-340F-1049-8DCC-AFCB652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EE5D1-E40C-D64A-BF89-744A8958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回顾整个流程：</a:t>
            </a:r>
            <a:endParaRPr kumimoji="1" lang="en-US" altLang="zh-CN" dirty="0"/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分析历史漏洞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归类漏洞，将漏洞按照不同的起点和终点归类</a:t>
            </a:r>
          </a:p>
          <a:p>
            <a:r>
              <a:rPr kumimoji="1" lang="en-US" altLang="zh-CN" dirty="0"/>
              <a:t>3. </a:t>
            </a:r>
            <a:r>
              <a:rPr kumimoji="1" lang="zh-CN" altLang="en-US" dirty="0"/>
              <a:t>将起点</a:t>
            </a:r>
            <a:r>
              <a:rPr kumimoji="1" lang="en-US" altLang="zh-CN" dirty="0"/>
              <a:t>(</a:t>
            </a:r>
            <a:r>
              <a:rPr kumimoji="1" lang="en" altLang="zh-CN" dirty="0"/>
              <a:t>source)</a:t>
            </a:r>
            <a:r>
              <a:rPr kumimoji="1" lang="zh-CN" altLang="en" dirty="0"/>
              <a:t>，</a:t>
            </a:r>
            <a:r>
              <a:rPr kumimoji="1" lang="zh-CN" altLang="en-US" dirty="0"/>
              <a:t>终点</a:t>
            </a:r>
            <a:r>
              <a:rPr kumimoji="1" lang="en-US" altLang="zh-CN" dirty="0"/>
              <a:t>(</a:t>
            </a:r>
            <a:r>
              <a:rPr kumimoji="1" lang="en" altLang="zh-CN" dirty="0"/>
              <a:t>sink)</a:t>
            </a:r>
            <a:r>
              <a:rPr kumimoji="1" lang="zh-CN" altLang="en-US" dirty="0"/>
              <a:t>具体化描述，要具体化到 </a:t>
            </a:r>
            <a:r>
              <a:rPr kumimoji="1" lang="en" altLang="zh-CN" dirty="0"/>
              <a:t>node </a:t>
            </a:r>
            <a:r>
              <a:rPr kumimoji="1" lang="zh-CN" altLang="en-US" dirty="0"/>
              <a:t>级，即</a:t>
            </a:r>
            <a:r>
              <a:rPr kumimoji="1" lang="en" altLang="zh-CN" dirty="0"/>
              <a:t>source </a:t>
            </a:r>
            <a:r>
              <a:rPr kumimoji="1" lang="zh-CN" altLang="en-US" dirty="0"/>
              <a:t>是某个名为 </a:t>
            </a:r>
            <a:r>
              <a:rPr kumimoji="1" lang="en" altLang="zh-CN" dirty="0"/>
              <a:t>xxx </a:t>
            </a:r>
            <a:r>
              <a:rPr kumimoji="1" lang="zh-CN" altLang="en-US" dirty="0"/>
              <a:t>函数调用的第一个类型为 </a:t>
            </a:r>
            <a:r>
              <a:rPr kumimoji="1" lang="en" altLang="zh-CN" dirty="0" err="1"/>
              <a:t>yyy</a:t>
            </a:r>
            <a:r>
              <a:rPr kumimoji="1" lang="en" altLang="zh-CN" dirty="0"/>
              <a:t> </a:t>
            </a:r>
            <a:r>
              <a:rPr kumimoji="1" lang="zh-CN" altLang="en-US" dirty="0"/>
              <a:t>的参数，</a:t>
            </a:r>
            <a:r>
              <a:rPr kumimoji="1" lang="en" altLang="zh-CN" dirty="0"/>
              <a:t>sink </a:t>
            </a:r>
            <a:r>
              <a:rPr kumimoji="1" lang="zh-CN" altLang="en-US" dirty="0"/>
              <a:t>是 </a:t>
            </a:r>
            <a:r>
              <a:rPr kumimoji="1" lang="en" altLang="zh-CN" dirty="0" err="1"/>
              <a:t>xxxxxx</a:t>
            </a:r>
            <a:endParaRPr kumimoji="1" lang="en" altLang="zh-CN" dirty="0"/>
          </a:p>
          <a:p>
            <a:r>
              <a:rPr kumimoji="1" lang="en" altLang="zh-CN" dirty="0"/>
              <a:t>4. </a:t>
            </a:r>
            <a:r>
              <a:rPr kumimoji="1" lang="zh-CN" altLang="en-US" dirty="0"/>
              <a:t>用 </a:t>
            </a:r>
            <a:r>
              <a:rPr kumimoji="1" lang="en" altLang="zh-CN" dirty="0" err="1"/>
              <a:t>CodeQL</a:t>
            </a:r>
            <a:r>
              <a:rPr kumimoji="1" lang="en" altLang="zh-CN" dirty="0"/>
              <a:t> </a:t>
            </a:r>
            <a:r>
              <a:rPr kumimoji="1" lang="zh-CN" altLang="en-US" dirty="0"/>
              <a:t>的方式描述出来</a:t>
            </a:r>
          </a:p>
          <a:p>
            <a:r>
              <a:rPr kumimoji="1" lang="en-US" altLang="zh-CN" dirty="0"/>
              <a:t>5. </a:t>
            </a:r>
            <a:r>
              <a:rPr kumimoji="1" lang="zh-CN" altLang="en-US" dirty="0"/>
              <a:t>运行 </a:t>
            </a:r>
            <a:r>
              <a:rPr kumimoji="1" lang="en" altLang="zh-CN" dirty="0"/>
              <a:t>Query</a:t>
            </a:r>
            <a:r>
              <a:rPr kumimoji="1" lang="zh-CN" altLang="en" dirty="0"/>
              <a:t>，</a:t>
            </a:r>
            <a:r>
              <a:rPr kumimoji="1" lang="zh-CN" altLang="en-US" dirty="0"/>
              <a:t>分析结果有效性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00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517E2-CE71-614C-80D4-E9A6F0B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C05AC-2711-494F-AC7D-E83F93E0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概述</a:t>
            </a:r>
            <a:endParaRPr kumimoji="1" lang="en-US" altLang="zh-CN" dirty="0"/>
          </a:p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的能力边界</a:t>
            </a:r>
            <a:endParaRPr kumimoji="1" lang="en-US" altLang="zh-CN" dirty="0"/>
          </a:p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workshop</a:t>
            </a:r>
          </a:p>
          <a:p>
            <a:r>
              <a:rPr kumimoji="1" lang="zh-CN" altLang="en-US" dirty="0"/>
              <a:t>回顾</a:t>
            </a:r>
            <a:endParaRPr kumimoji="1" lang="en-US" altLang="zh-CN" dirty="0"/>
          </a:p>
          <a:p>
            <a:r>
              <a:rPr kumimoji="1" lang="zh-CN" altLang="en-US" dirty="0"/>
              <a:t>案例分享</a:t>
            </a:r>
            <a:endParaRPr kumimoji="1" lang="en-US" altLang="zh-CN" dirty="0"/>
          </a:p>
          <a:p>
            <a:r>
              <a:rPr kumimoji="1" lang="en-US" altLang="zh-C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059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0B39-ED25-1546-88D8-EFBFD889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F8416-1186-BC4F-BE7F-51EFDDA9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本身提供了大幅度降低漏洞挖掘门槛的工具，它致力于解决一个问题：如何让相同的问题不再反复出现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为安全研究人员提供了一个方法来快速实践自己脑海中的想法</a:t>
            </a:r>
          </a:p>
        </p:txBody>
      </p:sp>
    </p:spTree>
    <p:extLst>
      <p:ext uri="{BB962C8B-B14F-4D97-AF65-F5344CB8AC3E}">
        <p14:creationId xmlns:p14="http://schemas.microsoft.com/office/powerpoint/2010/main" val="5117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BE9C-B5A1-244F-8D1C-A8D03D16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7AB79-9763-1940-B156-3F3A0F39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Chrome</a:t>
            </a:r>
          </a:p>
          <a:p>
            <a:pPr marL="0" indent="0">
              <a:buNone/>
            </a:pPr>
            <a:r>
              <a:rPr kumimoji="1" lang="zh-CN" altLang="en-US" dirty="0"/>
              <a:t>虽然是 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，不过其实也差不多，讲几个使用的例子吧。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Chrome</a:t>
            </a:r>
            <a:r>
              <a:rPr kumimoji="1" lang="zh-CN" altLang="en-US" dirty="0"/>
              <a:t> 中存在一种类型的沙箱逃逸漏洞，我们之前称之为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漏洞，即二次初始化漏洞，根因在于 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 主进程开放给子进程的 </a:t>
            </a:r>
            <a:r>
              <a:rPr kumimoji="1" lang="en-US" altLang="zh-CN" dirty="0"/>
              <a:t>IPC</a:t>
            </a:r>
            <a:r>
              <a:rPr kumimoji="1" lang="zh-CN" altLang="en-US" dirty="0"/>
              <a:t> 接口中包含了能够做一些初始化工作的接口，而两次初始化曾多次出现过问题，典型的问题编号有 </a:t>
            </a:r>
            <a:r>
              <a:rPr kumimoji="1" lang="en-US" altLang="zh-CN" dirty="0"/>
              <a:t>912947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916080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999311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956597</a:t>
            </a:r>
          </a:p>
          <a:p>
            <a:pPr marL="0" indent="0">
              <a:buNone/>
            </a:pPr>
            <a:r>
              <a:rPr kumimoji="1" lang="zh-CN" altLang="en-US" dirty="0"/>
              <a:t>这里用 </a:t>
            </a:r>
            <a:r>
              <a:rPr kumimoji="1" lang="en-US" altLang="zh-CN" dirty="0"/>
              <a:t>912947 </a:t>
            </a:r>
            <a:r>
              <a:rPr kumimoji="1" lang="zh-CN" altLang="en-US" dirty="0"/>
              <a:t>来讲一下这种类型的漏洞长啥样。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2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BE9C-B5A1-244F-8D1C-A8D03D16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7AB79-9763-1940-B156-3F3A0F39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crbug.com</a:t>
            </a:r>
            <a:r>
              <a:rPr kumimoji="1" lang="en-US" altLang="zh-CN" dirty="0"/>
              <a:t>/912947</a:t>
            </a:r>
          </a:p>
          <a:p>
            <a:pPr marL="0" indent="0">
              <a:buNone/>
            </a:pPr>
            <a:r>
              <a:rPr kumimoji="1" lang="zh-CN" altLang="en-US" dirty="0"/>
              <a:t>触发方式很简单，从渲染进程对主进程发送两个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IPC</a:t>
            </a:r>
            <a:r>
              <a:rPr kumimoji="1" lang="zh-CN" altLang="en-US" dirty="0"/>
              <a:t> 调用即可触发，具体是怎么做的呢？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代码中有这样的初始化片段：</a:t>
            </a:r>
            <a:endParaRPr kumimoji="1" lang="en-US" altLang="zh-CN" dirty="0"/>
          </a:p>
          <a:p>
            <a:r>
              <a:rPr lang="en" altLang="zh-CN" dirty="0"/>
              <a:t>spec_ = std::</a:t>
            </a:r>
            <a:r>
              <a:rPr lang="en" altLang="zh-CN" dirty="0" err="1"/>
              <a:t>make_unique</a:t>
            </a:r>
            <a:r>
              <a:rPr lang="en" altLang="zh-CN" dirty="0"/>
              <a:t>&lt;</a:t>
            </a:r>
            <a:r>
              <a:rPr lang="en" altLang="zh-CN" dirty="0" err="1"/>
              <a:t>PaymentRequestSpec</a:t>
            </a:r>
            <a:r>
              <a:rPr lang="en" altLang="zh-CN" dirty="0"/>
              <a:t>&gt;(</a:t>
            </a:r>
          </a:p>
          <a:p>
            <a:r>
              <a:rPr lang="en" altLang="zh-CN" dirty="0"/>
              <a:t>std::move(options), std::move(details), std::move(</a:t>
            </a:r>
            <a:r>
              <a:rPr lang="en" altLang="zh-CN" dirty="0" err="1"/>
              <a:t>method_data</a:t>
            </a:r>
            <a:r>
              <a:rPr lang="en" altLang="zh-CN" dirty="0"/>
              <a:t>), this,</a:t>
            </a:r>
          </a:p>
          <a:p>
            <a:r>
              <a:rPr lang="en" altLang="zh-CN" dirty="0"/>
              <a:t>delegate_-&gt;</a:t>
            </a:r>
            <a:r>
              <a:rPr lang="en" altLang="zh-CN" dirty="0" err="1"/>
              <a:t>GetApplicationLocale</a:t>
            </a:r>
            <a:r>
              <a:rPr lang="en" altLang="zh-CN" dirty="0"/>
              <a:t>());</a:t>
            </a:r>
          </a:p>
          <a:p>
            <a:pPr marL="0" indent="0">
              <a:buNone/>
            </a:pPr>
            <a:r>
              <a:rPr kumimoji="1" lang="en-US" altLang="zh-CN" dirty="0"/>
              <a:t>spec_</a:t>
            </a:r>
            <a:r>
              <a:rPr kumimoji="1" lang="zh-CN" altLang="en-US" dirty="0"/>
              <a:t> 的类型是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里的 </a:t>
            </a:r>
            <a:r>
              <a:rPr kumimoji="1" lang="en-US" altLang="zh-CN" dirty="0" err="1"/>
              <a:t>unique_ptr</a:t>
            </a:r>
            <a:r>
              <a:rPr kumimoji="1" lang="zh-CN" altLang="en-US" dirty="0"/>
              <a:t>，这个类型有一个特点，重复赋值会导致前面的实例自动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，这时若 </a:t>
            </a:r>
            <a:r>
              <a:rPr kumimoji="1" lang="en-US" altLang="zh-CN" dirty="0"/>
              <a:t>spec_</a:t>
            </a:r>
            <a:r>
              <a:rPr kumimoji="1" lang="zh-CN" altLang="en-US" dirty="0"/>
              <a:t> 还有在外的 </a:t>
            </a:r>
            <a:r>
              <a:rPr kumimoji="1" lang="en-US" altLang="zh-CN" dirty="0"/>
              <a:t>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在使用的话，就会触发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漏洞。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73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F4BD-05C4-2D47-9E05-1F24FC5E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56266-9FEF-704A-B4E6-776D29AE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具体来说就是：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spec_</a:t>
            </a:r>
            <a:r>
              <a:rPr kumimoji="1" lang="zh-CN" altLang="en-US" dirty="0"/>
              <a:t> 初始化</a:t>
            </a:r>
            <a:endParaRPr kumimoji="1" lang="en-US" altLang="zh-CN" dirty="0"/>
          </a:p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spec_.get</a:t>
            </a:r>
            <a:r>
              <a:rPr kumimoji="1" lang="en-US" altLang="zh-CN" dirty="0"/>
              <a:t>()</a:t>
            </a:r>
            <a:r>
              <a:rPr kumimoji="1" lang="zh-CN" altLang="en-US" dirty="0"/>
              <a:t> 生成了一个指向 </a:t>
            </a:r>
            <a:r>
              <a:rPr kumimoji="1" lang="en-US" altLang="zh-CN" dirty="0"/>
              <a:t>spec_</a:t>
            </a:r>
            <a:r>
              <a:rPr kumimoji="1" lang="zh-CN" altLang="en-US" dirty="0"/>
              <a:t> 对象的裸指针 </a:t>
            </a:r>
            <a:r>
              <a:rPr kumimoji="1" lang="en-US" altLang="zh-CN" dirty="0"/>
              <a:t>A</a:t>
            </a:r>
            <a:r>
              <a:rPr kumimoji="1" lang="zh-CN" altLang="en-US" dirty="0"/>
              <a:t> 存储到另一个对象中</a:t>
            </a:r>
            <a:endParaRPr kumimoji="1" lang="en-US" altLang="zh-CN" dirty="0"/>
          </a:p>
          <a:p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spec_</a:t>
            </a:r>
            <a:r>
              <a:rPr kumimoji="1" lang="zh-CN" altLang="en-US" dirty="0"/>
              <a:t> 再次初始化，原对象被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， 指针 </a:t>
            </a:r>
            <a:r>
              <a:rPr kumimoji="1" lang="en-US" altLang="zh-CN" dirty="0"/>
              <a:t>A</a:t>
            </a:r>
            <a:r>
              <a:rPr kumimoji="1" lang="zh-CN" altLang="en-US" dirty="0"/>
              <a:t> 成为了悬空指针，指向了一个已经被 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的对象，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方法后续使用这个指针就会造成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漏洞。</a:t>
            </a:r>
          </a:p>
        </p:txBody>
      </p:sp>
    </p:spTree>
    <p:extLst>
      <p:ext uri="{BB962C8B-B14F-4D97-AF65-F5344CB8AC3E}">
        <p14:creationId xmlns:p14="http://schemas.microsoft.com/office/powerpoint/2010/main" val="155247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FB07F-4538-5842-943C-54E44964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C1F87-30A7-7041-A10E-FF2816BB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漏洞建模：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在渲染进程可以调用到的 </a:t>
            </a:r>
            <a:r>
              <a:rPr kumimoji="1" lang="en-US" altLang="zh-CN" dirty="0"/>
              <a:t>IPC</a:t>
            </a:r>
            <a:r>
              <a:rPr kumimoji="1" lang="zh-CN" altLang="en-US" dirty="0"/>
              <a:t> 方法中存在对当前类成员里 </a:t>
            </a:r>
            <a:r>
              <a:rPr kumimoji="1" lang="en-US" altLang="zh-CN" dirty="0" err="1"/>
              <a:t>unique_ptr</a:t>
            </a:r>
            <a:r>
              <a:rPr kumimoji="1" lang="zh-CN" altLang="en-US" dirty="0"/>
              <a:t> 属性的赋值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在其他类有对 </a:t>
            </a:r>
            <a:r>
              <a:rPr kumimoji="1" lang="en-US" altLang="zh-CN" dirty="0" err="1"/>
              <a:t>unique_ptr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的类型的裸指针引用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按照上述描述即可完整的编写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，基本可以覆盖所有存在的漏洞，不过因为后来找到别的洞了这个路线搁置了，有兴趣可以试着找一下，找到一个就有 </a:t>
            </a:r>
            <a:r>
              <a:rPr kumimoji="1" lang="en-US" altLang="zh-CN" dirty="0"/>
              <a:t>$20000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58AF3-9054-5743-BFB3-A8D1086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F740F-17FC-7A45-A6C1-4C9B48FE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刚接触不一定能提出来什么很需要的问题，可以之后我们再线下交流</a:t>
            </a:r>
            <a:endParaRPr kumimoji="1" lang="en-US" altLang="zh-CN" dirty="0"/>
          </a:p>
          <a:p>
            <a:r>
              <a:rPr kumimoji="1" lang="zh-CN" altLang="en-US" dirty="0"/>
              <a:t>不一定能解决，可以先记录下来</a:t>
            </a:r>
            <a:r>
              <a:rPr kumimoji="1" lang="zh-CN" altLang="en-US"/>
              <a:t>之后回答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0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CF34-AF73-4A45-B2AD-638C00A3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FC1C-DBB4-314B-A38B-9114134A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是 </a:t>
            </a:r>
            <a:r>
              <a:rPr kumimoji="1" lang="en-US" altLang="zh-CN" dirty="0" err="1"/>
              <a:t>Semmle</a:t>
            </a:r>
            <a:r>
              <a:rPr kumimoji="1" lang="zh-CN" altLang="en-US" dirty="0"/>
              <a:t> 公司开发的用于做代码分析的工具，工具套件包含从源码制作数据库的工具、用于查询数据库的工具以及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官方和开源社区贡献的一系列方便查询的库。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Semmle</a:t>
            </a:r>
            <a:r>
              <a:rPr kumimoji="1" lang="zh-CN" altLang="en-US" dirty="0"/>
              <a:t> 公司前两年被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 收购，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目前归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</a:t>
            </a:r>
            <a:r>
              <a:rPr kumimoji="1" lang="zh-CN" altLang="en-US" dirty="0"/>
              <a:t> 负责，得益于</a:t>
            </a:r>
            <a:r>
              <a:rPr kumimoji="1" lang="en-US" altLang="zh-CN" dirty="0"/>
              <a:t> GSL </a:t>
            </a:r>
            <a:r>
              <a:rPr kumimoji="1" lang="zh-CN" altLang="en-US" dirty="0"/>
              <a:t>成员不断使用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发现大量高危漏洞，近年来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知名度越来越高。</a:t>
            </a:r>
          </a:p>
        </p:txBody>
      </p:sp>
    </p:spTree>
    <p:extLst>
      <p:ext uri="{BB962C8B-B14F-4D97-AF65-F5344CB8AC3E}">
        <p14:creationId xmlns:p14="http://schemas.microsoft.com/office/powerpoint/2010/main" val="35966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CF34-AF73-4A45-B2AD-638C00A3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FC1C-DBB4-314B-A38B-9114134A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将代码信息当做数据库来查询，查询语句近似于 </a:t>
            </a:r>
            <a:r>
              <a:rPr kumimoji="1" lang="en-US" altLang="zh-CN" dirty="0"/>
              <a:t>SQL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拥有 </a:t>
            </a:r>
            <a:r>
              <a:rPr kumimoji="1" lang="en-US" altLang="zh-CN" dirty="0"/>
              <a:t>IDE</a:t>
            </a:r>
            <a:r>
              <a:rPr kumimoji="1" lang="zh-CN" altLang="en-US" dirty="0"/>
              <a:t> 支持，常用于挖掘特征类似的安全漏洞，也可集成进 </a:t>
            </a:r>
            <a:r>
              <a:rPr kumimoji="1" lang="en-US" altLang="zh-CN" dirty="0"/>
              <a:t>CI</a:t>
            </a:r>
            <a:r>
              <a:rPr kumimoji="1" lang="zh-CN" altLang="en-US" dirty="0"/>
              <a:t> 中定期对私有代码进行安全检查。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CodeQL</a:t>
            </a:r>
            <a:r>
              <a:rPr kumimoji="1" lang="zh-CN" altLang="en-US" dirty="0"/>
              <a:t> 的查询语言是面向对象的。</a:t>
            </a:r>
          </a:p>
        </p:txBody>
      </p:sp>
    </p:spTree>
    <p:extLst>
      <p:ext uri="{BB962C8B-B14F-4D97-AF65-F5344CB8AC3E}">
        <p14:creationId xmlns:p14="http://schemas.microsoft.com/office/powerpoint/2010/main" val="25762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ED33-4693-FD4F-A57F-C0C537F4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能力边界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0EDA6-37E7-CA45-A6F3-19449E50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只可分析有源代码的程序（</a:t>
            </a:r>
            <a:r>
              <a:rPr kumimoji="1" lang="en-US" altLang="zh-CN" dirty="0"/>
              <a:t>C#</a:t>
            </a:r>
            <a:r>
              <a:rPr kumimoji="1" lang="zh-CN" altLang="en-US" dirty="0"/>
              <a:t> 除外）</a:t>
            </a:r>
            <a:endParaRPr kumimoji="1" lang="en-US" altLang="zh-CN" dirty="0"/>
          </a:p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目前支持的语言有：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c/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csharp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</a:p>
          <a:p>
            <a:r>
              <a:rPr kumimoji="1" lang="en-US" altLang="zh-CN" dirty="0" err="1"/>
              <a:t>CodeQL</a:t>
            </a:r>
            <a:r>
              <a:rPr kumimoji="1" lang="zh-CN" altLang="en-US" dirty="0"/>
              <a:t> 的数据流分析碰到没有源码直接包含、链接的库函数会中断，因为数据库中缺乏这部分信息</a:t>
            </a:r>
            <a:endParaRPr kumimoji="1" lang="en-US" altLang="zh-CN" dirty="0"/>
          </a:p>
          <a:p>
            <a:r>
              <a:rPr kumimoji="1" lang="zh-CN" altLang="en-US" dirty="0"/>
              <a:t>目前只可单机使用，无法使用集群，查询的主要过程都无法调用多核，大部分时间都是单核计算</a:t>
            </a:r>
            <a:endParaRPr kumimoji="1" lang="en-US" altLang="zh-CN" dirty="0"/>
          </a:p>
          <a:p>
            <a:r>
              <a:rPr kumimoji="1" lang="zh-CN" altLang="en-US" dirty="0"/>
              <a:t>过于复杂的查询会非常慢甚至无法完成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--------&gt;&gt;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CodeQL</a:t>
            </a:r>
            <a:r>
              <a:rPr kumimoji="1" lang="zh-CN" altLang="en-US" dirty="0"/>
              <a:t> 适合有源码的、漏洞模型容易定义的漏洞查询，查询结果仍然需要人工辅助分析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57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66FD-11AA-5147-B6C8-534B3D1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5CD6-056B-D84C-BC2C-E99516EC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查询的基本结构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br>
              <a:rPr lang="en" altLang="zh-CN" dirty="0"/>
            </a:b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EF5EC-A31B-504E-AE4D-D2E8C05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687"/>
            <a:ext cx="8690061" cy="42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9AE6-5EA4-454A-8ACE-610109D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E5A0-B7EA-5644-838F-FDB284BC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Predicate</a:t>
            </a:r>
          </a:p>
          <a:p>
            <a:pPr marL="0" indent="0">
              <a:buNone/>
            </a:pPr>
            <a:r>
              <a:rPr kumimoji="1" lang="zh-CN" altLang="en-US" dirty="0"/>
              <a:t>类似于编程语言中的函数的概念，方便查询语句的重用。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普通语句                                          </a:t>
            </a:r>
            <a:r>
              <a:rPr kumimoji="1" lang="en-US" altLang="zh-CN" dirty="0"/>
              <a:t>Predicate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CF45C-35DA-C249-8E30-E696ADC6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2275"/>
            <a:ext cx="5295900" cy="226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A23CFC-A8B3-9448-9C7E-AEF8ABCB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35" y="3813175"/>
            <a:ext cx="5715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</a:p>
          <a:p>
            <a:pPr marL="0" indent="0">
              <a:buNone/>
            </a:pPr>
            <a:r>
              <a:rPr kumimoji="1" lang="zh-CN" altLang="en-US" dirty="0"/>
              <a:t>代表代码中的一类元素，查询时会被当成一个表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0BD23-2CC4-1843-A600-2DD8564E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9900"/>
            <a:ext cx="5765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6CC4-953E-D943-AE79-F07ECCD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B6F70-B005-BD41-8762-082989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Expression</a:t>
            </a:r>
          </a:p>
          <a:p>
            <a:pPr marL="0" indent="0">
              <a:buNone/>
            </a:pPr>
            <a:r>
              <a:rPr kumimoji="1" lang="en-US" altLang="zh-CN" dirty="0"/>
              <a:t>QL</a:t>
            </a:r>
            <a:r>
              <a:rPr kumimoji="1" lang="zh-CN" altLang="en-US" dirty="0"/>
              <a:t> 语句中的表达式基本和常用表达式没有什么区别，不过有一些复杂的特性暂时也用不到，略过不表。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1519</Words>
  <Application>Microsoft Macintosh PowerPoint</Application>
  <PresentationFormat>宽屏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CodeQL Workshop</vt:lpstr>
      <vt:lpstr>Agenda</vt:lpstr>
      <vt:lpstr>CodeQL 概述</vt:lpstr>
      <vt:lpstr>CodeQL 概述</vt:lpstr>
      <vt:lpstr>CodeQL 能力边界</vt:lpstr>
      <vt:lpstr>QL Language</vt:lpstr>
      <vt:lpstr>QL Language</vt:lpstr>
      <vt:lpstr>QL Language</vt:lpstr>
      <vt:lpstr>QL Language</vt:lpstr>
      <vt:lpstr>QL Language</vt:lpstr>
      <vt:lpstr>QL Language</vt:lpstr>
      <vt:lpstr>QL Language</vt:lpstr>
      <vt:lpstr>QL Language</vt:lpstr>
      <vt:lpstr>PowerPoint 演示文稿</vt:lpstr>
      <vt:lpstr>QL Language</vt:lpstr>
      <vt:lpstr>QL Language</vt:lpstr>
      <vt:lpstr>QL Language</vt:lpstr>
      <vt:lpstr>CodeQL for JAVA workshop</vt:lpstr>
      <vt:lpstr>回顾</vt:lpstr>
      <vt:lpstr>回顾</vt:lpstr>
      <vt:lpstr>案例分享</vt:lpstr>
      <vt:lpstr>案例分享</vt:lpstr>
      <vt:lpstr>案例分享</vt:lpstr>
      <vt:lpstr>案例分享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CodeQL Workshop</dc:title>
  <dc:creator>Chen Melody</dc:creator>
  <cp:lastModifiedBy>Chen Melody</cp:lastModifiedBy>
  <cp:revision>24</cp:revision>
  <dcterms:created xsi:type="dcterms:W3CDTF">2021-06-23T08:24:39Z</dcterms:created>
  <dcterms:modified xsi:type="dcterms:W3CDTF">2021-08-05T13:02:45Z</dcterms:modified>
</cp:coreProperties>
</file>