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302" r:id="rId3"/>
    <p:sldId id="257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3" r:id="rId24"/>
    <p:sldId id="350" r:id="rId25"/>
    <p:sldId id="351" r:id="rId26"/>
    <p:sldId id="352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70" r:id="rId43"/>
    <p:sldId id="371" r:id="rId44"/>
    <p:sldId id="372" r:id="rId45"/>
    <p:sldId id="373" r:id="rId46"/>
    <p:sldId id="374" r:id="rId47"/>
    <p:sldId id="369" r:id="rId48"/>
    <p:sldId id="300" r:id="rId49"/>
    <p:sldId id="375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3CB9306C-919F-4344-98FE-6312B836B9FA}">
          <p14:sldIdLst>
            <p14:sldId id="256"/>
            <p14:sldId id="302"/>
            <p14:sldId id="257"/>
          </p14:sldIdLst>
        </p14:section>
        <p14:section name="1" id="{A63E7E19-F7B9-4A18-8AD3-BE84E5F25144}">
          <p14:sldIdLst>
            <p14:sldId id="331"/>
          </p14:sldIdLst>
        </p14:section>
        <p14:section name="2" id="{1BC7109A-A307-4BCE-9902-8FECEEF54469}">
          <p14:sldIdLst>
            <p14:sldId id="332"/>
            <p14:sldId id="333"/>
          </p14:sldIdLst>
        </p14:section>
        <p14:section name="3" id="{535B9788-E37D-4900-9C4C-666E4FBED1BF}">
          <p14:sldIdLst>
            <p14:sldId id="334"/>
            <p14:sldId id="335"/>
            <p14:sldId id="336"/>
            <p14:sldId id="337"/>
          </p14:sldIdLst>
        </p14:section>
        <p14:section name="4" id="{55E1708B-44B6-4120-9E2E-6B1AD723A692}">
          <p14:sldIdLst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</p14:sldIdLst>
        </p14:section>
        <p14:section name="5" id="{4E3750EE-F05C-45F3-81B0-BABA6EFCE1AE}">
          <p14:sldIdLst>
            <p14:sldId id="347"/>
          </p14:sldIdLst>
        </p14:section>
        <p14:section name="6" id="{8EDEF213-CE79-42FF-A408-549C1419FA85}">
          <p14:sldIdLst>
            <p14:sldId id="348"/>
          </p14:sldIdLst>
        </p14:section>
        <p14:section name="7" id="{AFF0073A-D71C-4592-B88E-406C8652D6F4}">
          <p14:sldIdLst>
            <p14:sldId id="349"/>
          </p14:sldIdLst>
        </p14:section>
        <p14:section name="8" id="{E69FB7B0-421A-4DCB-B8A0-E19D1CAA6810}">
          <p14:sldIdLst>
            <p14:sldId id="353"/>
          </p14:sldIdLst>
        </p14:section>
        <p14:section name="9" id="{FA3B423E-10B1-4ACC-B5C1-4F45722B3188}">
          <p14:sldIdLst>
            <p14:sldId id="350"/>
            <p14:sldId id="351"/>
            <p14:sldId id="352"/>
          </p14:sldIdLst>
        </p14:section>
        <p14:section name="10" id="{D05F819E-80CB-4F85-B9BD-CBE99D51DA4B}">
          <p14:sldIdLst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11" id="{4D4C3A2F-AC9E-4C62-8903-E6AFCC145A7A}">
          <p14:sldIdLst>
            <p14:sldId id="360"/>
            <p14:sldId id="361"/>
            <p14:sldId id="362"/>
            <p14:sldId id="363"/>
            <p14:sldId id="364"/>
          </p14:sldIdLst>
        </p14:section>
        <p14:section name="12" id="{7C8548D8-53F7-44B5-B090-E50790125430}">
          <p14:sldIdLst>
            <p14:sldId id="365"/>
            <p14:sldId id="366"/>
            <p14:sldId id="367"/>
          </p14:sldIdLst>
        </p14:section>
        <p14:section name="13" id="{EE138143-D8F1-4A96-B26D-5BD580ADF636}">
          <p14:sldIdLst>
            <p14:sldId id="368"/>
          </p14:sldIdLst>
        </p14:section>
        <p14:section name="14" id="{31291B94-23D8-42E5-BC8B-40E4BCA9F596}">
          <p14:sldIdLst>
            <p14:sldId id="370"/>
            <p14:sldId id="371"/>
            <p14:sldId id="372"/>
            <p14:sldId id="373"/>
            <p14:sldId id="374"/>
          </p14:sldIdLst>
        </p14:section>
        <p14:section name="15" id="{2C3CE3D6-B8D5-4917-AA0F-C1EFB6349290}">
          <p14:sldIdLst>
            <p14:sldId id="369"/>
            <p14:sldId id="300"/>
            <p14:sldId id="3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2484" y="300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9224E-9DD3-4106-B3F1-AC5233BB60AE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D43F-F54B-464C-8754-115D35A9C3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5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noProof="0" dirty="0"/>
              <a:t>Desenvolvimento de software do Back ao Front 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Prof Me Igor Maldonado Floôr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1D8BF-BADF-B707-CAB9-DB7926C7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37CF-5EE2-5924-4CB3-860934F1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3. Configuração  de diretórios knex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4531D-2D80-30F0-CC67-A59B8A56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095500"/>
            <a:ext cx="75819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6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CB7-6279-401C-1D0A-20F860C2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4. Introdução ao Query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6587-976A-F193-276D-9E5895BC2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O Query Builder do Knex.js permite construir consultas SQL de forma programática:</a:t>
            </a:r>
          </a:p>
          <a:p>
            <a:pPr lvl="1"/>
            <a:r>
              <a:rPr lang="pt-BR" noProof="0" dirty="0"/>
              <a:t>Sintaxe encadeada (chaining)</a:t>
            </a:r>
          </a:p>
          <a:p>
            <a:pPr lvl="1"/>
            <a:r>
              <a:rPr lang="pt-BR" noProof="0" dirty="0"/>
              <a:t>Proteção contra injeção de SQL</a:t>
            </a:r>
          </a:p>
          <a:p>
            <a:pPr lvl="1"/>
            <a:r>
              <a:rPr lang="pt-BR" noProof="0" dirty="0"/>
              <a:t>Conversão automática entre formatos de dados</a:t>
            </a:r>
          </a:p>
          <a:p>
            <a:pPr lvl="1"/>
            <a:r>
              <a:rPr lang="pt-BR" noProof="0" dirty="0"/>
              <a:t>Suporte a promises, callbacks e async/await</a:t>
            </a:r>
          </a:p>
        </p:txBody>
      </p:sp>
    </p:spTree>
    <p:extLst>
      <p:ext uri="{BB962C8B-B14F-4D97-AF65-F5344CB8AC3E}">
        <p14:creationId xmlns:p14="http://schemas.microsoft.com/office/powerpoint/2010/main" val="204025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787C2-8E14-13D0-0C38-EA7DF1593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073B-27CE-489C-1B50-92E5047D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4. Querying todas colunas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183F1B-A567-4257-1AE4-6C654012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859679"/>
            <a:ext cx="6858000" cy="2371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B53EF8-71C7-AF27-604F-FFD99BD76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577649"/>
            <a:ext cx="6858000" cy="17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1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11EC4-79A9-9D4B-03F0-8984E082C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2AA0-3A63-8F98-4EE2-DD4997F4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4. Querying colunas específicas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770E1-02D1-16AB-A4EC-CB242244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49" y="2297982"/>
            <a:ext cx="8114502" cy="27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7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AA4CD-232D-5913-72CD-B335D4AD2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E264-EC3F-10DE-07DF-12193FE5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4. Querying com seleção where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D6373-96CF-CFAA-5E7D-4F105251D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4075"/>
            <a:ext cx="74676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9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7451F-C0CA-DEF6-9303-A1DD5355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5820-C601-6CFE-6DEF-ACDF7C51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/>
              <a:t>4. Querying com where comparativo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AFB91-F1FE-A755-4E9F-79E00C7B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243137"/>
            <a:ext cx="71723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4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2364-473A-6B4B-40EC-80D1E7D00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3FBB-4B20-9F8B-F821-192E5FB1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/>
              <a:t>4. Querying com ordenamento e limitação de resultados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8F238-0D2A-D1DB-8295-4169C4E5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1652587"/>
            <a:ext cx="87249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3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06AD5-75CE-5FA4-5E4F-85B20BD61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70AF-D0A5-B24E-E64B-9AA0A12F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/>
              <a:t>4. Querying com agrupamento groupBy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8DE48-638B-52B7-EBFD-882F53A7E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895475"/>
            <a:ext cx="69913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49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8FDA0-73EF-81B4-4C11-16B207DFB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420C-DECF-6F23-5CEC-E60D4CDB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4. Querying com junções (joins)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0DE1E-51FD-7A79-58D6-F1249904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10517"/>
            <a:ext cx="5991225" cy="1762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20507-B415-7D37-A9F7-C69EFC711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61" y="3965521"/>
            <a:ext cx="47910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9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23128-883B-EF88-84E5-72228DD62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6879-A498-C6DE-6CC7-BB1DCC22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4. Querying com sub-consultas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971BC-7CD6-B8F7-7470-FB5197875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119312"/>
            <a:ext cx="3924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0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2275-4C9E-6A9E-EEA4-527A6067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6D22-AAF9-DCBC-A410-72A35D78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rtl="0" fontAlgn="base">
              <a:buFont typeface="+mj-lt"/>
              <a:buAutoNum type="arabicPeriod"/>
            </a:pPr>
            <a:r>
              <a:rPr lang="pt-BR" sz="1800" b="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25/04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pt-BR" sz="1400" b="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Javascript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pt-BR" sz="1400" b="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Typescript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pt-BR" sz="1400" b="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Node.js</a:t>
            </a:r>
          </a:p>
          <a:p>
            <a:pPr marL="1143000" lvl="2" indent="-228600" rtl="0" fontAlgn="base">
              <a:buFont typeface="+mj-lt"/>
              <a:buAutoNum type="arabicPeriod"/>
            </a:pPr>
            <a:r>
              <a:rPr lang="pt-BR" sz="1400" b="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Node event loop</a:t>
            </a:r>
          </a:p>
          <a:p>
            <a:pPr marL="457200" rtl="0" fontAlgn="base">
              <a:buFont typeface="+mj-lt"/>
              <a:buAutoNum type="arabicPeriod"/>
            </a:pPr>
            <a:r>
              <a:rPr lang="pt-BR" sz="180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17/05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pt-BR" sz="180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Fastify (API REST) </a:t>
            </a:r>
          </a:p>
          <a:p>
            <a:pPr marL="1143000" lvl="2" indent="-228600" rtl="0" fontAlgn="base">
              <a:buFont typeface="+mj-lt"/>
              <a:buAutoNum type="arabicPeriod"/>
            </a:pPr>
            <a:r>
              <a:rPr lang="pt-BR" sz="140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Upload de arquivos</a:t>
            </a:r>
          </a:p>
          <a:p>
            <a:pPr marL="457200" rtl="0" fontAlgn="base">
              <a:buFont typeface="+mj-lt"/>
              <a:buAutoNum type="arabicPeriod"/>
            </a:pPr>
            <a:r>
              <a:rPr lang="pt-BR" sz="1800" b="1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31/05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pt-BR" sz="1800" b="1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SQL Query Builder Knex</a:t>
            </a:r>
          </a:p>
          <a:p>
            <a:pPr marL="1143000" lvl="2" indent="-228600" rtl="0" fontAlgn="base">
              <a:buFont typeface="+mj-lt"/>
              <a:buAutoNum type="arabicPeriod"/>
            </a:pPr>
            <a:r>
              <a:rPr lang="pt-BR" sz="1400" b="1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Queries</a:t>
            </a:r>
          </a:p>
          <a:p>
            <a:pPr marL="1143000" lvl="2" indent="-228600" rtl="0" fontAlgn="base">
              <a:buFont typeface="+mj-lt"/>
              <a:buAutoNum type="arabicPeriod"/>
            </a:pPr>
            <a:r>
              <a:rPr lang="pt-BR" sz="1400" b="1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Controle de versões</a:t>
            </a:r>
          </a:p>
          <a:p>
            <a:pPr marL="457200" rtl="0" fontAlgn="base">
              <a:buFont typeface="+mj-lt"/>
              <a:buAutoNum type="arabicPeriod"/>
            </a:pPr>
            <a:r>
              <a:rPr lang="pt-BR" sz="1800" b="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14/06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pt-BR" sz="1800" b="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Autenticação stateless</a:t>
            </a:r>
          </a:p>
          <a:p>
            <a:pPr marL="1143000" lvl="2" indent="-228600" rtl="0" fontAlgn="base">
              <a:buFont typeface="+mj-lt"/>
              <a:buAutoNum type="arabicPeriod"/>
            </a:pPr>
            <a:r>
              <a:rPr lang="pt-BR" sz="1400" b="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JWT</a:t>
            </a:r>
          </a:p>
          <a:p>
            <a:pPr marL="742950" lvl="1" indent="-285750" rtl="0" fontAlgn="base">
              <a:buFont typeface="+mj-lt"/>
              <a:buAutoNum type="arabicPeriod"/>
            </a:pPr>
            <a:r>
              <a:rPr lang="pt-BR" sz="1800" b="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Integração Serviço de IA</a:t>
            </a:r>
            <a:endParaRPr lang="pt-BR" sz="1400" b="0" i="0" u="none" strike="noStrike" noProof="0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Aft>
                <a:spcPts val="1200"/>
              </a:spcAft>
              <a:buFont typeface="+mj-lt"/>
              <a:buAutoNum type="arabicPeriod"/>
            </a:pPr>
            <a:r>
              <a:rPr lang="pt-BR" sz="1800" b="0" i="0" u="none" strike="noStrike" noProof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Jest</a:t>
            </a:r>
          </a:p>
        </p:txBody>
      </p:sp>
    </p:spTree>
    <p:extLst>
      <p:ext uri="{BB962C8B-B14F-4D97-AF65-F5344CB8AC3E}">
        <p14:creationId xmlns:p14="http://schemas.microsoft.com/office/powerpoint/2010/main" val="232710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967A5-D2CF-55A3-C8B4-3BE578A4E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BCC2E9-AFA8-3977-4F63-B634E12F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5. Inserindo novos dados (insert)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68DF9-585A-EF91-A9DC-5E66815CF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1976437"/>
            <a:ext cx="88106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89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EC5B2-0227-4671-914E-A854C2918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E1A4AB-0C94-A948-6D04-26F3E681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/>
              <a:t>6. Atualizando dados existentes (update)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21A85-2DA1-6711-6E2B-F8369E514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024062"/>
            <a:ext cx="76962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25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C03B-C2CE-86E5-0712-569A5057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9BF71B-A111-DE10-AF72-F7040EC1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/>
              <a:t>7. Deletando dados existentes (delete)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75864-306D-0C47-1B21-B4B5CCC2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114550"/>
            <a:ext cx="8686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5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80396-5F23-DC9F-5A1E-BEE34A199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839942-DC79-7D53-855E-0695E9F4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8. Transações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5E4643-327B-14E2-AF8F-61BD975F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694964"/>
            <a:ext cx="4371975" cy="1123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63AD26-C8E1-A5E4-BD03-1D538EFB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3096240"/>
            <a:ext cx="58007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30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09BD-6F98-1DA8-EE2E-44AA675E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98A0A3-DFA5-FE7B-1D22-C722B8DE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/>
              <a:t>9. </a:t>
            </a:r>
            <a:r>
              <a:rPr lang="pt-BR" dirty="0"/>
              <a:t>Segurança de tipos com Typescript</a:t>
            </a:r>
            <a:endParaRPr lang="pt-BR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7EC3E-1DAB-A5FD-6520-C910A08D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872" y="1125555"/>
            <a:ext cx="6460255" cy="2740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8988FE-82FD-3AAE-43AF-B30595366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6" y="3886200"/>
            <a:ext cx="89249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19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07139-0ADA-A1C5-60B9-6E1B64F19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EF9F7D-941E-4A1B-06C4-E618F1BD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noProof="0" dirty="0"/>
              <a:t>9. </a:t>
            </a:r>
            <a:r>
              <a:rPr lang="pt-BR" dirty="0"/>
              <a:t>Segurança de tipos com Typescript</a:t>
            </a:r>
            <a:endParaRPr lang="pt-BR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CB4AA7-AC6D-BACE-B0F0-C61CA7138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962150"/>
            <a:ext cx="76390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9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1A59E-D9BE-02B3-892E-130E529B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98EB33-5EC8-21A5-5759-71BB8ED6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9. </a:t>
            </a:r>
            <a:r>
              <a:rPr lang="pt-BR" dirty="0"/>
              <a:t>Boas práticas</a:t>
            </a:r>
            <a:endParaRPr lang="pt-B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173B-3D21-2473-2865-CAA4AF29D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Defina interfaces para todas as tabelas</a:t>
            </a:r>
          </a:p>
          <a:p>
            <a:pPr lvl="1"/>
            <a:r>
              <a:rPr lang="pt-BR" dirty="0"/>
              <a:t>Facilita manutenção e previne erros</a:t>
            </a:r>
          </a:p>
          <a:p>
            <a:r>
              <a:rPr lang="pt-BR" dirty="0"/>
              <a:t>Use tipos parciais para consultas específicas</a:t>
            </a:r>
          </a:p>
          <a:p>
            <a:pPr lvl="1"/>
            <a:r>
              <a:rPr lang="pt-BR" dirty="0"/>
              <a:t>Pick&lt;Usuario, 'id' | 'nome'&gt; para selecionar campos</a:t>
            </a:r>
          </a:p>
          <a:p>
            <a:r>
              <a:rPr lang="pt-BR" dirty="0"/>
              <a:t>Crie funções de repositório tipadas</a:t>
            </a:r>
          </a:p>
          <a:p>
            <a:pPr lvl="1"/>
            <a:r>
              <a:rPr lang="pt-BR" dirty="0"/>
              <a:t>Encapsule a lógica de acesso ao banco</a:t>
            </a:r>
          </a:p>
          <a:p>
            <a:r>
              <a:rPr lang="pt-BR" dirty="0"/>
              <a:t>Utilize o tipo Knex.Transaction para transações</a:t>
            </a:r>
          </a:p>
          <a:p>
            <a:r>
              <a:rPr lang="es-ES" dirty="0"/>
              <a:t>Evite </a:t>
            </a:r>
            <a:r>
              <a:rPr lang="es-ES" i="1" u="sng" dirty="0" err="1"/>
              <a:t>any</a:t>
            </a:r>
            <a:r>
              <a:rPr lang="es-ES" dirty="0"/>
              <a:t> - use tipos específicos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465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DF26-62E6-76FD-5F20-AFE59CF0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Schema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1A4BA-9F4B-2162-A9D2-BD79105E5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Schema Builder do Knex.js permite:</a:t>
            </a:r>
          </a:p>
          <a:p>
            <a:pPr lvl="1"/>
            <a:r>
              <a:rPr lang="pt-BR" dirty="0"/>
              <a:t>Criar e modificar tabelas</a:t>
            </a:r>
          </a:p>
          <a:p>
            <a:pPr lvl="1"/>
            <a:r>
              <a:rPr lang="pt-BR" dirty="0"/>
              <a:t>Definir colunas e tipos de dados</a:t>
            </a:r>
          </a:p>
          <a:p>
            <a:pPr lvl="1"/>
            <a:r>
              <a:rPr lang="pt-BR" dirty="0"/>
              <a:t>Estabelecer relacionamentos</a:t>
            </a:r>
          </a:p>
          <a:p>
            <a:pPr lvl="1"/>
            <a:r>
              <a:rPr lang="pt-BR" dirty="0"/>
              <a:t>Criar índices e restrições</a:t>
            </a:r>
          </a:p>
          <a:p>
            <a:pPr lvl="1"/>
            <a:r>
              <a:rPr lang="pt-BR" dirty="0"/>
              <a:t>Gerenciar o esquema do banco de dados</a:t>
            </a:r>
          </a:p>
          <a:p>
            <a:r>
              <a:rPr lang="pt-BR" dirty="0"/>
              <a:t>Tudo isso de forma programática e independente do banco de dados!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365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BC7C8-CB8E-9191-3F25-EFDE9790B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5BF5-B0C9-74F5-641B-7095840B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10. Schema builder: </a:t>
            </a:r>
            <a:r>
              <a:rPr lang="en-GB" dirty="0" err="1"/>
              <a:t>criação</a:t>
            </a:r>
            <a:r>
              <a:rPr lang="en-GB" dirty="0"/>
              <a:t> de </a:t>
            </a:r>
            <a:r>
              <a:rPr lang="en-GB" dirty="0" err="1"/>
              <a:t>tabelas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1E2AE-CE8E-690D-CDB2-594530B6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128837"/>
            <a:ext cx="62388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94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13DC3-2E5B-FB88-FE6D-A22A92A1E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0CB9-C7D0-70EC-4B37-F6F39E08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10. Schema builder: </a:t>
            </a:r>
            <a:r>
              <a:rPr lang="en-GB" dirty="0" err="1"/>
              <a:t>especificação</a:t>
            </a:r>
            <a:r>
              <a:rPr lang="en-GB" dirty="0"/>
              <a:t> de </a:t>
            </a:r>
            <a:r>
              <a:rPr lang="en-GB" dirty="0" err="1"/>
              <a:t>colunas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7B1C8-BB76-9BE9-8EA0-3056EEC9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47825"/>
            <a:ext cx="80772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0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Agenda de hoje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O que é Knex.js? 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Por que usar Knex.js?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Instalação e Configuração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Query Builder</a:t>
            </a:r>
            <a:r>
              <a:rPr lang="pt-BR" dirty="0"/>
              <a:t> (querying)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Inserindo novos dados (insert)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Atualizando dados existentes (update)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Deletando dados existentes (delete)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Transações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Segurança de tipos com Typescript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Schema builder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Migrações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Padrão</a:t>
            </a:r>
            <a:r>
              <a:rPr lang="en-GB" dirty="0"/>
              <a:t> Repository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Testes com Knex.js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 que são seeds e por que usá-los?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Recursos</a:t>
            </a:r>
            <a:r>
              <a:rPr lang="en-GB" dirty="0"/>
              <a:t> e ferramentas </a:t>
            </a:r>
            <a:r>
              <a:rPr lang="en-GB" dirty="0" err="1"/>
              <a:t>adicionais</a:t>
            </a:r>
            <a:endParaRPr lang="pt-BR" b="0" i="0" noProof="0" dirty="0">
              <a:effectLst/>
              <a:latin typeface="Lato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46570-3A08-7B74-EA26-D4C90B636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8FE0-0408-EA4C-6928-D313C26B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10. Schema builder: </a:t>
            </a:r>
            <a:r>
              <a:rPr lang="en-GB" dirty="0" err="1"/>
              <a:t>especificação</a:t>
            </a:r>
            <a:r>
              <a:rPr lang="en-GB" dirty="0"/>
              <a:t> de </a:t>
            </a:r>
            <a:r>
              <a:rPr lang="en-GB" dirty="0" err="1"/>
              <a:t>chaves</a:t>
            </a:r>
            <a:r>
              <a:rPr lang="en-GB" dirty="0"/>
              <a:t> </a:t>
            </a:r>
            <a:r>
              <a:rPr lang="en-GB" dirty="0" err="1"/>
              <a:t>primárias</a:t>
            </a:r>
            <a:r>
              <a:rPr lang="en-GB" dirty="0"/>
              <a:t> e </a:t>
            </a:r>
            <a:r>
              <a:rPr lang="en-GB" dirty="0" err="1"/>
              <a:t>estrangeiras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F512D-CB0A-D884-6CE4-209875A6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857375"/>
            <a:ext cx="81057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19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68E3C-A76B-886A-E179-4AA106691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4641-3EFB-CF45-7122-3DD76FBC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10. Schema builder: </a:t>
            </a:r>
            <a:r>
              <a:rPr lang="en-GB" dirty="0" err="1"/>
              <a:t>especificação</a:t>
            </a:r>
            <a:r>
              <a:rPr lang="en-GB" dirty="0"/>
              <a:t> de </a:t>
            </a:r>
            <a:r>
              <a:rPr lang="en-GB" dirty="0" err="1"/>
              <a:t>índices</a:t>
            </a:r>
            <a:r>
              <a:rPr lang="en-GB" dirty="0"/>
              <a:t> e </a:t>
            </a:r>
            <a:r>
              <a:rPr lang="en-GB" dirty="0" err="1"/>
              <a:t>restrições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58B2D-F608-1E09-96B0-771ABBD0C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733550"/>
            <a:ext cx="83153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5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0ED9B-DE19-AC94-1620-3D2EE1BA4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5B66-3F38-314B-E059-CB71BFEA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10. Schema builder: </a:t>
            </a:r>
            <a:r>
              <a:rPr lang="en-GB" dirty="0" err="1"/>
              <a:t>modificação</a:t>
            </a:r>
            <a:r>
              <a:rPr lang="en-GB" dirty="0"/>
              <a:t> de </a:t>
            </a:r>
            <a:r>
              <a:rPr lang="en-GB" dirty="0" err="1"/>
              <a:t>tabela</a:t>
            </a:r>
            <a:r>
              <a:rPr lang="en-GB" dirty="0"/>
              <a:t> </a:t>
            </a:r>
            <a:r>
              <a:rPr lang="en-GB" dirty="0" err="1"/>
              <a:t>existente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EE4A81-3912-B92E-C52D-707578885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733550"/>
            <a:ext cx="8372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60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71B40-B491-31D4-AF33-C84327A03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544D-F296-24BA-62E4-8B28AAF9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11. </a:t>
            </a:r>
            <a:r>
              <a:rPr lang="en-GB" dirty="0" err="1"/>
              <a:t>Migrações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151C32D-21D9-3685-3393-6A77FE929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Migrações são arquivos que descrevem alterações no esquema do banco de dados:</a:t>
            </a:r>
          </a:p>
          <a:p>
            <a:pPr lvl="1"/>
            <a:r>
              <a:rPr lang="pt-BR" dirty="0"/>
              <a:t>Versionamento do banco de dados: histórico de alterações</a:t>
            </a:r>
          </a:p>
          <a:p>
            <a:pPr lvl="1"/>
            <a:r>
              <a:rPr lang="pt-BR" dirty="0"/>
              <a:t>Colaboração em equipe: todos usam o mesmo esquema</a:t>
            </a:r>
          </a:p>
          <a:p>
            <a:pPr lvl="1"/>
            <a:r>
              <a:rPr lang="pt-BR" dirty="0"/>
              <a:t>Ambientes múltiplos: dev, teste, produção sincronizados</a:t>
            </a:r>
          </a:p>
          <a:p>
            <a:pPr lvl="1"/>
            <a:r>
              <a:rPr lang="pt-BR" dirty="0"/>
              <a:t>Reversibilidade: possibilidade de desfazer alterações</a:t>
            </a:r>
          </a:p>
          <a:p>
            <a:pPr lvl="1"/>
            <a:r>
              <a:rPr lang="pt-BR" dirty="0"/>
              <a:t>Automação: aplicação consistente de mudanças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371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E5C2B-D39D-CDCC-5FC8-6E91F7BB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72FD-BFE3-CAF2-9D30-F10C2D60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11. </a:t>
            </a:r>
            <a:r>
              <a:rPr lang="en-GB" dirty="0" err="1"/>
              <a:t>Migrações</a:t>
            </a:r>
            <a:r>
              <a:rPr lang="en-GB" dirty="0"/>
              <a:t>: </a:t>
            </a:r>
            <a:r>
              <a:rPr lang="en-GB" dirty="0" err="1"/>
              <a:t>configuração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E851A-ADBE-1099-7164-3AB9C0807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2028825"/>
            <a:ext cx="8591550" cy="2800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98A087-B44B-7B9E-3596-0C3B7AB9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681" y="4895543"/>
            <a:ext cx="4591050" cy="971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48C2E4-1DEF-1CC2-8B1C-9BBE557F1399}"/>
              </a:ext>
            </a:extLst>
          </p:cNvPr>
          <p:cNvSpPr txBox="1"/>
          <p:nvPr/>
        </p:nvSpPr>
        <p:spPr>
          <a:xfrm>
            <a:off x="668594" y="5961032"/>
            <a:ext cx="8018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Isso </a:t>
            </a:r>
            <a:r>
              <a:rPr lang="en-GB" dirty="0" err="1"/>
              <a:t>cria</a:t>
            </a:r>
            <a:r>
              <a:rPr lang="en-GB" dirty="0"/>
              <a:t> um arquivo com timestamp: </a:t>
            </a:r>
            <a:r>
              <a:rPr lang="en-GB" dirty="0" err="1"/>
              <a:t>yyyyDDMMxxxxxx_nome_da_migracao.ts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 timestamp </a:t>
            </a:r>
            <a:r>
              <a:rPr lang="en-GB" dirty="0" err="1"/>
              <a:t>garante</a:t>
            </a:r>
            <a:r>
              <a:rPr lang="en-GB" dirty="0"/>
              <a:t> a </a:t>
            </a:r>
            <a:r>
              <a:rPr lang="en-GB" dirty="0" err="1"/>
              <a:t>ordem</a:t>
            </a:r>
            <a:r>
              <a:rPr lang="en-GB" dirty="0"/>
              <a:t> de </a:t>
            </a:r>
            <a:r>
              <a:rPr lang="en-GB" dirty="0" err="1"/>
              <a:t>execução</a:t>
            </a:r>
            <a:r>
              <a:rPr lang="en-GB" dirty="0"/>
              <a:t> das </a:t>
            </a:r>
            <a:r>
              <a:rPr lang="en-GB" dirty="0" err="1"/>
              <a:t>migrações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2348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B4BFB-04BF-47A3-58A0-E1647CFF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4FE3-F68C-CEA0-4321-0866D9DA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11. </a:t>
            </a:r>
            <a:r>
              <a:rPr lang="en-GB" dirty="0" err="1"/>
              <a:t>Migrações</a:t>
            </a:r>
            <a:r>
              <a:rPr lang="en-GB" dirty="0"/>
              <a:t>: arquivo de 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51A42-D2A6-EA77-12BA-7E70BA9C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588677"/>
            <a:ext cx="6600825" cy="263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A5839A-6B8E-C0FA-9B3B-B7228A5FCBB8}"/>
              </a:ext>
            </a:extLst>
          </p:cNvPr>
          <p:cNvSpPr txBox="1"/>
          <p:nvPr/>
        </p:nvSpPr>
        <p:spPr>
          <a:xfrm>
            <a:off x="1096297" y="4429784"/>
            <a:ext cx="7241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Up: </a:t>
            </a:r>
            <a:r>
              <a:rPr lang="en-GB" dirty="0" err="1"/>
              <a:t>aplicação</a:t>
            </a:r>
            <a:r>
              <a:rPr lang="en-GB" dirty="0"/>
              <a:t>/</a:t>
            </a:r>
            <a:r>
              <a:rPr lang="en-GB" dirty="0" err="1"/>
              <a:t>evolução</a:t>
            </a:r>
            <a:r>
              <a:rPr lang="en-GB" dirty="0"/>
              <a:t> do </a:t>
            </a:r>
            <a:r>
              <a:rPr lang="en-GB" dirty="0" err="1"/>
              <a:t>esquema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Down: </a:t>
            </a:r>
            <a:r>
              <a:rPr lang="en-GB" dirty="0" err="1"/>
              <a:t>reversão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093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9D7F-862E-372E-5260-27B874540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FF6D-09DA-75AD-ECB3-457C01C3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11. </a:t>
            </a:r>
            <a:r>
              <a:rPr lang="en-GB" dirty="0" err="1"/>
              <a:t>Migrações</a:t>
            </a:r>
            <a:r>
              <a:rPr lang="en-GB" dirty="0"/>
              <a:t>: </a:t>
            </a:r>
            <a:r>
              <a:rPr lang="en-GB" dirty="0" err="1"/>
              <a:t>gerenciamento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6B6A-C6A3-16F0-C29B-90EE7253A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dirty="0"/>
              <a:t>         # </a:t>
            </a:r>
            <a:r>
              <a:rPr lang="en-GB" dirty="0" err="1"/>
              <a:t>Executar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migrações</a:t>
            </a:r>
            <a:r>
              <a:rPr lang="en-GB" dirty="0"/>
              <a:t> </a:t>
            </a:r>
            <a:r>
              <a:rPr lang="en-GB" dirty="0" err="1"/>
              <a:t>pendentes</a:t>
            </a:r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knex</a:t>
            </a:r>
            <a:r>
              <a:rPr lang="en-GB" dirty="0"/>
              <a:t> </a:t>
            </a:r>
            <a:r>
              <a:rPr lang="en-GB" dirty="0" err="1"/>
              <a:t>migrate:latest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# </a:t>
            </a:r>
            <a:r>
              <a:rPr lang="en-GB" dirty="0" err="1"/>
              <a:t>Especificar</a:t>
            </a:r>
            <a:r>
              <a:rPr lang="en-GB" dirty="0"/>
              <a:t> </a:t>
            </a:r>
            <a:r>
              <a:rPr lang="en-GB" dirty="0" err="1"/>
              <a:t>ambiente</a:t>
            </a:r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knex</a:t>
            </a:r>
            <a:r>
              <a:rPr lang="en-GB" dirty="0"/>
              <a:t> </a:t>
            </a:r>
            <a:r>
              <a:rPr lang="en-GB" dirty="0" err="1"/>
              <a:t>migrate:latest</a:t>
            </a:r>
            <a:r>
              <a:rPr lang="en-GB" dirty="0"/>
              <a:t> --env production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# </a:t>
            </a:r>
            <a:r>
              <a:rPr lang="en-GB" dirty="0" err="1"/>
              <a:t>Reverter</a:t>
            </a:r>
            <a:r>
              <a:rPr lang="en-GB" dirty="0"/>
              <a:t> o </a:t>
            </a:r>
            <a:r>
              <a:rPr lang="en-GB" dirty="0" err="1"/>
              <a:t>último</a:t>
            </a:r>
            <a:r>
              <a:rPr lang="en-GB" dirty="0"/>
              <a:t> </a:t>
            </a:r>
            <a:r>
              <a:rPr lang="en-GB" dirty="0" err="1"/>
              <a:t>lote</a:t>
            </a:r>
            <a:r>
              <a:rPr lang="en-GB" dirty="0"/>
              <a:t> de </a:t>
            </a:r>
            <a:r>
              <a:rPr lang="en-GB" dirty="0" err="1"/>
              <a:t>migrações</a:t>
            </a:r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knex</a:t>
            </a:r>
            <a:r>
              <a:rPr lang="en-GB" dirty="0"/>
              <a:t> </a:t>
            </a:r>
            <a:r>
              <a:rPr lang="en-GB" dirty="0" err="1"/>
              <a:t>migrate:rollback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# </a:t>
            </a:r>
            <a:r>
              <a:rPr lang="en-GB" dirty="0" err="1"/>
              <a:t>Reverter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migrações</a:t>
            </a:r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knex</a:t>
            </a:r>
            <a:r>
              <a:rPr lang="en-GB" dirty="0"/>
              <a:t> </a:t>
            </a:r>
            <a:r>
              <a:rPr lang="en-GB" dirty="0" err="1"/>
              <a:t>migrate:rollback</a:t>
            </a:r>
            <a:r>
              <a:rPr lang="en-GB" dirty="0"/>
              <a:t> --all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# </a:t>
            </a:r>
            <a:r>
              <a:rPr lang="en-GB" dirty="0" err="1"/>
              <a:t>Reverter</a:t>
            </a:r>
            <a:r>
              <a:rPr lang="en-GB" dirty="0"/>
              <a:t> N </a:t>
            </a:r>
            <a:r>
              <a:rPr lang="en-GB" dirty="0" err="1"/>
              <a:t>lotes</a:t>
            </a:r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knex</a:t>
            </a:r>
            <a:r>
              <a:rPr lang="en-GB" dirty="0"/>
              <a:t> </a:t>
            </a:r>
            <a:r>
              <a:rPr lang="en-GB" dirty="0" err="1"/>
              <a:t>migrate:rollback</a:t>
            </a:r>
            <a:r>
              <a:rPr lang="en-GB" dirty="0"/>
              <a:t> --step 2</a:t>
            </a:r>
            <a:br>
              <a:rPr lang="en-GB" dirty="0"/>
            </a:br>
            <a:endParaRPr lang="pt-BR" dirty="0"/>
          </a:p>
          <a:p>
            <a:pPr marL="0" indent="0">
              <a:buNone/>
            </a:pPr>
            <a:r>
              <a:rPr lang="pt-BR" dirty="0"/>
              <a:t>          # Verificar a versão atual</a:t>
            </a:r>
          </a:p>
          <a:p>
            <a:r>
              <a:rPr lang="pt-BR" dirty="0"/>
              <a:t>npx knex migrate:currentVersion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         # Listar migrações completadas e pendentes</a:t>
            </a:r>
          </a:p>
          <a:p>
            <a:r>
              <a:rPr lang="pt-BR" dirty="0"/>
              <a:t>npx knex migrate:list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237A3-DAC9-33A2-EB91-A176FDA8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95" y="5573713"/>
            <a:ext cx="40576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73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73337-E093-7A47-C4F3-4999E2EF9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1CAC-4DBE-49EF-2541-777316A8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11. </a:t>
            </a:r>
            <a:r>
              <a:rPr lang="en-GB" dirty="0" err="1"/>
              <a:t>Migrações</a:t>
            </a:r>
            <a:r>
              <a:rPr lang="en-GB" dirty="0"/>
              <a:t>: boas </a:t>
            </a:r>
            <a:r>
              <a:rPr lang="en-GB" dirty="0" err="1"/>
              <a:t>práticas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FA968-6797-E474-9B84-77A7651E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Uma alteração por migração: facilita rollback</a:t>
            </a:r>
          </a:p>
          <a:p>
            <a:r>
              <a:rPr lang="pt-BR" dirty="0"/>
              <a:t>Nomes descritivos: criar_tabela_usuarios, adicionar_campo_email</a:t>
            </a:r>
          </a:p>
          <a:p>
            <a:r>
              <a:rPr lang="pt-BR" dirty="0"/>
              <a:t>Teste as funções down: garanta que o rollback funcione</a:t>
            </a:r>
          </a:p>
          <a:p>
            <a:r>
              <a:rPr lang="pt-BR" dirty="0"/>
              <a:t>Evite alterar migrações já aplicadas: crie novas migrações</a:t>
            </a:r>
          </a:p>
          <a:p>
            <a:r>
              <a:rPr lang="pt-BR" dirty="0"/>
              <a:t>Mantenha migrações idempotentes: podem ser executadas múltiplas vezes sem efeitos colaterais</a:t>
            </a:r>
          </a:p>
          <a:p>
            <a:r>
              <a:rPr lang="pt-BR" dirty="0"/>
              <a:t>Use transações: garanta atomicidade das alterações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EF4EC-780B-2CFA-256F-3B895A00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4" y="5431094"/>
            <a:ext cx="37052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57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3399-81FE-1CEF-AB10-AD1485F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</a:t>
            </a:r>
            <a:r>
              <a:rPr lang="en-GB" dirty="0" err="1"/>
              <a:t>Padrão</a:t>
            </a:r>
            <a:r>
              <a:rPr lang="en-GB" dirty="0"/>
              <a:t> Repository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B2F146-C234-0FF4-3AA0-548A340CD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7082"/>
            <a:ext cx="9144000" cy="523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36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C1833-E443-27A7-900D-FF80D4C67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85F5-EC2E-7D1C-6E74-030126E5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</a:t>
            </a:r>
            <a:r>
              <a:rPr lang="en-GB" dirty="0" err="1"/>
              <a:t>Tratamento</a:t>
            </a:r>
            <a:r>
              <a:rPr lang="en-GB" dirty="0"/>
              <a:t> de </a:t>
            </a:r>
            <a:r>
              <a:rPr lang="en-GB" dirty="0" err="1"/>
              <a:t>erros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F4A9C-E755-5605-8144-E6E08BD3C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2309812"/>
            <a:ext cx="58007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6068-ACD5-787F-BAFD-0505CA8F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1. O que é Knex.js?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73C5-748F-712B-B9B1-56B1E5AD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Knex.js é um SQL Query Builder para Node.js</a:t>
            </a:r>
          </a:p>
          <a:p>
            <a:pPr lvl="1"/>
            <a:r>
              <a:rPr lang="pt-BR" noProof="0" dirty="0"/>
              <a:t>Suporta diversos bancos de dados:</a:t>
            </a:r>
          </a:p>
          <a:p>
            <a:pPr lvl="1"/>
            <a:r>
              <a:rPr lang="pt-BR" noProof="0" dirty="0"/>
              <a:t>PostgreSQL (nosso foco)</a:t>
            </a:r>
          </a:p>
          <a:p>
            <a:pPr lvl="1"/>
            <a:r>
              <a:rPr lang="pt-BR" noProof="0" dirty="0"/>
              <a:t>MySQL/MariaDB</a:t>
            </a:r>
          </a:p>
          <a:p>
            <a:pPr lvl="1"/>
            <a:r>
              <a:rPr lang="pt-BR" noProof="0" dirty="0"/>
              <a:t>SQLite3</a:t>
            </a:r>
          </a:p>
          <a:p>
            <a:pPr lvl="1"/>
            <a:r>
              <a:rPr lang="pt-BR" noProof="0" dirty="0"/>
              <a:t>MSSQL</a:t>
            </a:r>
          </a:p>
          <a:p>
            <a:pPr lvl="1"/>
            <a:r>
              <a:rPr lang="pt-BR" noProof="0" dirty="0"/>
              <a:t>Oracle</a:t>
            </a:r>
          </a:p>
          <a:p>
            <a:pPr lvl="1"/>
            <a:r>
              <a:rPr lang="pt-BR" noProof="0" dirty="0"/>
              <a:t>Amazon Redshift</a:t>
            </a:r>
          </a:p>
          <a:p>
            <a:pPr lvl="1"/>
            <a:r>
              <a:rPr lang="pt-BR" noProof="0" dirty="0"/>
              <a:t>CockroachDB</a:t>
            </a:r>
          </a:p>
        </p:txBody>
      </p:sp>
    </p:spTree>
    <p:extLst>
      <p:ext uri="{BB962C8B-B14F-4D97-AF65-F5344CB8AC3E}">
        <p14:creationId xmlns:p14="http://schemas.microsoft.com/office/powerpoint/2010/main" val="1391827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9F310-D9D5-5E4F-9101-E2ED22855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AFF9-BFB1-C9A8-42D3-83CAE9A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</a:t>
            </a:r>
            <a:r>
              <a:rPr lang="en-GB" dirty="0" err="1"/>
              <a:t>Tratamento</a:t>
            </a:r>
            <a:r>
              <a:rPr lang="en-GB" dirty="0"/>
              <a:t> de </a:t>
            </a:r>
            <a:r>
              <a:rPr lang="en-GB" dirty="0" err="1"/>
              <a:t>erros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5435E0-BF89-0C3E-8D9E-FCC5B90AF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284"/>
            <a:ext cx="9144000" cy="56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577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208D2-2D39-448E-A0D7-9AB7D21C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0071-D502-51B4-CDC3-E4F159FCA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13. Testes com Knex.js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8DE3FF-63C0-9048-BFAB-4D55BC3E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2" y="1189703"/>
            <a:ext cx="7449556" cy="56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1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83A92-6280-A284-027D-EED799825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14. </a:t>
            </a:r>
            <a:r>
              <a:rPr lang="pt-BR" dirty="0"/>
              <a:t>O que são seeds e por que usá-los?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55189-04DE-F469-7AF8-D2A4700B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Seeds são arquivos que populam o banco de dados com dados iniciais:</a:t>
            </a:r>
          </a:p>
          <a:p>
            <a:pPr lvl="1"/>
            <a:r>
              <a:rPr lang="pt-BR" dirty="0"/>
              <a:t>Dados de teste: ambiente de desenvolvimento</a:t>
            </a:r>
          </a:p>
          <a:p>
            <a:pPr lvl="1"/>
            <a:r>
              <a:rPr lang="pt-BR" dirty="0"/>
              <a:t>Dados padrão: configurações, categorias, perfis</a:t>
            </a:r>
          </a:p>
          <a:p>
            <a:pPr lvl="1"/>
            <a:r>
              <a:rPr lang="pt-BR" dirty="0"/>
              <a:t>Dados de demonstração: para apresentações</a:t>
            </a:r>
          </a:p>
          <a:p>
            <a:pPr lvl="1"/>
            <a:r>
              <a:rPr lang="pt-BR" dirty="0"/>
              <a:t>Dados iniciais: necessários para o funcionamento da aplicação</a:t>
            </a:r>
          </a:p>
          <a:p>
            <a:pPr lvl="1"/>
            <a:r>
              <a:rPr lang="pt-BR" dirty="0"/>
              <a:t>Diferente das migrações, seeds podem ser executados repetidamente.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3912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3388-F837-709C-EAB5-82706A2F8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EE21-371A-DEDE-439A-4EEC0B2C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14. </a:t>
            </a:r>
            <a:r>
              <a:rPr lang="pt-BR" dirty="0"/>
              <a:t>Seeds: configuração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5B20C9-B9B7-CD3C-C7B2-598FDBBD3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659808"/>
            <a:ext cx="6591300" cy="247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19F8E-B8D8-7843-D590-53A26D8E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245692"/>
            <a:ext cx="4019550" cy="95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8547A5-221A-EA26-DE75-49BA57AB3EA4}"/>
              </a:ext>
            </a:extLst>
          </p:cNvPr>
          <p:cNvSpPr txBox="1"/>
          <p:nvPr/>
        </p:nvSpPr>
        <p:spPr>
          <a:xfrm>
            <a:off x="609600" y="5224749"/>
            <a:ext cx="807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Isso </a:t>
            </a:r>
            <a:r>
              <a:rPr lang="en-GB" dirty="0" err="1"/>
              <a:t>cria</a:t>
            </a:r>
            <a:r>
              <a:rPr lang="en-GB" dirty="0"/>
              <a:t> um arquivo </a:t>
            </a:r>
            <a:r>
              <a:rPr lang="en-GB" dirty="0" err="1"/>
              <a:t>como</a:t>
            </a:r>
            <a:r>
              <a:rPr lang="en-GB" dirty="0"/>
              <a:t>: </a:t>
            </a:r>
            <a:r>
              <a:rPr lang="en-GB" dirty="0" err="1"/>
              <a:t>usuarios.ts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01_usuarios.ts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Os</a:t>
            </a:r>
            <a:r>
              <a:rPr lang="en-GB" dirty="0"/>
              <a:t> seeds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executados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ordem</a:t>
            </a:r>
            <a:r>
              <a:rPr lang="en-GB" dirty="0"/>
              <a:t> </a:t>
            </a:r>
            <a:r>
              <a:rPr lang="en-GB" dirty="0" err="1"/>
              <a:t>alfabética</a:t>
            </a:r>
            <a:r>
              <a:rPr lang="en-GB" dirty="0"/>
              <a:t>, então você </a:t>
            </a:r>
            <a:r>
              <a:rPr lang="en-GB" dirty="0" err="1"/>
              <a:t>pode</a:t>
            </a:r>
            <a:r>
              <a:rPr lang="en-GB" dirty="0"/>
              <a:t> usar </a:t>
            </a:r>
            <a:r>
              <a:rPr lang="en-GB" dirty="0" err="1"/>
              <a:t>prefixos</a:t>
            </a:r>
            <a:r>
              <a:rPr lang="en-GB" dirty="0"/>
              <a:t> </a:t>
            </a:r>
            <a:r>
              <a:rPr lang="en-GB" dirty="0" err="1"/>
              <a:t>numéricos</a:t>
            </a:r>
            <a:r>
              <a:rPr lang="en-GB" dirty="0"/>
              <a:t> para </a:t>
            </a:r>
            <a:r>
              <a:rPr lang="en-GB" dirty="0" err="1"/>
              <a:t>controlar</a:t>
            </a:r>
            <a:r>
              <a:rPr lang="en-GB" dirty="0"/>
              <a:t> a </a:t>
            </a:r>
            <a:r>
              <a:rPr lang="en-GB" dirty="0" err="1"/>
              <a:t>ordem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69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481DE-F25A-86C8-3E23-A19E59601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F2D9-2366-BD74-8F5A-BB34B59D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14. </a:t>
            </a:r>
            <a:r>
              <a:rPr lang="pt-BR" dirty="0"/>
              <a:t>Definição de um arquivo de seeds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22BBE-53A0-172C-CCB4-4D3AD9C2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504950"/>
            <a:ext cx="66294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76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736AF-219C-91F4-12A4-CFE25EBEE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213A-89BC-524F-8FC8-F9974801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14. </a:t>
            </a:r>
            <a:r>
              <a:rPr lang="pt-BR" dirty="0"/>
              <a:t>Executando seeds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DCE5-F559-0B2A-76DD-B8C95449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     # </a:t>
            </a:r>
            <a:r>
              <a:rPr lang="en-GB" dirty="0" err="1"/>
              <a:t>Executar</a:t>
            </a:r>
            <a:r>
              <a:rPr lang="en-GB" dirty="0"/>
              <a:t>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seeds</a:t>
            </a:r>
          </a:p>
          <a:p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knex</a:t>
            </a:r>
            <a:r>
              <a:rPr lang="en-GB" dirty="0"/>
              <a:t> </a:t>
            </a:r>
            <a:r>
              <a:rPr lang="en-GB" dirty="0" err="1"/>
              <a:t>seed:run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# </a:t>
            </a:r>
            <a:r>
              <a:rPr lang="en-GB" dirty="0" err="1"/>
              <a:t>Especificar</a:t>
            </a:r>
            <a:r>
              <a:rPr lang="en-GB" dirty="0"/>
              <a:t> </a:t>
            </a:r>
            <a:r>
              <a:rPr lang="en-GB" dirty="0" err="1"/>
              <a:t>ambiente</a:t>
            </a:r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knex</a:t>
            </a:r>
            <a:r>
              <a:rPr lang="en-GB" dirty="0"/>
              <a:t> </a:t>
            </a:r>
            <a:r>
              <a:rPr lang="en-GB" dirty="0" err="1"/>
              <a:t>seed:run</a:t>
            </a:r>
            <a:r>
              <a:rPr lang="en-GB" dirty="0"/>
              <a:t> --env development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# </a:t>
            </a:r>
            <a:r>
              <a:rPr lang="en-GB" dirty="0" err="1"/>
              <a:t>Executar</a:t>
            </a:r>
            <a:r>
              <a:rPr lang="en-GB" dirty="0"/>
              <a:t> seeds </a:t>
            </a:r>
            <a:r>
              <a:rPr lang="en-GB" dirty="0" err="1"/>
              <a:t>específicos</a:t>
            </a:r>
            <a:endParaRPr lang="en-GB" dirty="0"/>
          </a:p>
          <a:p>
            <a:r>
              <a:rPr lang="en-GB" dirty="0" err="1"/>
              <a:t>npx</a:t>
            </a:r>
            <a:r>
              <a:rPr lang="en-GB" dirty="0"/>
              <a:t> </a:t>
            </a:r>
            <a:r>
              <a:rPr lang="en-GB" dirty="0" err="1"/>
              <a:t>knex</a:t>
            </a:r>
            <a:r>
              <a:rPr lang="en-GB" dirty="0"/>
              <a:t> </a:t>
            </a:r>
            <a:r>
              <a:rPr lang="en-GB" dirty="0" err="1"/>
              <a:t>seed:run</a:t>
            </a:r>
            <a:r>
              <a:rPr lang="en-GB" dirty="0"/>
              <a:t> --specific=</a:t>
            </a:r>
            <a:r>
              <a:rPr lang="en-GB" dirty="0" err="1"/>
              <a:t>usuarios.ts</a:t>
            </a:r>
            <a:r>
              <a:rPr lang="en-GB" dirty="0"/>
              <a:t> --specific=</a:t>
            </a:r>
            <a:r>
              <a:rPr lang="en-GB" dirty="0" err="1"/>
              <a:t>produtos.ts</a:t>
            </a:r>
            <a:endParaRPr lang="en-GB" dirty="0"/>
          </a:p>
          <a:p>
            <a:endParaRPr lang="en-GB" dirty="0"/>
          </a:p>
          <a:p>
            <a:r>
              <a:rPr lang="pt-BR" dirty="0"/>
              <a:t>Diferente das migrações, todos os seeds são executados sempre que você roda o comando, a menos que você especifique arquivos específicos.</a:t>
            </a:r>
          </a:p>
        </p:txBody>
      </p:sp>
    </p:spTree>
    <p:extLst>
      <p:ext uri="{BB962C8B-B14F-4D97-AF65-F5344CB8AC3E}">
        <p14:creationId xmlns:p14="http://schemas.microsoft.com/office/powerpoint/2010/main" val="3219551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CD7DF-C9AF-0E76-7C5A-6CB62B99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4981-147F-49BA-2E3C-D7FBD11F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14. </a:t>
            </a:r>
            <a:r>
              <a:rPr lang="pt-BR" dirty="0"/>
              <a:t>Seeds: boas práticas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E2918-A235-39D9-5510-F2CDA9149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Limpe</a:t>
            </a:r>
            <a:r>
              <a:rPr lang="en-GB" dirty="0"/>
              <a:t> as </a:t>
            </a:r>
            <a:r>
              <a:rPr lang="en-GB" dirty="0" err="1"/>
              <a:t>tabelas</a:t>
            </a:r>
            <a:r>
              <a:rPr lang="en-GB" dirty="0"/>
              <a:t> antes de </a:t>
            </a:r>
            <a:r>
              <a:rPr lang="en-GB" dirty="0" err="1"/>
              <a:t>inserir</a:t>
            </a:r>
            <a:r>
              <a:rPr lang="en-GB" dirty="0"/>
              <a:t>: evite </a:t>
            </a:r>
            <a:r>
              <a:rPr lang="en-GB" dirty="0" err="1"/>
              <a:t>duplicação</a:t>
            </a:r>
            <a:endParaRPr lang="en-GB" dirty="0"/>
          </a:p>
          <a:p>
            <a:pPr lvl="1"/>
            <a:r>
              <a:rPr lang="en-GB" dirty="0"/>
              <a:t>await </a:t>
            </a:r>
            <a:r>
              <a:rPr lang="en-GB" dirty="0" err="1"/>
              <a:t>knex</a:t>
            </a:r>
            <a:r>
              <a:rPr lang="en-GB" dirty="0"/>
              <a:t>('</a:t>
            </a:r>
            <a:r>
              <a:rPr lang="en-GB" dirty="0" err="1"/>
              <a:t>tabela</a:t>
            </a:r>
            <a:r>
              <a:rPr lang="en-GB" dirty="0"/>
              <a:t>').del();</a:t>
            </a:r>
          </a:p>
          <a:p>
            <a:r>
              <a:rPr lang="en-GB" dirty="0" err="1"/>
              <a:t>Respeite</a:t>
            </a:r>
            <a:r>
              <a:rPr lang="en-GB" dirty="0"/>
              <a:t> as </a:t>
            </a:r>
            <a:r>
              <a:rPr lang="en-GB" dirty="0" err="1"/>
              <a:t>dependências</a:t>
            </a:r>
            <a:r>
              <a:rPr lang="en-GB" dirty="0"/>
              <a:t>: </a:t>
            </a:r>
            <a:r>
              <a:rPr lang="en-GB" dirty="0" err="1"/>
              <a:t>crie</a:t>
            </a:r>
            <a:r>
              <a:rPr lang="en-GB" dirty="0"/>
              <a:t> seeds para </a:t>
            </a:r>
            <a:r>
              <a:rPr lang="en-GB" dirty="0" err="1"/>
              <a:t>tabelas</a:t>
            </a:r>
            <a:r>
              <a:rPr lang="en-GB" dirty="0"/>
              <a:t> </a:t>
            </a:r>
            <a:r>
              <a:rPr lang="en-GB" dirty="0" err="1"/>
              <a:t>relacionadas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ordem</a:t>
            </a:r>
            <a:r>
              <a:rPr lang="en-GB" dirty="0"/>
              <a:t> </a:t>
            </a:r>
            <a:r>
              <a:rPr lang="en-GB" dirty="0" err="1"/>
              <a:t>correta</a:t>
            </a:r>
            <a:endParaRPr lang="en-GB" dirty="0"/>
          </a:p>
          <a:p>
            <a:pPr lvl="1"/>
            <a:r>
              <a:rPr lang="en-GB" dirty="0"/>
              <a:t>01_usuarios.ts</a:t>
            </a:r>
          </a:p>
          <a:p>
            <a:pPr lvl="1"/>
            <a:r>
              <a:rPr lang="en-GB" dirty="0"/>
              <a:t>02_categorias.ts</a:t>
            </a:r>
          </a:p>
          <a:p>
            <a:pPr lvl="1"/>
            <a:r>
              <a:rPr lang="en-GB" dirty="0"/>
              <a:t>03_produtos.ts</a:t>
            </a:r>
          </a:p>
          <a:p>
            <a:pPr lvl="1"/>
            <a:r>
              <a:rPr lang="en-GB" dirty="0"/>
              <a:t>04_pedidos.ts</a:t>
            </a:r>
          </a:p>
          <a:p>
            <a:r>
              <a:rPr lang="en-GB" dirty="0"/>
              <a:t>Use </a:t>
            </a:r>
            <a:r>
              <a:rPr lang="en-GB" dirty="0" err="1"/>
              <a:t>transações</a:t>
            </a:r>
            <a:r>
              <a:rPr lang="en-GB" dirty="0"/>
              <a:t>: </a:t>
            </a:r>
            <a:r>
              <a:rPr lang="en-GB" dirty="0" err="1"/>
              <a:t>garanta</a:t>
            </a:r>
            <a:r>
              <a:rPr lang="en-GB" dirty="0"/>
              <a:t> </a:t>
            </a:r>
            <a:r>
              <a:rPr lang="en-GB" dirty="0" err="1"/>
              <a:t>consistência</a:t>
            </a:r>
            <a:r>
              <a:rPr lang="en-GB" dirty="0"/>
              <a:t> dos dados</a:t>
            </a:r>
          </a:p>
          <a:p>
            <a:pPr marL="457200" lvl="1" indent="0">
              <a:buNone/>
            </a:pPr>
            <a:r>
              <a:rPr lang="en-GB" dirty="0"/>
              <a:t>await </a:t>
            </a:r>
            <a:r>
              <a:rPr lang="en-GB" dirty="0" err="1"/>
              <a:t>knex.transaction</a:t>
            </a:r>
            <a:r>
              <a:rPr lang="en-GB" dirty="0"/>
              <a:t>(async (</a:t>
            </a:r>
            <a:r>
              <a:rPr lang="en-GB" dirty="0" err="1"/>
              <a:t>trx</a:t>
            </a:r>
            <a:r>
              <a:rPr lang="en-GB" dirty="0"/>
              <a:t>) =&gt; {</a:t>
            </a:r>
          </a:p>
          <a:p>
            <a:pPr marL="457200" lvl="1" indent="0">
              <a:buNone/>
            </a:pPr>
            <a:r>
              <a:rPr lang="en-GB" dirty="0"/>
              <a:t>   await </a:t>
            </a:r>
            <a:r>
              <a:rPr lang="en-GB" dirty="0" err="1"/>
              <a:t>trx</a:t>
            </a:r>
            <a:r>
              <a:rPr lang="en-GB" dirty="0"/>
              <a:t>('</a:t>
            </a:r>
            <a:r>
              <a:rPr lang="en-GB" dirty="0" err="1"/>
              <a:t>usuarios</a:t>
            </a:r>
            <a:r>
              <a:rPr lang="en-GB" dirty="0"/>
              <a:t>').del();</a:t>
            </a:r>
          </a:p>
          <a:p>
            <a:pPr marL="457200" lvl="1" indent="0">
              <a:buNone/>
            </a:pPr>
            <a:r>
              <a:rPr lang="en-GB" dirty="0"/>
              <a:t>   await </a:t>
            </a:r>
            <a:r>
              <a:rPr lang="en-GB" dirty="0" err="1"/>
              <a:t>trx</a:t>
            </a:r>
            <a:r>
              <a:rPr lang="en-GB" dirty="0"/>
              <a:t>('</a:t>
            </a:r>
            <a:r>
              <a:rPr lang="en-GB" dirty="0" err="1"/>
              <a:t>usuarios</a:t>
            </a:r>
            <a:r>
              <a:rPr lang="en-GB" dirty="0"/>
              <a:t>').insert([...]);</a:t>
            </a:r>
          </a:p>
          <a:p>
            <a:pPr marL="457200" lvl="1" indent="0">
              <a:buNone/>
            </a:pPr>
            <a:r>
              <a:rPr lang="en-GB" dirty="0"/>
              <a:t>});</a:t>
            </a:r>
          </a:p>
          <a:p>
            <a:r>
              <a:rPr lang="en-GB" dirty="0" err="1"/>
              <a:t>Separe</a:t>
            </a:r>
            <a:r>
              <a:rPr lang="en-GB" dirty="0"/>
              <a:t> dados de teste e </a:t>
            </a:r>
            <a:r>
              <a:rPr lang="en-GB" dirty="0" err="1"/>
              <a:t>produção</a:t>
            </a:r>
            <a:r>
              <a:rPr lang="en-GB" dirty="0"/>
              <a:t>: use ambientes </a:t>
            </a:r>
            <a:r>
              <a:rPr lang="en-GB" dirty="0" err="1"/>
              <a:t>diferentes</a:t>
            </a:r>
            <a:endParaRPr lang="en-GB" dirty="0"/>
          </a:p>
          <a:p>
            <a:r>
              <a:rPr lang="en-GB" dirty="0" err="1"/>
              <a:t>Considere</a:t>
            </a:r>
            <a:r>
              <a:rPr lang="en-GB" dirty="0"/>
              <a:t> o volume de dados: para </a:t>
            </a:r>
            <a:r>
              <a:rPr lang="en-GB" dirty="0" err="1"/>
              <a:t>grandes</a:t>
            </a:r>
            <a:r>
              <a:rPr lang="en-GB" dirty="0"/>
              <a:t> volumes, use </a:t>
            </a:r>
            <a:r>
              <a:rPr lang="en-GB" dirty="0" err="1"/>
              <a:t>estratégias</a:t>
            </a:r>
            <a:r>
              <a:rPr lang="en-GB" dirty="0"/>
              <a:t> de </a:t>
            </a:r>
            <a:r>
              <a:rPr lang="en-GB" dirty="0" err="1"/>
              <a:t>inserção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lote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5119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5533-612C-7263-713C-2A82B014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15. </a:t>
            </a:r>
            <a:r>
              <a:rPr lang="en-GB" dirty="0" err="1"/>
              <a:t>Recursos</a:t>
            </a:r>
            <a:r>
              <a:rPr lang="en-GB" dirty="0"/>
              <a:t> e ferramentas </a:t>
            </a:r>
            <a:r>
              <a:rPr lang="en-GB" dirty="0" err="1"/>
              <a:t>adicionais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48F5-E52A-D836-66D4-1542313C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Objection.js: ORM </a:t>
            </a:r>
            <a:r>
              <a:rPr lang="en-GB" dirty="0" err="1"/>
              <a:t>construído</a:t>
            </a:r>
            <a:r>
              <a:rPr lang="en-GB" dirty="0"/>
              <a:t> sobre o Knex.js</a:t>
            </a:r>
          </a:p>
          <a:p>
            <a:pPr lvl="1"/>
            <a:r>
              <a:rPr lang="en-GB" dirty="0" err="1"/>
              <a:t>Modelos</a:t>
            </a:r>
            <a:r>
              <a:rPr lang="en-GB" dirty="0"/>
              <a:t>, </a:t>
            </a:r>
            <a:r>
              <a:rPr lang="en-GB" dirty="0" err="1"/>
              <a:t>relações</a:t>
            </a:r>
            <a:r>
              <a:rPr lang="en-GB" dirty="0"/>
              <a:t> e </a:t>
            </a:r>
            <a:r>
              <a:rPr lang="en-GB" dirty="0" err="1"/>
              <a:t>validação</a:t>
            </a:r>
            <a:endParaRPr lang="en-GB" dirty="0"/>
          </a:p>
          <a:p>
            <a:pPr lvl="1"/>
            <a:r>
              <a:rPr lang="en-GB" dirty="0"/>
              <a:t>https://vincit.github.io/objection.js/</a:t>
            </a:r>
          </a:p>
          <a:p>
            <a:r>
              <a:rPr lang="en-GB" dirty="0"/>
              <a:t>Knex-cleaner: Limpa </a:t>
            </a:r>
            <a:r>
              <a:rPr lang="en-GB" dirty="0" err="1"/>
              <a:t>tabelas</a:t>
            </a:r>
            <a:r>
              <a:rPr lang="en-GB" dirty="0"/>
              <a:t> para testes</a:t>
            </a:r>
          </a:p>
          <a:p>
            <a:pPr lvl="1"/>
            <a:r>
              <a:rPr lang="en-GB" dirty="0"/>
              <a:t>https://github.com/steven-ferguson/knex-cleaner</a:t>
            </a:r>
          </a:p>
          <a:p>
            <a:r>
              <a:rPr lang="en-GB" dirty="0"/>
              <a:t>Knex-migrate: CLI </a:t>
            </a:r>
            <a:r>
              <a:rPr lang="en-GB" dirty="0" err="1"/>
              <a:t>alternativa</a:t>
            </a:r>
            <a:r>
              <a:rPr lang="en-GB" dirty="0"/>
              <a:t> para </a:t>
            </a:r>
            <a:r>
              <a:rPr lang="en-GB" dirty="0" err="1"/>
              <a:t>migrações</a:t>
            </a:r>
            <a:endParaRPr lang="en-GB" dirty="0"/>
          </a:p>
          <a:p>
            <a:pPr lvl="1"/>
            <a:r>
              <a:rPr lang="en-GB" dirty="0"/>
              <a:t>https://github.com/sheerun/knex-migrate</a:t>
            </a:r>
          </a:p>
          <a:p>
            <a:r>
              <a:rPr lang="en-GB" dirty="0"/>
              <a:t>Knex-schema-inspector: </a:t>
            </a:r>
            <a:r>
              <a:rPr lang="en-GB" dirty="0" err="1"/>
              <a:t>Inspeciona</a:t>
            </a:r>
            <a:r>
              <a:rPr lang="en-GB" dirty="0"/>
              <a:t> </a:t>
            </a:r>
            <a:r>
              <a:rPr lang="en-GB" dirty="0" err="1"/>
              <a:t>esquema</a:t>
            </a:r>
            <a:r>
              <a:rPr lang="en-GB" dirty="0"/>
              <a:t> do banco</a:t>
            </a:r>
          </a:p>
          <a:p>
            <a:pPr lvl="1"/>
            <a:r>
              <a:rPr lang="en-GB" dirty="0"/>
              <a:t>https://github.com/knex/knex-schema-inspector</a:t>
            </a:r>
          </a:p>
        </p:txBody>
      </p:sp>
    </p:spTree>
    <p:extLst>
      <p:ext uri="{BB962C8B-B14F-4D97-AF65-F5344CB8AC3E}">
        <p14:creationId xmlns:p14="http://schemas.microsoft.com/office/powerpoint/2010/main" val="818462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CB4E-4315-6A67-5BC8-62782D6D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683C-31CD-B484-0014-FB9B777D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Continuação em cima do que foi desenvolvido na aula anterior</a:t>
            </a:r>
          </a:p>
          <a:p>
            <a:r>
              <a:rPr lang="pt-BR" noProof="0" dirty="0"/>
              <a:t>+ definição de tabelas e persistência de dados!!!</a:t>
            </a:r>
          </a:p>
        </p:txBody>
      </p:sp>
    </p:spTree>
    <p:extLst>
      <p:ext uri="{BB962C8B-B14F-4D97-AF65-F5344CB8AC3E}">
        <p14:creationId xmlns:p14="http://schemas.microsoft.com/office/powerpoint/2010/main" val="2043174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C47B5-61F8-E66E-3AF1-54AD664F4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1BEF-D6DF-314E-F581-1A88059B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DF94C-9F5B-0DA2-A274-77E7B438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Definição de tabela para Produto utilizando schema builder e criar 1ra migração: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Implementar a adição inicial dos produtos iniciais via Seeds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Inserir a persistência com banco nos endpoints desenvolvidos com Fastify</a:t>
            </a:r>
            <a:endParaRPr lang="pt-BR" noProof="0" dirty="0"/>
          </a:p>
          <a:p>
            <a:endParaRPr lang="pt-BR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6364AA-6E41-D31B-22A7-8213028A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5" y="2115653"/>
            <a:ext cx="2181225" cy="1628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190841-6309-43CC-7B4E-3726A4BC3EDE}"/>
              </a:ext>
            </a:extLst>
          </p:cNvPr>
          <p:cNvSpPr txBox="1"/>
          <p:nvPr/>
        </p:nvSpPr>
        <p:spPr>
          <a:xfrm>
            <a:off x="1727860" y="260687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https://github.com/ifloor/PosDesenvolvimentoWeb/blob/main/infra/docker-compose.yaml</a:t>
            </a:r>
          </a:p>
        </p:txBody>
      </p:sp>
    </p:spTree>
    <p:extLst>
      <p:ext uri="{BB962C8B-B14F-4D97-AF65-F5344CB8AC3E}">
        <p14:creationId xmlns:p14="http://schemas.microsoft.com/office/powerpoint/2010/main" val="143945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656B-1CC2-7575-B78B-B80EB0CF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2. Por que usar Knex.js?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7F85-DC6B-6E6F-346F-E66D2845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noProof="0" dirty="0"/>
              <a:t>Segurança: Proteção contra injeção de SQL</a:t>
            </a:r>
          </a:p>
          <a:p>
            <a:r>
              <a:rPr lang="pt-BR" noProof="0" dirty="0"/>
              <a:t>Portabilidade: Código funciona em diferentes bancos de dados</a:t>
            </a:r>
          </a:p>
          <a:p>
            <a:r>
              <a:rPr lang="pt-BR" noProof="0" dirty="0"/>
              <a:t>Produtividade: Sintaxe fluente e encadeada (chaining)</a:t>
            </a:r>
          </a:p>
          <a:p>
            <a:r>
              <a:rPr lang="pt-BR" noProof="0" dirty="0"/>
              <a:t>Flexibilidade: Não é um ORM completo, mantém controle sobre as queries</a:t>
            </a:r>
          </a:p>
          <a:p>
            <a:r>
              <a:rPr lang="pt-BR" noProof="0" dirty="0"/>
              <a:t>Migrações: Gerenciamento de alterações no esquema do banco</a:t>
            </a:r>
          </a:p>
          <a:p>
            <a:r>
              <a:rPr lang="pt-BR" noProof="0" dirty="0"/>
              <a:t>TypeScript: Suporte nativo para tipagem</a:t>
            </a:r>
          </a:p>
        </p:txBody>
      </p:sp>
    </p:spTree>
    <p:extLst>
      <p:ext uri="{BB962C8B-B14F-4D97-AF65-F5344CB8AC3E}">
        <p14:creationId xmlns:p14="http://schemas.microsoft.com/office/powerpoint/2010/main" val="271683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2498F-BD2C-D50C-764A-D011F6990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6099-6DC1-F3B8-2CB0-21893301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2. Por que usar Knex.js?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EB79EB-3CD4-4EAC-1AE1-57094FDCC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5122"/>
              </p:ext>
            </p:extLst>
          </p:nvPr>
        </p:nvGraphicFramePr>
        <p:xfrm>
          <a:off x="462116" y="2344112"/>
          <a:ext cx="8229600" cy="216977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18963393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96343302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18847428"/>
                    </a:ext>
                  </a:extLst>
                </a:gridCol>
              </a:tblGrid>
              <a:tr h="212108">
                <a:tc>
                  <a:txBody>
                    <a:bodyPr/>
                    <a:lstStyle/>
                    <a:p>
                      <a:pPr algn="ctr"/>
                      <a:r>
                        <a:rPr lang="pt-BR" b="1" noProof="0" dirty="0"/>
                        <a:t>Abordagem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noProof="0" dirty="0"/>
                        <a:t>Vantagens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noProof="0" dirty="0"/>
                        <a:t>Desvantagens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764987"/>
                  </a:ext>
                </a:extLst>
              </a:tr>
              <a:tr h="212108">
                <a:tc>
                  <a:txBody>
                    <a:bodyPr/>
                    <a:lstStyle/>
                    <a:p>
                      <a:r>
                        <a:rPr lang="pt-BR" noProof="0" dirty="0"/>
                        <a:t>SQL Puro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Controle total, performance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Repetição de código, vulnerabilidades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8331"/>
                  </a:ext>
                </a:extLst>
              </a:tr>
              <a:tr h="212108">
                <a:tc>
                  <a:txBody>
                    <a:bodyPr/>
                    <a:lstStyle/>
                    <a:p>
                      <a:r>
                        <a:rPr lang="pt-BR" noProof="0" dirty="0"/>
                        <a:t>Knex.js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Flexibilidade, segurança, migrações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Curva de aprendizado inicial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7940"/>
                  </a:ext>
                </a:extLst>
              </a:tr>
              <a:tr h="212108">
                <a:tc>
                  <a:txBody>
                    <a:bodyPr/>
                    <a:lstStyle/>
                    <a:p>
                      <a:r>
                        <a:rPr lang="pt-BR" noProof="0" dirty="0"/>
                        <a:t>ORM (Sequelize, TypeORM)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Abstração completa, foco no modelo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Menos controle, overhead</a:t>
                      </a:r>
                    </a:p>
                  </a:txBody>
                  <a:tcPr marL="67584" marR="67584" marT="31192" marB="31192" anchor="ctr">
                    <a:lnL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93B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79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0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8ECD7-D55E-27A3-550A-7EA9135F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3. Instalação e Configuração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00B6-EE94-9BD5-BB8A-ADA9AD84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npm install knex –save</a:t>
            </a:r>
          </a:p>
          <a:p>
            <a:r>
              <a:rPr lang="pt-BR" noProof="0" dirty="0"/>
              <a:t>npm install pg</a:t>
            </a:r>
          </a:p>
          <a:p>
            <a:endParaRPr lang="pt-BR" noProof="0" dirty="0"/>
          </a:p>
          <a:p>
            <a:r>
              <a:rPr lang="pt-BR" noProof="0" dirty="0"/>
              <a:t>npm install typescript ts-node @types/node @types/pg --save-dev</a:t>
            </a:r>
          </a:p>
        </p:txBody>
      </p:sp>
    </p:spTree>
    <p:extLst>
      <p:ext uri="{BB962C8B-B14F-4D97-AF65-F5344CB8AC3E}">
        <p14:creationId xmlns:p14="http://schemas.microsoft.com/office/powerpoint/2010/main" val="191014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69F5-66AF-ECCB-FF53-D15512BD2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0091-8F5D-5DE2-91EF-AB599927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3. Configuração knex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2F4FA3-6C51-F47D-B6F6-42E418BA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2286000"/>
            <a:ext cx="63341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595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409BC-9B07-7B79-6434-4FFE776CF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CB0D-6C31-0A75-3A9E-2094C29A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3. Configuração knex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BC86D-9CA6-8565-CC07-6C43E280D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024062"/>
            <a:ext cx="86582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1338</Words>
  <Application>Microsoft Office PowerPoint</Application>
  <PresentationFormat>On-screen Show (4:3)</PresentationFormat>
  <Paragraphs>217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Arial</vt:lpstr>
      <vt:lpstr>Calibri</vt:lpstr>
      <vt:lpstr>Lato</vt:lpstr>
      <vt:lpstr>Office Theme</vt:lpstr>
      <vt:lpstr>Desenvolvimento de software do Back ao Front end</vt:lpstr>
      <vt:lpstr>Aulas</vt:lpstr>
      <vt:lpstr>Agenda de hoje</vt:lpstr>
      <vt:lpstr>1. O que é Knex.js?</vt:lpstr>
      <vt:lpstr>2. Por que usar Knex.js?</vt:lpstr>
      <vt:lpstr>2. Por que usar Knex.js?</vt:lpstr>
      <vt:lpstr>3. Instalação e Configuração</vt:lpstr>
      <vt:lpstr>3. Configuração knex</vt:lpstr>
      <vt:lpstr>3. Configuração knex</vt:lpstr>
      <vt:lpstr>3. Configuração  de diretórios knex</vt:lpstr>
      <vt:lpstr>4. Introdução ao Query Builder</vt:lpstr>
      <vt:lpstr>4. Querying todas colunas</vt:lpstr>
      <vt:lpstr>4. Querying colunas específicas</vt:lpstr>
      <vt:lpstr>4. Querying com seleção where</vt:lpstr>
      <vt:lpstr>4. Querying com where comparativo</vt:lpstr>
      <vt:lpstr>4. Querying com ordenamento e limitação de resultados</vt:lpstr>
      <vt:lpstr>4. Querying com agrupamento groupBy</vt:lpstr>
      <vt:lpstr>4. Querying com junções (joins)</vt:lpstr>
      <vt:lpstr>4. Querying com sub-consultas</vt:lpstr>
      <vt:lpstr>5. Inserindo novos dados (insert)</vt:lpstr>
      <vt:lpstr>6. Atualizando dados existentes (update)</vt:lpstr>
      <vt:lpstr>7. Deletando dados existentes (delete)</vt:lpstr>
      <vt:lpstr>8. Transações</vt:lpstr>
      <vt:lpstr>9. Segurança de tipos com Typescript</vt:lpstr>
      <vt:lpstr>9. Segurança de tipos com Typescript</vt:lpstr>
      <vt:lpstr>9. Boas práticas</vt:lpstr>
      <vt:lpstr>10. Schema builder</vt:lpstr>
      <vt:lpstr>10. Schema builder: criação de tabelas</vt:lpstr>
      <vt:lpstr>10. Schema builder: especificação de colunas</vt:lpstr>
      <vt:lpstr>10. Schema builder: especificação de chaves primárias e estrangeiras</vt:lpstr>
      <vt:lpstr>10. Schema builder: especificação de índices e restrições</vt:lpstr>
      <vt:lpstr>10. Schema builder: modificação de tabela existente</vt:lpstr>
      <vt:lpstr>11. Migrações</vt:lpstr>
      <vt:lpstr>11. Migrações: configuração</vt:lpstr>
      <vt:lpstr>11. Migrações: arquivo de schema</vt:lpstr>
      <vt:lpstr>11. Migrações: gerenciamento</vt:lpstr>
      <vt:lpstr>11. Migrações: boas práticas</vt:lpstr>
      <vt:lpstr>12. Padrão Repository</vt:lpstr>
      <vt:lpstr>12. Tratamento de erros</vt:lpstr>
      <vt:lpstr>12. Tratamento de erros</vt:lpstr>
      <vt:lpstr>13. Testes com Knex.js</vt:lpstr>
      <vt:lpstr>14. O que são seeds e por que usá-los?</vt:lpstr>
      <vt:lpstr>14. Seeds: configuração</vt:lpstr>
      <vt:lpstr>14. Definição de um arquivo de seeds</vt:lpstr>
      <vt:lpstr>14. Executando seeds</vt:lpstr>
      <vt:lpstr>14. Seeds: boas práticas</vt:lpstr>
      <vt:lpstr>15. Recursos e ferramentas adicionais</vt:lpstr>
      <vt:lpstr>Atividade</vt:lpstr>
      <vt:lpstr>Atividade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Igor Maldonado Floor</dc:creator>
  <cp:keywords/>
  <dc:description>generated using python-pptx</dc:description>
  <cp:lastModifiedBy>Igor Maldonado Floor</cp:lastModifiedBy>
  <cp:revision>31</cp:revision>
  <dcterms:created xsi:type="dcterms:W3CDTF">2013-01-27T09:14:16Z</dcterms:created>
  <dcterms:modified xsi:type="dcterms:W3CDTF">2025-05-29T15:23:32Z</dcterms:modified>
  <cp:category/>
</cp:coreProperties>
</file>