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99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  <p:sldId id="268" r:id="rId14"/>
    <p:sldId id="273" r:id="rId15"/>
    <p:sldId id="269" r:id="rId16"/>
    <p:sldId id="270" r:id="rId17"/>
    <p:sldId id="271" r:id="rId18"/>
    <p:sldId id="274" r:id="rId19"/>
    <p:sldId id="275" r:id="rId20"/>
    <p:sldId id="272" r:id="rId21"/>
    <p:sldId id="277" r:id="rId22"/>
    <p:sldId id="278" r:id="rId23"/>
    <p:sldId id="276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41"/>
    <p:restoredTop sz="94631"/>
  </p:normalViewPr>
  <p:slideViewPr>
    <p:cSldViewPr snapToGrid="0" snapToObjects="1">
      <p:cViewPr>
        <p:scale>
          <a:sx n="100" d="100"/>
          <a:sy n="100" d="100"/>
        </p:scale>
        <p:origin x="27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2C0AE58-2224-E74B-AF20-DB75FA5FB6AF}" type="doc">
      <dgm:prSet loTypeId="urn:microsoft.com/office/officeart/2005/8/layout/pyramid1" loCatId="" qsTypeId="urn:microsoft.com/office/officeart/2005/8/quickstyle/simple4" qsCatId="simple" csTypeId="urn:microsoft.com/office/officeart/2005/8/colors/colorful1" csCatId="colorful" phldr="1"/>
      <dgm:spPr/>
    </dgm:pt>
    <dgm:pt modelId="{879A9E69-85BF-3647-8198-2DB36991844F}">
      <dgm:prSet phldrT="[Text]" custT="1"/>
      <dgm:spPr/>
      <dgm:t>
        <a:bodyPr/>
        <a:lstStyle/>
        <a:p>
          <a:endParaRPr lang="en-US" sz="1600" dirty="0" smtClean="0"/>
        </a:p>
        <a:p>
          <a:r>
            <a:rPr lang="en-US" sz="1600" dirty="0" smtClean="0"/>
            <a:t>Feature </a:t>
          </a:r>
        </a:p>
        <a:p>
          <a:r>
            <a:rPr lang="en-US" sz="1600" dirty="0" smtClean="0"/>
            <a:t>Files</a:t>
          </a:r>
          <a:endParaRPr lang="en-US" sz="1600" dirty="0"/>
        </a:p>
      </dgm:t>
    </dgm:pt>
    <dgm:pt modelId="{3453C6BA-EAA8-E345-9EDD-DFF23C9CE4AE}" type="parTrans" cxnId="{7A72244D-C3B8-6044-8537-D6115EA12CD5}">
      <dgm:prSet/>
      <dgm:spPr/>
      <dgm:t>
        <a:bodyPr/>
        <a:lstStyle/>
        <a:p>
          <a:endParaRPr lang="en-US" sz="1600"/>
        </a:p>
      </dgm:t>
    </dgm:pt>
    <dgm:pt modelId="{1385695B-DDAA-564D-B3D9-4C39128E33E5}" type="sibTrans" cxnId="{7A72244D-C3B8-6044-8537-D6115EA12CD5}">
      <dgm:prSet/>
      <dgm:spPr/>
      <dgm:t>
        <a:bodyPr/>
        <a:lstStyle/>
        <a:p>
          <a:endParaRPr lang="en-US" sz="1600"/>
        </a:p>
      </dgm:t>
    </dgm:pt>
    <dgm:pt modelId="{9C577408-FF17-5546-A28B-6357A8B7E5C3}">
      <dgm:prSet phldrT="[Text]" custT="1"/>
      <dgm:spPr/>
      <dgm:t>
        <a:bodyPr/>
        <a:lstStyle/>
        <a:p>
          <a:r>
            <a:rPr lang="en-US" sz="1600" dirty="0" smtClean="0"/>
            <a:t>Step Classes (driver </a:t>
          </a:r>
          <a:r>
            <a:rPr lang="en-US" sz="1600" dirty="0" smtClean="0">
              <a:sym typeface="Wingdings"/>
            </a:rPr>
            <a:t> </a:t>
          </a:r>
          <a:r>
            <a:rPr lang="en-US" sz="1600" dirty="0" err="1" smtClean="0">
              <a:sym typeface="Wingdings"/>
            </a:rPr>
            <a:t>DriverFactory</a:t>
          </a:r>
          <a:r>
            <a:rPr lang="en-US" sz="1600" dirty="0" smtClean="0">
              <a:sym typeface="Wingdings"/>
            </a:rPr>
            <a:t>)</a:t>
          </a:r>
          <a:endParaRPr lang="en-US" sz="1600" dirty="0"/>
        </a:p>
      </dgm:t>
    </dgm:pt>
    <dgm:pt modelId="{99E6BA90-62F8-764C-BA49-BE82F9508EE2}" type="parTrans" cxnId="{E0877B6E-D2BF-824D-94F6-4C39FCF83A28}">
      <dgm:prSet/>
      <dgm:spPr/>
      <dgm:t>
        <a:bodyPr/>
        <a:lstStyle/>
        <a:p>
          <a:endParaRPr lang="en-US" sz="1600"/>
        </a:p>
      </dgm:t>
    </dgm:pt>
    <dgm:pt modelId="{A01F3C5E-94E9-DE4A-B3C7-E29F51DD170A}" type="sibTrans" cxnId="{E0877B6E-D2BF-824D-94F6-4C39FCF83A28}">
      <dgm:prSet/>
      <dgm:spPr/>
      <dgm:t>
        <a:bodyPr/>
        <a:lstStyle/>
        <a:p>
          <a:endParaRPr lang="en-US" sz="1600"/>
        </a:p>
      </dgm:t>
    </dgm:pt>
    <dgm:pt modelId="{788ED23D-0297-D34D-9C31-80BD995C9658}">
      <dgm:prSet phldrT="[Text]" custT="1"/>
      <dgm:spPr/>
      <dgm:t>
        <a:bodyPr/>
        <a:lstStyle/>
        <a:p>
          <a:r>
            <a:rPr lang="en-US" sz="1600" dirty="0" smtClean="0"/>
            <a:t>Page Classes (elements </a:t>
          </a:r>
          <a:r>
            <a:rPr lang="en-US" sz="1600" dirty="0" smtClean="0">
              <a:sym typeface="Wingdings"/>
            </a:rPr>
            <a:t> </a:t>
          </a:r>
          <a:r>
            <a:rPr lang="en-US" sz="1600" dirty="0" smtClean="0"/>
            <a:t>Page Factory Pattern)</a:t>
          </a:r>
          <a:endParaRPr lang="en-US" sz="1600" dirty="0"/>
        </a:p>
      </dgm:t>
    </dgm:pt>
    <dgm:pt modelId="{B9218F4D-FE8C-7C44-A1E6-DF74C31CB28C}" type="parTrans" cxnId="{9C478607-95B0-904F-9998-C59DC606BD0C}">
      <dgm:prSet/>
      <dgm:spPr/>
      <dgm:t>
        <a:bodyPr/>
        <a:lstStyle/>
        <a:p>
          <a:endParaRPr lang="en-US" sz="1600"/>
        </a:p>
      </dgm:t>
    </dgm:pt>
    <dgm:pt modelId="{6A3F13CC-6A11-2842-A01E-1E725BEE2810}" type="sibTrans" cxnId="{9C478607-95B0-904F-9998-C59DC606BD0C}">
      <dgm:prSet/>
      <dgm:spPr/>
      <dgm:t>
        <a:bodyPr/>
        <a:lstStyle/>
        <a:p>
          <a:endParaRPr lang="en-US" sz="1600"/>
        </a:p>
      </dgm:t>
    </dgm:pt>
    <dgm:pt modelId="{8ABEEC70-AD97-6749-821C-7B2B0287452A}">
      <dgm:prSet custT="1"/>
      <dgm:spPr/>
      <dgm:t>
        <a:bodyPr/>
        <a:lstStyle/>
        <a:p>
          <a:r>
            <a:rPr lang="en-US" sz="1600" dirty="0" smtClean="0"/>
            <a:t>Selenium Helper (Driver Factory), Commons, Application Commons, </a:t>
          </a:r>
          <a:r>
            <a:rPr lang="en-US" sz="1600" dirty="0" err="1" smtClean="0"/>
            <a:t>config.properties</a:t>
          </a:r>
          <a:endParaRPr lang="en-US" sz="1600" dirty="0"/>
        </a:p>
      </dgm:t>
    </dgm:pt>
    <dgm:pt modelId="{907A5F27-81D1-E84A-93D8-434C28C3BFAE}" type="parTrans" cxnId="{0595ECD7-65C4-DF44-A261-890382802BDF}">
      <dgm:prSet/>
      <dgm:spPr/>
      <dgm:t>
        <a:bodyPr/>
        <a:lstStyle/>
        <a:p>
          <a:endParaRPr lang="en-US" sz="1600"/>
        </a:p>
      </dgm:t>
    </dgm:pt>
    <dgm:pt modelId="{50C2E6B6-E74D-1E4D-9F26-C30EBFC719CD}" type="sibTrans" cxnId="{0595ECD7-65C4-DF44-A261-890382802BDF}">
      <dgm:prSet/>
      <dgm:spPr/>
      <dgm:t>
        <a:bodyPr/>
        <a:lstStyle/>
        <a:p>
          <a:endParaRPr lang="en-US" sz="1600"/>
        </a:p>
      </dgm:t>
    </dgm:pt>
    <dgm:pt modelId="{9AB34B5A-4070-8544-A87D-7988ADD539BE}" type="pres">
      <dgm:prSet presAssocID="{72C0AE58-2224-E74B-AF20-DB75FA5FB6AF}" presName="Name0" presStyleCnt="0">
        <dgm:presLayoutVars>
          <dgm:dir/>
          <dgm:animLvl val="lvl"/>
          <dgm:resizeHandles val="exact"/>
        </dgm:presLayoutVars>
      </dgm:prSet>
      <dgm:spPr/>
    </dgm:pt>
    <dgm:pt modelId="{64601ED1-BC68-BC4F-BA6D-5E00133626A7}" type="pres">
      <dgm:prSet presAssocID="{879A9E69-85BF-3647-8198-2DB36991844F}" presName="Name8" presStyleCnt="0"/>
      <dgm:spPr/>
    </dgm:pt>
    <dgm:pt modelId="{5BE7B657-EBFC-224A-9AB1-27C065AA86FC}" type="pres">
      <dgm:prSet presAssocID="{879A9E69-85BF-3647-8198-2DB36991844F}" presName="level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B03C536-CC07-BA41-9241-8B2AA46ACBB1}" type="pres">
      <dgm:prSet presAssocID="{879A9E69-85BF-3647-8198-2DB36991844F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9883308-1089-6F45-AEA1-19FA20D22575}" type="pres">
      <dgm:prSet presAssocID="{9C577408-FF17-5546-A28B-6357A8B7E5C3}" presName="Name8" presStyleCnt="0"/>
      <dgm:spPr/>
    </dgm:pt>
    <dgm:pt modelId="{19B15A94-528F-2743-A902-B5505D992F9B}" type="pres">
      <dgm:prSet presAssocID="{9C577408-FF17-5546-A28B-6357A8B7E5C3}" presName="level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FBA144-1191-DE4F-B4A4-EECF3910E82F}" type="pres">
      <dgm:prSet presAssocID="{9C577408-FF17-5546-A28B-6357A8B7E5C3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86D5A1-51D4-214C-8100-BD3DAE90B2DA}" type="pres">
      <dgm:prSet presAssocID="{788ED23D-0297-D34D-9C31-80BD995C9658}" presName="Name8" presStyleCnt="0"/>
      <dgm:spPr/>
    </dgm:pt>
    <dgm:pt modelId="{762D1092-D511-C244-BAC1-178D33885FB6}" type="pres">
      <dgm:prSet presAssocID="{788ED23D-0297-D34D-9C31-80BD995C9658}" presName="level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E35843-B37E-2C40-9CB0-69C03FCD396A}" type="pres">
      <dgm:prSet presAssocID="{788ED23D-0297-D34D-9C31-80BD995C9658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DAFCD7-7473-9A4A-B76E-E80670A6BE5A}" type="pres">
      <dgm:prSet presAssocID="{8ABEEC70-AD97-6749-821C-7B2B0287452A}" presName="Name8" presStyleCnt="0"/>
      <dgm:spPr/>
    </dgm:pt>
    <dgm:pt modelId="{CE930DC7-5849-F54D-BD35-7BAD5FCC4DBB}" type="pres">
      <dgm:prSet presAssocID="{8ABEEC70-AD97-6749-821C-7B2B0287452A}" presName="level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9F9FC1-51CE-6841-864A-E7199A59E50E}" type="pres">
      <dgm:prSet presAssocID="{8ABEEC70-AD97-6749-821C-7B2B0287452A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880EC4E-FA11-5C4C-A211-954693AE0B89}" type="presOf" srcId="{879A9E69-85BF-3647-8198-2DB36991844F}" destId="{5BE7B657-EBFC-224A-9AB1-27C065AA86FC}" srcOrd="0" destOrd="0" presId="urn:microsoft.com/office/officeart/2005/8/layout/pyramid1"/>
    <dgm:cxn modelId="{9C478607-95B0-904F-9998-C59DC606BD0C}" srcId="{72C0AE58-2224-E74B-AF20-DB75FA5FB6AF}" destId="{788ED23D-0297-D34D-9C31-80BD995C9658}" srcOrd="2" destOrd="0" parTransId="{B9218F4D-FE8C-7C44-A1E6-DF74C31CB28C}" sibTransId="{6A3F13CC-6A11-2842-A01E-1E725BEE2810}"/>
    <dgm:cxn modelId="{E0877B6E-D2BF-824D-94F6-4C39FCF83A28}" srcId="{72C0AE58-2224-E74B-AF20-DB75FA5FB6AF}" destId="{9C577408-FF17-5546-A28B-6357A8B7E5C3}" srcOrd="1" destOrd="0" parTransId="{99E6BA90-62F8-764C-BA49-BE82F9508EE2}" sibTransId="{A01F3C5E-94E9-DE4A-B3C7-E29F51DD170A}"/>
    <dgm:cxn modelId="{7A72244D-C3B8-6044-8537-D6115EA12CD5}" srcId="{72C0AE58-2224-E74B-AF20-DB75FA5FB6AF}" destId="{879A9E69-85BF-3647-8198-2DB36991844F}" srcOrd="0" destOrd="0" parTransId="{3453C6BA-EAA8-E345-9EDD-DFF23C9CE4AE}" sibTransId="{1385695B-DDAA-564D-B3D9-4C39128E33E5}"/>
    <dgm:cxn modelId="{6294AFD4-966D-EC4B-B8DA-DBB3BF912DCE}" type="presOf" srcId="{9C577408-FF17-5546-A28B-6357A8B7E5C3}" destId="{19B15A94-528F-2743-A902-B5505D992F9B}" srcOrd="0" destOrd="0" presId="urn:microsoft.com/office/officeart/2005/8/layout/pyramid1"/>
    <dgm:cxn modelId="{2BC7854C-4DCF-2A43-B7EF-A0474DFF6304}" type="presOf" srcId="{8ABEEC70-AD97-6749-821C-7B2B0287452A}" destId="{CE930DC7-5849-F54D-BD35-7BAD5FCC4DBB}" srcOrd="0" destOrd="0" presId="urn:microsoft.com/office/officeart/2005/8/layout/pyramid1"/>
    <dgm:cxn modelId="{B66ABABF-3C4C-7E43-AF7C-5327B872EB16}" type="presOf" srcId="{8ABEEC70-AD97-6749-821C-7B2B0287452A}" destId="{909F9FC1-51CE-6841-864A-E7199A59E50E}" srcOrd="1" destOrd="0" presId="urn:microsoft.com/office/officeart/2005/8/layout/pyramid1"/>
    <dgm:cxn modelId="{1552E0E7-A2C0-8B44-9D0A-6CCFFECAEFBB}" type="presOf" srcId="{879A9E69-85BF-3647-8198-2DB36991844F}" destId="{4B03C536-CC07-BA41-9241-8B2AA46ACBB1}" srcOrd="1" destOrd="0" presId="urn:microsoft.com/office/officeart/2005/8/layout/pyramid1"/>
    <dgm:cxn modelId="{9C9C9ED2-C1E7-CA45-BC2F-888DEA8FF866}" type="presOf" srcId="{72C0AE58-2224-E74B-AF20-DB75FA5FB6AF}" destId="{9AB34B5A-4070-8544-A87D-7988ADD539BE}" srcOrd="0" destOrd="0" presId="urn:microsoft.com/office/officeart/2005/8/layout/pyramid1"/>
    <dgm:cxn modelId="{1A7F2132-63FB-B741-9A44-E33AF9745D81}" type="presOf" srcId="{788ED23D-0297-D34D-9C31-80BD995C9658}" destId="{26E35843-B37E-2C40-9CB0-69C03FCD396A}" srcOrd="1" destOrd="0" presId="urn:microsoft.com/office/officeart/2005/8/layout/pyramid1"/>
    <dgm:cxn modelId="{0595ECD7-65C4-DF44-A261-890382802BDF}" srcId="{72C0AE58-2224-E74B-AF20-DB75FA5FB6AF}" destId="{8ABEEC70-AD97-6749-821C-7B2B0287452A}" srcOrd="3" destOrd="0" parTransId="{907A5F27-81D1-E84A-93D8-434C28C3BFAE}" sibTransId="{50C2E6B6-E74D-1E4D-9F26-C30EBFC719CD}"/>
    <dgm:cxn modelId="{040936B5-58B9-9B4A-999D-D1E7E6BF25B9}" type="presOf" srcId="{788ED23D-0297-D34D-9C31-80BD995C9658}" destId="{762D1092-D511-C244-BAC1-178D33885FB6}" srcOrd="0" destOrd="0" presId="urn:microsoft.com/office/officeart/2005/8/layout/pyramid1"/>
    <dgm:cxn modelId="{20E9F8A7-DAEF-B341-8A62-38A7DC925B0F}" type="presOf" srcId="{9C577408-FF17-5546-A28B-6357A8B7E5C3}" destId="{FDFBA144-1191-DE4F-B4A4-EECF3910E82F}" srcOrd="1" destOrd="0" presId="urn:microsoft.com/office/officeart/2005/8/layout/pyramid1"/>
    <dgm:cxn modelId="{A5CFFDA4-D476-8B46-8D04-F52CE7897C90}" type="presParOf" srcId="{9AB34B5A-4070-8544-A87D-7988ADD539BE}" destId="{64601ED1-BC68-BC4F-BA6D-5E00133626A7}" srcOrd="0" destOrd="0" presId="urn:microsoft.com/office/officeart/2005/8/layout/pyramid1"/>
    <dgm:cxn modelId="{DD4D1B1D-EB61-B946-AD11-6F0CAF7A9B91}" type="presParOf" srcId="{64601ED1-BC68-BC4F-BA6D-5E00133626A7}" destId="{5BE7B657-EBFC-224A-9AB1-27C065AA86FC}" srcOrd="0" destOrd="0" presId="urn:microsoft.com/office/officeart/2005/8/layout/pyramid1"/>
    <dgm:cxn modelId="{A5D5398C-4E3F-674C-A581-9073BC73E15D}" type="presParOf" srcId="{64601ED1-BC68-BC4F-BA6D-5E00133626A7}" destId="{4B03C536-CC07-BA41-9241-8B2AA46ACBB1}" srcOrd="1" destOrd="0" presId="urn:microsoft.com/office/officeart/2005/8/layout/pyramid1"/>
    <dgm:cxn modelId="{E05A1A7E-F424-5343-8E90-9EF06D1FCE45}" type="presParOf" srcId="{9AB34B5A-4070-8544-A87D-7988ADD539BE}" destId="{59883308-1089-6F45-AEA1-19FA20D22575}" srcOrd="1" destOrd="0" presId="urn:microsoft.com/office/officeart/2005/8/layout/pyramid1"/>
    <dgm:cxn modelId="{9F6A4AC0-705D-8A44-88CC-F290605DC4E7}" type="presParOf" srcId="{59883308-1089-6F45-AEA1-19FA20D22575}" destId="{19B15A94-528F-2743-A902-B5505D992F9B}" srcOrd="0" destOrd="0" presId="urn:microsoft.com/office/officeart/2005/8/layout/pyramid1"/>
    <dgm:cxn modelId="{1845B24C-D014-184D-A395-E6DDEC25FE2D}" type="presParOf" srcId="{59883308-1089-6F45-AEA1-19FA20D22575}" destId="{FDFBA144-1191-DE4F-B4A4-EECF3910E82F}" srcOrd="1" destOrd="0" presId="urn:microsoft.com/office/officeart/2005/8/layout/pyramid1"/>
    <dgm:cxn modelId="{28ED5CDC-3C7F-524D-8D68-444A2C85BAE5}" type="presParOf" srcId="{9AB34B5A-4070-8544-A87D-7988ADD539BE}" destId="{0886D5A1-51D4-214C-8100-BD3DAE90B2DA}" srcOrd="2" destOrd="0" presId="urn:microsoft.com/office/officeart/2005/8/layout/pyramid1"/>
    <dgm:cxn modelId="{ADC7F07F-C950-8C4C-912F-0E990C2913F7}" type="presParOf" srcId="{0886D5A1-51D4-214C-8100-BD3DAE90B2DA}" destId="{762D1092-D511-C244-BAC1-178D33885FB6}" srcOrd="0" destOrd="0" presId="urn:microsoft.com/office/officeart/2005/8/layout/pyramid1"/>
    <dgm:cxn modelId="{72F5BDC7-6C34-C040-AC83-6B5995BEFFCA}" type="presParOf" srcId="{0886D5A1-51D4-214C-8100-BD3DAE90B2DA}" destId="{26E35843-B37E-2C40-9CB0-69C03FCD396A}" srcOrd="1" destOrd="0" presId="urn:microsoft.com/office/officeart/2005/8/layout/pyramid1"/>
    <dgm:cxn modelId="{A36C8562-5FCD-D547-9F5C-EBB2FA22153D}" type="presParOf" srcId="{9AB34B5A-4070-8544-A87D-7988ADD539BE}" destId="{91DAFCD7-7473-9A4A-B76E-E80670A6BE5A}" srcOrd="3" destOrd="0" presId="urn:microsoft.com/office/officeart/2005/8/layout/pyramid1"/>
    <dgm:cxn modelId="{88056534-2B43-804C-89AD-A0F1557870FC}" type="presParOf" srcId="{91DAFCD7-7473-9A4A-B76E-E80670A6BE5A}" destId="{CE930DC7-5849-F54D-BD35-7BAD5FCC4DBB}" srcOrd="0" destOrd="0" presId="urn:microsoft.com/office/officeart/2005/8/layout/pyramid1"/>
    <dgm:cxn modelId="{20F271A2-5D26-EE4E-B606-ACB74E637243}" type="presParOf" srcId="{91DAFCD7-7473-9A4A-B76E-E80670A6BE5A}" destId="{909F9FC1-51CE-6841-864A-E7199A59E50E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E7B657-EBFC-224A-9AB1-27C065AA86FC}">
      <dsp:nvSpPr>
        <dsp:cNvPr id="0" name=""/>
        <dsp:cNvSpPr/>
      </dsp:nvSpPr>
      <dsp:spPr>
        <a:xfrm>
          <a:off x="3047999" y="0"/>
          <a:ext cx="2032000" cy="1354666"/>
        </a:xfrm>
        <a:prstGeom prst="trapezoid">
          <a:avLst>
            <a:gd name="adj" fmla="val 75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 dirty="0" smtClean="0"/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Feature 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Files</a:t>
          </a:r>
          <a:endParaRPr lang="en-US" sz="1600" kern="1200" dirty="0"/>
        </a:p>
      </dsp:txBody>
      <dsp:txXfrm>
        <a:off x="3047999" y="0"/>
        <a:ext cx="2032000" cy="1354666"/>
      </dsp:txXfrm>
    </dsp:sp>
    <dsp:sp modelId="{19B15A94-528F-2743-A902-B5505D992F9B}">
      <dsp:nvSpPr>
        <dsp:cNvPr id="0" name=""/>
        <dsp:cNvSpPr/>
      </dsp:nvSpPr>
      <dsp:spPr>
        <a:xfrm>
          <a:off x="2032000" y="1354666"/>
          <a:ext cx="4064000" cy="1354666"/>
        </a:xfrm>
        <a:prstGeom prst="trapezoid">
          <a:avLst>
            <a:gd name="adj" fmla="val 75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Step Classes (driver </a:t>
          </a:r>
          <a:r>
            <a:rPr lang="en-US" sz="1600" kern="1200" dirty="0" smtClean="0">
              <a:sym typeface="Wingdings"/>
            </a:rPr>
            <a:t> </a:t>
          </a:r>
          <a:r>
            <a:rPr lang="en-US" sz="1600" kern="1200" dirty="0" err="1" smtClean="0">
              <a:sym typeface="Wingdings"/>
            </a:rPr>
            <a:t>DriverFactory</a:t>
          </a:r>
          <a:r>
            <a:rPr lang="en-US" sz="1600" kern="1200" dirty="0" smtClean="0">
              <a:sym typeface="Wingdings"/>
            </a:rPr>
            <a:t>)</a:t>
          </a:r>
          <a:endParaRPr lang="en-US" sz="1600" kern="1200" dirty="0"/>
        </a:p>
      </dsp:txBody>
      <dsp:txXfrm>
        <a:off x="2743199" y="1354666"/>
        <a:ext cx="2641600" cy="1354666"/>
      </dsp:txXfrm>
    </dsp:sp>
    <dsp:sp modelId="{762D1092-D511-C244-BAC1-178D33885FB6}">
      <dsp:nvSpPr>
        <dsp:cNvPr id="0" name=""/>
        <dsp:cNvSpPr/>
      </dsp:nvSpPr>
      <dsp:spPr>
        <a:xfrm>
          <a:off x="1015999" y="2709333"/>
          <a:ext cx="6096000" cy="1354666"/>
        </a:xfrm>
        <a:prstGeom prst="trapezoid">
          <a:avLst>
            <a:gd name="adj" fmla="val 75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Page Classes (elements </a:t>
          </a:r>
          <a:r>
            <a:rPr lang="en-US" sz="1600" kern="1200" dirty="0" smtClean="0">
              <a:sym typeface="Wingdings"/>
            </a:rPr>
            <a:t> </a:t>
          </a:r>
          <a:r>
            <a:rPr lang="en-US" sz="1600" kern="1200" dirty="0" smtClean="0"/>
            <a:t>Page Factory Pattern)</a:t>
          </a:r>
          <a:endParaRPr lang="en-US" sz="1600" kern="1200" dirty="0"/>
        </a:p>
      </dsp:txBody>
      <dsp:txXfrm>
        <a:off x="2082799" y="2709333"/>
        <a:ext cx="3962400" cy="1354666"/>
      </dsp:txXfrm>
    </dsp:sp>
    <dsp:sp modelId="{CE930DC7-5849-F54D-BD35-7BAD5FCC4DBB}">
      <dsp:nvSpPr>
        <dsp:cNvPr id="0" name=""/>
        <dsp:cNvSpPr/>
      </dsp:nvSpPr>
      <dsp:spPr>
        <a:xfrm>
          <a:off x="0" y="4064000"/>
          <a:ext cx="8128000" cy="1354666"/>
        </a:xfrm>
        <a:prstGeom prst="trapezoid">
          <a:avLst>
            <a:gd name="adj" fmla="val 75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Selenium Helper (Driver Factory), Commons, Application Commons, </a:t>
          </a:r>
          <a:r>
            <a:rPr lang="en-US" sz="1600" kern="1200" dirty="0" err="1" smtClean="0"/>
            <a:t>config.properties</a:t>
          </a:r>
          <a:endParaRPr lang="en-US" sz="1600" kern="1200" dirty="0"/>
        </a:p>
      </dsp:txBody>
      <dsp:txXfrm>
        <a:off x="1422399" y="4064000"/>
        <a:ext cx="5283200" cy="13546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D0F44C-56A6-0941-902B-3ACC47A427B8}" type="datetimeFigureOut">
              <a:rPr lang="en-US" smtClean="0"/>
              <a:t>11/6/17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318CAE-7D47-1549-B360-114BBE3E6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505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5CA287D-B97F-194C-873A-7ED143C123D3}" type="datetimeFigureOut">
              <a:rPr lang="en-US" smtClean="0"/>
              <a:t>11/6/17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CA71715-17EC-6D43-8BDA-A71D7F454FDA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A287D-B97F-194C-873A-7ED143C123D3}" type="datetimeFigureOut">
              <a:rPr lang="en-US" smtClean="0"/>
              <a:t>11/6/17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71715-17EC-6D43-8BDA-A71D7F454F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A287D-B97F-194C-873A-7ED143C123D3}" type="datetimeFigureOut">
              <a:rPr lang="en-US" smtClean="0"/>
              <a:t>11/6/17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71715-17EC-6D43-8BDA-A71D7F454F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A287D-B97F-194C-873A-7ED143C123D3}" type="datetimeFigureOut">
              <a:rPr lang="en-US" smtClean="0"/>
              <a:t>11/6/17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71715-17EC-6D43-8BDA-A71D7F454F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5CA287D-B97F-194C-873A-7ED143C123D3}" type="datetimeFigureOut">
              <a:rPr lang="en-US" smtClean="0"/>
              <a:t>11/6/17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CA71715-17EC-6D43-8BDA-A71D7F454FD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A287D-B97F-194C-873A-7ED143C123D3}" type="datetimeFigureOut">
              <a:rPr lang="en-US" smtClean="0"/>
              <a:t>11/6/17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71715-17EC-6D43-8BDA-A71D7F454F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A287D-B97F-194C-873A-7ED143C123D3}" type="datetimeFigureOut">
              <a:rPr lang="en-US" smtClean="0"/>
              <a:t>11/6/17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71715-17EC-6D43-8BDA-A71D7F454F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A287D-B97F-194C-873A-7ED143C123D3}" type="datetimeFigureOut">
              <a:rPr lang="en-US" smtClean="0"/>
              <a:t>11/6/17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71715-17EC-6D43-8BDA-A71D7F454F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A287D-B97F-194C-873A-7ED143C123D3}" type="datetimeFigureOut">
              <a:rPr lang="en-US" smtClean="0"/>
              <a:t>11/6/17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71715-17EC-6D43-8BDA-A71D7F454F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5CA287D-B97F-194C-873A-7ED143C123D3}" type="datetimeFigureOut">
              <a:rPr lang="en-US" smtClean="0"/>
              <a:t>11/6/17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CA71715-17EC-6D43-8BDA-A71D7F454FD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5CA287D-B97F-194C-873A-7ED143C123D3}" type="datetimeFigureOut">
              <a:rPr lang="en-US" smtClean="0"/>
              <a:t>11/6/17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CA71715-17EC-6D43-8BDA-A71D7F454FD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F5CA287D-B97F-194C-873A-7ED143C123D3}" type="datetimeFigureOut">
              <a:rPr lang="en-US" smtClean="0"/>
              <a:t>11/6/17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1CA71715-17EC-6D43-8BDA-A71D7F454FD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68313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0" r:id="rId1"/>
    <p:sldLayoutId id="2147483901" r:id="rId2"/>
    <p:sldLayoutId id="2147483902" r:id="rId3"/>
    <p:sldLayoutId id="2147483903" r:id="rId4"/>
    <p:sldLayoutId id="2147483904" r:id="rId5"/>
    <p:sldLayoutId id="2147483905" r:id="rId6"/>
    <p:sldLayoutId id="2147483906" r:id="rId7"/>
    <p:sldLayoutId id="2147483907" r:id="rId8"/>
    <p:sldLayoutId id="2147483908" r:id="rId9"/>
    <p:sldLayoutId id="2147483909" r:id="rId10"/>
    <p:sldLayoutId id="2147483910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tif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BDD using cucumber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 smtClean="0"/>
              <a:t>Amit Kumar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504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01600"/>
            <a:ext cx="9601200" cy="1485900"/>
          </a:xfrm>
        </p:spPr>
        <p:txBody>
          <a:bodyPr/>
          <a:lstStyle/>
          <a:p>
            <a:r>
              <a:rPr lang="en-US" dirty="0" smtClean="0"/>
              <a:t>Feature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035050"/>
            <a:ext cx="9601200" cy="3581400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Feature: &lt;short description&gt;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As a &lt;role&gt;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 want &lt;feature&gt;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So that &lt;business value&gt;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Scenario: &lt;</a:t>
            </a:r>
            <a:r>
              <a:rPr lang="en-US" dirty="0" err="1" smtClean="0"/>
              <a:t>Behaviour</a:t>
            </a:r>
            <a:r>
              <a:rPr lang="en-US" dirty="0" smtClean="0"/>
              <a:t> description&gt;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Given</a:t>
            </a:r>
            <a:r>
              <a:rPr lang="mr-IN" dirty="0" smtClean="0"/>
              <a:t>…</a:t>
            </a: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When</a:t>
            </a:r>
            <a:r>
              <a:rPr lang="mr-IN" dirty="0" smtClean="0"/>
              <a:t>…</a:t>
            </a: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Then</a:t>
            </a:r>
            <a:r>
              <a:rPr lang="mr-IN" dirty="0" smtClean="0"/>
              <a:t>…</a:t>
            </a: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Ø"/>
              <a:tabLst/>
              <a:defRPr/>
            </a:pPr>
            <a:r>
              <a:rPr lang="en-US" dirty="0" smtClean="0"/>
              <a:t>Use the Agile User Story and Acceptance Criteria to form Feature files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6066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14300"/>
            <a:ext cx="9601200" cy="1485900"/>
          </a:xfrm>
        </p:spPr>
        <p:txBody>
          <a:bodyPr/>
          <a:lstStyle/>
          <a:p>
            <a:r>
              <a:rPr lang="en-US" smtClean="0"/>
              <a:t>Cucumber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857250"/>
            <a:ext cx="9601200" cy="5784850"/>
          </a:xfrm>
        </p:spPr>
        <p:txBody>
          <a:bodyPr/>
          <a:lstStyle/>
          <a:p>
            <a:r>
              <a:rPr lang="en-US" dirty="0"/>
              <a:t>is a popular BDD test automation tool</a:t>
            </a:r>
            <a:r>
              <a:rPr lang="en-US" dirty="0" smtClean="0"/>
              <a:t>.</a:t>
            </a:r>
          </a:p>
          <a:p>
            <a:r>
              <a:rPr lang="en-US" dirty="0"/>
              <a:t>was initially implemented in Ruby and then extended to Java framework. Both the tools support native JUnit.</a:t>
            </a:r>
            <a:endParaRPr lang="en-US" b="1" dirty="0" smtClean="0"/>
          </a:p>
          <a:p>
            <a:r>
              <a:rPr lang="en-US" b="1" dirty="0" smtClean="0"/>
              <a:t>Cucumber-JVM</a:t>
            </a:r>
            <a:r>
              <a:rPr lang="en-US" dirty="0"/>
              <a:t> is the Java implementation of </a:t>
            </a:r>
            <a:r>
              <a:rPr lang="en-US" dirty="0" smtClean="0"/>
              <a:t>Cucumber</a:t>
            </a:r>
          </a:p>
          <a:p>
            <a:r>
              <a:rPr lang="en-US" dirty="0" smtClean="0"/>
              <a:t>Is a </a:t>
            </a:r>
            <a:r>
              <a:rPr lang="en-US" dirty="0"/>
              <a:t>testing framework, driven by plain English </a:t>
            </a:r>
            <a:r>
              <a:rPr lang="en-US" dirty="0" smtClean="0"/>
              <a:t>text (Gherkin)</a:t>
            </a:r>
          </a:p>
          <a:p>
            <a:r>
              <a:rPr lang="en-US" dirty="0" smtClean="0"/>
              <a:t>How does it work?</a:t>
            </a:r>
          </a:p>
          <a:p>
            <a:pPr lvl="1"/>
            <a:r>
              <a:rPr lang="en-US" dirty="0"/>
              <a:t>Cucumber reads the code written in plain English text </a:t>
            </a:r>
            <a:r>
              <a:rPr lang="en-US" dirty="0" smtClean="0"/>
              <a:t>(i.e. Gherkin) </a:t>
            </a:r>
            <a:r>
              <a:rPr lang="en-US" dirty="0"/>
              <a:t>in the feature </a:t>
            </a:r>
            <a:r>
              <a:rPr lang="en-US" dirty="0" smtClean="0"/>
              <a:t>file.</a:t>
            </a:r>
          </a:p>
          <a:p>
            <a:pPr lvl="1"/>
            <a:r>
              <a:rPr lang="en-US" dirty="0"/>
              <a:t>finds the exact match of each step in the step </a:t>
            </a:r>
            <a:r>
              <a:rPr lang="en-US" dirty="0" smtClean="0"/>
              <a:t>definition</a:t>
            </a:r>
          </a:p>
          <a:p>
            <a:pPr lvl="1"/>
            <a:r>
              <a:rPr lang="en-US" dirty="0"/>
              <a:t>The piece of code to be executed can be different software </a:t>
            </a:r>
            <a:r>
              <a:rPr lang="en-US" dirty="0" smtClean="0"/>
              <a:t>frameworks like Selenium, Ruby on Rails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515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52400"/>
            <a:ext cx="9601200" cy="1485900"/>
          </a:xfrm>
        </p:spPr>
        <p:txBody>
          <a:bodyPr/>
          <a:lstStyle/>
          <a:p>
            <a:r>
              <a:rPr lang="en-US" dirty="0" smtClean="0"/>
              <a:t>Pre-requisites &amp;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895350"/>
            <a:ext cx="9601200" cy="5670550"/>
          </a:xfrm>
        </p:spPr>
        <p:txBody>
          <a:bodyPr>
            <a:normAutofit/>
          </a:bodyPr>
          <a:lstStyle/>
          <a:p>
            <a:r>
              <a:rPr lang="en-US" dirty="0" smtClean="0"/>
              <a:t>Java 7+</a:t>
            </a:r>
          </a:p>
          <a:p>
            <a:r>
              <a:rPr lang="en-US" dirty="0" smtClean="0"/>
              <a:t>Maven 2/3</a:t>
            </a:r>
          </a:p>
          <a:p>
            <a:r>
              <a:rPr lang="en-US" dirty="0" smtClean="0"/>
              <a:t>Eclipse / IntelliJ Idea</a:t>
            </a:r>
          </a:p>
          <a:p>
            <a:r>
              <a:rPr lang="en-US" dirty="0" smtClean="0"/>
              <a:t>Cucumber Eclipse plug-in</a:t>
            </a:r>
          </a:p>
          <a:p>
            <a:r>
              <a:rPr lang="en-US" dirty="0" smtClean="0"/>
              <a:t>Natural Eclipse plug-in</a:t>
            </a:r>
          </a:p>
          <a:p>
            <a:r>
              <a:rPr lang="en-US" dirty="0" smtClean="0"/>
              <a:t>Selenium</a:t>
            </a:r>
          </a:p>
          <a:p>
            <a:r>
              <a:rPr lang="en-US" dirty="0" smtClean="0"/>
              <a:t>Maven configurations/dependencies: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ucumber-java  </a:t>
            </a:r>
            <a:r>
              <a:rPr lang="mr-IN" dirty="0" smtClean="0"/>
              <a:t>–</a:t>
            </a:r>
            <a:r>
              <a:rPr lang="en-US" dirty="0" smtClean="0"/>
              <a:t> v1.2.5</a:t>
            </a:r>
          </a:p>
          <a:p>
            <a:pPr lvl="1"/>
            <a:r>
              <a:rPr lang="en-US" dirty="0" smtClean="0"/>
              <a:t>Cucumber-</a:t>
            </a:r>
            <a:r>
              <a:rPr lang="en-US" dirty="0" err="1" smtClean="0"/>
              <a:t>jvm</a:t>
            </a:r>
            <a:r>
              <a:rPr lang="en-US" dirty="0" smtClean="0"/>
              <a:t> (</a:t>
            </a:r>
            <a:r>
              <a:rPr lang="en-US" dirty="0" err="1" smtClean="0"/>
              <a:t>pom</a:t>
            </a:r>
            <a:r>
              <a:rPr lang="en-US" dirty="0" smtClean="0"/>
              <a:t>) </a:t>
            </a:r>
            <a:r>
              <a:rPr lang="mr-IN" dirty="0" smtClean="0"/>
              <a:t>–</a:t>
            </a:r>
            <a:r>
              <a:rPr lang="en-US" dirty="0" smtClean="0"/>
              <a:t>v1.2.5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ucumber-</a:t>
            </a:r>
            <a:r>
              <a:rPr lang="en-US" dirty="0" err="1" smtClean="0"/>
              <a:t>junit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v1.2.5</a:t>
            </a:r>
          </a:p>
          <a:p>
            <a:pPr lvl="1"/>
            <a:r>
              <a:rPr lang="en-US" dirty="0" err="1"/>
              <a:t>j</a:t>
            </a:r>
            <a:r>
              <a:rPr lang="en-US" dirty="0" err="1" smtClean="0"/>
              <a:t>unit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v4.12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elenium-java </a:t>
            </a:r>
            <a:r>
              <a:rPr lang="mr-IN" dirty="0" smtClean="0"/>
              <a:t>–</a:t>
            </a:r>
            <a:r>
              <a:rPr lang="en-US" dirty="0" smtClean="0"/>
              <a:t> 2.5.3.1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938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5100"/>
            <a:ext cx="9601200" cy="1485900"/>
          </a:xfrm>
        </p:spPr>
        <p:txBody>
          <a:bodyPr/>
          <a:lstStyle/>
          <a:p>
            <a:r>
              <a:rPr lang="en-US" dirty="0" smtClean="0"/>
              <a:t>Cucumber Annotations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908050"/>
            <a:ext cx="9601200" cy="5721350"/>
          </a:xfrm>
        </p:spPr>
        <p:txBody>
          <a:bodyPr>
            <a:normAutofit/>
          </a:bodyPr>
          <a:lstStyle/>
          <a:p>
            <a:r>
              <a:rPr lang="en-US" dirty="0" smtClean="0"/>
              <a:t>Given</a:t>
            </a:r>
          </a:p>
          <a:p>
            <a:r>
              <a:rPr lang="en-US" dirty="0" smtClean="0"/>
              <a:t>When</a:t>
            </a:r>
          </a:p>
          <a:p>
            <a:r>
              <a:rPr lang="en-US" dirty="0" smtClean="0"/>
              <a:t>Then</a:t>
            </a:r>
          </a:p>
          <a:p>
            <a:r>
              <a:rPr lang="en-US" dirty="0" smtClean="0"/>
              <a:t>And</a:t>
            </a:r>
          </a:p>
          <a:p>
            <a:r>
              <a:rPr lang="en-US" dirty="0" smtClean="0"/>
              <a:t>But</a:t>
            </a:r>
          </a:p>
          <a:p>
            <a:r>
              <a:rPr lang="en-US" dirty="0" smtClean="0"/>
              <a:t>Scenario</a:t>
            </a:r>
          </a:p>
          <a:p>
            <a:r>
              <a:rPr lang="en-US" dirty="0" smtClean="0"/>
              <a:t>Scenario Outline </a:t>
            </a:r>
            <a:r>
              <a:rPr lang="mr-IN" dirty="0" smtClean="0"/>
              <a:t>–</a:t>
            </a:r>
            <a:r>
              <a:rPr lang="en-US" dirty="0" smtClean="0"/>
              <a:t> Parametrized Scenario</a:t>
            </a:r>
          </a:p>
          <a:p>
            <a:r>
              <a:rPr lang="en-US" dirty="0" smtClean="0"/>
              <a:t>Examples </a:t>
            </a:r>
            <a:r>
              <a:rPr lang="mr-IN" dirty="0" smtClean="0"/>
              <a:t>–</a:t>
            </a:r>
            <a:r>
              <a:rPr lang="en-US" dirty="0" smtClean="0"/>
              <a:t> used for Scenario Outline</a:t>
            </a:r>
          </a:p>
          <a:p>
            <a:r>
              <a:rPr lang="en-US" dirty="0" smtClean="0"/>
              <a:t>Background </a:t>
            </a:r>
            <a:r>
              <a:rPr lang="mr-IN" dirty="0" smtClean="0"/>
              <a:t>–</a:t>
            </a:r>
            <a:r>
              <a:rPr lang="en-US" dirty="0" smtClean="0"/>
              <a:t> Runs before each scenario but after @Before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6499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0300" y="88900"/>
            <a:ext cx="7416800" cy="656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962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77800"/>
            <a:ext cx="9601200" cy="1485900"/>
          </a:xfrm>
        </p:spPr>
        <p:txBody>
          <a:bodyPr/>
          <a:lstStyle/>
          <a:p>
            <a:r>
              <a:rPr lang="en-US" dirty="0" smtClean="0"/>
              <a:t>Managing Scenarios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104900"/>
            <a:ext cx="9601200" cy="5524500"/>
          </a:xfrm>
        </p:spPr>
        <p:txBody>
          <a:bodyPr/>
          <a:lstStyle/>
          <a:p>
            <a:r>
              <a:rPr lang="en-US" dirty="0" smtClean="0"/>
              <a:t>Using @Tags you can let Cucumber know which scenarios to execute and which ones to ignore</a:t>
            </a:r>
          </a:p>
          <a:p>
            <a:r>
              <a:rPr lang="en-US" dirty="0" smtClean="0"/>
              <a:t>You can group your scenarios within and across feature files</a:t>
            </a:r>
          </a:p>
          <a:p>
            <a:r>
              <a:rPr lang="en-US" dirty="0" smtClean="0"/>
              <a:t>You can add multiple @Tags to a scenario (separated by a space)</a:t>
            </a:r>
          </a:p>
          <a:p>
            <a:r>
              <a:rPr lang="en-US" dirty="0" smtClean="0"/>
              <a:t>Feature files can be tagged too by tagging the ‘Feature:’ keyword. A feature tag is inherited by all the scenarios in the feature file</a:t>
            </a:r>
          </a:p>
          <a:p>
            <a:r>
              <a:rPr lang="en-US" dirty="0" smtClean="0"/>
              <a:t>Various tag expressions (in Runner):</a:t>
            </a:r>
          </a:p>
          <a:p>
            <a:pPr lvl="1"/>
            <a:r>
              <a:rPr lang="en-US" dirty="0" smtClean="0"/>
              <a:t>@tag</a:t>
            </a:r>
          </a:p>
          <a:p>
            <a:pPr lvl="1"/>
            <a:r>
              <a:rPr lang="en-US" dirty="0" smtClean="0"/>
              <a:t>~@tag</a:t>
            </a:r>
          </a:p>
          <a:p>
            <a:pPr lvl="1"/>
            <a:r>
              <a:rPr lang="en-US" dirty="0" smtClean="0"/>
              <a:t>@tag1,@tag2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94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5100"/>
            <a:ext cx="9601200" cy="1485900"/>
          </a:xfrm>
        </p:spPr>
        <p:txBody>
          <a:bodyPr/>
          <a:lstStyle/>
          <a:p>
            <a:r>
              <a:rPr lang="en-US" smtClean="0"/>
              <a:t>Data Table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908050"/>
            <a:ext cx="9601200" cy="5695950"/>
          </a:xfrm>
        </p:spPr>
        <p:txBody>
          <a:bodyPr>
            <a:normAutofit/>
          </a:bodyPr>
          <a:lstStyle/>
          <a:p>
            <a:r>
              <a:rPr lang="en-US" dirty="0" smtClean="0"/>
              <a:t>Table without headers</a:t>
            </a:r>
          </a:p>
          <a:p>
            <a:pPr lvl="1"/>
            <a:r>
              <a:rPr lang="en-US" dirty="0" smtClean="0"/>
              <a:t>List&lt;List&lt;String&gt;&gt; data = </a:t>
            </a:r>
            <a:r>
              <a:rPr lang="en-US" dirty="0" err="1" smtClean="0"/>
              <a:t>table.raw</a:t>
            </a:r>
            <a:r>
              <a:rPr lang="en-US" dirty="0" smtClean="0"/>
              <a:t>(); </a:t>
            </a:r>
            <a:r>
              <a:rPr lang="en-US" dirty="0" err="1" smtClean="0"/>
              <a:t>table.get</a:t>
            </a:r>
            <a:r>
              <a:rPr lang="en-US" dirty="0" smtClean="0"/>
              <a:t>(row).get(col);</a:t>
            </a:r>
          </a:p>
          <a:p>
            <a:r>
              <a:rPr lang="en-US" dirty="0" smtClean="0"/>
              <a:t>Table with headers</a:t>
            </a:r>
          </a:p>
          <a:p>
            <a:pPr lvl="1"/>
            <a:r>
              <a:rPr lang="en-US" dirty="0" smtClean="0"/>
              <a:t>List&lt;Map&lt;</a:t>
            </a:r>
            <a:r>
              <a:rPr lang="en-US" dirty="0" err="1" smtClean="0"/>
              <a:t>String,String</a:t>
            </a:r>
            <a:r>
              <a:rPr lang="en-US" dirty="0" smtClean="0"/>
              <a:t>&gt;&gt; data = </a:t>
            </a:r>
            <a:r>
              <a:rPr lang="en-US" dirty="0" err="1" smtClean="0"/>
              <a:t>table.asMaps</a:t>
            </a:r>
            <a:r>
              <a:rPr lang="en-US" dirty="0" smtClean="0"/>
              <a:t>(</a:t>
            </a:r>
            <a:r>
              <a:rPr lang="en-US" dirty="0" err="1" smtClean="0"/>
              <a:t>String.class,String.class</a:t>
            </a:r>
            <a:r>
              <a:rPr lang="en-US" dirty="0" smtClean="0"/>
              <a:t>); </a:t>
            </a:r>
            <a:r>
              <a:rPr lang="en-US" dirty="0" err="1" smtClean="0"/>
              <a:t>data.get</a:t>
            </a:r>
            <a:r>
              <a:rPr lang="en-US" dirty="0" smtClean="0"/>
              <a:t>(0).get(“header”);</a:t>
            </a:r>
          </a:p>
          <a:p>
            <a:r>
              <a:rPr lang="en-US" dirty="0" smtClean="0"/>
              <a:t>Parsing </a:t>
            </a:r>
            <a:r>
              <a:rPr lang="en-US" dirty="0" err="1" smtClean="0"/>
              <a:t>DataTables</a:t>
            </a:r>
            <a:r>
              <a:rPr lang="en-US" dirty="0" smtClean="0"/>
              <a:t> as user-defined objects</a:t>
            </a:r>
          </a:p>
          <a:p>
            <a:pPr lvl="1"/>
            <a:r>
              <a:rPr lang="en-US" dirty="0" smtClean="0"/>
              <a:t>List&lt;</a:t>
            </a:r>
            <a:r>
              <a:rPr lang="en-US" dirty="0" err="1" smtClean="0"/>
              <a:t>UserObject</a:t>
            </a:r>
            <a:r>
              <a:rPr lang="en-US" dirty="0" smtClean="0"/>
              <a:t>&gt; object = </a:t>
            </a:r>
            <a:r>
              <a:rPr lang="en-US" dirty="0" err="1" smtClean="0"/>
              <a:t>table.get</a:t>
            </a:r>
            <a:r>
              <a:rPr lang="en-US" dirty="0" smtClean="0"/>
              <a:t>(0);</a:t>
            </a:r>
          </a:p>
          <a:p>
            <a:pPr lvl="1"/>
            <a:r>
              <a:rPr lang="en-US" dirty="0" smtClean="0"/>
              <a:t>Define the </a:t>
            </a:r>
            <a:r>
              <a:rPr lang="en-US" dirty="0" err="1" smtClean="0"/>
              <a:t>UserObject</a:t>
            </a:r>
            <a:r>
              <a:rPr lang="en-US" dirty="0" smtClean="0"/>
              <a:t> class with fields having the same name as that of the table headers</a:t>
            </a:r>
          </a:p>
          <a:p>
            <a:pPr lvl="1"/>
            <a:r>
              <a:rPr lang="en-US" dirty="0" smtClean="0"/>
              <a:t>Useful to pass a large set of data to steps, by creating domain object classes and use the same to do a data table transformation</a:t>
            </a:r>
          </a:p>
        </p:txBody>
      </p:sp>
    </p:spTree>
    <p:extLst>
      <p:ext uri="{BB962C8B-B14F-4D97-AF65-F5344CB8AC3E}">
        <p14:creationId xmlns:p14="http://schemas.microsoft.com/office/powerpoint/2010/main" val="927378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39700"/>
            <a:ext cx="9601200" cy="1485900"/>
          </a:xfrm>
        </p:spPr>
        <p:txBody>
          <a:bodyPr/>
          <a:lstStyle/>
          <a:p>
            <a:r>
              <a:rPr lang="en-US" dirty="0" smtClean="0"/>
              <a:t>Cucumber Hooks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0500" y="882650"/>
            <a:ext cx="9601200" cy="3581400"/>
          </a:xfrm>
        </p:spPr>
        <p:txBody>
          <a:bodyPr/>
          <a:lstStyle/>
          <a:p>
            <a:r>
              <a:rPr lang="en-US" dirty="0" smtClean="0"/>
              <a:t>@Before </a:t>
            </a:r>
            <a:r>
              <a:rPr lang="mr-IN" dirty="0" smtClean="0"/>
              <a:t>–</a:t>
            </a:r>
            <a:r>
              <a:rPr lang="en-US" dirty="0" smtClean="0"/>
              <a:t> any scenario applicable to all scenarios across all features</a:t>
            </a:r>
          </a:p>
          <a:p>
            <a:r>
              <a:rPr lang="en-US" dirty="0" smtClean="0"/>
              <a:t>@After </a:t>
            </a:r>
            <a:r>
              <a:rPr lang="mr-IN" dirty="0" smtClean="0"/>
              <a:t>–</a:t>
            </a:r>
            <a:r>
              <a:rPr lang="en-US" dirty="0" smtClean="0"/>
              <a:t> every scenario applicable to all scenarios across all features</a:t>
            </a:r>
          </a:p>
          <a:p>
            <a:r>
              <a:rPr lang="en-US" dirty="0" smtClean="0"/>
              <a:t>Tagged Hooks</a:t>
            </a:r>
          </a:p>
          <a:p>
            <a:pPr lvl="1"/>
            <a:r>
              <a:rPr lang="en-US" dirty="0" smtClean="0"/>
              <a:t>@Before(“@tag”) </a:t>
            </a:r>
            <a:r>
              <a:rPr lang="mr-IN" dirty="0" smtClean="0"/>
              <a:t>–</a:t>
            </a:r>
            <a:r>
              <a:rPr lang="en-US" dirty="0" smtClean="0"/>
              <a:t> before only the @tag scenario</a:t>
            </a:r>
          </a:p>
          <a:p>
            <a:pPr lvl="1"/>
            <a:r>
              <a:rPr lang="en-US" dirty="0" smtClean="0"/>
              <a:t>@After(“@tag1”,”~@tag2”) </a:t>
            </a:r>
            <a:r>
              <a:rPr lang="mr-IN" dirty="0" smtClean="0"/>
              <a:t>–</a:t>
            </a:r>
            <a:r>
              <a:rPr lang="en-US" dirty="0" smtClean="0"/>
              <a:t> run only after the @tag1 scenario and don’t run after the @tag2 scenario</a:t>
            </a:r>
          </a:p>
          <a:p>
            <a:r>
              <a:rPr lang="en-US" dirty="0" smtClean="0"/>
              <a:t>Ordered Hooks</a:t>
            </a:r>
          </a:p>
          <a:p>
            <a:pPr lvl="1"/>
            <a:r>
              <a:rPr lang="en-US" dirty="0" smtClean="0"/>
              <a:t>@Before(order=0) </a:t>
            </a:r>
            <a:r>
              <a:rPr lang="mr-IN" dirty="0" smtClean="0"/>
              <a:t>–</a:t>
            </a:r>
            <a:r>
              <a:rPr lang="en-US" dirty="0" smtClean="0"/>
              <a:t> first before</a:t>
            </a:r>
          </a:p>
          <a:p>
            <a:pPr lvl="1"/>
            <a:r>
              <a:rPr lang="en-US" dirty="0" smtClean="0"/>
              <a:t>@After(order=0) </a:t>
            </a:r>
            <a:r>
              <a:rPr lang="mr-IN" dirty="0" smtClean="0"/>
              <a:t>–</a:t>
            </a:r>
            <a:r>
              <a:rPr lang="en-US" dirty="0" smtClean="0"/>
              <a:t> last after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436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88900"/>
            <a:ext cx="9601200" cy="1485900"/>
          </a:xfrm>
        </p:spPr>
        <p:txBody>
          <a:bodyPr/>
          <a:lstStyle/>
          <a:p>
            <a:r>
              <a:rPr lang="en-US" dirty="0" smtClean="0"/>
              <a:t>Running Cucumber Feature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831850"/>
            <a:ext cx="9601200" cy="35814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Run the feature file directly from the IDE using the Cucumber plugin.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206500"/>
            <a:ext cx="10281617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817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27000"/>
            <a:ext cx="9601200" cy="1485900"/>
          </a:xfrm>
        </p:spPr>
        <p:txBody>
          <a:bodyPr/>
          <a:lstStyle/>
          <a:p>
            <a:r>
              <a:rPr lang="en-US" smtClean="0"/>
              <a:t>Using a Runner Class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869950"/>
            <a:ext cx="9601200" cy="57086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This is a JUnit extension.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@</a:t>
            </a:r>
            <a:r>
              <a:rPr lang="en-US" dirty="0" err="1" smtClean="0"/>
              <a:t>RunWith</a:t>
            </a:r>
            <a:r>
              <a:rPr lang="en-US" dirty="0" smtClean="0"/>
              <a:t>(</a:t>
            </a:r>
            <a:r>
              <a:rPr lang="en-US" dirty="0" err="1" smtClean="0"/>
              <a:t>Cucumber.class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@</a:t>
            </a:r>
            <a:r>
              <a:rPr lang="en-US" dirty="0" err="1" smtClean="0"/>
              <a:t>CucumberOptions</a:t>
            </a:r>
            <a:r>
              <a:rPr lang="en-US" dirty="0" smtClean="0"/>
              <a:t> (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features =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glue =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mr-IN" dirty="0" smtClean="0"/>
              <a:t>…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/>
              <a:t>p</a:t>
            </a:r>
            <a:r>
              <a:rPr lang="en-US" dirty="0" smtClean="0"/>
              <a:t>ublic class </a:t>
            </a:r>
            <a:r>
              <a:rPr lang="en-US" dirty="0" err="1" smtClean="0"/>
              <a:t>CucumberRunner</a:t>
            </a:r>
            <a:r>
              <a:rPr lang="en-US" dirty="0" smtClean="0"/>
              <a:t> {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71908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473200"/>
            <a:ext cx="9601200" cy="52324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charset="2"/>
              <a:buChar char="q"/>
            </a:pPr>
            <a:r>
              <a:rPr lang="en-US" dirty="0" smtClean="0"/>
              <a:t>Introduction to BDD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charset="2"/>
              <a:buChar char="q"/>
            </a:pPr>
            <a:r>
              <a:rPr lang="en-US" dirty="0" smtClean="0"/>
              <a:t>Basics of BDD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charset="2"/>
              <a:buChar char="q"/>
            </a:pPr>
            <a:r>
              <a:rPr lang="en-US" dirty="0" smtClean="0"/>
              <a:t>Understanding Acceptance </a:t>
            </a:r>
            <a:r>
              <a:rPr lang="en-US" dirty="0" err="1" smtClean="0"/>
              <a:t>Criterias</a:t>
            </a:r>
            <a:r>
              <a:rPr lang="en-US" dirty="0" smtClean="0"/>
              <a:t> and Scenarios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charset="2"/>
              <a:buChar char="q"/>
            </a:pPr>
            <a:r>
              <a:rPr lang="en-US" dirty="0" smtClean="0"/>
              <a:t>Using Gherkin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charset="2"/>
              <a:buChar char="q"/>
            </a:pPr>
            <a:r>
              <a:rPr lang="en-US" dirty="0" smtClean="0"/>
              <a:t>Creating Feature files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charset="2"/>
              <a:buChar char="q"/>
            </a:pPr>
            <a:r>
              <a:rPr lang="en-US" dirty="0" smtClean="0"/>
              <a:t>Roles &amp; Responsibilities in a BDD team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charset="2"/>
              <a:buChar char="q"/>
            </a:pPr>
            <a:r>
              <a:rPr lang="en-US" dirty="0" smtClean="0"/>
              <a:t>Introduction to Cucumber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charset="2"/>
              <a:buChar char="q"/>
            </a:pPr>
            <a:r>
              <a:rPr lang="en-US" dirty="0" smtClean="0"/>
              <a:t>Setting up Cucumber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charset="2"/>
              <a:buChar char="q"/>
            </a:pPr>
            <a:r>
              <a:rPr lang="en-US" dirty="0" smtClean="0"/>
              <a:t>Cucumber features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charset="2"/>
              <a:buChar char="q"/>
            </a:pPr>
            <a:r>
              <a:rPr lang="en-US" dirty="0" smtClean="0"/>
              <a:t>Writing Cucumber tests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charset="2"/>
              <a:buChar char="q"/>
            </a:pPr>
            <a:r>
              <a:rPr lang="en-US" dirty="0" smtClean="0"/>
              <a:t>Running Cucumber tests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charset="2"/>
              <a:buChar char="q"/>
            </a:pPr>
            <a:r>
              <a:rPr lang="en-US" dirty="0" smtClean="0"/>
              <a:t>Cucumber reports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charset="2"/>
              <a:buChar char="q"/>
            </a:pPr>
            <a:r>
              <a:rPr lang="en-US" dirty="0" smtClean="0"/>
              <a:t>Integration with Selenium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charset="2"/>
              <a:buChar char="q"/>
            </a:pPr>
            <a:r>
              <a:rPr lang="en-US" dirty="0" smtClean="0"/>
              <a:t>Building a Cucumber-Selenium framework</a:t>
            </a:r>
            <a:endParaRPr lang="en-US" dirty="0"/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q"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0346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5100"/>
            <a:ext cx="9601200" cy="1485900"/>
          </a:xfrm>
        </p:spPr>
        <p:txBody>
          <a:bodyPr/>
          <a:lstStyle/>
          <a:p>
            <a:r>
              <a:rPr lang="en-US" smtClean="0"/>
              <a:t>Cucumber Runner Options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908050"/>
            <a:ext cx="9601200" cy="3581400"/>
          </a:xfrm>
        </p:spPr>
        <p:txBody>
          <a:bodyPr/>
          <a:lstStyle/>
          <a:p>
            <a:r>
              <a:rPr lang="en-US" dirty="0" err="1" smtClean="0"/>
              <a:t>dryRun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just checks if all Step definitions are present (default=false)</a:t>
            </a:r>
          </a:p>
          <a:p>
            <a:r>
              <a:rPr lang="en-US" dirty="0"/>
              <a:t>f</a:t>
            </a:r>
            <a:r>
              <a:rPr lang="en-US" dirty="0" smtClean="0"/>
              <a:t>eatures </a:t>
            </a:r>
            <a:r>
              <a:rPr lang="mr-IN" dirty="0" smtClean="0"/>
              <a:t>–</a:t>
            </a:r>
            <a:r>
              <a:rPr lang="en-US" dirty="0" smtClean="0"/>
              <a:t> sets the path of the feature files</a:t>
            </a:r>
          </a:p>
          <a:p>
            <a:r>
              <a:rPr lang="en-US" dirty="0"/>
              <a:t>g</a:t>
            </a:r>
            <a:r>
              <a:rPr lang="en-US" dirty="0" smtClean="0"/>
              <a:t>lue </a:t>
            </a:r>
            <a:r>
              <a:rPr lang="mr-IN" dirty="0" smtClean="0"/>
              <a:t>–</a:t>
            </a:r>
            <a:r>
              <a:rPr lang="en-US" dirty="0" smtClean="0"/>
              <a:t> sets the path of the definition files</a:t>
            </a:r>
          </a:p>
          <a:p>
            <a:r>
              <a:rPr lang="en-US" dirty="0"/>
              <a:t>t</a:t>
            </a:r>
            <a:r>
              <a:rPr lang="en-US" dirty="0" smtClean="0"/>
              <a:t>ags </a:t>
            </a:r>
            <a:r>
              <a:rPr lang="mr-IN" dirty="0" smtClean="0"/>
              <a:t>–</a:t>
            </a:r>
            <a:r>
              <a:rPr lang="en-US" dirty="0" smtClean="0"/>
              <a:t> specify the tags basis which the scenarios will be executed</a:t>
            </a:r>
          </a:p>
          <a:p>
            <a:r>
              <a:rPr lang="en-US" dirty="0"/>
              <a:t>m</a:t>
            </a:r>
            <a:r>
              <a:rPr lang="en-US" dirty="0" smtClean="0"/>
              <a:t>onochrome </a:t>
            </a:r>
            <a:r>
              <a:rPr lang="mr-IN" dirty="0" smtClean="0"/>
              <a:t>–</a:t>
            </a:r>
            <a:r>
              <a:rPr lang="en-US" dirty="0" smtClean="0"/>
              <a:t> display readable console output (default=false)</a:t>
            </a:r>
          </a:p>
          <a:p>
            <a:r>
              <a:rPr lang="en-US" dirty="0"/>
              <a:t>f</a:t>
            </a:r>
            <a:r>
              <a:rPr lang="en-US" dirty="0" smtClean="0"/>
              <a:t>ormat </a:t>
            </a:r>
            <a:r>
              <a:rPr lang="mr-IN" dirty="0" smtClean="0"/>
              <a:t>–</a:t>
            </a:r>
            <a:r>
              <a:rPr lang="en-US" dirty="0" smtClean="0"/>
              <a:t> set the report formatters</a:t>
            </a:r>
          </a:p>
          <a:p>
            <a:r>
              <a:rPr lang="en-US" dirty="0"/>
              <a:t>s</a:t>
            </a:r>
            <a:r>
              <a:rPr lang="en-US" dirty="0" smtClean="0"/>
              <a:t>trict </a:t>
            </a:r>
            <a:r>
              <a:rPr lang="mr-IN" dirty="0" smtClean="0"/>
              <a:t>–</a:t>
            </a:r>
            <a:r>
              <a:rPr lang="en-US" dirty="0" smtClean="0"/>
              <a:t> fail execution if there are undefined or pending steps (default=false)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162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27000"/>
            <a:ext cx="9601200" cy="1485900"/>
          </a:xfrm>
        </p:spPr>
        <p:txBody>
          <a:bodyPr/>
          <a:lstStyle/>
          <a:p>
            <a:r>
              <a:rPr lang="en-US" dirty="0" smtClean="0"/>
              <a:t>Running Cucumber tests using Maven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73200" y="869950"/>
            <a:ext cx="9601200" cy="3581400"/>
          </a:xfrm>
        </p:spPr>
        <p:txBody>
          <a:bodyPr/>
          <a:lstStyle/>
          <a:p>
            <a:r>
              <a:rPr lang="en-US" dirty="0" smtClean="0"/>
              <a:t>Create JUnit Test Runner(s) - *</a:t>
            </a:r>
            <a:r>
              <a:rPr lang="en-US" dirty="0" err="1" smtClean="0"/>
              <a:t>Test.java</a:t>
            </a:r>
            <a:endParaRPr lang="en-US" dirty="0" smtClean="0"/>
          </a:p>
          <a:p>
            <a:r>
              <a:rPr lang="en-US" dirty="0" err="1"/>
              <a:t>m</a:t>
            </a:r>
            <a:r>
              <a:rPr lang="en-US" dirty="0" err="1" smtClean="0"/>
              <a:t>vn</a:t>
            </a:r>
            <a:r>
              <a:rPr lang="en-US" dirty="0" smtClean="0"/>
              <a:t> test</a:t>
            </a:r>
          </a:p>
          <a:p>
            <a:r>
              <a:rPr lang="en-US" dirty="0" smtClean="0"/>
              <a:t>Check the cucumber reports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5571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39700"/>
            <a:ext cx="9601200" cy="1485900"/>
          </a:xfrm>
        </p:spPr>
        <p:txBody>
          <a:bodyPr/>
          <a:lstStyle/>
          <a:p>
            <a:r>
              <a:rPr lang="en-US" smtClean="0"/>
              <a:t>Cucumber in Jenkins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882650"/>
            <a:ext cx="9601200" cy="3581400"/>
          </a:xfrm>
        </p:spPr>
        <p:txBody>
          <a:bodyPr/>
          <a:lstStyle/>
          <a:p>
            <a:r>
              <a:rPr lang="en-US" dirty="0" smtClean="0"/>
              <a:t>Install Cucumber plugins</a:t>
            </a:r>
          </a:p>
          <a:p>
            <a:r>
              <a:rPr lang="en-US" dirty="0" smtClean="0"/>
              <a:t>Create &amp; Configure a Maven job and setup Cucumber reports</a:t>
            </a:r>
          </a:p>
          <a:p>
            <a:r>
              <a:rPr lang="en-US" dirty="0" smtClean="0"/>
              <a:t>Run the job as </a:t>
            </a:r>
            <a:r>
              <a:rPr lang="en-US" dirty="0" err="1" smtClean="0"/>
              <a:t>mvn</a:t>
            </a:r>
            <a:r>
              <a:rPr lang="en-US" dirty="0" smtClean="0"/>
              <a:t> test</a:t>
            </a:r>
          </a:p>
          <a:p>
            <a:r>
              <a:rPr lang="en-US" dirty="0" smtClean="0"/>
              <a:t>Check the Cucumber reports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45930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39700"/>
            <a:ext cx="9601200" cy="1485900"/>
          </a:xfrm>
        </p:spPr>
        <p:txBody>
          <a:bodyPr/>
          <a:lstStyle/>
          <a:p>
            <a:r>
              <a:rPr lang="en-US" dirty="0" smtClean="0"/>
              <a:t>Selenium-Cucumber Framework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445936304"/>
              </p:ext>
            </p:extLst>
          </p:nvPr>
        </p:nvGraphicFramePr>
        <p:xfrm>
          <a:off x="2032000" y="9228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33388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27000"/>
            <a:ext cx="9601200" cy="1485900"/>
          </a:xfrm>
        </p:spPr>
        <p:txBody>
          <a:bodyPr/>
          <a:lstStyle/>
          <a:p>
            <a:r>
              <a:rPr lang="en-US" dirty="0" err="1" smtClean="0"/>
              <a:t>Behaviour</a:t>
            </a:r>
            <a:r>
              <a:rPr lang="en-US" dirty="0" smtClean="0"/>
              <a:t>-Driven Development </a:t>
            </a:r>
            <a:r>
              <a:rPr lang="mr-IN" dirty="0" smtClean="0"/>
              <a:t>–</a:t>
            </a:r>
            <a:r>
              <a:rPr lang="en-US" dirty="0" smtClean="0"/>
              <a:t> Why?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1500" y="762000"/>
            <a:ext cx="8280400" cy="599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764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01600"/>
            <a:ext cx="10121900" cy="1485900"/>
          </a:xfrm>
        </p:spPr>
        <p:txBody>
          <a:bodyPr/>
          <a:lstStyle/>
          <a:p>
            <a:r>
              <a:rPr lang="en-US" dirty="0" err="1" smtClean="0"/>
              <a:t>Behaviour</a:t>
            </a:r>
            <a:r>
              <a:rPr lang="en-US" dirty="0" smtClean="0"/>
              <a:t>-Driven Development -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844550"/>
            <a:ext cx="10033000" cy="5861050"/>
          </a:xfrm>
        </p:spPr>
        <p:txBody>
          <a:bodyPr>
            <a:normAutofit/>
          </a:bodyPr>
          <a:lstStyle/>
          <a:p>
            <a:r>
              <a:rPr lang="en-US" dirty="0"/>
              <a:t>BDD uses </a:t>
            </a:r>
            <a:r>
              <a:rPr lang="en-US" dirty="0" smtClean="0"/>
              <a:t>examples</a:t>
            </a:r>
            <a:r>
              <a:rPr lang="en-US" dirty="0"/>
              <a:t> </a:t>
            </a:r>
            <a:r>
              <a:rPr lang="en-US" dirty="0" smtClean="0"/>
              <a:t>in conversations</a:t>
            </a:r>
            <a:r>
              <a:rPr lang="en-US" dirty="0"/>
              <a:t> </a:t>
            </a:r>
            <a:r>
              <a:rPr lang="en-US" dirty="0" smtClean="0"/>
              <a:t>to illustrate </a:t>
            </a:r>
            <a:r>
              <a:rPr lang="en-US" dirty="0" err="1" smtClean="0"/>
              <a:t>behaviour</a:t>
            </a:r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its core, BDD is simply the idea that software development should be governed by both technical proficiencies and business interests alike</a:t>
            </a:r>
            <a:r>
              <a:rPr lang="en-US" dirty="0" smtClean="0"/>
              <a:t>.</a:t>
            </a:r>
          </a:p>
          <a:p>
            <a:r>
              <a:rPr lang="en-US" dirty="0"/>
              <a:t>The main tool of the method is simple domain-specific language (also known as DSL). Instead of complex lines of code, this language uses normal English words and logical constructs to express how the software should behave. </a:t>
            </a:r>
            <a:endParaRPr lang="en-US" dirty="0" smtClean="0"/>
          </a:p>
          <a:p>
            <a:r>
              <a:rPr lang="en-US" dirty="0"/>
              <a:t>BDD is a branch of the test-driven development method, which </a:t>
            </a:r>
            <a:r>
              <a:rPr lang="en-US" dirty="0" smtClean="0"/>
              <a:t>uses </a:t>
            </a:r>
            <a:r>
              <a:rPr lang="en-US" dirty="0"/>
              <a:t>domain-specific language to convert natural language phrases and statements into executable tests</a:t>
            </a:r>
            <a:r>
              <a:rPr lang="en-US" dirty="0" smtClean="0"/>
              <a:t>.</a:t>
            </a:r>
          </a:p>
          <a:p>
            <a:r>
              <a:rPr lang="en-US" dirty="0" smtClean="0"/>
              <a:t>BDD focuses on implementing the minimum marketable feature that will yield the most value</a:t>
            </a:r>
          </a:p>
          <a:p>
            <a:r>
              <a:rPr lang="en-US" b="1" dirty="0"/>
              <a:t>“</a:t>
            </a:r>
            <a:r>
              <a:rPr lang="en-US" b="1" dirty="0" err="1"/>
              <a:t>Behaviour</a:t>
            </a:r>
            <a:r>
              <a:rPr lang="en-US" b="1" dirty="0"/>
              <a:t>” is a more useful word than “test</a:t>
            </a:r>
            <a:r>
              <a:rPr lang="en-US" b="1" dirty="0" smtClean="0"/>
              <a:t>”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82076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27000"/>
            <a:ext cx="9601200" cy="1485900"/>
          </a:xfrm>
        </p:spPr>
        <p:txBody>
          <a:bodyPr/>
          <a:lstStyle/>
          <a:p>
            <a:r>
              <a:rPr lang="en-US" dirty="0" err="1" smtClean="0"/>
              <a:t>Behaviour</a:t>
            </a:r>
            <a:r>
              <a:rPr lang="en-US" dirty="0" smtClean="0"/>
              <a:t> Specifications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850900"/>
            <a:ext cx="10210800" cy="5740400"/>
          </a:xfrm>
        </p:spPr>
        <p:txBody>
          <a:bodyPr>
            <a:normAutofit/>
          </a:bodyPr>
          <a:lstStyle/>
          <a:p>
            <a:r>
              <a:rPr lang="en-US" dirty="0"/>
              <a:t>Written in everyday business language, they comprehensively and unambiguously specify the required functionality to be delivered, as agreed by the team;</a:t>
            </a:r>
          </a:p>
          <a:p>
            <a:r>
              <a:rPr lang="en-US" dirty="0"/>
              <a:t>They are the specifications that developers should refer to when they write code. The only code that should be written by a developer is code to satisfy the </a:t>
            </a:r>
            <a:r>
              <a:rPr lang="en-US" dirty="0" err="1"/>
              <a:t>Behaviour</a:t>
            </a:r>
            <a:r>
              <a:rPr lang="en-US" dirty="0"/>
              <a:t> </a:t>
            </a:r>
            <a:r>
              <a:rPr lang="en-US" dirty="0" smtClean="0"/>
              <a:t>Specifications</a:t>
            </a:r>
            <a:r>
              <a:rPr lang="en-US" dirty="0"/>
              <a:t>;</a:t>
            </a:r>
          </a:p>
          <a:p>
            <a:r>
              <a:rPr lang="en-US" dirty="0"/>
              <a:t>They also represent the complete set of test cases that are needed for the given functionality;</a:t>
            </a:r>
          </a:p>
          <a:p>
            <a:r>
              <a:rPr lang="en-US" dirty="0"/>
              <a:t>They are the living, up-to-date, as-built documentation, for the entire </a:t>
            </a:r>
            <a:r>
              <a:rPr lang="en-US" dirty="0" smtClean="0"/>
              <a:t>team, </a:t>
            </a:r>
            <a:r>
              <a:rPr lang="en-US" dirty="0"/>
              <a:t>about the functionality of each software component; and</a:t>
            </a:r>
          </a:p>
          <a:p>
            <a:r>
              <a:rPr lang="en-US" dirty="0"/>
              <a:t>When implemented as automated tests, they are the executable documentation that becomes part of a suite of test </a:t>
            </a:r>
            <a:r>
              <a:rPr lang="en-US" dirty="0" smtClean="0"/>
              <a:t>assets.</a:t>
            </a:r>
          </a:p>
          <a:p>
            <a:r>
              <a:rPr lang="en-US" b="1" dirty="0"/>
              <a:t>No Other Test Cases Are Necessary</a:t>
            </a:r>
            <a:r>
              <a:rPr lang="en-US" b="1" dirty="0" smtClean="0"/>
              <a:t>!</a:t>
            </a:r>
          </a:p>
          <a:p>
            <a:r>
              <a:rPr lang="en-US" b="1" dirty="0"/>
              <a:t>No Other Automated Tests!</a:t>
            </a:r>
          </a:p>
          <a:p>
            <a:r>
              <a:rPr lang="en-US" dirty="0" smtClean="0"/>
              <a:t>You should </a:t>
            </a:r>
            <a:r>
              <a:rPr lang="en-US" dirty="0"/>
              <a:t>not write any automated tests other than those that are specified by the </a:t>
            </a:r>
            <a:r>
              <a:rPr lang="en-US" dirty="0" err="1"/>
              <a:t>Behaviour</a:t>
            </a:r>
            <a:r>
              <a:rPr lang="en-US" dirty="0"/>
              <a:t> Specifications.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660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52400"/>
            <a:ext cx="9601200" cy="1485900"/>
          </a:xfrm>
        </p:spPr>
        <p:txBody>
          <a:bodyPr/>
          <a:lstStyle/>
          <a:p>
            <a:r>
              <a:rPr lang="en-US" dirty="0" smtClean="0"/>
              <a:t>BDD - Benefits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895350"/>
            <a:ext cx="10299700" cy="5657850"/>
          </a:xfrm>
        </p:spPr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/>
              <a:t>team agrees, up-front, on the </a:t>
            </a:r>
            <a:r>
              <a:rPr lang="en-US" dirty="0" err="1"/>
              <a:t>behaviours</a:t>
            </a:r>
            <a:r>
              <a:rPr lang="en-US" dirty="0"/>
              <a:t> to be implemented and afterwards there is no room for a debate about the value of any of the tests;</a:t>
            </a:r>
          </a:p>
          <a:p>
            <a:r>
              <a:rPr lang="en-US" dirty="0"/>
              <a:t>The team decides, up-front, which </a:t>
            </a:r>
            <a:r>
              <a:rPr lang="en-US" dirty="0" err="1"/>
              <a:t>behaviours</a:t>
            </a:r>
            <a:r>
              <a:rPr lang="en-US" dirty="0"/>
              <a:t> are implemented by the developers and which </a:t>
            </a:r>
            <a:r>
              <a:rPr lang="en-US" dirty="0" err="1"/>
              <a:t>behaviours</a:t>
            </a:r>
            <a:r>
              <a:rPr lang="en-US" dirty="0"/>
              <a:t> are performed by the </a:t>
            </a:r>
            <a:r>
              <a:rPr lang="en-US" dirty="0" smtClean="0"/>
              <a:t>testers;</a:t>
            </a:r>
            <a:endParaRPr lang="en-US" dirty="0"/>
          </a:p>
          <a:p>
            <a:r>
              <a:rPr lang="en-US" dirty="0"/>
              <a:t>The team can more accurately provide estimates to management — since the tests are not dependent on the number of classes and methods coded; </a:t>
            </a:r>
          </a:p>
          <a:p>
            <a:r>
              <a:rPr lang="en-US" dirty="0"/>
              <a:t>There typically are fewer tests and they are less brittle. </a:t>
            </a:r>
            <a:r>
              <a:rPr lang="en-US" dirty="0" smtClean="0"/>
              <a:t>Even </a:t>
            </a:r>
            <a:r>
              <a:rPr lang="en-US" dirty="0"/>
              <a:t>though there are less tests, there still can be </a:t>
            </a:r>
            <a:r>
              <a:rPr lang="en-US" dirty="0" smtClean="0"/>
              <a:t>complete </a:t>
            </a:r>
            <a:r>
              <a:rPr lang="en-US" dirty="0"/>
              <a:t>test coverage — because overall </a:t>
            </a:r>
            <a:r>
              <a:rPr lang="en-US" dirty="0" err="1"/>
              <a:t>behaviour</a:t>
            </a:r>
            <a:r>
              <a:rPr lang="en-US" dirty="0"/>
              <a:t> is being tested — not individual method functionality; and</a:t>
            </a:r>
          </a:p>
          <a:p>
            <a:r>
              <a:rPr lang="en-US" dirty="0"/>
              <a:t>Test analysts (and everyone) have visibility of all the tests of each </a:t>
            </a:r>
            <a:r>
              <a:rPr lang="en-US" dirty="0" smtClean="0"/>
              <a:t>component.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85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52400"/>
            <a:ext cx="9601200" cy="1485900"/>
          </a:xfrm>
        </p:spPr>
        <p:txBody>
          <a:bodyPr/>
          <a:lstStyle/>
          <a:p>
            <a:r>
              <a:rPr lang="en-US" dirty="0" smtClean="0"/>
              <a:t>Gherkin </a:t>
            </a:r>
            <a:r>
              <a:rPr lang="mr-IN" dirty="0" smtClean="0"/>
              <a:t>–</a:t>
            </a:r>
            <a:r>
              <a:rPr lang="en-US" dirty="0" smtClean="0"/>
              <a:t> the BDD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895350"/>
            <a:ext cx="10325100" cy="570865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is the most widely used and </a:t>
            </a:r>
            <a:r>
              <a:rPr lang="en-US" dirty="0" smtClean="0"/>
              <a:t>recognized </a:t>
            </a:r>
            <a:r>
              <a:rPr lang="en-US" dirty="0"/>
              <a:t>business-readable, domain-specific language (DSL) for specifying </a:t>
            </a:r>
            <a:r>
              <a:rPr lang="en-US" dirty="0" err="1" smtClean="0"/>
              <a:t>behaviours</a:t>
            </a: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r>
              <a:rPr lang="en-US" i="1" dirty="0" smtClean="0"/>
              <a:t>Feature (logical grouping of </a:t>
            </a:r>
            <a:r>
              <a:rPr lang="en-US" i="1" dirty="0" err="1" smtClean="0"/>
              <a:t>behaviours</a:t>
            </a:r>
            <a:r>
              <a:rPr lang="en-US" i="1" dirty="0" smtClean="0"/>
              <a:t>)</a:t>
            </a:r>
          </a:p>
          <a:p>
            <a:pPr marL="0" indent="0">
              <a:buNone/>
            </a:pPr>
            <a:r>
              <a:rPr lang="en-US" i="1" dirty="0"/>
              <a:t>	</a:t>
            </a:r>
            <a:r>
              <a:rPr lang="en-US" i="1" dirty="0" smtClean="0"/>
              <a:t>---- Scenario (a behavior)</a:t>
            </a:r>
          </a:p>
          <a:p>
            <a:pPr marL="0" indent="0">
              <a:buNone/>
            </a:pPr>
            <a:r>
              <a:rPr lang="en-US" i="1" dirty="0"/>
              <a:t>	</a:t>
            </a:r>
            <a:r>
              <a:rPr lang="en-US" i="1" dirty="0" smtClean="0"/>
              <a:t>	---- Given (pre-requisite)</a:t>
            </a:r>
          </a:p>
          <a:p>
            <a:pPr marL="0" indent="0">
              <a:buNone/>
            </a:pPr>
            <a:r>
              <a:rPr lang="en-US" i="1" dirty="0"/>
              <a:t>	</a:t>
            </a:r>
            <a:r>
              <a:rPr lang="en-US" i="1" dirty="0" smtClean="0"/>
              <a:t>	---- And</a:t>
            </a:r>
          </a:p>
          <a:p>
            <a:pPr marL="0" indent="0">
              <a:buNone/>
            </a:pPr>
            <a:r>
              <a:rPr lang="en-US" i="1" dirty="0"/>
              <a:t>	</a:t>
            </a:r>
            <a:r>
              <a:rPr lang="en-US" i="1" dirty="0" smtClean="0"/>
              <a:t>	---- When (how to initiate the </a:t>
            </a:r>
            <a:r>
              <a:rPr lang="en-US" i="1" dirty="0" err="1" smtClean="0"/>
              <a:t>behaviour</a:t>
            </a:r>
            <a:r>
              <a:rPr lang="en-US" i="1" dirty="0" smtClean="0"/>
              <a:t>)</a:t>
            </a:r>
          </a:p>
          <a:p>
            <a:pPr marL="0" indent="0">
              <a:buNone/>
            </a:pPr>
            <a:r>
              <a:rPr lang="en-US" i="1" dirty="0"/>
              <a:t>	</a:t>
            </a:r>
            <a:r>
              <a:rPr lang="en-US" i="1" dirty="0" smtClean="0"/>
              <a:t>	---- And</a:t>
            </a:r>
          </a:p>
          <a:p>
            <a:pPr marL="0" indent="0">
              <a:buNone/>
            </a:pPr>
            <a:r>
              <a:rPr lang="en-US" i="1" dirty="0"/>
              <a:t>	</a:t>
            </a:r>
            <a:r>
              <a:rPr lang="en-US" i="1" dirty="0" smtClean="0"/>
              <a:t>	---- Then (how to verify the </a:t>
            </a:r>
            <a:r>
              <a:rPr lang="en-US" i="1" dirty="0" err="1" smtClean="0"/>
              <a:t>behaviour</a:t>
            </a:r>
            <a:r>
              <a:rPr lang="en-US" i="1" dirty="0" smtClean="0"/>
              <a:t>)</a:t>
            </a:r>
          </a:p>
          <a:p>
            <a:pPr marL="0" indent="0">
              <a:buNone/>
            </a:pPr>
            <a:r>
              <a:rPr lang="en-US" i="1" dirty="0"/>
              <a:t>	</a:t>
            </a:r>
            <a:r>
              <a:rPr lang="en-US" i="1" dirty="0" smtClean="0"/>
              <a:t>	---- And</a:t>
            </a:r>
          </a:p>
          <a:p>
            <a:pPr marL="0" indent="0">
              <a:buNone/>
            </a:pPr>
            <a:r>
              <a:rPr lang="en-US" i="1" dirty="0"/>
              <a:t>	</a:t>
            </a:r>
            <a:r>
              <a:rPr lang="en-US" i="1" dirty="0" smtClean="0"/>
              <a:t>	---- But (or)</a:t>
            </a:r>
          </a:p>
          <a:p>
            <a:pPr marL="0" indent="0">
              <a:buNone/>
            </a:pPr>
            <a:r>
              <a:rPr lang="en-US" i="1" dirty="0"/>
              <a:t>	</a:t>
            </a:r>
            <a:r>
              <a:rPr lang="en-US" i="1" dirty="0" smtClean="0"/>
              <a:t>----- Scenario</a:t>
            </a:r>
          </a:p>
          <a:p>
            <a:pPr marL="0" indent="0">
              <a:buNone/>
            </a:pPr>
            <a:r>
              <a:rPr lang="en-US" i="1" dirty="0"/>
              <a:t>	</a:t>
            </a:r>
            <a:r>
              <a:rPr lang="en-US" i="1" dirty="0" smtClean="0"/>
              <a:t>	---- Given</a:t>
            </a:r>
          </a:p>
          <a:p>
            <a:pPr marL="0" indent="0">
              <a:buNone/>
            </a:pPr>
            <a:r>
              <a:rPr lang="en-US" i="1" dirty="0"/>
              <a:t>	</a:t>
            </a:r>
            <a:r>
              <a:rPr lang="en-US" i="1" dirty="0" smtClean="0"/>
              <a:t>	---- When</a:t>
            </a:r>
          </a:p>
          <a:p>
            <a:pPr marL="0" indent="0">
              <a:buNone/>
            </a:pPr>
            <a:r>
              <a:rPr lang="en-US" i="1" dirty="0"/>
              <a:t>	</a:t>
            </a:r>
            <a:r>
              <a:rPr lang="en-US" i="1" dirty="0" smtClean="0"/>
              <a:t>	---- Then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736730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52400"/>
            <a:ext cx="9601200" cy="1485900"/>
          </a:xfrm>
        </p:spPr>
        <p:txBody>
          <a:bodyPr/>
          <a:lstStyle/>
          <a:p>
            <a:r>
              <a:rPr lang="en-US" dirty="0" smtClean="0"/>
              <a:t>Gherkin </a:t>
            </a:r>
            <a:r>
              <a:rPr lang="mr-IN" dirty="0" smtClean="0"/>
              <a:t>–</a:t>
            </a:r>
            <a:r>
              <a:rPr lang="en-US" dirty="0" smtClean="0"/>
              <a:t> the BDD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895350"/>
            <a:ext cx="10325100" cy="57086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i="1" dirty="0" err="1" smtClean="0"/>
              <a:t>Behaviour</a:t>
            </a:r>
            <a:r>
              <a:rPr lang="en-US" i="1" dirty="0" smtClean="0"/>
              <a:t> Description Rules:</a:t>
            </a:r>
          </a:p>
          <a:p>
            <a:r>
              <a:rPr lang="en-US" i="1" dirty="0" smtClean="0"/>
              <a:t>Start with ‘Should’</a:t>
            </a:r>
          </a:p>
          <a:p>
            <a:r>
              <a:rPr lang="en-US" i="1" dirty="0" smtClean="0"/>
              <a:t>Indicate Positive/Negative </a:t>
            </a:r>
            <a:r>
              <a:rPr lang="en-US" i="1" dirty="0" err="1" smtClean="0"/>
              <a:t>Behaviour</a:t>
            </a:r>
            <a:endParaRPr lang="en-US" i="1" dirty="0" smtClean="0"/>
          </a:p>
          <a:p>
            <a:r>
              <a:rPr lang="en-US" i="1" dirty="0" smtClean="0"/>
              <a:t>Indicate Primary/Secondary </a:t>
            </a:r>
            <a:r>
              <a:rPr lang="en-US" i="1" dirty="0" err="1" smtClean="0"/>
              <a:t>Behaviour</a:t>
            </a:r>
            <a:endParaRPr lang="en-US" i="1" dirty="0" smtClean="0"/>
          </a:p>
          <a:p>
            <a:r>
              <a:rPr lang="en-US" i="1" dirty="0" smtClean="0"/>
              <a:t>Unique</a:t>
            </a:r>
          </a:p>
          <a:p>
            <a:endParaRPr lang="en-US" i="1" dirty="0"/>
          </a:p>
          <a:p>
            <a:pPr marL="0" indent="0">
              <a:buNone/>
            </a:pPr>
            <a:r>
              <a:rPr lang="en-US" i="1" dirty="0" smtClean="0"/>
              <a:t>[Primary/Secondary]/[Positive/Negative]-Should</a:t>
            </a:r>
            <a:r>
              <a:rPr lang="mr-IN" i="1" dirty="0" smtClean="0"/>
              <a:t>…</a:t>
            </a:r>
            <a:r>
              <a:rPr lang="en-US" i="1" dirty="0" smtClean="0"/>
              <a:t>.</a:t>
            </a:r>
            <a:endParaRPr lang="en-US" i="1" dirty="0"/>
          </a:p>
          <a:p>
            <a:pPr marL="0" indent="0">
              <a:buNone/>
            </a:pPr>
            <a:endParaRPr lang="en-US" i="1" dirty="0" smtClean="0"/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endParaRPr lang="en-US" i="1" dirty="0" smtClean="0"/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endParaRPr lang="en-US" i="1" dirty="0" smtClean="0"/>
          </a:p>
          <a:p>
            <a:pPr marL="0" indent="0">
              <a:buNone/>
            </a:pP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76039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52400"/>
            <a:ext cx="9601200" cy="1485900"/>
          </a:xfrm>
        </p:spPr>
        <p:txBody>
          <a:bodyPr/>
          <a:lstStyle/>
          <a:p>
            <a:r>
              <a:rPr lang="en-US" dirty="0" smtClean="0"/>
              <a:t>Gherkin </a:t>
            </a:r>
            <a:r>
              <a:rPr lang="mr-IN" dirty="0" smtClean="0"/>
              <a:t>–</a:t>
            </a:r>
            <a:r>
              <a:rPr lang="en-US" dirty="0" smtClean="0"/>
              <a:t> the BDD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895350"/>
            <a:ext cx="10325100" cy="57086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i="1" dirty="0" err="1" smtClean="0"/>
              <a:t>Behaviour</a:t>
            </a:r>
            <a:r>
              <a:rPr lang="en-US" i="1" dirty="0" smtClean="0"/>
              <a:t> Specification Steps Rules:</a:t>
            </a:r>
          </a:p>
          <a:p>
            <a:r>
              <a:rPr lang="en-US" i="1" dirty="0" smtClean="0"/>
              <a:t>Avoid the word “I”</a:t>
            </a:r>
          </a:p>
          <a:p>
            <a:r>
              <a:rPr lang="en-US" i="1" dirty="0" smtClean="0"/>
              <a:t>Avoid technical terms</a:t>
            </a:r>
          </a:p>
          <a:p>
            <a:r>
              <a:rPr lang="en-US" i="1" dirty="0" smtClean="0"/>
              <a:t>Re-use Steps, If possible - </a:t>
            </a:r>
            <a:r>
              <a:rPr lang="en-US" dirty="0" err="1"/>
              <a:t>Behaviour</a:t>
            </a:r>
            <a:r>
              <a:rPr lang="en-US" dirty="0"/>
              <a:t> Specification steps that refer to and perform the exact same underlying functionality should be implemented once and only once! </a:t>
            </a:r>
            <a:endParaRPr lang="en-US" dirty="0" smtClean="0"/>
          </a:p>
          <a:p>
            <a:r>
              <a:rPr lang="en-US" i="1" dirty="0" smtClean="0"/>
              <a:t>Single “When” as much as possible</a:t>
            </a:r>
          </a:p>
          <a:p>
            <a:r>
              <a:rPr lang="en-US" i="1" dirty="0" smtClean="0"/>
              <a:t>“Given” and “Then” steps with multiple “And” steps are fine</a:t>
            </a:r>
          </a:p>
          <a:p>
            <a:r>
              <a:rPr lang="en-US" i="1" dirty="0" smtClean="0"/>
              <a:t>Proper use of “Data Tables”, “Examples”, “Scenario Outline”</a:t>
            </a:r>
          </a:p>
          <a:p>
            <a:endParaRPr lang="en-US" i="1" dirty="0"/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endParaRPr lang="en-US" i="1" dirty="0" smtClean="0"/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endParaRPr lang="en-US" i="1" dirty="0" smtClean="0"/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endParaRPr lang="en-US" i="1" dirty="0" smtClean="0"/>
          </a:p>
          <a:p>
            <a:pPr marL="0" indent="0">
              <a:buNone/>
            </a:pP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320376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</a:majorFont>
      <a:minorFont>
        <a:latin typeface="Franklin Gothic Book" panose="020B0503020102020204"/>
        <a:ea typeface=""/>
        <a:cs typeface="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5050</TotalTime>
  <Words>1188</Words>
  <Application>Microsoft Macintosh PowerPoint</Application>
  <PresentationFormat>Widescreen</PresentationFormat>
  <Paragraphs>189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Calibri</vt:lpstr>
      <vt:lpstr>Franklin Gothic Book</vt:lpstr>
      <vt:lpstr>Wingdings</vt:lpstr>
      <vt:lpstr>Crop</vt:lpstr>
      <vt:lpstr>BDD using cucumber</vt:lpstr>
      <vt:lpstr>Agenda</vt:lpstr>
      <vt:lpstr>Behaviour-Driven Development – Why?</vt:lpstr>
      <vt:lpstr>Behaviour-Driven Development - Overview</vt:lpstr>
      <vt:lpstr>Behaviour Specifications</vt:lpstr>
      <vt:lpstr>BDD - Benefits</vt:lpstr>
      <vt:lpstr>Gherkin – the BDD language</vt:lpstr>
      <vt:lpstr>Gherkin – the BDD language</vt:lpstr>
      <vt:lpstr>Gherkin – the BDD language</vt:lpstr>
      <vt:lpstr>Feature file</vt:lpstr>
      <vt:lpstr>Cucumber</vt:lpstr>
      <vt:lpstr>Pre-requisites &amp; Setup</vt:lpstr>
      <vt:lpstr>Cucumber Annotations</vt:lpstr>
      <vt:lpstr>PowerPoint Presentation</vt:lpstr>
      <vt:lpstr>Managing Scenarios</vt:lpstr>
      <vt:lpstr>Data Table</vt:lpstr>
      <vt:lpstr>Cucumber Hooks</vt:lpstr>
      <vt:lpstr>Running Cucumber Feature File</vt:lpstr>
      <vt:lpstr>Using a Runner Class</vt:lpstr>
      <vt:lpstr>Cucumber Runner Options</vt:lpstr>
      <vt:lpstr>Running Cucumber tests using Maven</vt:lpstr>
      <vt:lpstr>Cucumber in Jenkins</vt:lpstr>
      <vt:lpstr>Selenium-Cucumber Framework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Selenium WebDriver</dc:title>
  <dc:creator>Amit Kumar</dc:creator>
  <cp:lastModifiedBy>Amit Kumar</cp:lastModifiedBy>
  <cp:revision>206</cp:revision>
  <dcterms:created xsi:type="dcterms:W3CDTF">2017-09-29T12:40:38Z</dcterms:created>
  <dcterms:modified xsi:type="dcterms:W3CDTF">2017-11-06T16:44:17Z</dcterms:modified>
</cp:coreProperties>
</file>