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88" r:id="rId12"/>
    <p:sldId id="285" r:id="rId13"/>
    <p:sldId id="266" r:id="rId14"/>
    <p:sldId id="269" r:id="rId15"/>
    <p:sldId id="270" r:id="rId16"/>
    <p:sldId id="267" r:id="rId17"/>
    <p:sldId id="272" r:id="rId18"/>
    <p:sldId id="268" r:id="rId19"/>
    <p:sldId id="274" r:id="rId20"/>
    <p:sldId id="273" r:id="rId21"/>
    <p:sldId id="275" r:id="rId22"/>
    <p:sldId id="271" r:id="rId23"/>
    <p:sldId id="291" r:id="rId24"/>
    <p:sldId id="289" r:id="rId25"/>
    <p:sldId id="276" r:id="rId26"/>
    <p:sldId id="290" r:id="rId27"/>
    <p:sldId id="277" r:id="rId28"/>
    <p:sldId id="278" r:id="rId29"/>
    <p:sldId id="292" r:id="rId30"/>
    <p:sldId id="280" r:id="rId31"/>
    <p:sldId id="281" r:id="rId32"/>
    <p:sldId id="282" r:id="rId33"/>
    <p:sldId id="283" r:id="rId34"/>
    <p:sldId id="284" r:id="rId35"/>
    <p:sldId id="286" r:id="rId36"/>
    <p:sldId id="287" r:id="rId37"/>
    <p:sldId id="293" r:id="rId38"/>
    <p:sldId id="294" r:id="rId39"/>
    <p:sldId id="296" r:id="rId40"/>
    <p:sldId id="297" r:id="rId41"/>
    <p:sldId id="298" r:id="rId42"/>
    <p:sldId id="300" r:id="rId43"/>
    <p:sldId id="299"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2"/>
    <p:restoredTop sz="94631"/>
  </p:normalViewPr>
  <p:slideViewPr>
    <p:cSldViewPr snapToGrid="0" snapToObjects="1">
      <p:cViewPr>
        <p:scale>
          <a:sx n="100" d="100"/>
          <a:sy n="100" d="100"/>
        </p:scale>
        <p:origin x="5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F44C-56A6-0941-902B-3ACC47A427B8}"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18CAE-7D47-1549-B360-114BBE3E6C14}" type="slidenum">
              <a:rPr lang="en-US" smtClean="0"/>
              <a:t>‹#›</a:t>
            </a:fld>
            <a:endParaRPr lang="en-US"/>
          </a:p>
        </p:txBody>
      </p:sp>
    </p:spTree>
    <p:extLst>
      <p:ext uri="{BB962C8B-B14F-4D97-AF65-F5344CB8AC3E}">
        <p14:creationId xmlns:p14="http://schemas.microsoft.com/office/powerpoint/2010/main" val="1172505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318CAE-7D47-1549-B360-114BBE3E6C14}" type="slidenum">
              <a:rPr lang="en-US" smtClean="0"/>
              <a:t>5</a:t>
            </a:fld>
            <a:endParaRPr lang="en-US"/>
          </a:p>
        </p:txBody>
      </p:sp>
    </p:spTree>
    <p:extLst>
      <p:ext uri="{BB962C8B-B14F-4D97-AF65-F5344CB8AC3E}">
        <p14:creationId xmlns:p14="http://schemas.microsoft.com/office/powerpoint/2010/main" val="98448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5CA287D-B97F-194C-873A-7ED143C123D3}" type="datetimeFigureOut">
              <a:rPr lang="en-US" smtClean="0"/>
              <a:t>11/1/17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CA71715-17EC-6D43-8BDA-A71D7F454FD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CA287D-B97F-194C-873A-7ED143C123D3}"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CA287D-B97F-194C-873A-7ED143C123D3}"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CA287D-B97F-194C-873A-7ED143C123D3}"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5CA287D-B97F-194C-873A-7ED143C123D3}" type="datetimeFigureOut">
              <a:rPr lang="en-US" smtClean="0"/>
              <a:t>11/1/17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CA71715-17EC-6D43-8BDA-A71D7F454FD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CA287D-B97F-194C-873A-7ED143C123D3}"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CA287D-B97F-194C-873A-7ED143C123D3}"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CA287D-B97F-194C-873A-7ED143C123D3}"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A287D-B97F-194C-873A-7ED143C123D3}"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71715-17EC-6D43-8BDA-A71D7F454FDA}"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CA287D-B97F-194C-873A-7ED143C123D3}" type="datetimeFigureOut">
              <a:rPr lang="en-US" smtClean="0"/>
              <a:t>11/1/17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A71715-17EC-6D43-8BDA-A71D7F454FD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CA287D-B97F-194C-873A-7ED143C123D3}" type="datetimeFigureOut">
              <a:rPr lang="en-US" smtClean="0"/>
              <a:t>11/1/17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A71715-17EC-6D43-8BDA-A71D7F454FD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5CA287D-B97F-194C-873A-7ED143C123D3}" type="datetimeFigureOut">
              <a:rPr lang="en-US" smtClean="0"/>
              <a:t>11/1/17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CA71715-17EC-6D43-8BDA-A71D7F454FD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3138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eleniumhq.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eleniumHQ/selenium/wiki/DesiredCapabiliti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jpeg"/><Relationship Id="rId19"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hyperlink" Target="http://localhost:5555/selenium-server/driver?cmd=shutDownSeleniumServer" TargetMode="External"/><Relationship Id="rId4" Type="http://schemas.openxmlformats.org/officeDocument/2006/relationships/hyperlink" Target="http://localhost:4444/lifecycle-manager?action=shutdown" TargetMode="External"/><Relationship Id="rId1" Type="http://schemas.openxmlformats.org/officeDocument/2006/relationships/slideLayout" Target="../slideLayouts/slideLayout2.xml"/><Relationship Id="rId2" Type="http://schemas.openxmlformats.org/officeDocument/2006/relationships/hyperlink" Target="https://github.com/SeleniumHQ/selenium/wiki/Grid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eleniumHQ/selenium/wiki/HtmlUnitDriver" TargetMode="External"/><Relationship Id="rId3" Type="http://schemas.openxmlformats.org/officeDocument/2006/relationships/hyperlink" Target="http://www.manpagez.com/man/1/Xvf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eleniumhq.org/projects/remote-control/" TargetMode="External"/><Relationship Id="rId4" Type="http://schemas.openxmlformats.org/officeDocument/2006/relationships/image" Target="../media/image20.png"/><Relationship Id="rId5" Type="http://schemas.openxmlformats.org/officeDocument/2006/relationships/hyperlink" Target="http://www.seleniumhq.org/projects/ide/" TargetMode="External"/><Relationship Id="rId6" Type="http://schemas.openxmlformats.org/officeDocument/2006/relationships/image" Target="../media/image21.png"/><Relationship Id="rId7" Type="http://schemas.openxmlformats.org/officeDocument/2006/relationships/hyperlink" Target="http://www.seleniumhq.org/projects/webdriver/" TargetMode="External"/><Relationship Id="rId8" Type="http://schemas.openxmlformats.org/officeDocument/2006/relationships/image" Target="../media/image22.png"/><Relationship Id="rId9" Type="http://schemas.openxmlformats.org/officeDocument/2006/relationships/hyperlink" Target="http://www.seleniumhq.org/projects/grid/" TargetMode="External"/><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WebDriver</a:t>
            </a:r>
            <a:endParaRPr lang="en-US" dirty="0"/>
          </a:p>
        </p:txBody>
      </p:sp>
      <p:sp>
        <p:nvSpPr>
          <p:cNvPr id="3" name="Subtitle 2"/>
          <p:cNvSpPr>
            <a:spLocks noGrp="1"/>
          </p:cNvSpPr>
          <p:nvPr>
            <p:ph type="subTitle" idx="1"/>
          </p:nvPr>
        </p:nvSpPr>
        <p:spPr/>
        <p:txBody>
          <a:bodyPr/>
          <a:lstStyle/>
          <a:p>
            <a:pPr algn="r"/>
            <a:r>
              <a:rPr lang="en-US" dirty="0" smtClean="0"/>
              <a:t>Amit Kumar</a:t>
            </a:r>
            <a:endParaRPr lang="en-US" dirty="0"/>
          </a:p>
        </p:txBody>
      </p:sp>
    </p:spTree>
    <p:extLst>
      <p:ext uri="{BB962C8B-B14F-4D97-AF65-F5344CB8AC3E}">
        <p14:creationId xmlns:p14="http://schemas.microsoft.com/office/powerpoint/2010/main" val="1857504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19100"/>
            <a:ext cx="9601200" cy="1485900"/>
          </a:xfrm>
        </p:spPr>
        <p:txBody>
          <a:bodyPr/>
          <a:lstStyle/>
          <a:p>
            <a:r>
              <a:rPr lang="en-US" dirty="0" smtClean="0"/>
              <a:t>Writing code in WebDriver</a:t>
            </a:r>
            <a:endParaRPr lang="en-US" dirty="0"/>
          </a:p>
        </p:txBody>
      </p:sp>
      <p:sp>
        <p:nvSpPr>
          <p:cNvPr id="3" name="Content Placeholder 2"/>
          <p:cNvSpPr>
            <a:spLocks noGrp="1"/>
          </p:cNvSpPr>
          <p:nvPr>
            <p:ph idx="1"/>
          </p:nvPr>
        </p:nvSpPr>
        <p:spPr>
          <a:xfrm>
            <a:off x="889000" y="1435100"/>
            <a:ext cx="9601200" cy="518160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rgbClr val="0070C0"/>
                </a:solidFill>
              </a:rPr>
              <a:t>//WebDriver Packages and Classes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lumMod val="50000"/>
                  </a:schemeClr>
                </a:solidFill>
              </a:rPr>
              <a:t>import </a:t>
            </a:r>
            <a:r>
              <a:rPr lang="en-US" dirty="0" err="1" smtClean="0"/>
              <a:t>org.openqa.selenium.WebDriver</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i</a:t>
            </a:r>
            <a:r>
              <a:rPr lang="en-US" dirty="0" smtClean="0">
                <a:solidFill>
                  <a:schemeClr val="accent6">
                    <a:lumMod val="50000"/>
                  </a:schemeClr>
                </a:solidFill>
              </a:rPr>
              <a:t>mport </a:t>
            </a:r>
            <a:r>
              <a:rPr lang="en-US" dirty="0" err="1" smtClean="0"/>
              <a:t>org.openqa.selenium.firefox.FirefoxDriver</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rgbClr val="0070C0"/>
                </a:solidFill>
              </a:rPr>
              <a:t>//WebDriver Object and Methods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a:p>
            <a:pPr marL="0" lvl="0" indent="0">
              <a:lnSpc>
                <a:spcPct val="100000"/>
              </a:lnSpc>
              <a:spcBef>
                <a:spcPts val="0"/>
              </a:spcBef>
              <a:spcAft>
                <a:spcPts val="0"/>
              </a:spcAft>
              <a:buNone/>
            </a:pPr>
            <a:r>
              <a:rPr lang="en-US" dirty="0">
                <a:solidFill>
                  <a:srgbClr val="0070C0"/>
                </a:solidFill>
              </a:rPr>
              <a:t>//instantiating a Firefox driver object</a:t>
            </a:r>
            <a:endParaRPr lang="en-US" dirty="0" smtClean="0">
              <a:solidFill>
                <a:srgbClr val="0070C0"/>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WebDriver</a:t>
            </a:r>
            <a:r>
              <a:rPr lang="en-US" dirty="0" smtClean="0">
                <a:solidFill>
                  <a:srgbClr val="0070C0"/>
                </a:solidFill>
              </a:rPr>
              <a:t> </a:t>
            </a:r>
            <a:r>
              <a:rPr lang="en-US" dirty="0" smtClean="0">
                <a:solidFill>
                  <a:schemeClr val="accent3">
                    <a:lumMod val="50000"/>
                  </a:schemeClr>
                </a:solidFill>
              </a:rPr>
              <a:t>driver</a:t>
            </a:r>
            <a:r>
              <a:rPr lang="en-US" dirty="0" smtClean="0">
                <a:solidFill>
                  <a:srgbClr val="0070C0"/>
                </a:solidFill>
              </a:rPr>
              <a:t> = </a:t>
            </a:r>
            <a:r>
              <a:rPr lang="en-US" dirty="0" smtClean="0">
                <a:solidFill>
                  <a:schemeClr val="accent6">
                    <a:lumMod val="50000"/>
                  </a:schemeClr>
                </a:solidFill>
              </a:rPr>
              <a:t>new</a:t>
            </a:r>
            <a:r>
              <a:rPr lang="en-US" dirty="0" smtClean="0">
                <a:solidFill>
                  <a:srgbClr val="0070C0"/>
                </a:solidFill>
              </a:rPr>
              <a:t> </a:t>
            </a:r>
            <a:r>
              <a:rPr lang="en-US" dirty="0" err="1" smtClean="0">
                <a:solidFill>
                  <a:srgbClr val="00B0F0"/>
                </a:solidFill>
              </a:rPr>
              <a:t>FirefoxDriver</a:t>
            </a:r>
            <a:r>
              <a:rPr lang="en-US" dirty="0" smtClean="0">
                <a:solidFill>
                  <a:srgbClr val="00B0F0"/>
                </a:solidFill>
              </a:rPr>
              <a:t>()</a:t>
            </a:r>
            <a:r>
              <a:rPr lang="en-US" dirty="0" smtClean="0">
                <a:solidFill>
                  <a:schemeClr val="tx1"/>
                </a:solidFill>
              </a:rPr>
              <a:t>;</a:t>
            </a:r>
            <a:r>
              <a:rPr lang="en-US" dirty="0" smtClean="0">
                <a:solidFill>
                  <a:srgbClr val="0070C0"/>
                </a:solidFill>
              </a:rPr>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rgbClr val="0070C0"/>
                </a:solidFill>
              </a:rPr>
              <a:t>//Launch the </a:t>
            </a:r>
            <a:r>
              <a:rPr lang="en-US" dirty="0" err="1" smtClean="0">
                <a:solidFill>
                  <a:srgbClr val="0070C0"/>
                </a:solidFill>
              </a:rPr>
              <a:t>webapp</a:t>
            </a:r>
            <a:r>
              <a:rPr lang="en-US" dirty="0" smtClean="0">
                <a:solidFill>
                  <a:srgbClr val="0070C0"/>
                </a:solidFill>
              </a:rPr>
              <a:t> in the browser</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solidFill>
                  <a:schemeClr val="accent3">
                    <a:lumMod val="50000"/>
                  </a:schemeClr>
                </a:solidFill>
              </a:rPr>
              <a:t>driver.</a:t>
            </a:r>
            <a:r>
              <a:rPr lang="en-US" dirty="0" err="1">
                <a:solidFill>
                  <a:srgbClr val="00B0F0"/>
                </a:solidFill>
              </a:rPr>
              <a:t>get</a:t>
            </a:r>
            <a:r>
              <a:rPr lang="en-US" dirty="0">
                <a:solidFill>
                  <a:srgbClr val="00B0F0"/>
                </a:solidFill>
              </a:rPr>
              <a:t>(</a:t>
            </a:r>
            <a:r>
              <a:rPr lang="en-US" dirty="0">
                <a:solidFill>
                  <a:srgbClr val="FF0000"/>
                </a:solidFill>
              </a:rPr>
              <a:t>“&lt;</a:t>
            </a:r>
            <a:r>
              <a:rPr lang="en-US" dirty="0" err="1">
                <a:solidFill>
                  <a:srgbClr val="FF0000"/>
                </a:solidFill>
              </a:rPr>
              <a:t>webapp</a:t>
            </a:r>
            <a:r>
              <a:rPr lang="en-US" dirty="0">
                <a:solidFill>
                  <a:srgbClr val="FF0000"/>
                </a:solidFill>
              </a:rPr>
              <a:t> </a:t>
            </a:r>
            <a:r>
              <a:rPr lang="en-US" dirty="0" err="1">
                <a:solidFill>
                  <a:srgbClr val="FF0000"/>
                </a:solidFill>
              </a:rPr>
              <a:t>url</a:t>
            </a:r>
            <a:r>
              <a:rPr lang="en-US" dirty="0" smtClean="0">
                <a:solidFill>
                  <a:srgbClr val="FF0000"/>
                </a:solidFill>
              </a:rPr>
              <a:t>&gt;”</a:t>
            </a:r>
            <a:r>
              <a:rPr lang="en-US" dirty="0" smtClean="0">
                <a:solidFill>
                  <a:srgbClr val="00B0F0"/>
                </a:solidFill>
              </a:rPr>
              <a:t>)</a:t>
            </a:r>
            <a:r>
              <a:rPr lang="en-US" dirty="0" smtClean="0">
                <a:solidFill>
                  <a:schemeClr val="tx1"/>
                </a:solidFill>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70C0"/>
                </a:solidFill>
              </a:rPr>
              <a:t>//Find and Perform Actions on </a:t>
            </a:r>
            <a:r>
              <a:rPr lang="en-US" dirty="0" err="1">
                <a:solidFill>
                  <a:srgbClr val="0070C0"/>
                </a:solidFill>
              </a:rPr>
              <a:t>WebElements</a:t>
            </a:r>
            <a:endParaRPr lang="en-US" dirty="0">
              <a:solidFill>
                <a:srgbClr val="0070C0"/>
              </a:solidFill>
            </a:endParaRPr>
          </a:p>
          <a:p>
            <a:pPr marL="0" lvl="0" indent="0">
              <a:lnSpc>
                <a:spcPct val="100000"/>
              </a:lnSpc>
              <a:spcBef>
                <a:spcPts val="0"/>
              </a:spcBef>
              <a:spcAft>
                <a:spcPts val="0"/>
              </a:spcAft>
              <a:buNone/>
            </a:pPr>
            <a:r>
              <a:rPr lang="en-US" dirty="0" err="1" smtClean="0">
                <a:solidFill>
                  <a:schemeClr val="accent3">
                    <a:lumMod val="50000"/>
                  </a:schemeClr>
                </a:solidFill>
              </a:rPr>
              <a:t>WebElement</a:t>
            </a:r>
            <a:r>
              <a:rPr lang="en-US" dirty="0" smtClean="0">
                <a:solidFill>
                  <a:schemeClr val="accent3">
                    <a:lumMod val="50000"/>
                  </a:schemeClr>
                </a:solidFill>
              </a:rPr>
              <a:t> element = </a:t>
            </a:r>
            <a:r>
              <a:rPr lang="en-US" dirty="0" err="1" smtClean="0">
                <a:solidFill>
                  <a:schemeClr val="accent3">
                    <a:lumMod val="50000"/>
                  </a:schemeClr>
                </a:solidFill>
              </a:rPr>
              <a:t>driver.</a:t>
            </a:r>
            <a:r>
              <a:rPr lang="en-US" dirty="0" err="1" smtClean="0">
                <a:solidFill>
                  <a:srgbClr val="00B0F0"/>
                </a:solidFill>
              </a:rPr>
              <a:t>findElement</a:t>
            </a:r>
            <a:endParaRPr lang="en-US" dirty="0" smtClean="0">
              <a:solidFill>
                <a:srgbClr val="00B0F0"/>
              </a:solidFill>
            </a:endParaRPr>
          </a:p>
          <a:p>
            <a:pPr marL="0" lvl="0" indent="0">
              <a:lnSpc>
                <a:spcPct val="100000"/>
              </a:lnSpc>
              <a:spcBef>
                <a:spcPts val="0"/>
              </a:spcBef>
              <a:spcAft>
                <a:spcPts val="0"/>
              </a:spcAft>
              <a:buNone/>
            </a:pPr>
            <a:r>
              <a:rPr lang="en-US" dirty="0">
                <a:solidFill>
                  <a:srgbClr val="00B0F0"/>
                </a:solidFill>
              </a:rPr>
              <a:t>	</a:t>
            </a:r>
            <a:r>
              <a:rPr lang="en-US" dirty="0" smtClean="0">
                <a:solidFill>
                  <a:srgbClr val="00B0F0"/>
                </a:solidFill>
              </a:rPr>
              <a:t>	       </a:t>
            </a:r>
            <a:r>
              <a:rPr lang="en-US" dirty="0" smtClean="0">
                <a:solidFill>
                  <a:schemeClr val="accent3">
                    <a:lumMod val="50000"/>
                  </a:schemeClr>
                </a:solidFill>
              </a:rPr>
              <a:t>(</a:t>
            </a:r>
            <a:r>
              <a:rPr lang="en-US" dirty="0" err="1" smtClean="0">
                <a:solidFill>
                  <a:schemeClr val="tx1"/>
                </a:solidFill>
              </a:rPr>
              <a:t>By.</a:t>
            </a:r>
            <a:r>
              <a:rPr lang="en-US" i="1" dirty="0" err="1" smtClean="0">
                <a:solidFill>
                  <a:schemeClr val="tx1"/>
                </a:solidFill>
              </a:rPr>
              <a:t>locatorType</a:t>
            </a:r>
            <a:r>
              <a:rPr lang="en-US" dirty="0" smtClean="0">
                <a:solidFill>
                  <a:schemeClr val="accent3">
                    <a:lumMod val="50000"/>
                  </a:schemeClr>
                </a:solidFill>
              </a:rPr>
              <a:t>(</a:t>
            </a:r>
            <a:r>
              <a:rPr lang="en-US" dirty="0" smtClean="0">
                <a:solidFill>
                  <a:srgbClr val="FF0000"/>
                </a:solidFill>
              </a:rPr>
              <a:t>“&lt;element id&gt;”</a:t>
            </a:r>
            <a:r>
              <a:rPr lang="en-US" dirty="0" smtClean="0">
                <a:solidFill>
                  <a:schemeClr val="accent3">
                    <a:lumMod val="50000"/>
                  </a:schemeClr>
                </a:solidFill>
              </a:rPr>
              <a:t>));</a:t>
            </a:r>
            <a:endParaRPr lang="en-US" dirty="0">
              <a:solidFill>
                <a:srgbClr val="0070C0"/>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err="1">
                <a:solidFill>
                  <a:schemeClr val="tx1"/>
                </a:solidFill>
              </a:rPr>
              <a:t>e</a:t>
            </a:r>
            <a:r>
              <a:rPr lang="en-US" dirty="0" err="1" smtClean="0">
                <a:solidFill>
                  <a:schemeClr val="tx1"/>
                </a:solidFill>
              </a:rPr>
              <a:t>lement.</a:t>
            </a:r>
            <a:r>
              <a:rPr lang="en-US" dirty="0" err="1">
                <a:solidFill>
                  <a:srgbClr val="00B0F0"/>
                </a:solidFill>
              </a:rPr>
              <a:t>click</a:t>
            </a:r>
            <a:r>
              <a:rPr lang="en-US" dirty="0">
                <a:solidFill>
                  <a:srgbClr val="00B0F0"/>
                </a:solidFill>
              </a:rPr>
              <a:t>()</a:t>
            </a:r>
            <a:r>
              <a:rPr lang="en-US" dirty="0" smtClean="0">
                <a:solidFill>
                  <a:schemeClr val="tx1"/>
                </a:solidFill>
              </a:rPr>
              <a:t>;</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775450" y="1625600"/>
            <a:ext cx="5307642" cy="5080000"/>
          </a:xfrm>
          <a:prstGeom prst="rect">
            <a:avLst/>
          </a:prstGeom>
        </p:spPr>
      </p:pic>
    </p:spTree>
    <p:extLst>
      <p:ext uri="{BB962C8B-B14F-4D97-AF65-F5344CB8AC3E}">
        <p14:creationId xmlns:p14="http://schemas.microsoft.com/office/powerpoint/2010/main" val="2094265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17500"/>
            <a:ext cx="9601200" cy="1485900"/>
          </a:xfrm>
        </p:spPr>
        <p:txBody>
          <a:bodyPr/>
          <a:lstStyle/>
          <a:p>
            <a:r>
              <a:rPr lang="en-US" dirty="0" smtClean="0"/>
              <a:t>WebDriver </a:t>
            </a:r>
            <a:r>
              <a:rPr lang="en-US" smtClean="0"/>
              <a:t>basic commands</a:t>
            </a:r>
            <a:endParaRPr lang="en-US"/>
          </a:p>
        </p:txBody>
      </p:sp>
      <p:sp>
        <p:nvSpPr>
          <p:cNvPr id="3" name="Content Placeholder 2"/>
          <p:cNvSpPr>
            <a:spLocks noGrp="1"/>
          </p:cNvSpPr>
          <p:nvPr>
            <p:ph idx="1"/>
          </p:nvPr>
        </p:nvSpPr>
        <p:spPr>
          <a:xfrm>
            <a:off x="1371600" y="1358900"/>
            <a:ext cx="9601200" cy="53467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a:t>
            </a:r>
            <a:r>
              <a:rPr lang="en-US" dirty="0" smtClean="0"/>
              <a:t>river.</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get(“</a:t>
            </a:r>
            <a:r>
              <a:rPr lang="en-US" dirty="0" err="1" smtClean="0"/>
              <a:t>url</a:t>
            </a:r>
            <a:r>
              <a:rPr lang="en-US" dirty="0" smtClean="0"/>
              <a:t>”) </a:t>
            </a:r>
            <a:r>
              <a:rPr lang="mr-IN" dirty="0" smtClean="0"/>
              <a:t>–</a:t>
            </a:r>
            <a:r>
              <a:rPr lang="en-US" dirty="0" smtClean="0"/>
              <a:t> load the web application</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getTitle</a:t>
            </a:r>
            <a:r>
              <a:rPr lang="en-US" dirty="0" smtClean="0"/>
              <a:t>() </a:t>
            </a:r>
            <a:r>
              <a:rPr lang="mr-IN" dirty="0" smtClean="0"/>
              <a:t>–</a:t>
            </a:r>
            <a:r>
              <a:rPr lang="en-US" dirty="0" smtClean="0"/>
              <a:t> returns the title of the current page as shown in the browser’s title bar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getCurrentUrl</a:t>
            </a:r>
            <a:r>
              <a:rPr lang="en-US" dirty="0" smtClean="0"/>
              <a:t>() </a:t>
            </a:r>
            <a:r>
              <a:rPr lang="mr-IN" dirty="0" smtClean="0"/>
              <a:t>–</a:t>
            </a:r>
            <a:r>
              <a:rPr lang="en-US" dirty="0" smtClean="0"/>
              <a:t> returns the </a:t>
            </a:r>
            <a:r>
              <a:rPr lang="en-US" dirty="0" err="1" smtClean="0"/>
              <a:t>url</a:t>
            </a:r>
            <a:r>
              <a:rPr lang="en-US" dirty="0" smtClean="0"/>
              <a:t> of the current page as shown in the browser’s address bar</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getPageSource</a:t>
            </a:r>
            <a:r>
              <a:rPr lang="en-US" dirty="0" smtClean="0"/>
              <a:t>() </a:t>
            </a:r>
            <a:r>
              <a:rPr lang="mr-IN" dirty="0" smtClean="0"/>
              <a:t>–</a:t>
            </a:r>
            <a:r>
              <a:rPr lang="en-US" dirty="0" smtClean="0"/>
              <a:t> fetches the page source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close() </a:t>
            </a:r>
            <a:r>
              <a:rPr lang="mr-IN" dirty="0" smtClean="0"/>
              <a:t>–</a:t>
            </a:r>
            <a:r>
              <a:rPr lang="en-US" dirty="0" smtClean="0"/>
              <a:t> closes the active browser window associated with the WebDriver</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quit() </a:t>
            </a:r>
            <a:r>
              <a:rPr lang="mr-IN" dirty="0" smtClean="0"/>
              <a:t>–</a:t>
            </a:r>
            <a:r>
              <a:rPr lang="en-US" dirty="0" smtClean="0"/>
              <a:t> closes all the browser associated with the WebDriver, i.e. shuts down WebDriver</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findElement</a:t>
            </a:r>
            <a:r>
              <a:rPr lang="en-US" dirty="0" smtClean="0"/>
              <a:t>(By locator) </a:t>
            </a:r>
            <a:r>
              <a:rPr lang="mr-IN" dirty="0" smtClean="0"/>
              <a:t>–</a:t>
            </a:r>
            <a:r>
              <a:rPr lang="en-US" dirty="0" smtClean="0"/>
              <a:t> locates &amp; returns the first </a:t>
            </a:r>
            <a:r>
              <a:rPr lang="en-US" dirty="0" err="1" smtClean="0"/>
              <a:t>WebElement</a:t>
            </a:r>
            <a:r>
              <a:rPr lang="en-US" dirty="0" smtClean="0"/>
              <a:t> matching the specified locator</a:t>
            </a:r>
            <a:r>
              <a:rPr lang="en-US" dirty="0"/>
              <a:t>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findElements</a:t>
            </a:r>
            <a:r>
              <a:rPr lang="en-US" dirty="0" smtClean="0"/>
              <a:t>(By locator) </a:t>
            </a:r>
            <a:r>
              <a:rPr lang="mr-IN" dirty="0" smtClean="0"/>
              <a:t>–</a:t>
            </a:r>
            <a:r>
              <a:rPr lang="en-US" dirty="0" smtClean="0"/>
              <a:t> locates &amp; returns all </a:t>
            </a:r>
            <a:r>
              <a:rPr lang="en-US" dirty="0" err="1" smtClean="0"/>
              <a:t>WebElements</a:t>
            </a:r>
            <a:r>
              <a:rPr lang="en-US" dirty="0" smtClean="0"/>
              <a:t> matching the specified locator</a:t>
            </a:r>
            <a:r>
              <a:rPr lang="en-US" dirty="0"/>
              <a:t>	</a:t>
            </a:r>
          </a:p>
        </p:txBody>
      </p:sp>
    </p:spTree>
    <p:extLst>
      <p:ext uri="{BB962C8B-B14F-4D97-AF65-F5344CB8AC3E}">
        <p14:creationId xmlns:p14="http://schemas.microsoft.com/office/powerpoint/2010/main" val="1929965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9601200" cy="1485900"/>
          </a:xfrm>
        </p:spPr>
        <p:txBody>
          <a:bodyPr/>
          <a:lstStyle/>
          <a:p>
            <a:r>
              <a:rPr lang="en-US" smtClean="0"/>
              <a:t>Browser Navigations</a:t>
            </a:r>
            <a:endParaRPr lang="en-US"/>
          </a:p>
        </p:txBody>
      </p:sp>
      <p:sp>
        <p:nvSpPr>
          <p:cNvPr id="3" name="Content Placeholder 2"/>
          <p:cNvSpPr>
            <a:spLocks noGrp="1"/>
          </p:cNvSpPr>
          <p:nvPr>
            <p:ph idx="1"/>
          </p:nvPr>
        </p:nvSpPr>
        <p:spPr>
          <a:xfrm>
            <a:off x="1371600" y="1054100"/>
            <a:ext cx="9601200" cy="5588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driver.navigate</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to(”</a:t>
            </a:r>
            <a:r>
              <a:rPr lang="en-US" dirty="0" err="1" smtClean="0"/>
              <a:t>url</a:t>
            </a:r>
            <a:r>
              <a:rPr lang="en-US" dirty="0" smtClean="0"/>
              <a:t>”) </a:t>
            </a:r>
            <a:r>
              <a:rPr lang="mr-IN" dirty="0" smtClean="0"/>
              <a:t>–</a:t>
            </a:r>
            <a:r>
              <a:rPr lang="en-US" dirty="0" smtClean="0"/>
              <a:t> loads a new web page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forward() </a:t>
            </a:r>
            <a:r>
              <a:rPr lang="mr-IN" dirty="0" smtClean="0"/>
              <a:t>–</a:t>
            </a:r>
            <a:r>
              <a:rPr lang="en-US" dirty="0" smtClean="0"/>
              <a:t> go forward in the browser</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back() </a:t>
            </a:r>
            <a:r>
              <a:rPr lang="mr-IN" dirty="0" smtClean="0"/>
              <a:t>–</a:t>
            </a:r>
            <a:r>
              <a:rPr lang="en-US" dirty="0" smtClean="0"/>
              <a:t> go back in the browser</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refresh() </a:t>
            </a:r>
            <a:r>
              <a:rPr lang="mr-IN" dirty="0" smtClean="0"/>
              <a:t>–</a:t>
            </a:r>
            <a:r>
              <a:rPr lang="en-US" dirty="0" smtClean="0"/>
              <a:t> refresh the browser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a:t>d</a:t>
            </a:r>
            <a:r>
              <a:rPr lang="en-US" dirty="0" err="1" smtClean="0"/>
              <a:t>river.manage</a:t>
            </a:r>
            <a:r>
              <a:rPr lang="en-US" dirty="0" smtClean="0"/>
              <a:t>().window()</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.maximize() </a:t>
            </a:r>
            <a:r>
              <a:rPr lang="mr-IN" dirty="0" smtClean="0"/>
              <a:t>–</a:t>
            </a:r>
            <a:r>
              <a:rPr lang="en-US" dirty="0" smtClean="0"/>
              <a:t> Maximize browser window</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setPosition</a:t>
            </a:r>
            <a:r>
              <a:rPr lang="en-US" dirty="0" smtClean="0"/>
              <a:t>() </a:t>
            </a:r>
            <a:r>
              <a:rPr lang="mr-IN" dirty="0" smtClean="0"/>
              <a:t>–</a:t>
            </a:r>
            <a:r>
              <a:rPr lang="en-US" dirty="0" smtClean="0"/>
              <a:t> Move the browser window</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getPosition</a:t>
            </a:r>
            <a:r>
              <a:rPr lang="en-US" dirty="0" smtClean="0"/>
              <a:t>() </a:t>
            </a:r>
            <a:r>
              <a:rPr lang="mr-IN" dirty="0" smtClean="0"/>
              <a:t>–</a:t>
            </a:r>
            <a:r>
              <a:rPr lang="en-US" dirty="0" smtClean="0"/>
              <a:t> Get the browser position</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setSize</a:t>
            </a:r>
            <a:r>
              <a:rPr lang="en-US" dirty="0" smtClean="0"/>
              <a:t>() </a:t>
            </a:r>
            <a:r>
              <a:rPr lang="mr-IN" dirty="0" smtClean="0"/>
              <a:t>–</a:t>
            </a:r>
            <a:r>
              <a:rPr lang="en-US" dirty="0" smtClean="0"/>
              <a:t> Resize the browser window</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getSize</a:t>
            </a:r>
            <a:r>
              <a:rPr lang="en-US" dirty="0" smtClean="0"/>
              <a:t>() </a:t>
            </a:r>
            <a:r>
              <a:rPr lang="mr-IN" dirty="0" smtClean="0"/>
              <a:t>–</a:t>
            </a:r>
            <a:r>
              <a:rPr lang="en-US" dirty="0" smtClean="0"/>
              <a:t> Returns the current browser window size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fullscreen</a:t>
            </a:r>
            <a:r>
              <a:rPr lang="en-US" dirty="0" smtClean="0"/>
              <a:t>() </a:t>
            </a:r>
            <a:r>
              <a:rPr lang="mr-IN" dirty="0" smtClean="0"/>
              <a:t>–</a:t>
            </a:r>
            <a:r>
              <a:rPr lang="en-US" dirty="0" smtClean="0"/>
              <a:t> Switch to </a:t>
            </a:r>
            <a:r>
              <a:rPr lang="en-US" dirty="0" err="1" smtClean="0"/>
              <a:t>fullscreen</a:t>
            </a:r>
            <a:r>
              <a:rPr lang="en-US" dirty="0" smtClean="0"/>
              <a:t> mode</a:t>
            </a:r>
            <a:endParaRPr lang="en-US" dirty="0"/>
          </a:p>
        </p:txBody>
      </p:sp>
    </p:spTree>
    <p:extLst>
      <p:ext uri="{BB962C8B-B14F-4D97-AF65-F5344CB8AC3E}">
        <p14:creationId xmlns:p14="http://schemas.microsoft.com/office/powerpoint/2010/main" val="108623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8300"/>
            <a:ext cx="9601200" cy="1485900"/>
          </a:xfrm>
        </p:spPr>
        <p:txBody>
          <a:bodyPr/>
          <a:lstStyle/>
          <a:p>
            <a:r>
              <a:rPr lang="en-US" dirty="0" smtClean="0"/>
              <a:t>Element Locators</a:t>
            </a:r>
            <a:endParaRPr lang="en-US" dirty="0"/>
          </a:p>
        </p:txBody>
      </p:sp>
      <p:sp>
        <p:nvSpPr>
          <p:cNvPr id="3" name="Content Placeholder 2"/>
          <p:cNvSpPr>
            <a:spLocks noGrp="1"/>
          </p:cNvSpPr>
          <p:nvPr>
            <p:ph idx="1"/>
          </p:nvPr>
        </p:nvSpPr>
        <p:spPr>
          <a:xfrm>
            <a:off x="1371600" y="1092200"/>
            <a:ext cx="9601200" cy="5600700"/>
          </a:xfrm>
        </p:spPr>
        <p:txBody>
          <a:bodyPr/>
          <a:lstStyle/>
          <a:p>
            <a:pPr marL="0" indent="0">
              <a:buNone/>
            </a:pPr>
            <a:r>
              <a:rPr lang="en-US" dirty="0" smtClean="0"/>
              <a:t>By.</a:t>
            </a:r>
          </a:p>
          <a:p>
            <a:pPr marL="0" indent="0">
              <a:buNone/>
            </a:pPr>
            <a:r>
              <a:rPr lang="en-US" b="1" dirty="0"/>
              <a:t>	</a:t>
            </a:r>
            <a:r>
              <a:rPr lang="en-US" b="1" dirty="0" err="1" smtClean="0"/>
              <a:t>className</a:t>
            </a:r>
            <a:r>
              <a:rPr lang="en-US" b="1" dirty="0" smtClean="0"/>
              <a:t>		&lt;button </a:t>
            </a:r>
            <a:r>
              <a:rPr lang="en-US" b="1" dirty="0" smtClean="0">
                <a:solidFill>
                  <a:schemeClr val="accent5">
                    <a:lumMod val="50000"/>
                  </a:schemeClr>
                </a:solidFill>
              </a:rPr>
              <a:t>class=“button0”</a:t>
            </a:r>
            <a:r>
              <a:rPr lang="en-US" b="1" dirty="0" smtClean="0"/>
              <a:t> id=“login” type=“submit”&gt;</a:t>
            </a:r>
          </a:p>
          <a:p>
            <a:pPr marL="0" indent="0">
              <a:buNone/>
            </a:pPr>
            <a:r>
              <a:rPr lang="en-US" b="1" dirty="0"/>
              <a:t>	</a:t>
            </a:r>
            <a:r>
              <a:rPr lang="en-US" b="1" dirty="0" err="1" smtClean="0"/>
              <a:t>cssSelector</a:t>
            </a:r>
            <a:r>
              <a:rPr lang="en-US" b="1" dirty="0" smtClean="0"/>
              <a:t>		</a:t>
            </a:r>
            <a:r>
              <a:rPr lang="en-US" b="1" dirty="0" err="1" smtClean="0"/>
              <a:t>input#username</a:t>
            </a:r>
            <a:endParaRPr lang="en-US" b="1" dirty="0" smtClean="0"/>
          </a:p>
          <a:p>
            <a:pPr marL="0" indent="0">
              <a:buNone/>
            </a:pPr>
            <a:r>
              <a:rPr lang="en-US" b="1" dirty="0"/>
              <a:t>	</a:t>
            </a:r>
            <a:r>
              <a:rPr lang="en-US" b="1" dirty="0" smtClean="0"/>
              <a:t>id			&lt;input </a:t>
            </a:r>
            <a:r>
              <a:rPr lang="en-US" b="1" dirty="0" smtClean="0">
                <a:solidFill>
                  <a:schemeClr val="accent5">
                    <a:lumMod val="50000"/>
                  </a:schemeClr>
                </a:solidFill>
              </a:rPr>
              <a:t>id=“username”</a:t>
            </a:r>
            <a:r>
              <a:rPr lang="en-US" b="1" dirty="0" smtClean="0"/>
              <a:t> name=“name” type=“text”&gt;</a:t>
            </a:r>
          </a:p>
          <a:p>
            <a:pPr marL="0" indent="0">
              <a:buNone/>
            </a:pPr>
            <a:r>
              <a:rPr lang="en-US" b="1" dirty="0"/>
              <a:t>	</a:t>
            </a:r>
            <a:r>
              <a:rPr lang="en-US" b="1" dirty="0" err="1" smtClean="0"/>
              <a:t>linkText</a:t>
            </a:r>
            <a:r>
              <a:rPr lang="en-US" b="1" dirty="0" smtClean="0"/>
              <a:t>			&lt;a </a:t>
            </a:r>
            <a:r>
              <a:rPr lang="en-US" b="1" dirty="0" err="1" smtClean="0"/>
              <a:t>href</a:t>
            </a:r>
            <a:r>
              <a:rPr lang="en-US" b="1" dirty="0" smtClean="0"/>
              <a:t>=“/login”&gt;</a:t>
            </a:r>
            <a:r>
              <a:rPr lang="en-US" b="1" dirty="0" smtClean="0">
                <a:solidFill>
                  <a:schemeClr val="accent5">
                    <a:lumMod val="50000"/>
                  </a:schemeClr>
                </a:solidFill>
              </a:rPr>
              <a:t>User Login</a:t>
            </a:r>
            <a:r>
              <a:rPr lang="en-US" b="1" dirty="0" smtClean="0"/>
              <a:t>&lt;/a&gt;</a:t>
            </a:r>
          </a:p>
          <a:p>
            <a:pPr marL="0" indent="0">
              <a:buNone/>
            </a:pPr>
            <a:r>
              <a:rPr lang="en-US" b="1" dirty="0"/>
              <a:t>	</a:t>
            </a:r>
            <a:r>
              <a:rPr lang="en-US" b="1" dirty="0" smtClean="0"/>
              <a:t>name		 	&lt;</a:t>
            </a:r>
            <a:r>
              <a:rPr lang="en-US" b="1" dirty="0"/>
              <a:t>input </a:t>
            </a:r>
            <a:r>
              <a:rPr lang="en-US" b="1" dirty="0">
                <a:solidFill>
                  <a:schemeClr val="tx1"/>
                </a:solidFill>
              </a:rPr>
              <a:t>id=“username”</a:t>
            </a:r>
            <a:r>
              <a:rPr lang="en-US" b="1" dirty="0"/>
              <a:t> </a:t>
            </a:r>
            <a:r>
              <a:rPr lang="en-US" b="1" dirty="0">
                <a:solidFill>
                  <a:schemeClr val="accent5">
                    <a:lumMod val="50000"/>
                  </a:schemeClr>
                </a:solidFill>
              </a:rPr>
              <a:t>name=“name”</a:t>
            </a:r>
            <a:r>
              <a:rPr lang="en-US" b="1" dirty="0"/>
              <a:t> type=“text”&gt;</a:t>
            </a:r>
            <a:endParaRPr lang="en-US" b="1" dirty="0" smtClean="0"/>
          </a:p>
          <a:p>
            <a:pPr marL="0" indent="0">
              <a:buNone/>
            </a:pPr>
            <a:r>
              <a:rPr lang="en-US" b="1" dirty="0"/>
              <a:t>	</a:t>
            </a:r>
            <a:r>
              <a:rPr lang="en-US" b="1" dirty="0" err="1" smtClean="0"/>
              <a:t>partialLinkText</a:t>
            </a:r>
            <a:r>
              <a:rPr lang="en-US" b="1" dirty="0" smtClean="0"/>
              <a:t>		</a:t>
            </a:r>
            <a:r>
              <a:rPr lang="en-US" b="1" dirty="0"/>
              <a:t> &lt;a </a:t>
            </a:r>
            <a:r>
              <a:rPr lang="en-US" b="1" dirty="0" err="1"/>
              <a:t>href</a:t>
            </a:r>
            <a:r>
              <a:rPr lang="en-US" b="1" dirty="0"/>
              <a:t>=“/login”&gt;</a:t>
            </a:r>
            <a:r>
              <a:rPr lang="en-US" b="1" dirty="0">
                <a:solidFill>
                  <a:schemeClr val="tx1"/>
                </a:solidFill>
              </a:rPr>
              <a:t>User</a:t>
            </a:r>
            <a:r>
              <a:rPr lang="en-US" b="1" dirty="0">
                <a:solidFill>
                  <a:schemeClr val="accent5">
                    <a:lumMod val="50000"/>
                  </a:schemeClr>
                </a:solidFill>
              </a:rPr>
              <a:t> Login</a:t>
            </a:r>
            <a:r>
              <a:rPr lang="en-US" b="1" dirty="0"/>
              <a:t>&lt;/a&gt;</a:t>
            </a:r>
            <a:endParaRPr lang="en-US" b="1" dirty="0" smtClean="0"/>
          </a:p>
          <a:p>
            <a:pPr marL="0" indent="0">
              <a:buNone/>
            </a:pPr>
            <a:r>
              <a:rPr lang="en-US" b="1" dirty="0"/>
              <a:t>	</a:t>
            </a:r>
            <a:r>
              <a:rPr lang="en-US" b="1" dirty="0" err="1" smtClean="0"/>
              <a:t>tagName</a:t>
            </a:r>
            <a:r>
              <a:rPr lang="en-US" b="1" dirty="0" smtClean="0"/>
              <a:t>		&lt;</a:t>
            </a:r>
            <a:r>
              <a:rPr lang="en-US" b="1" dirty="0">
                <a:solidFill>
                  <a:schemeClr val="accent5">
                    <a:lumMod val="50000"/>
                  </a:schemeClr>
                </a:solidFill>
              </a:rPr>
              <a:t>input</a:t>
            </a:r>
            <a:r>
              <a:rPr lang="en-US" b="1" dirty="0"/>
              <a:t> </a:t>
            </a:r>
            <a:r>
              <a:rPr lang="en-US" b="1" dirty="0">
                <a:solidFill>
                  <a:schemeClr val="tx1"/>
                </a:solidFill>
              </a:rPr>
              <a:t>id=“username”</a:t>
            </a:r>
            <a:r>
              <a:rPr lang="en-US" b="1" dirty="0"/>
              <a:t> </a:t>
            </a:r>
            <a:r>
              <a:rPr lang="en-US" b="1" dirty="0">
                <a:solidFill>
                  <a:schemeClr val="tx1"/>
                </a:solidFill>
              </a:rPr>
              <a:t>name=“name”</a:t>
            </a:r>
            <a:r>
              <a:rPr lang="en-US" b="1" dirty="0"/>
              <a:t> type=“text”&gt;</a:t>
            </a:r>
            <a:endParaRPr lang="en-US" b="1" dirty="0" smtClean="0"/>
          </a:p>
          <a:p>
            <a:pPr marL="0" indent="0">
              <a:buNone/>
            </a:pPr>
            <a:r>
              <a:rPr lang="en-US" b="1" dirty="0"/>
              <a:t>	</a:t>
            </a:r>
            <a:r>
              <a:rPr lang="en-US" b="1" dirty="0" err="1" smtClean="0"/>
              <a:t>xpath</a:t>
            </a:r>
            <a:endParaRPr lang="en-US" b="1" dirty="0" smtClean="0"/>
          </a:p>
          <a:p>
            <a:pPr marL="0" indent="0">
              <a:buNone/>
            </a:pPr>
            <a:r>
              <a:rPr lang="en-US" b="1" dirty="0"/>
              <a:t>	</a:t>
            </a:r>
            <a:r>
              <a:rPr lang="en-US" b="1" dirty="0" smtClean="0"/>
              <a:t>	</a:t>
            </a:r>
            <a:r>
              <a:rPr lang="en-US" b="1" dirty="0" smtClean="0">
                <a:sym typeface="Wingdings"/>
              </a:rPr>
              <a:t>Absolute </a:t>
            </a:r>
            <a:r>
              <a:rPr lang="en-US" b="1" dirty="0" err="1" smtClean="0">
                <a:sym typeface="Wingdings"/>
              </a:rPr>
              <a:t>xpath</a:t>
            </a:r>
            <a:r>
              <a:rPr lang="en-US" b="1" dirty="0" smtClean="0">
                <a:sym typeface="Wingdings"/>
              </a:rPr>
              <a:t> (</a:t>
            </a:r>
            <a:r>
              <a:rPr lang="en-US" b="1" dirty="0" smtClean="0">
                <a:solidFill>
                  <a:schemeClr val="accent5">
                    <a:lumMod val="50000"/>
                  </a:schemeClr>
                </a:solidFill>
                <a:sym typeface="Wingdings"/>
              </a:rPr>
              <a:t>/</a:t>
            </a:r>
            <a:r>
              <a:rPr lang="en-US" b="1" dirty="0" smtClean="0">
                <a:sym typeface="Wingdings"/>
              </a:rPr>
              <a:t>)	</a:t>
            </a:r>
            <a:r>
              <a:rPr lang="en-US" b="1" dirty="0" smtClean="0">
                <a:solidFill>
                  <a:schemeClr val="accent5">
                    <a:lumMod val="50000"/>
                  </a:schemeClr>
                </a:solidFill>
                <a:sym typeface="Wingdings"/>
              </a:rPr>
              <a:t>html/body/input</a:t>
            </a:r>
          </a:p>
          <a:p>
            <a:pPr marL="0" indent="0">
              <a:buNone/>
            </a:pPr>
            <a:r>
              <a:rPr lang="en-US" b="1" dirty="0">
                <a:sym typeface="Wingdings"/>
              </a:rPr>
              <a:t>	</a:t>
            </a:r>
            <a:r>
              <a:rPr lang="en-US" b="1" dirty="0" smtClean="0">
                <a:sym typeface="Wingdings"/>
              </a:rPr>
              <a:t>	Relative </a:t>
            </a:r>
            <a:r>
              <a:rPr lang="en-US" b="1" dirty="0" err="1" smtClean="0">
                <a:sym typeface="Wingdings"/>
              </a:rPr>
              <a:t>xpath</a:t>
            </a:r>
            <a:r>
              <a:rPr lang="en-US" b="1" dirty="0" smtClean="0">
                <a:sym typeface="Wingdings"/>
              </a:rPr>
              <a:t>	(</a:t>
            </a:r>
            <a:r>
              <a:rPr lang="en-US" b="1" dirty="0" smtClean="0">
                <a:solidFill>
                  <a:schemeClr val="accent5">
                    <a:lumMod val="50000"/>
                  </a:schemeClr>
                </a:solidFill>
                <a:sym typeface="Wingdings"/>
              </a:rPr>
              <a:t>//</a:t>
            </a:r>
            <a:r>
              <a:rPr lang="en-US" b="1" dirty="0" smtClean="0">
                <a:sym typeface="Wingdings"/>
              </a:rPr>
              <a:t>)	</a:t>
            </a:r>
            <a:r>
              <a:rPr lang="en-US" b="1" dirty="0" smtClean="0">
                <a:solidFill>
                  <a:schemeClr val="accent5">
                    <a:lumMod val="50000"/>
                  </a:schemeClr>
                </a:solidFill>
                <a:sym typeface="Wingdings"/>
              </a:rPr>
              <a:t>//input[@id=‘username’]</a:t>
            </a:r>
            <a:endParaRPr lang="en-US" b="1" dirty="0">
              <a:solidFill>
                <a:schemeClr val="accent5">
                  <a:lumMod val="50000"/>
                </a:schemeClr>
              </a:solidFill>
            </a:endParaRPr>
          </a:p>
          <a:p>
            <a:pPr>
              <a:buFont typeface="Wingdings" charset="2"/>
              <a:buChar char="Ø"/>
            </a:pPr>
            <a:endParaRPr lang="en-US" b="1" dirty="0"/>
          </a:p>
        </p:txBody>
      </p:sp>
    </p:spTree>
    <p:extLst>
      <p:ext uri="{BB962C8B-B14F-4D97-AF65-F5344CB8AC3E}">
        <p14:creationId xmlns:p14="http://schemas.microsoft.com/office/powerpoint/2010/main" val="31883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0500"/>
            <a:ext cx="9601200" cy="1485900"/>
          </a:xfrm>
        </p:spPr>
        <p:txBody>
          <a:bodyPr/>
          <a:lstStyle/>
          <a:p>
            <a:r>
              <a:rPr lang="en-US" smtClean="0"/>
              <a:t>XPath </a:t>
            </a:r>
            <a:r>
              <a:rPr lang="en-US" dirty="0" smtClean="0"/>
              <a:t>Syntax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5529538"/>
              </p:ext>
            </p:extLst>
          </p:nvPr>
        </p:nvGraphicFramePr>
        <p:xfrm>
          <a:off x="1371600" y="1582420"/>
          <a:ext cx="9601200" cy="2834640"/>
        </p:xfrm>
        <a:graphic>
          <a:graphicData uri="http://schemas.openxmlformats.org/drawingml/2006/table">
            <a:tbl>
              <a:tblPr/>
              <a:tblGrid>
                <a:gridCol w="1460500"/>
                <a:gridCol w="8140700"/>
              </a:tblGrid>
              <a:tr h="0">
                <a:tc>
                  <a:txBody>
                    <a:bodyPr/>
                    <a:lstStyle/>
                    <a:p>
                      <a:r>
                        <a:rPr lang="en-US" b="1" dirty="0">
                          <a:effectLst/>
                        </a:rPr>
                        <a:t>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i="1"/>
                        <a:t>nodename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Selects all nodes with the name "</a:t>
                      </a:r>
                      <a:r>
                        <a:rPr lang="en-US" i="1"/>
                        <a:t>nodename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Selects from the root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Selects nodes in the document from the current node that match the selection no matter where they 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Selects the current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Selects the parent of the current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cs-CZ"/>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Selects 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24660311"/>
              </p:ext>
            </p:extLst>
          </p:nvPr>
        </p:nvGraphicFramePr>
        <p:xfrm>
          <a:off x="1371600" y="4716780"/>
          <a:ext cx="4445000" cy="1463040"/>
        </p:xfrm>
        <a:graphic>
          <a:graphicData uri="http://schemas.openxmlformats.org/drawingml/2006/table">
            <a:tbl>
              <a:tblPr/>
              <a:tblGrid>
                <a:gridCol w="1066800"/>
                <a:gridCol w="3378200"/>
              </a:tblGrid>
              <a:tr h="0">
                <a:tc>
                  <a:txBody>
                    <a:bodyPr/>
                    <a:lstStyle/>
                    <a:p>
                      <a:r>
                        <a:rPr lang="en-US" b="1" dirty="0">
                          <a:effectLst/>
                        </a:rPr>
                        <a:t>Wildcard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Matches any element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Matches any attribute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any node of any kind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1371600" y="6371074"/>
            <a:ext cx="9601200" cy="369332"/>
          </a:xfrm>
          <a:prstGeom prst="rect">
            <a:avLst/>
          </a:prstGeom>
        </p:spPr>
        <p:txBody>
          <a:bodyPr wrap="square">
            <a:spAutoFit/>
          </a:bodyPr>
          <a:lstStyle/>
          <a:p>
            <a:r>
              <a:rPr lang="en-US"/>
              <a:t>By using the | operator in an XPath expression you can select several paths.</a:t>
            </a:r>
          </a:p>
        </p:txBody>
      </p:sp>
    </p:spTree>
    <p:extLst>
      <p:ext uri="{BB962C8B-B14F-4D97-AF65-F5344CB8AC3E}">
        <p14:creationId xmlns:p14="http://schemas.microsoft.com/office/powerpoint/2010/main" val="1377493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601200" cy="1485900"/>
          </a:xfrm>
        </p:spPr>
        <p:txBody>
          <a:bodyPr/>
          <a:lstStyle/>
          <a:p>
            <a:r>
              <a:rPr lang="en-US" smtClean="0"/>
              <a:t>XPath Predicates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6305767"/>
              </p:ext>
            </p:extLst>
          </p:nvPr>
        </p:nvGraphicFramePr>
        <p:xfrm>
          <a:off x="1371600" y="1845737"/>
          <a:ext cx="6502400" cy="4481021"/>
        </p:xfrm>
        <a:graphic>
          <a:graphicData uri="http://schemas.openxmlformats.org/drawingml/2006/table">
            <a:tbl>
              <a:tblPr/>
              <a:tblGrid>
                <a:gridCol w="2518758"/>
                <a:gridCol w="3983642"/>
              </a:tblGrid>
              <a:tr h="176859">
                <a:tc>
                  <a:txBody>
                    <a:bodyPr/>
                    <a:lstStyle/>
                    <a:p>
                      <a:r>
                        <a:rPr lang="en-US" sz="1400" b="1" dirty="0">
                          <a:effectLst/>
                        </a:rPr>
                        <a:t>Path Expression</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Result</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189">
                <a:tc>
                  <a:txBody>
                    <a:bodyPr/>
                    <a:lstStyle/>
                    <a:p>
                      <a:r>
                        <a:rPr lang="en-US" sz="1400"/>
                        <a:t>/bookstore/book[1] </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Selects the first book element that is the child of the bookstore element. </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504">
                <a:tc>
                  <a:txBody>
                    <a:bodyPr/>
                    <a:lstStyle/>
                    <a:p>
                      <a:r>
                        <a:rPr lang="en-US" sz="1400"/>
                        <a:t>/bookstore/book[last()]</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Selects the last book element that is the child of the bookstore element</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504">
                <a:tc>
                  <a:txBody>
                    <a:bodyPr/>
                    <a:lstStyle/>
                    <a:p>
                      <a:r>
                        <a:rPr lang="en-US" sz="1400"/>
                        <a:t>/bookstore/book[last()-1]</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Selects the last but one book element that is the child of the bookstore element</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504">
                <a:tc>
                  <a:txBody>
                    <a:bodyPr/>
                    <a:lstStyle/>
                    <a:p>
                      <a:r>
                        <a:rPr lang="en-US" sz="1400"/>
                        <a:t>/bookstore/book[position()&lt;3]</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Selects the first two book elements that are children of the bookstore element</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504">
                <a:tc>
                  <a:txBody>
                    <a:bodyPr/>
                    <a:lstStyle/>
                    <a:p>
                      <a:r>
                        <a:rPr lang="en-US" sz="1400"/>
                        <a:t>//title[@lang]</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Selects all the title elements that have an attribute named lang</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504">
                <a:tc>
                  <a:txBody>
                    <a:bodyPr/>
                    <a:lstStyle/>
                    <a:p>
                      <a:r>
                        <a:rPr lang="en-US" sz="1400"/>
                        <a:t>//title[@lang='en']</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Selects all the title elements that have a "lang" attribute with a value of "en"</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148">
                <a:tc>
                  <a:txBody>
                    <a:bodyPr/>
                    <a:lstStyle/>
                    <a:p>
                      <a:r>
                        <a:rPr lang="en-US" sz="1400"/>
                        <a:t>/bookstore/book[price&gt;35.00]</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Selects all the book elements of the bookstore element that have a price element with a value greater than 35.00</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148">
                <a:tc>
                  <a:txBody>
                    <a:bodyPr/>
                    <a:lstStyle/>
                    <a:p>
                      <a:r>
                        <a:rPr lang="en-US" sz="1400"/>
                        <a:t>/bookstore/book[price&gt;35.00]/title</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Selects all the title elements of the book elements of the bookstore element that have a price element with a value greater than 35.00</a:t>
                      </a:r>
                    </a:p>
                  </a:txBody>
                  <a:tcPr marL="44215" marR="44215" marT="22107" marB="221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371600" y="971550"/>
            <a:ext cx="10515600" cy="646331"/>
          </a:xfrm>
          <a:prstGeom prst="rect">
            <a:avLst/>
          </a:prstGeom>
        </p:spPr>
        <p:txBody>
          <a:bodyPr wrap="square">
            <a:spAutoFit/>
          </a:bodyPr>
          <a:lstStyle/>
          <a:p>
            <a:r>
              <a:rPr lang="en-US" dirty="0"/>
              <a:t>Predicates are used to find a specific node or a node that contains a specific value. Predicates are always embedded in square brackets.</a:t>
            </a:r>
          </a:p>
        </p:txBody>
      </p:sp>
      <p:sp>
        <p:nvSpPr>
          <p:cNvPr id="6" name="Rectangle 5"/>
          <p:cNvSpPr/>
          <p:nvPr/>
        </p:nvSpPr>
        <p:spPr>
          <a:xfrm>
            <a:off x="8013700" y="2087037"/>
            <a:ext cx="3987800" cy="3693319"/>
          </a:xfrm>
          <a:prstGeom prst="rect">
            <a:avLst/>
          </a:prstGeom>
        </p:spPr>
        <p:txBody>
          <a:bodyPr wrap="square">
            <a:spAutoFit/>
          </a:bodyPr>
          <a:lstStyle/>
          <a:p>
            <a:r>
              <a:rPr lang="en-US" dirty="0">
                <a:solidFill>
                  <a:srgbClr val="0000CD"/>
                </a:solidFill>
              </a:rPr>
              <a:t>&lt;</a:t>
            </a:r>
            <a:r>
              <a:rPr lang="en-US" dirty="0">
                <a:solidFill>
                  <a:srgbClr val="A52A2A"/>
                </a:solidFill>
              </a:rPr>
              <a:t>bookstore</a:t>
            </a:r>
            <a:r>
              <a:rPr lang="en-US" dirty="0">
                <a:solidFill>
                  <a:srgbClr val="0000CD"/>
                </a:solidFill>
              </a:rPr>
              <a:t>&gt;</a:t>
            </a:r>
            <a:r>
              <a:rPr lang="en-US" dirty="0"/>
              <a:t/>
            </a:r>
            <a:br>
              <a:rPr lang="en-US" dirty="0"/>
            </a:br>
            <a:r>
              <a:rPr lang="en-US" dirty="0"/>
              <a:t/>
            </a:r>
            <a:br>
              <a:rPr lang="en-US" dirty="0"/>
            </a:br>
            <a:r>
              <a:rPr lang="en-US" dirty="0">
                <a:solidFill>
                  <a:srgbClr val="0000CD"/>
                </a:solidFill>
              </a:rPr>
              <a:t>&lt;</a:t>
            </a:r>
            <a:r>
              <a:rPr lang="en-US" dirty="0">
                <a:solidFill>
                  <a:srgbClr val="A52A2A"/>
                </a:solidFill>
              </a:rPr>
              <a:t>book</a:t>
            </a:r>
            <a:r>
              <a:rPr lang="en-US" dirty="0">
                <a:solidFill>
                  <a:srgbClr val="0000CD"/>
                </a:solidFill>
              </a:rPr>
              <a:t>&gt;</a:t>
            </a:r>
            <a:r>
              <a:rPr lang="en-US" dirty="0"/>
              <a:t/>
            </a:r>
            <a:br>
              <a:rPr lang="en-US" dirty="0"/>
            </a:br>
            <a:r>
              <a:rPr lang="en-US" dirty="0"/>
              <a:t>  </a:t>
            </a:r>
            <a:r>
              <a:rPr lang="en-US" dirty="0">
                <a:solidFill>
                  <a:srgbClr val="0000CD"/>
                </a:solidFill>
              </a:rPr>
              <a:t>&lt;</a:t>
            </a:r>
            <a:r>
              <a:rPr lang="en-US" dirty="0">
                <a:solidFill>
                  <a:srgbClr val="A52A2A"/>
                </a:solidFill>
              </a:rPr>
              <a:t>title</a:t>
            </a:r>
            <a:r>
              <a:rPr lang="en-US" dirty="0">
                <a:solidFill>
                  <a:srgbClr val="FF0000"/>
                </a:solidFill>
              </a:rPr>
              <a:t> </a:t>
            </a:r>
            <a:r>
              <a:rPr lang="en-US" dirty="0" err="1">
                <a:solidFill>
                  <a:srgbClr val="FF0000"/>
                </a:solidFill>
              </a:rPr>
              <a:t>lang</a:t>
            </a:r>
            <a:r>
              <a:rPr lang="en-US" dirty="0">
                <a:solidFill>
                  <a:srgbClr val="0000CD"/>
                </a:solidFill>
              </a:rPr>
              <a:t>="</a:t>
            </a:r>
            <a:r>
              <a:rPr lang="en-US" dirty="0" err="1">
                <a:solidFill>
                  <a:srgbClr val="0000CD"/>
                </a:solidFill>
              </a:rPr>
              <a:t>en</a:t>
            </a:r>
            <a:r>
              <a:rPr lang="en-US" dirty="0">
                <a:solidFill>
                  <a:srgbClr val="0000CD"/>
                </a:solidFill>
              </a:rPr>
              <a:t>"&gt;</a:t>
            </a:r>
            <a:r>
              <a:rPr lang="en-US" dirty="0"/>
              <a:t>Harry Potter</a:t>
            </a:r>
            <a:r>
              <a:rPr lang="en-US" dirty="0">
                <a:solidFill>
                  <a:srgbClr val="0000CD"/>
                </a:solidFill>
              </a:rPr>
              <a:t>&lt;</a:t>
            </a:r>
            <a:r>
              <a:rPr lang="en-US" dirty="0">
                <a:solidFill>
                  <a:srgbClr val="A52A2A"/>
                </a:solidFill>
              </a:rPr>
              <a:t>/title</a:t>
            </a:r>
            <a:r>
              <a:rPr lang="en-US" dirty="0">
                <a:solidFill>
                  <a:srgbClr val="0000CD"/>
                </a:solidFill>
              </a:rPr>
              <a:t>&gt;</a:t>
            </a:r>
            <a:r>
              <a:rPr lang="en-US" dirty="0"/>
              <a:t/>
            </a:r>
            <a:br>
              <a:rPr lang="en-US" dirty="0"/>
            </a:br>
            <a:r>
              <a:rPr lang="en-US" dirty="0"/>
              <a:t>  </a:t>
            </a:r>
            <a:r>
              <a:rPr lang="en-US" dirty="0">
                <a:solidFill>
                  <a:srgbClr val="0000CD"/>
                </a:solidFill>
              </a:rPr>
              <a:t>&lt;</a:t>
            </a:r>
            <a:r>
              <a:rPr lang="en-US" dirty="0">
                <a:solidFill>
                  <a:srgbClr val="A52A2A"/>
                </a:solidFill>
              </a:rPr>
              <a:t>price</a:t>
            </a:r>
            <a:r>
              <a:rPr lang="en-US" dirty="0">
                <a:solidFill>
                  <a:srgbClr val="0000CD"/>
                </a:solidFill>
              </a:rPr>
              <a:t>&gt;</a:t>
            </a:r>
            <a:r>
              <a:rPr lang="en-US" dirty="0"/>
              <a:t>29.99</a:t>
            </a:r>
            <a:r>
              <a:rPr lang="en-US" dirty="0">
                <a:solidFill>
                  <a:srgbClr val="0000CD"/>
                </a:solidFill>
              </a:rPr>
              <a:t>&lt;</a:t>
            </a:r>
            <a:r>
              <a:rPr lang="en-US" dirty="0">
                <a:solidFill>
                  <a:srgbClr val="A52A2A"/>
                </a:solidFill>
              </a:rPr>
              <a:t>/price</a:t>
            </a:r>
            <a:r>
              <a:rPr lang="en-US" dirty="0">
                <a:solidFill>
                  <a:srgbClr val="0000CD"/>
                </a:solidFill>
              </a:rPr>
              <a:t>&gt;</a:t>
            </a:r>
            <a:r>
              <a:rPr lang="en-US" dirty="0"/>
              <a:t/>
            </a:r>
            <a:br>
              <a:rPr lang="en-US" dirty="0"/>
            </a:br>
            <a:r>
              <a:rPr lang="en-US" dirty="0">
                <a:solidFill>
                  <a:srgbClr val="0000CD"/>
                </a:solidFill>
              </a:rPr>
              <a:t>&lt;</a:t>
            </a:r>
            <a:r>
              <a:rPr lang="en-US" dirty="0">
                <a:solidFill>
                  <a:srgbClr val="A52A2A"/>
                </a:solidFill>
              </a:rPr>
              <a:t>/book</a:t>
            </a:r>
            <a:r>
              <a:rPr lang="en-US" dirty="0">
                <a:solidFill>
                  <a:srgbClr val="0000CD"/>
                </a:solidFill>
              </a:rPr>
              <a:t>&gt;</a:t>
            </a:r>
            <a:r>
              <a:rPr lang="en-US" dirty="0"/>
              <a:t/>
            </a:r>
            <a:br>
              <a:rPr lang="en-US" dirty="0"/>
            </a:br>
            <a:r>
              <a:rPr lang="en-US" dirty="0"/>
              <a:t/>
            </a:r>
            <a:br>
              <a:rPr lang="en-US" dirty="0"/>
            </a:br>
            <a:r>
              <a:rPr lang="en-US" dirty="0">
                <a:solidFill>
                  <a:srgbClr val="0000CD"/>
                </a:solidFill>
              </a:rPr>
              <a:t>&lt;</a:t>
            </a:r>
            <a:r>
              <a:rPr lang="en-US" dirty="0">
                <a:solidFill>
                  <a:srgbClr val="A52A2A"/>
                </a:solidFill>
              </a:rPr>
              <a:t>book</a:t>
            </a:r>
            <a:r>
              <a:rPr lang="en-US" dirty="0">
                <a:solidFill>
                  <a:srgbClr val="0000CD"/>
                </a:solidFill>
              </a:rPr>
              <a:t>&gt;</a:t>
            </a:r>
            <a:r>
              <a:rPr lang="en-US" dirty="0"/>
              <a:t/>
            </a:r>
            <a:br>
              <a:rPr lang="en-US" dirty="0"/>
            </a:br>
            <a:r>
              <a:rPr lang="en-US" dirty="0"/>
              <a:t>  </a:t>
            </a:r>
            <a:r>
              <a:rPr lang="en-US" dirty="0">
                <a:solidFill>
                  <a:srgbClr val="0000CD"/>
                </a:solidFill>
              </a:rPr>
              <a:t>&lt;</a:t>
            </a:r>
            <a:r>
              <a:rPr lang="en-US" dirty="0">
                <a:solidFill>
                  <a:srgbClr val="A52A2A"/>
                </a:solidFill>
              </a:rPr>
              <a:t>title</a:t>
            </a:r>
            <a:r>
              <a:rPr lang="en-US" dirty="0">
                <a:solidFill>
                  <a:srgbClr val="FF0000"/>
                </a:solidFill>
              </a:rPr>
              <a:t> </a:t>
            </a:r>
            <a:r>
              <a:rPr lang="en-US" dirty="0" err="1">
                <a:solidFill>
                  <a:srgbClr val="FF0000"/>
                </a:solidFill>
              </a:rPr>
              <a:t>lang</a:t>
            </a:r>
            <a:r>
              <a:rPr lang="en-US" dirty="0">
                <a:solidFill>
                  <a:srgbClr val="0000CD"/>
                </a:solidFill>
              </a:rPr>
              <a:t>="</a:t>
            </a:r>
            <a:r>
              <a:rPr lang="en-US" dirty="0" err="1">
                <a:solidFill>
                  <a:srgbClr val="0000CD"/>
                </a:solidFill>
              </a:rPr>
              <a:t>en</a:t>
            </a:r>
            <a:r>
              <a:rPr lang="en-US" dirty="0">
                <a:solidFill>
                  <a:srgbClr val="0000CD"/>
                </a:solidFill>
              </a:rPr>
              <a:t>"&gt;</a:t>
            </a:r>
            <a:r>
              <a:rPr lang="en-US" dirty="0"/>
              <a:t>Learning XML</a:t>
            </a:r>
            <a:r>
              <a:rPr lang="en-US" dirty="0">
                <a:solidFill>
                  <a:srgbClr val="0000CD"/>
                </a:solidFill>
              </a:rPr>
              <a:t>&lt;</a:t>
            </a:r>
            <a:r>
              <a:rPr lang="en-US" dirty="0">
                <a:solidFill>
                  <a:srgbClr val="A52A2A"/>
                </a:solidFill>
              </a:rPr>
              <a:t>/title</a:t>
            </a:r>
            <a:r>
              <a:rPr lang="en-US" dirty="0">
                <a:solidFill>
                  <a:srgbClr val="0000CD"/>
                </a:solidFill>
              </a:rPr>
              <a:t>&gt;</a:t>
            </a:r>
            <a:r>
              <a:rPr lang="en-US" dirty="0"/>
              <a:t/>
            </a:r>
            <a:br>
              <a:rPr lang="en-US" dirty="0"/>
            </a:br>
            <a:r>
              <a:rPr lang="en-US" dirty="0"/>
              <a:t>  </a:t>
            </a:r>
            <a:r>
              <a:rPr lang="en-US" dirty="0">
                <a:solidFill>
                  <a:srgbClr val="0000CD"/>
                </a:solidFill>
              </a:rPr>
              <a:t>&lt;</a:t>
            </a:r>
            <a:r>
              <a:rPr lang="en-US" dirty="0">
                <a:solidFill>
                  <a:srgbClr val="A52A2A"/>
                </a:solidFill>
              </a:rPr>
              <a:t>price</a:t>
            </a:r>
            <a:r>
              <a:rPr lang="en-US" dirty="0">
                <a:solidFill>
                  <a:srgbClr val="0000CD"/>
                </a:solidFill>
              </a:rPr>
              <a:t>&gt;</a:t>
            </a:r>
            <a:r>
              <a:rPr lang="en-US" dirty="0"/>
              <a:t>39.95</a:t>
            </a:r>
            <a:r>
              <a:rPr lang="en-US" dirty="0">
                <a:solidFill>
                  <a:srgbClr val="0000CD"/>
                </a:solidFill>
              </a:rPr>
              <a:t>&lt;</a:t>
            </a:r>
            <a:r>
              <a:rPr lang="en-US" dirty="0">
                <a:solidFill>
                  <a:srgbClr val="A52A2A"/>
                </a:solidFill>
              </a:rPr>
              <a:t>/price</a:t>
            </a:r>
            <a:r>
              <a:rPr lang="en-US" dirty="0">
                <a:solidFill>
                  <a:srgbClr val="0000CD"/>
                </a:solidFill>
              </a:rPr>
              <a:t>&gt;</a:t>
            </a:r>
            <a:r>
              <a:rPr lang="en-US" dirty="0"/>
              <a:t/>
            </a:r>
            <a:br>
              <a:rPr lang="en-US" dirty="0"/>
            </a:br>
            <a:r>
              <a:rPr lang="en-US" dirty="0">
                <a:solidFill>
                  <a:srgbClr val="0000CD"/>
                </a:solidFill>
              </a:rPr>
              <a:t>&lt;</a:t>
            </a:r>
            <a:r>
              <a:rPr lang="en-US" dirty="0">
                <a:solidFill>
                  <a:srgbClr val="A52A2A"/>
                </a:solidFill>
              </a:rPr>
              <a:t>/book</a:t>
            </a:r>
            <a:r>
              <a:rPr lang="en-US" dirty="0">
                <a:solidFill>
                  <a:srgbClr val="0000CD"/>
                </a:solidFill>
              </a:rPr>
              <a:t>&gt;</a:t>
            </a:r>
            <a:r>
              <a:rPr lang="en-US" dirty="0"/>
              <a:t/>
            </a:r>
            <a:br>
              <a:rPr lang="en-US" dirty="0"/>
            </a:br>
            <a:r>
              <a:rPr lang="en-US" dirty="0"/>
              <a:t/>
            </a:r>
            <a:br>
              <a:rPr lang="en-US" dirty="0"/>
            </a:br>
            <a:r>
              <a:rPr lang="en-US" dirty="0">
                <a:solidFill>
                  <a:srgbClr val="0000CD"/>
                </a:solidFill>
              </a:rPr>
              <a:t>&lt;</a:t>
            </a:r>
            <a:r>
              <a:rPr lang="en-US" dirty="0">
                <a:solidFill>
                  <a:srgbClr val="A52A2A"/>
                </a:solidFill>
              </a:rPr>
              <a:t>/bookstore</a:t>
            </a:r>
            <a:r>
              <a:rPr lang="en-US" dirty="0">
                <a:solidFill>
                  <a:srgbClr val="0000CD"/>
                </a:solidFill>
              </a:rPr>
              <a:t>&gt;</a:t>
            </a:r>
            <a:endParaRPr lang="en-US" dirty="0"/>
          </a:p>
        </p:txBody>
      </p:sp>
    </p:spTree>
    <p:extLst>
      <p:ext uri="{BB962C8B-B14F-4D97-AF65-F5344CB8AC3E}">
        <p14:creationId xmlns:p14="http://schemas.microsoft.com/office/powerpoint/2010/main" val="44637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54000"/>
            <a:ext cx="9601200" cy="1485900"/>
          </a:xfrm>
        </p:spPr>
        <p:txBody>
          <a:bodyPr/>
          <a:lstStyle/>
          <a:p>
            <a:r>
              <a:rPr lang="en-US" smtClean="0"/>
              <a:t>XPath </a:t>
            </a:r>
            <a:r>
              <a:rPr lang="en-US" dirty="0" smtClean="0"/>
              <a:t>Axes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062340"/>
              </p:ext>
            </p:extLst>
          </p:nvPr>
        </p:nvGraphicFramePr>
        <p:xfrm>
          <a:off x="1371600" y="1396999"/>
          <a:ext cx="10566400" cy="5426168"/>
        </p:xfrm>
        <a:graphic>
          <a:graphicData uri="http://schemas.openxmlformats.org/drawingml/2006/table">
            <a:tbl>
              <a:tblPr/>
              <a:tblGrid>
                <a:gridCol w="4015232"/>
                <a:gridCol w="6551168"/>
              </a:tblGrid>
              <a:tr h="262577">
                <a:tc>
                  <a:txBody>
                    <a:bodyPr/>
                    <a:lstStyle/>
                    <a:p>
                      <a:r>
                        <a:rPr lang="en-US" sz="1600" b="1" dirty="0" err="1">
                          <a:effectLst/>
                        </a:rPr>
                        <a:t>AxisName</a:t>
                      </a:r>
                      <a:endParaRPr lang="en-US" sz="1600" b="1" dirty="0">
                        <a:effectLst/>
                      </a:endParaRP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effectLst/>
                        </a:rPr>
                        <a:t>Result</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509">
                <a:tc>
                  <a:txBody>
                    <a:bodyPr/>
                    <a:lstStyle/>
                    <a:p>
                      <a:r>
                        <a:rPr lang="en-US" sz="1600" dirty="0"/>
                        <a:t>ancestor</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ancestors (parent, grandparent, etc.)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509">
                <a:tc>
                  <a:txBody>
                    <a:bodyPr/>
                    <a:lstStyle/>
                    <a:p>
                      <a:r>
                        <a:rPr lang="en-US" sz="1600"/>
                        <a:t>ancestor-or-self</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ancestors (parent, grandparent, etc.) of the current node and the current node itself</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dirty="0"/>
                        <a:t>attribute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attributes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a:t>child</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children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509">
                <a:tc>
                  <a:txBody>
                    <a:bodyPr/>
                    <a:lstStyle/>
                    <a:p>
                      <a:r>
                        <a:rPr lang="en-US" sz="1600"/>
                        <a:t>descendant</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descendants (children, grandchildren, etc.)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509">
                <a:tc>
                  <a:txBody>
                    <a:bodyPr/>
                    <a:lstStyle/>
                    <a:p>
                      <a:r>
                        <a:rPr lang="en-US" sz="1600"/>
                        <a:t>descendant-or-self</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descendants (children, grandchildren, etc.) of the current node and the current node itself</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509">
                <a:tc>
                  <a:txBody>
                    <a:bodyPr/>
                    <a:lstStyle/>
                    <a:p>
                      <a:r>
                        <a:rPr lang="en-US" sz="1600"/>
                        <a:t>following</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everything in the document after the closing tag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a:t>following-sibling</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siblings after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a:t>namespace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namespace nodes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dirty="0"/>
                        <a:t>parent</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the parent of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6441">
                <a:tc>
                  <a:txBody>
                    <a:bodyPr/>
                    <a:lstStyle/>
                    <a:p>
                      <a:r>
                        <a:rPr lang="en-US" sz="1600"/>
                        <a:t>preceding</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nodes that appear before the current node in the document, except ancestors, attribute nodes and namespace nodes</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a:t>preceding-sibling</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all siblings before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77">
                <a:tc>
                  <a:txBody>
                    <a:bodyPr/>
                    <a:lstStyle/>
                    <a:p>
                      <a:r>
                        <a:rPr lang="en-US" sz="1600"/>
                        <a:t>self</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Selects the current node</a:t>
                      </a:r>
                    </a:p>
                  </a:txBody>
                  <a:tcPr marL="46512" marR="46512" marT="23256" marB="232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371600" y="958849"/>
            <a:ext cx="9248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An axis defines a node-set relative to the current node</a:t>
            </a:r>
            <a:r>
              <a:rPr kumimoji="0" lang="en-US" altLang="en-US" sz="1800" b="0" i="0" u="none" strike="noStrike" cap="none" normalizeH="0" baseline="0" dirty="0" smtClean="0">
                <a:ln>
                  <a:noFill/>
                </a:ln>
                <a:solidFill>
                  <a:schemeClr val="tx1"/>
                </a:solidFill>
                <a:effectLst/>
                <a:latin typeface="Arial" charset="0"/>
              </a:rPr>
              <a:t>. (</a:t>
            </a:r>
            <a:r>
              <a:rPr kumimoji="0" lang="en-US" altLang="en-US" sz="1800" b="0" i="1" u="none" strike="noStrike" cap="none" normalizeH="0" baseline="0" dirty="0" err="1" smtClean="0">
                <a:ln>
                  <a:noFill/>
                </a:ln>
                <a:solidFill>
                  <a:schemeClr val="tx1"/>
                </a:solidFill>
                <a:effectLst/>
                <a:latin typeface="Arial" charset="0"/>
              </a:rPr>
              <a:t>axisname</a:t>
            </a:r>
            <a:r>
              <a:rPr kumimoji="0" lang="en-US" altLang="en-US" sz="1800" b="0" i="1" u="none" strike="noStrike" cap="none" normalizeH="0" baseline="0" dirty="0" smtClean="0">
                <a:ln>
                  <a:noFill/>
                </a:ln>
                <a:solidFill>
                  <a:schemeClr val="tx1"/>
                </a:solidFill>
                <a:effectLst/>
                <a:latin typeface="Arial" charset="0"/>
              </a:rPr>
              <a:t>::node[predicate]</a:t>
            </a:r>
            <a:r>
              <a:rPr kumimoji="0" lang="en-US" altLang="en-US" sz="1800" b="0" i="0" u="none" strike="noStrike" cap="none" normalizeH="0" baseline="0" dirty="0" smtClean="0">
                <a:ln>
                  <a:noFill/>
                </a:ln>
                <a:solidFill>
                  <a:schemeClr val="tx1"/>
                </a:solidFill>
                <a:effectLst/>
                <a:latin typeface="Arial" charset="0"/>
              </a:rPr>
              <a:t>)</a:t>
            </a: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3031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601200" cy="1485900"/>
          </a:xfrm>
        </p:spPr>
        <p:txBody>
          <a:bodyPr/>
          <a:lstStyle/>
          <a:p>
            <a:r>
              <a:rPr lang="en-US" smtClean="0"/>
              <a:t>XPath Axes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424300"/>
              </p:ext>
            </p:extLst>
          </p:nvPr>
        </p:nvGraphicFramePr>
        <p:xfrm>
          <a:off x="1371600" y="971550"/>
          <a:ext cx="10566400" cy="5645147"/>
        </p:xfrm>
        <a:graphic>
          <a:graphicData uri="http://schemas.openxmlformats.org/drawingml/2006/table">
            <a:tbl>
              <a:tblPr/>
              <a:tblGrid>
                <a:gridCol w="4015232"/>
                <a:gridCol w="6551168"/>
              </a:tblGrid>
              <a:tr h="480438">
                <a:tc>
                  <a:txBody>
                    <a:bodyPr/>
                    <a:lstStyle/>
                    <a:p>
                      <a:r>
                        <a:rPr lang="en-US" sz="1500" b="1" dirty="0">
                          <a:effectLst/>
                        </a:rPr>
                        <a:t>Example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a:effectLst/>
                        </a:rPr>
                        <a:t>Result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dirty="0"/>
                        <a:t>child</a:t>
                      </a:r>
                      <a:r>
                        <a:rPr lang="en-US" sz="1500" dirty="0" smtClean="0"/>
                        <a:t>::node1</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Selects all </a:t>
                      </a:r>
                      <a:r>
                        <a:rPr lang="en-US" sz="1500" dirty="0" smtClean="0"/>
                        <a:t>node1</a:t>
                      </a:r>
                      <a:r>
                        <a:rPr lang="en-US" sz="1500" baseline="0" dirty="0" smtClean="0"/>
                        <a:t> </a:t>
                      </a:r>
                      <a:r>
                        <a:rPr lang="en-US" sz="1500" dirty="0" smtClean="0"/>
                        <a:t>nodes </a:t>
                      </a:r>
                      <a:r>
                        <a:rPr lang="en-US" sz="1500" dirty="0"/>
                        <a:t>that are children 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dirty="0"/>
                        <a:t>attribute</a:t>
                      </a:r>
                      <a:r>
                        <a:rPr lang="en-US" sz="1500" dirty="0" smtClean="0"/>
                        <a:t>::att1</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Selects the </a:t>
                      </a:r>
                      <a:r>
                        <a:rPr lang="en-US" sz="1500" dirty="0" smtClean="0"/>
                        <a:t>att1 </a:t>
                      </a:r>
                      <a:r>
                        <a:rPr lang="en-US" sz="1500" dirty="0"/>
                        <a:t>attribute 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a:t>child::*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Selects all element children 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a:t>attribute::*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Selects all attributes 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a:t>child::text()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Selects all text node children 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a:t>child::node()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Selects all children 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dirty="0"/>
                        <a:t>descendant</a:t>
                      </a:r>
                      <a:r>
                        <a:rPr lang="en-US" sz="1500" dirty="0" smtClean="0"/>
                        <a:t>::node1</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Selects all </a:t>
                      </a:r>
                      <a:r>
                        <a:rPr lang="en-US" sz="1500" dirty="0" smtClean="0"/>
                        <a:t>node1 descendants </a:t>
                      </a:r>
                      <a:r>
                        <a:rPr lang="en-US" sz="1500" dirty="0"/>
                        <a:t>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dirty="0"/>
                        <a:t>ancestor</a:t>
                      </a:r>
                      <a:r>
                        <a:rPr lang="en-US" sz="1500" dirty="0" smtClean="0"/>
                        <a:t>::node1</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Selects all </a:t>
                      </a:r>
                      <a:r>
                        <a:rPr lang="en-US" sz="1500" dirty="0" smtClean="0"/>
                        <a:t>node1 ancestors </a:t>
                      </a:r>
                      <a:r>
                        <a:rPr lang="en-US" sz="1500" dirty="0"/>
                        <a:t>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0767">
                <a:tc>
                  <a:txBody>
                    <a:bodyPr/>
                    <a:lstStyle/>
                    <a:p>
                      <a:r>
                        <a:rPr lang="en-US" sz="1500" dirty="0"/>
                        <a:t>ancestor-or-self</a:t>
                      </a:r>
                      <a:r>
                        <a:rPr lang="en-US" sz="1500" dirty="0" smtClean="0"/>
                        <a:t>::node1</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Selects all </a:t>
                      </a:r>
                      <a:r>
                        <a:rPr lang="en-US" sz="1500" dirty="0" smtClean="0"/>
                        <a:t>node1 ancestors </a:t>
                      </a:r>
                      <a:r>
                        <a:rPr lang="en-US" sz="1500" dirty="0"/>
                        <a:t>of the current node - and the current as well if it is a </a:t>
                      </a:r>
                      <a:r>
                        <a:rPr lang="en-US" sz="1500" dirty="0" smtClean="0"/>
                        <a:t>node1 node</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38">
                <a:tc>
                  <a:txBody>
                    <a:bodyPr/>
                    <a:lstStyle/>
                    <a:p>
                      <a:r>
                        <a:rPr lang="en-US" sz="1500" dirty="0"/>
                        <a:t>child::*/child</a:t>
                      </a:r>
                      <a:r>
                        <a:rPr lang="en-US" sz="1500" dirty="0" smtClean="0"/>
                        <a:t>::node1</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Selects all </a:t>
                      </a:r>
                      <a:r>
                        <a:rPr lang="en-US" sz="1500" dirty="0" smtClean="0"/>
                        <a:t>node1 grandchildren </a:t>
                      </a:r>
                      <a:r>
                        <a:rPr lang="en-US" sz="1500" dirty="0"/>
                        <a:t>of the current node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1264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2100"/>
            <a:ext cx="9601200" cy="1485900"/>
          </a:xfrm>
        </p:spPr>
        <p:txBody>
          <a:bodyPr/>
          <a:lstStyle/>
          <a:p>
            <a:r>
              <a:rPr lang="en-US" dirty="0" smtClean="0"/>
              <a:t>XPath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8127344"/>
              </p:ext>
            </p:extLst>
          </p:nvPr>
        </p:nvGraphicFramePr>
        <p:xfrm>
          <a:off x="1371600" y="1778000"/>
          <a:ext cx="10642600" cy="4577625"/>
        </p:xfrm>
        <a:graphic>
          <a:graphicData uri="http://schemas.openxmlformats.org/drawingml/2006/table">
            <a:tbl>
              <a:tblPr/>
              <a:tblGrid>
                <a:gridCol w="889000"/>
                <a:gridCol w="4882065"/>
                <a:gridCol w="4871535"/>
              </a:tblGrid>
              <a:tr h="200302">
                <a:tc>
                  <a:txBody>
                    <a:bodyPr/>
                    <a:lstStyle/>
                    <a:p>
                      <a:r>
                        <a:rPr lang="en-US" sz="1600" b="1" dirty="0">
                          <a:effectLst/>
                        </a:rPr>
                        <a:t>Operator</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effectLst/>
                        </a:rPr>
                        <a:t>Description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Example</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664">
                <a:tc>
                  <a:txBody>
                    <a:bodyPr/>
                    <a:lstStyle/>
                    <a:p>
                      <a:r>
                        <a:rPr lang="hr-HR" sz="1600" dirty="0"/>
                        <a: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Computes two node-sets</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r-HR" sz="1600" dirty="0"/>
                        <a:t>//</a:t>
                      </a:r>
                      <a:r>
                        <a:rPr lang="hr-HR" sz="1600" dirty="0" err="1"/>
                        <a:t>book</a:t>
                      </a:r>
                      <a:r>
                        <a:rPr lang="hr-HR" sz="1600" dirty="0"/>
                        <a:t> | //cd</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30">
                <a:tc>
                  <a:txBody>
                    <a:bodyPr/>
                    <a:lstStyle/>
                    <a:p>
                      <a:r>
                        <a:rPr lang="mr-IN" sz="1600"/>
                        <a: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Addition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dirty="0"/>
                        <a:t>6 + 4</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302">
                <a:tc>
                  <a:txBody>
                    <a:bodyPr/>
                    <a:lstStyle/>
                    <a:p>
                      <a:r>
                        <a:rPr lang="mr-IN" sz="1600"/>
                        <a: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Subtraction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dirty="0"/>
                        <a:t>6 - 4</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38">
                <a:tc>
                  <a:txBody>
                    <a:bodyPr/>
                    <a:lstStyle/>
                    <a:p>
                      <a:r>
                        <a:rPr lang="mr-IN" sz="1600"/>
                        <a: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Multiplication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a:t>6 * 4</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193">
                <a:tc>
                  <a:txBody>
                    <a:bodyPr/>
                    <a:lstStyle/>
                    <a:p>
                      <a:r>
                        <a:rPr lang="en-US" sz="1600"/>
                        <a:t>div</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Division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a:t>8 div 4</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157">
                <a:tc>
                  <a:txBody>
                    <a:bodyPr/>
                    <a:lstStyle/>
                    <a:p>
                      <a:r>
                        <a:rPr lang="mr-IN" sz="1600"/>
                        <a: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Equal</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a:t>price=9.80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266">
                <a:tc>
                  <a:txBody>
                    <a:bodyPr/>
                    <a:lstStyle/>
                    <a:p>
                      <a:r>
                        <a:rPr lang="mr-IN" sz="1600"/>
                        <a: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Not equal</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a:t>price!=9.80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302">
                <a:tc>
                  <a:txBody>
                    <a:bodyPr/>
                    <a:lstStyle/>
                    <a:p>
                      <a:r>
                        <a:rPr lang="mr-IN" sz="1600"/>
                        <a:t>&lt;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Less than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price&lt;9.80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592">
                <a:tc>
                  <a:txBody>
                    <a:bodyPr/>
                    <a:lstStyle/>
                    <a:p>
                      <a:r>
                        <a:rPr lang="mr-IN" sz="1600"/>
                        <a:t>&lt;=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Less than or equal to</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a:t>price&lt;=9.80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411">
                <a:tc>
                  <a:txBody>
                    <a:bodyPr/>
                    <a:lstStyle/>
                    <a:p>
                      <a:r>
                        <a:rPr lang="mr-IN" sz="1600"/>
                        <a:t>&gt;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Greater than</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a:t>price&gt;9.80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701">
                <a:tc>
                  <a:txBody>
                    <a:bodyPr/>
                    <a:lstStyle/>
                    <a:p>
                      <a:r>
                        <a:rPr lang="mr-IN" sz="1600" dirty="0"/>
                        <a:t>&gt;=</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Greater than or equal to</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600" dirty="0" err="1"/>
                        <a:t>price</a:t>
                      </a:r>
                      <a:r>
                        <a:rPr lang="mr-IN" sz="1600" dirty="0"/>
                        <a:t>&gt;=9.80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85">
                <a:tc>
                  <a:txBody>
                    <a:bodyPr/>
                    <a:lstStyle/>
                    <a:p>
                      <a:r>
                        <a:rPr lang="en-US" sz="1600"/>
                        <a:t>or</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or</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price=9.80 or price=9.70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121">
                <a:tc>
                  <a:txBody>
                    <a:bodyPr/>
                    <a:lstStyle/>
                    <a:p>
                      <a:r>
                        <a:rPr lang="en-US" sz="1600"/>
                        <a:t>and</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and </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price&gt;9.00 and price&lt;9.90</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8737">
                <a:tc>
                  <a:txBody>
                    <a:bodyPr/>
                    <a:lstStyle/>
                    <a:p>
                      <a:r>
                        <a:rPr lang="en-US" sz="1600"/>
                        <a:t>mod</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Modulus (division remainder)</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600" dirty="0"/>
                        <a:t>5 mod 2</a:t>
                      </a:r>
                    </a:p>
                  </a:txBody>
                  <a:tcPr marL="8012" marR="8012" marT="4006" marB="4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320801" y="1015772"/>
            <a:ext cx="106933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Below </a:t>
            </a:r>
            <a:r>
              <a:rPr kumimoji="0" lang="en-US" altLang="en-US" sz="1600" b="1" i="0" u="none" strike="noStrike" cap="none" normalizeH="0" baseline="0" dirty="0">
                <a:ln>
                  <a:noFill/>
                </a:ln>
                <a:solidFill>
                  <a:schemeClr val="tx1"/>
                </a:solidFill>
                <a:effectLst/>
                <a:latin typeface="Arial" charset="0"/>
              </a:rPr>
              <a:t>is a list of the operators that can be used in XPath expressions:</a:t>
            </a:r>
            <a:endParaRPr kumimoji="0" lang="en-US" alt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211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dirty="0" smtClean="0"/>
              <a:t>More XPath functions</a:t>
            </a:r>
            <a:endParaRPr lang="en-US" dirty="0"/>
          </a:p>
        </p:txBody>
      </p:sp>
      <p:sp>
        <p:nvSpPr>
          <p:cNvPr id="3" name="Content Placeholder 2"/>
          <p:cNvSpPr>
            <a:spLocks noGrp="1"/>
          </p:cNvSpPr>
          <p:nvPr>
            <p:ph idx="1"/>
          </p:nvPr>
        </p:nvSpPr>
        <p:spPr>
          <a:xfrm>
            <a:off x="1371600" y="1041400"/>
            <a:ext cx="9601200" cy="3581400"/>
          </a:xfrm>
        </p:spPr>
        <p:txBody>
          <a:bodyPr/>
          <a:lstStyle/>
          <a:p>
            <a:r>
              <a:rPr lang="en-US" dirty="0"/>
              <a:t>c</a:t>
            </a:r>
            <a:r>
              <a:rPr lang="en-US" dirty="0" smtClean="0"/>
              <a:t>ontains() - //div[contains(@</a:t>
            </a:r>
            <a:r>
              <a:rPr lang="en-US" dirty="0" err="1" smtClean="0"/>
              <a:t>id,’button</a:t>
            </a:r>
            <a:r>
              <a:rPr lang="en-US" dirty="0" smtClean="0"/>
              <a:t>’)]</a:t>
            </a:r>
          </a:p>
          <a:p>
            <a:r>
              <a:rPr lang="en-US" dirty="0"/>
              <a:t>s</a:t>
            </a:r>
            <a:r>
              <a:rPr lang="en-US" dirty="0" smtClean="0"/>
              <a:t>tarts-with() - //div[starts-with(@</a:t>
            </a:r>
            <a:r>
              <a:rPr lang="en-US" dirty="0" err="1" smtClean="0"/>
              <a:t>id,’but</a:t>
            </a:r>
            <a:r>
              <a:rPr lang="en-US" dirty="0" smtClean="0"/>
              <a:t>’)]</a:t>
            </a:r>
          </a:p>
          <a:p>
            <a:r>
              <a:rPr lang="en-US" dirty="0"/>
              <a:t>e</a:t>
            </a:r>
            <a:r>
              <a:rPr lang="en-US" dirty="0" smtClean="0"/>
              <a:t>nds-with() - //div[ends-with(@</a:t>
            </a:r>
            <a:r>
              <a:rPr lang="en-US" dirty="0" err="1" smtClean="0"/>
              <a:t>id,’ton</a:t>
            </a:r>
            <a:r>
              <a:rPr lang="en-US" dirty="0" smtClean="0"/>
              <a:t>’)]</a:t>
            </a:r>
          </a:p>
          <a:p>
            <a:r>
              <a:rPr lang="en-US" dirty="0"/>
              <a:t>t</a:t>
            </a:r>
            <a:r>
              <a:rPr lang="en-US" dirty="0" smtClean="0"/>
              <a:t>ext() - </a:t>
            </a:r>
            <a:r>
              <a:rPr lang="en-US" dirty="0"/>
              <a:t>//a[text()=‘welcome’]</a:t>
            </a:r>
          </a:p>
        </p:txBody>
      </p:sp>
    </p:spTree>
    <p:extLst>
      <p:ext uri="{BB962C8B-B14F-4D97-AF65-F5344CB8AC3E}">
        <p14:creationId xmlns:p14="http://schemas.microsoft.com/office/powerpoint/2010/main" val="1091423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371600" y="1473200"/>
            <a:ext cx="9601200" cy="3581400"/>
          </a:xfrm>
        </p:spPr>
        <p:txBody>
          <a:bodyPr/>
          <a:lstStyle/>
          <a:p>
            <a:pPr>
              <a:lnSpc>
                <a:spcPct val="100000"/>
              </a:lnSpc>
              <a:spcBef>
                <a:spcPts val="0"/>
              </a:spcBef>
              <a:spcAft>
                <a:spcPts val="0"/>
              </a:spcAft>
              <a:buFont typeface="Wingdings" charset="2"/>
              <a:buChar char="q"/>
            </a:pPr>
            <a:r>
              <a:rPr lang="en-US" dirty="0"/>
              <a:t>Introduction to Selenium WebDriver</a:t>
            </a:r>
          </a:p>
          <a:p>
            <a:pPr>
              <a:lnSpc>
                <a:spcPct val="100000"/>
              </a:lnSpc>
              <a:spcBef>
                <a:spcPts val="0"/>
              </a:spcBef>
              <a:spcAft>
                <a:spcPts val="0"/>
              </a:spcAft>
              <a:buFont typeface="Wingdings" charset="2"/>
              <a:buChar char="q"/>
            </a:pPr>
            <a:r>
              <a:rPr lang="en-US" dirty="0"/>
              <a:t>Java Refresher</a:t>
            </a:r>
          </a:p>
          <a:p>
            <a:pPr>
              <a:lnSpc>
                <a:spcPct val="100000"/>
              </a:lnSpc>
              <a:spcBef>
                <a:spcPts val="0"/>
              </a:spcBef>
              <a:spcAft>
                <a:spcPts val="0"/>
              </a:spcAft>
              <a:buFont typeface="Wingdings" charset="2"/>
              <a:buChar char="q"/>
            </a:pPr>
            <a:r>
              <a:rPr lang="en-US" dirty="0"/>
              <a:t>Introduction to Maven</a:t>
            </a:r>
          </a:p>
          <a:p>
            <a:pPr>
              <a:lnSpc>
                <a:spcPct val="100000"/>
              </a:lnSpc>
              <a:spcBef>
                <a:spcPts val="0"/>
              </a:spcBef>
              <a:spcAft>
                <a:spcPts val="0"/>
              </a:spcAft>
              <a:buFont typeface="Wingdings" charset="2"/>
              <a:buChar char="q"/>
            </a:pPr>
            <a:r>
              <a:rPr lang="en-US" dirty="0"/>
              <a:t>Selenium </a:t>
            </a:r>
            <a:r>
              <a:rPr lang="en-US" dirty="0" smtClean="0"/>
              <a:t>IDE</a:t>
            </a:r>
          </a:p>
          <a:p>
            <a:pPr>
              <a:lnSpc>
                <a:spcPct val="100000"/>
              </a:lnSpc>
              <a:spcBef>
                <a:spcPts val="0"/>
              </a:spcBef>
              <a:spcAft>
                <a:spcPts val="0"/>
              </a:spcAft>
              <a:buFont typeface="Wingdings" charset="2"/>
              <a:buChar char="q"/>
            </a:pPr>
            <a:r>
              <a:rPr lang="en-US" dirty="0"/>
              <a:t>Selenium WebDriver</a:t>
            </a:r>
          </a:p>
          <a:p>
            <a:pPr>
              <a:lnSpc>
                <a:spcPct val="100000"/>
              </a:lnSpc>
              <a:spcBef>
                <a:spcPts val="0"/>
              </a:spcBef>
              <a:spcAft>
                <a:spcPts val="0"/>
              </a:spcAft>
              <a:buFont typeface="Wingdings" charset="2"/>
              <a:buChar char="q"/>
            </a:pPr>
            <a:r>
              <a:rPr lang="en-US" dirty="0" smtClean="0"/>
              <a:t>Selenium Grid</a:t>
            </a:r>
          </a:p>
          <a:p>
            <a:pPr>
              <a:lnSpc>
                <a:spcPct val="100000"/>
              </a:lnSpc>
              <a:spcBef>
                <a:spcPts val="0"/>
              </a:spcBef>
              <a:spcAft>
                <a:spcPts val="0"/>
              </a:spcAft>
              <a:buFont typeface="Wingdings" charset="2"/>
              <a:buChar char="q"/>
            </a:pPr>
            <a:r>
              <a:rPr lang="en-US" dirty="0" smtClean="0"/>
              <a:t>JUnit vs. </a:t>
            </a:r>
            <a:r>
              <a:rPr lang="en-US" dirty="0" err="1" smtClean="0"/>
              <a:t>TestNg</a:t>
            </a:r>
            <a:endParaRPr lang="en-US" dirty="0" smtClean="0"/>
          </a:p>
          <a:p>
            <a:pPr>
              <a:lnSpc>
                <a:spcPct val="100000"/>
              </a:lnSpc>
              <a:spcBef>
                <a:spcPts val="0"/>
              </a:spcBef>
              <a:spcAft>
                <a:spcPts val="0"/>
              </a:spcAft>
              <a:buFont typeface="Wingdings" charset="2"/>
              <a:buChar char="q"/>
            </a:pPr>
            <a:r>
              <a:rPr lang="en-US" dirty="0" smtClean="0"/>
              <a:t>Frameworks</a:t>
            </a:r>
            <a:endParaRPr lang="en-US" dirty="0"/>
          </a:p>
          <a:p>
            <a:pPr marR="0" lvl="0" defTabSz="914400" eaLnBrk="1" fontAlgn="auto" latinLnBrk="0" hangingPunct="1">
              <a:lnSpc>
                <a:spcPct val="100000"/>
              </a:lnSpc>
              <a:spcBef>
                <a:spcPts val="0"/>
              </a:spcBef>
              <a:spcAft>
                <a:spcPts val="0"/>
              </a:spcAft>
              <a:buClrTx/>
              <a:buSzTx/>
              <a:buFont typeface="Wingdings" charset="2"/>
              <a:buChar char="q"/>
              <a:tabLst/>
              <a:defRPr/>
            </a:pPr>
            <a:endParaRPr lang="en-US" dirty="0"/>
          </a:p>
        </p:txBody>
      </p:sp>
      <p:sp>
        <p:nvSpPr>
          <p:cNvPr id="4" name="Rectangle 3"/>
          <p:cNvSpPr/>
          <p:nvPr/>
        </p:nvSpPr>
        <p:spPr>
          <a:xfrm>
            <a:off x="1371600" y="39469"/>
            <a:ext cx="9601200" cy="369332"/>
          </a:xfrm>
          <a:prstGeom prst="rect">
            <a:avLst/>
          </a:prstGeom>
        </p:spPr>
        <p:txBody>
          <a:bodyPr wrap="square">
            <a:spAutoFit/>
          </a:bodyPr>
          <a:lstStyle/>
          <a:p>
            <a:r>
              <a:rPr lang="en-US" i="1" dirty="0" smtClean="0"/>
              <a:t>“</a:t>
            </a:r>
            <a:r>
              <a:rPr lang="en-US" b="1" i="1" u="sng" dirty="0" smtClean="0">
                <a:solidFill>
                  <a:srgbClr val="0070C0"/>
                </a:solidFill>
              </a:rPr>
              <a:t>Selenium automates browsers</a:t>
            </a:r>
            <a:r>
              <a:rPr lang="en-US" b="1" dirty="0" smtClean="0">
                <a:solidFill>
                  <a:srgbClr val="0070C0"/>
                </a:solidFill>
              </a:rPr>
              <a:t>.</a:t>
            </a:r>
            <a:r>
              <a:rPr lang="en-US" dirty="0" smtClean="0">
                <a:solidFill>
                  <a:srgbClr val="0070C0"/>
                </a:solidFill>
              </a:rPr>
              <a:t> That's it! What you do with that power is entirely up to you.</a:t>
            </a:r>
            <a:r>
              <a:rPr lang="en-US" dirty="0" smtClean="0"/>
              <a:t>”</a:t>
            </a:r>
            <a:endParaRPr lang="en-US" dirty="0"/>
          </a:p>
        </p:txBody>
      </p:sp>
    </p:spTree>
    <p:extLst>
      <p:ext uri="{BB962C8B-B14F-4D97-AF65-F5344CB8AC3E}">
        <p14:creationId xmlns:p14="http://schemas.microsoft.com/office/powerpoint/2010/main" val="440346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0500"/>
            <a:ext cx="9601200" cy="1485900"/>
          </a:xfrm>
        </p:spPr>
        <p:txBody>
          <a:bodyPr/>
          <a:lstStyle/>
          <a:p>
            <a:r>
              <a:rPr lang="en-US" smtClean="0"/>
              <a:t>CSS Locators</a:t>
            </a:r>
            <a:endParaRPr lang="en-US"/>
          </a:p>
        </p:txBody>
      </p:sp>
      <p:sp>
        <p:nvSpPr>
          <p:cNvPr id="3" name="Content Placeholder 2"/>
          <p:cNvSpPr>
            <a:spLocks noGrp="1"/>
          </p:cNvSpPr>
          <p:nvPr>
            <p:ph idx="1"/>
          </p:nvPr>
        </p:nvSpPr>
        <p:spPr>
          <a:xfrm>
            <a:off x="1371600" y="933450"/>
            <a:ext cx="9601200" cy="3581400"/>
          </a:xfrm>
        </p:spPr>
        <p:txBody>
          <a:bodyPr/>
          <a:lstStyle/>
          <a:p>
            <a:r>
              <a:rPr lang="en-US" dirty="0" smtClean="0"/>
              <a:t>ID - #	e.g. </a:t>
            </a:r>
            <a:r>
              <a:rPr lang="en-US" dirty="0" err="1" smtClean="0"/>
              <a:t>input#username</a:t>
            </a:r>
            <a:endParaRPr lang="en-US" dirty="0" smtClean="0"/>
          </a:p>
          <a:p>
            <a:r>
              <a:rPr lang="en-US" dirty="0" smtClean="0"/>
              <a:t>Class - .	</a:t>
            </a:r>
            <a:r>
              <a:rPr lang="en-US" dirty="0"/>
              <a:t>e</a:t>
            </a:r>
            <a:r>
              <a:rPr lang="en-US" dirty="0" smtClean="0"/>
              <a:t>.g. </a:t>
            </a:r>
            <a:r>
              <a:rPr lang="en-US" dirty="0" err="1" smtClean="0"/>
              <a:t>input.textfield</a:t>
            </a:r>
            <a:endParaRPr lang="en-US" dirty="0" smtClean="0"/>
          </a:p>
          <a:p>
            <a:r>
              <a:rPr lang="en-US" dirty="0" smtClean="0"/>
              <a:t>Attribute	e.g. input[type=‘submit’]</a:t>
            </a:r>
          </a:p>
          <a:p>
            <a:r>
              <a:rPr lang="en-US" dirty="0" smtClean="0"/>
              <a:t>Match a prefix	e.g. input[type^=‘sub’]</a:t>
            </a:r>
          </a:p>
          <a:p>
            <a:r>
              <a:rPr lang="en-US" dirty="0" smtClean="0"/>
              <a:t>Match a suffix	e.g. input[type$=’</a:t>
            </a:r>
            <a:r>
              <a:rPr lang="en-US" dirty="0" err="1" smtClean="0"/>
              <a:t>mit</a:t>
            </a:r>
            <a:r>
              <a:rPr lang="en-US" dirty="0" smtClean="0"/>
              <a:t>’]</a:t>
            </a:r>
          </a:p>
          <a:p>
            <a:r>
              <a:rPr lang="en-US" dirty="0" smtClean="0"/>
              <a:t>Match a sub string	e.g. input[type*=’</a:t>
            </a:r>
            <a:r>
              <a:rPr lang="en-US" dirty="0" err="1" smtClean="0"/>
              <a:t>ubm</a:t>
            </a:r>
            <a:r>
              <a:rPr lang="en-US" dirty="0" smtClean="0"/>
              <a:t>’]</a:t>
            </a:r>
          </a:p>
          <a:p>
            <a:r>
              <a:rPr lang="en-US" dirty="0" smtClean="0"/>
              <a:t>Inner text	e.g. </a:t>
            </a:r>
            <a:r>
              <a:rPr lang="en-US" dirty="0" err="1" smtClean="0"/>
              <a:t>a:contains</a:t>
            </a:r>
            <a:r>
              <a:rPr lang="en-US" dirty="0" smtClean="0"/>
              <a:t>(‘Sign In’), </a:t>
            </a:r>
            <a:r>
              <a:rPr lang="en-US" dirty="0" err="1" smtClean="0"/>
              <a:t>div:contains</a:t>
            </a:r>
            <a:r>
              <a:rPr lang="en-US" dirty="0" smtClean="0"/>
              <a:t>(‘^</a:t>
            </a:r>
            <a:r>
              <a:rPr lang="en-US" dirty="0" err="1" smtClean="0"/>
              <a:t>abc</a:t>
            </a:r>
            <a:r>
              <a:rPr lang="en-US" dirty="0" smtClean="0"/>
              <a:t>$’)</a:t>
            </a:r>
          </a:p>
          <a:p>
            <a:endParaRPr lang="en-US" dirty="0" smtClean="0"/>
          </a:p>
          <a:p>
            <a:endParaRPr lang="en-US" dirty="0"/>
          </a:p>
        </p:txBody>
      </p:sp>
    </p:spTree>
    <p:extLst>
      <p:ext uri="{BB962C8B-B14F-4D97-AF65-F5344CB8AC3E}">
        <p14:creationId xmlns:p14="http://schemas.microsoft.com/office/powerpoint/2010/main" val="1921886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dirty="0" smtClean="0"/>
              <a:t>More </a:t>
            </a:r>
            <a:r>
              <a:rPr lang="en-US" smtClean="0"/>
              <a:t>jQuery selectors for CSS</a:t>
            </a:r>
            <a:endParaRPr lang="en-US"/>
          </a:p>
        </p:txBody>
      </p:sp>
      <p:sp>
        <p:nvSpPr>
          <p:cNvPr id="3" name="Content Placeholder 2"/>
          <p:cNvSpPr>
            <a:spLocks noGrp="1"/>
          </p:cNvSpPr>
          <p:nvPr>
            <p:ph idx="1"/>
          </p:nvPr>
        </p:nvSpPr>
        <p:spPr>
          <a:xfrm>
            <a:off x="1371600" y="1104900"/>
            <a:ext cx="9601200" cy="5461000"/>
          </a:xfrm>
        </p:spPr>
        <p:txBody>
          <a:bodyPr>
            <a:normAutofit/>
          </a:bodyPr>
          <a:lstStyle/>
          <a:p>
            <a:r>
              <a:rPr lang="en-US" dirty="0" err="1"/>
              <a:t>d</a:t>
            </a:r>
            <a:r>
              <a:rPr lang="en-US" dirty="0" err="1" smtClean="0"/>
              <a:t>iv:first</a:t>
            </a:r>
            <a:r>
              <a:rPr lang="en-US" dirty="0" smtClean="0"/>
              <a:t> </a:t>
            </a:r>
            <a:r>
              <a:rPr lang="mr-IN" dirty="0" smtClean="0"/>
              <a:t>–</a:t>
            </a:r>
            <a:r>
              <a:rPr lang="en-US" dirty="0" smtClean="0"/>
              <a:t> first div element</a:t>
            </a:r>
          </a:p>
          <a:p>
            <a:r>
              <a:rPr lang="en-US" dirty="0" err="1" smtClean="0"/>
              <a:t>div:last</a:t>
            </a:r>
            <a:r>
              <a:rPr lang="en-US" dirty="0" smtClean="0"/>
              <a:t> </a:t>
            </a:r>
            <a:r>
              <a:rPr lang="mr-IN" dirty="0" smtClean="0"/>
              <a:t>–</a:t>
            </a:r>
            <a:r>
              <a:rPr lang="en-US" dirty="0" smtClean="0"/>
              <a:t> last div element</a:t>
            </a:r>
          </a:p>
          <a:p>
            <a:r>
              <a:rPr lang="en-US" dirty="0" err="1" smtClean="0"/>
              <a:t>ul</a:t>
            </a:r>
            <a:r>
              <a:rPr lang="en-US" dirty="0" smtClean="0"/>
              <a:t> </a:t>
            </a:r>
            <a:r>
              <a:rPr lang="en-US" dirty="0" err="1" smtClean="0"/>
              <a:t>li:first</a:t>
            </a:r>
            <a:r>
              <a:rPr lang="en-US" dirty="0" smtClean="0"/>
              <a:t> </a:t>
            </a:r>
            <a:r>
              <a:rPr lang="mr-IN" dirty="0" smtClean="0"/>
              <a:t>–</a:t>
            </a:r>
            <a:r>
              <a:rPr lang="en-US" dirty="0" smtClean="0"/>
              <a:t> first li element under first </a:t>
            </a:r>
            <a:r>
              <a:rPr lang="en-US" dirty="0" err="1" smtClean="0"/>
              <a:t>ul</a:t>
            </a:r>
            <a:r>
              <a:rPr lang="en-US" dirty="0" smtClean="0"/>
              <a:t> element</a:t>
            </a:r>
          </a:p>
          <a:p>
            <a:r>
              <a:rPr lang="en-US" dirty="0" err="1" smtClean="0"/>
              <a:t>ul</a:t>
            </a:r>
            <a:r>
              <a:rPr lang="en-US" dirty="0" smtClean="0"/>
              <a:t> </a:t>
            </a:r>
            <a:r>
              <a:rPr lang="en-US" dirty="0" err="1" smtClean="0"/>
              <a:t>li:first-child</a:t>
            </a:r>
            <a:r>
              <a:rPr lang="en-US" dirty="0" smtClean="0"/>
              <a:t> </a:t>
            </a:r>
            <a:r>
              <a:rPr lang="mr-IN" dirty="0" smtClean="0"/>
              <a:t>–</a:t>
            </a:r>
            <a:r>
              <a:rPr lang="en-US" dirty="0" smtClean="0"/>
              <a:t> first li element of every </a:t>
            </a:r>
            <a:r>
              <a:rPr lang="en-US" dirty="0" err="1" smtClean="0"/>
              <a:t>ul</a:t>
            </a:r>
            <a:r>
              <a:rPr lang="en-US" dirty="0" smtClean="0"/>
              <a:t> element</a:t>
            </a:r>
          </a:p>
          <a:p>
            <a:r>
              <a:rPr lang="en-US" dirty="0" err="1" smtClean="0"/>
              <a:t>ul</a:t>
            </a:r>
            <a:r>
              <a:rPr lang="en-US" dirty="0" smtClean="0"/>
              <a:t> </a:t>
            </a:r>
            <a:r>
              <a:rPr lang="en-US" dirty="0" err="1" smtClean="0"/>
              <a:t>li:last-child</a:t>
            </a:r>
            <a:r>
              <a:rPr lang="en-US" dirty="0" smtClean="0"/>
              <a:t> </a:t>
            </a:r>
            <a:r>
              <a:rPr lang="mr-IN" dirty="0" smtClean="0"/>
              <a:t>–</a:t>
            </a:r>
            <a:r>
              <a:rPr lang="en-US" dirty="0" smtClean="0"/>
              <a:t> last li element of every </a:t>
            </a:r>
            <a:r>
              <a:rPr lang="en-US" dirty="0" err="1" smtClean="0"/>
              <a:t>ul</a:t>
            </a:r>
            <a:r>
              <a:rPr lang="en-US" dirty="0" smtClean="0"/>
              <a:t> element</a:t>
            </a:r>
          </a:p>
          <a:p>
            <a:r>
              <a:rPr lang="en-US" dirty="0" err="1" smtClean="0"/>
              <a:t>tr:even</a:t>
            </a:r>
            <a:r>
              <a:rPr lang="mr-IN" dirty="0" smtClean="0"/>
              <a:t>–</a:t>
            </a:r>
            <a:r>
              <a:rPr lang="en-US" dirty="0" smtClean="0"/>
              <a:t> all even </a:t>
            </a:r>
            <a:r>
              <a:rPr lang="en-US" dirty="0" err="1" smtClean="0"/>
              <a:t>tr</a:t>
            </a:r>
            <a:r>
              <a:rPr lang="en-US" dirty="0" smtClean="0"/>
              <a:t> elements</a:t>
            </a:r>
          </a:p>
          <a:p>
            <a:r>
              <a:rPr lang="en-US" dirty="0" err="1" smtClean="0"/>
              <a:t>tr:odd</a:t>
            </a:r>
            <a:r>
              <a:rPr lang="en-US" dirty="0" smtClean="0"/>
              <a:t> </a:t>
            </a:r>
            <a:r>
              <a:rPr lang="mr-IN" dirty="0" smtClean="0"/>
              <a:t>–</a:t>
            </a:r>
            <a:r>
              <a:rPr lang="en-US" dirty="0" smtClean="0"/>
              <a:t> all odd </a:t>
            </a:r>
            <a:r>
              <a:rPr lang="en-US" dirty="0" err="1" smtClean="0"/>
              <a:t>tr</a:t>
            </a:r>
            <a:r>
              <a:rPr lang="en-US" dirty="0" smtClean="0"/>
              <a:t> elements</a:t>
            </a:r>
          </a:p>
          <a:p>
            <a:r>
              <a:rPr lang="en-US" dirty="0" smtClean="0"/>
              <a:t>nth-child(n)</a:t>
            </a:r>
          </a:p>
          <a:p>
            <a:r>
              <a:rPr lang="en-US" dirty="0" err="1" smtClean="0"/>
              <a:t>div:parent</a:t>
            </a:r>
            <a:r>
              <a:rPr lang="en-US" dirty="0" smtClean="0"/>
              <a:t>()</a:t>
            </a:r>
          </a:p>
          <a:p>
            <a:r>
              <a:rPr lang="en-US" dirty="0" err="1" smtClean="0"/>
              <a:t>div:parents</a:t>
            </a:r>
            <a:r>
              <a:rPr lang="en-US" dirty="0" smtClean="0"/>
              <a:t>()</a:t>
            </a:r>
          </a:p>
          <a:p>
            <a:r>
              <a:rPr lang="en-US" dirty="0" err="1" smtClean="0"/>
              <a:t>div:parentsUntil</a:t>
            </a:r>
            <a:r>
              <a:rPr lang="en-US" dirty="0" smtClean="0"/>
              <a:t>(input)</a:t>
            </a:r>
          </a:p>
          <a:p>
            <a:r>
              <a:rPr lang="en-US" dirty="0" err="1" smtClean="0"/>
              <a:t>div:children</a:t>
            </a:r>
            <a:r>
              <a:rPr lang="en-US" dirty="0" smtClean="0"/>
              <a:t>()</a:t>
            </a:r>
          </a:p>
          <a:p>
            <a:endParaRPr lang="en-US" dirty="0" smtClean="0"/>
          </a:p>
          <a:p>
            <a:endParaRPr lang="en-US" dirty="0"/>
          </a:p>
        </p:txBody>
      </p:sp>
    </p:spTree>
    <p:extLst>
      <p:ext uri="{BB962C8B-B14F-4D97-AF65-F5344CB8AC3E}">
        <p14:creationId xmlns:p14="http://schemas.microsoft.com/office/powerpoint/2010/main" val="1433835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7000"/>
            <a:ext cx="9601200" cy="1485900"/>
          </a:xfrm>
        </p:spPr>
        <p:txBody>
          <a:bodyPr/>
          <a:lstStyle/>
          <a:p>
            <a:r>
              <a:rPr lang="en-US" dirty="0" smtClean="0"/>
              <a:t>Using Patterns in Locators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3021679"/>
              </p:ext>
            </p:extLst>
          </p:nvPr>
        </p:nvGraphicFramePr>
        <p:xfrm>
          <a:off x="1371600" y="819150"/>
          <a:ext cx="5816600" cy="2926080"/>
        </p:xfrm>
        <a:graphic>
          <a:graphicData uri="http://schemas.openxmlformats.org/drawingml/2006/table">
            <a:tbl>
              <a:tblPr/>
              <a:tblGrid>
                <a:gridCol w="1054100"/>
                <a:gridCol w="4762500"/>
              </a:tblGrid>
              <a:tr h="0">
                <a:tc>
                  <a:txBody>
                    <a:bodyPr/>
                    <a:lstStyle/>
                    <a:p>
                      <a:r>
                        <a:rPr lang="en-US"/>
                        <a:t>abc]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 single character of: a, b, or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single character except: a, b, or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single character in the range a-z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[a-zA-Z]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single character in the range a-z or A-Z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Start of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End of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Start of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End of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04339930"/>
              </p:ext>
            </p:extLst>
          </p:nvPr>
        </p:nvGraphicFramePr>
        <p:xfrm>
          <a:off x="7416800" y="806450"/>
          <a:ext cx="3924300" cy="2926080"/>
        </p:xfrm>
        <a:graphic>
          <a:graphicData uri="http://schemas.openxmlformats.org/drawingml/2006/table">
            <a:tbl>
              <a:tblPr/>
              <a:tblGrid>
                <a:gridCol w="812800"/>
                <a:gridCol w="3111500"/>
              </a:tblGrid>
              <a:tr h="0">
                <a:tc>
                  <a:txBody>
                    <a:bodyPr/>
                    <a:lstStyle/>
                    <a:p>
                      <a:r>
                        <a:rPr lang="mr-IN"/>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Capture everything enclosed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 or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Zero or one of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Zero or more of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mr-IN"/>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One or more of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Exactly 3 of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 or more of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uk-UA"/>
                        <a:t>a{3,6}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Between 3 and 6 of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27222899"/>
              </p:ext>
            </p:extLst>
          </p:nvPr>
        </p:nvGraphicFramePr>
        <p:xfrm>
          <a:off x="1371600" y="3845560"/>
          <a:ext cx="5689600" cy="2926080"/>
        </p:xfrm>
        <a:graphic>
          <a:graphicData uri="http://schemas.openxmlformats.org/drawingml/2006/table">
            <a:tbl>
              <a:tblPr/>
              <a:tblGrid>
                <a:gridCol w="587022"/>
                <a:gridCol w="5102578"/>
              </a:tblGrid>
              <a:tr h="0">
                <a:tc>
                  <a:txBody>
                    <a:bodyPr/>
                    <a:lstStyle/>
                    <a:p>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single 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Any whitespace 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non-whitespace 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digit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non-digit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word character (letter, number, underscore)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non-word 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Any word boundary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7505700" y="4305300"/>
            <a:ext cx="3835400" cy="646331"/>
          </a:xfrm>
          <a:prstGeom prst="rect">
            <a:avLst/>
          </a:prstGeom>
          <a:noFill/>
        </p:spPr>
        <p:txBody>
          <a:bodyPr wrap="square" rtlCol="0">
            <a:spAutoFit/>
          </a:bodyPr>
          <a:lstStyle/>
          <a:p>
            <a:r>
              <a:rPr lang="en-US" dirty="0" err="1"/>
              <a:t>x</a:t>
            </a:r>
            <a:r>
              <a:rPr lang="en-US" dirty="0" err="1" smtClean="0"/>
              <a:t>path</a:t>
            </a:r>
            <a:r>
              <a:rPr lang="en-US" dirty="0" smtClean="0"/>
              <a:t> = //div[</a:t>
            </a:r>
            <a:r>
              <a:rPr lang="en-US" b="1" dirty="0" smtClean="0"/>
              <a:t>matches</a:t>
            </a:r>
            <a:r>
              <a:rPr lang="en-US" dirty="0" smtClean="0"/>
              <a:t>(@id,’</a:t>
            </a:r>
            <a:r>
              <a:rPr lang="en-US" dirty="0" err="1" smtClean="0"/>
              <a:t>che</a:t>
            </a:r>
            <a:r>
              <a:rPr lang="en-US" dirty="0" smtClean="0"/>
              <a:t>.*boxes’)]</a:t>
            </a:r>
            <a:endParaRPr lang="en-US" dirty="0"/>
          </a:p>
        </p:txBody>
      </p:sp>
    </p:spTree>
    <p:extLst>
      <p:ext uri="{BB962C8B-B14F-4D97-AF65-F5344CB8AC3E}">
        <p14:creationId xmlns:p14="http://schemas.microsoft.com/office/powerpoint/2010/main" val="1863181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4300"/>
            <a:ext cx="9601200" cy="1485900"/>
          </a:xfrm>
        </p:spPr>
        <p:txBody>
          <a:bodyPr/>
          <a:lstStyle/>
          <a:p>
            <a:r>
              <a:rPr lang="en-US" smtClean="0"/>
              <a:t>Handy tools</a:t>
            </a:r>
            <a:endParaRPr lang="en-US"/>
          </a:p>
        </p:txBody>
      </p:sp>
      <p:sp>
        <p:nvSpPr>
          <p:cNvPr id="3" name="Content Placeholder 2"/>
          <p:cNvSpPr>
            <a:spLocks noGrp="1"/>
          </p:cNvSpPr>
          <p:nvPr>
            <p:ph idx="1"/>
          </p:nvPr>
        </p:nvSpPr>
        <p:spPr>
          <a:xfrm>
            <a:off x="1371600" y="800100"/>
            <a:ext cx="9601200" cy="5765800"/>
          </a:xfrm>
        </p:spPr>
        <p:txBody>
          <a:bodyPr/>
          <a:lstStyle/>
          <a:p>
            <a:pPr marL="0" indent="0">
              <a:buNone/>
            </a:pPr>
            <a:r>
              <a:rPr lang="en-US" dirty="0" smtClean="0"/>
              <a:t>Firefox</a:t>
            </a:r>
          </a:p>
          <a:p>
            <a:r>
              <a:rPr lang="en-US" dirty="0" smtClean="0"/>
              <a:t>In-built Web inspector</a:t>
            </a:r>
          </a:p>
          <a:p>
            <a:r>
              <a:rPr lang="en-US" dirty="0" smtClean="0"/>
              <a:t>Firebug</a:t>
            </a:r>
          </a:p>
          <a:p>
            <a:r>
              <a:rPr lang="en-US" dirty="0" err="1" smtClean="0"/>
              <a:t>Firepath</a:t>
            </a:r>
            <a:endParaRPr lang="en-US" dirty="0" smtClean="0"/>
          </a:p>
          <a:p>
            <a:r>
              <a:rPr lang="en-US" dirty="0" smtClean="0"/>
              <a:t>WebDriver Element Locator</a:t>
            </a:r>
          </a:p>
          <a:p>
            <a:pPr marL="0" indent="0">
              <a:buNone/>
            </a:pPr>
            <a:endParaRPr lang="en-US" dirty="0" smtClean="0"/>
          </a:p>
          <a:p>
            <a:pPr marL="0" indent="0">
              <a:buNone/>
            </a:pPr>
            <a:r>
              <a:rPr lang="en-US" dirty="0" smtClean="0"/>
              <a:t>Internet Explorer</a:t>
            </a:r>
          </a:p>
          <a:p>
            <a:r>
              <a:rPr lang="en-US" dirty="0" smtClean="0"/>
              <a:t>Developer tools</a:t>
            </a:r>
          </a:p>
          <a:p>
            <a:pPr marL="0" indent="0">
              <a:buNone/>
            </a:pPr>
            <a:endParaRPr lang="en-US" dirty="0" smtClean="0"/>
          </a:p>
          <a:p>
            <a:pPr marL="0" indent="0">
              <a:buNone/>
            </a:pPr>
            <a:r>
              <a:rPr lang="en-US" dirty="0" smtClean="0"/>
              <a:t>Chrome</a:t>
            </a:r>
          </a:p>
          <a:p>
            <a:r>
              <a:rPr lang="en-US" dirty="0" smtClean="0"/>
              <a:t>In-built Web Inspector</a:t>
            </a:r>
          </a:p>
          <a:p>
            <a:r>
              <a:rPr lang="en-US" dirty="0" err="1" smtClean="0"/>
              <a:t>Xpath</a:t>
            </a:r>
            <a:r>
              <a:rPr lang="en-US" dirty="0" smtClean="0"/>
              <a:t> Helper</a:t>
            </a:r>
            <a:endParaRPr lang="en-US" dirty="0"/>
          </a:p>
        </p:txBody>
      </p:sp>
    </p:spTree>
    <p:extLst>
      <p:ext uri="{BB962C8B-B14F-4D97-AF65-F5344CB8AC3E}">
        <p14:creationId xmlns:p14="http://schemas.microsoft.com/office/powerpoint/2010/main" val="1803114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smtClean="0"/>
              <a:t>WebElement</a:t>
            </a:r>
            <a:endParaRPr lang="en-US" dirty="0"/>
          </a:p>
        </p:txBody>
      </p:sp>
      <p:sp>
        <p:nvSpPr>
          <p:cNvPr id="3" name="Content Placeholder 2"/>
          <p:cNvSpPr>
            <a:spLocks noGrp="1"/>
          </p:cNvSpPr>
          <p:nvPr>
            <p:ph idx="1"/>
          </p:nvPr>
        </p:nvSpPr>
        <p:spPr>
          <a:xfrm>
            <a:off x="1371600" y="908050"/>
            <a:ext cx="9601200" cy="567055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mr-IN" dirty="0" smtClean="0"/>
              <a:t>…</a:t>
            </a:r>
            <a:r>
              <a:rPr lang="en-US" dirty="0" smtClean="0"/>
              <a:t>is everything you see on your web page and interact with.</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WebElement</a:t>
            </a:r>
            <a:r>
              <a:rPr lang="en-US" dirty="0" smtClean="0"/>
              <a:t> interface gives you the power to interact with your web application the way a human would.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.clear() </a:t>
            </a:r>
            <a:r>
              <a:rPr lang="mr-IN" dirty="0" smtClean="0"/>
              <a:t>–</a:t>
            </a:r>
            <a:r>
              <a:rPr lang="en-US" dirty="0" smtClean="0"/>
              <a:t> applicable to text fields; clears the content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sendKeys</a:t>
            </a:r>
            <a:r>
              <a:rPr lang="en-US" dirty="0" smtClean="0"/>
              <a:t>(“keys to type”) </a:t>
            </a:r>
            <a:r>
              <a:rPr lang="mr-IN" dirty="0" smtClean="0"/>
              <a:t>–</a:t>
            </a:r>
            <a:r>
              <a:rPr lang="en-US" dirty="0" smtClean="0"/>
              <a:t> simulates typing into an element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.click() </a:t>
            </a:r>
            <a:r>
              <a:rPr lang="mr-IN" dirty="0" smtClean="0"/>
              <a:t>–</a:t>
            </a:r>
            <a:r>
              <a:rPr lang="en-US" dirty="0" smtClean="0"/>
              <a:t> simulates mouse click</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isDisplayed</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isEnabled</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isSelected</a:t>
            </a:r>
            <a:r>
              <a:rPr lang="en-US" dirty="0" smtClean="0"/>
              <a:t>() </a:t>
            </a:r>
            <a:r>
              <a:rPr lang="mr-IN" dirty="0" smtClean="0"/>
              <a:t>–</a:t>
            </a:r>
            <a:r>
              <a:rPr lang="en-US" dirty="0" smtClean="0"/>
              <a:t> for checkboxes, radio buttons, select options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.submit() </a:t>
            </a:r>
            <a:r>
              <a:rPr lang="mr-IN" dirty="0" smtClean="0"/>
              <a:t>–</a:t>
            </a:r>
            <a:r>
              <a:rPr lang="en-US" dirty="0" smtClean="0"/>
              <a:t> applicable to a form</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getText</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getTagName</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getCssValue</a:t>
            </a:r>
            <a:r>
              <a:rPr lang="en-US" dirty="0" smtClean="0"/>
              <a:t>(“CSS property”) </a:t>
            </a:r>
            <a:r>
              <a:rPr lang="mr-IN" dirty="0" smtClean="0"/>
              <a:t>–</a:t>
            </a:r>
            <a:r>
              <a:rPr lang="en-US" dirty="0" smtClean="0"/>
              <a:t> fetches CSS property value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getAttribute</a:t>
            </a:r>
            <a:r>
              <a:rPr lang="en-US" dirty="0" smtClean="0"/>
              <a:t>(“attribute name”) </a:t>
            </a:r>
            <a:r>
              <a:rPr lang="mr-IN" dirty="0" smtClean="0"/>
              <a:t>–</a:t>
            </a:r>
            <a:r>
              <a:rPr lang="en-US" dirty="0" smtClean="0"/>
              <a:t> value of the given attribute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getSize</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dirty="0" err="1" smtClean="0"/>
              <a:t>getLocation</a:t>
            </a:r>
            <a:r>
              <a:rPr lang="en-US" dirty="0" smtClean="0"/>
              <a:t>()</a:t>
            </a:r>
            <a:endParaRPr lang="en-US" dirty="0"/>
          </a:p>
        </p:txBody>
      </p:sp>
    </p:spTree>
    <p:extLst>
      <p:ext uri="{BB962C8B-B14F-4D97-AF65-F5344CB8AC3E}">
        <p14:creationId xmlns:p14="http://schemas.microsoft.com/office/powerpoint/2010/main" val="289567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7800"/>
            <a:ext cx="9601200" cy="1485900"/>
          </a:xfrm>
        </p:spPr>
        <p:txBody>
          <a:bodyPr/>
          <a:lstStyle/>
          <a:p>
            <a:r>
              <a:rPr lang="en-US" smtClean="0"/>
              <a:t>Handling Select element</a:t>
            </a:r>
            <a:endParaRPr lang="en-US"/>
          </a:p>
        </p:txBody>
      </p:sp>
      <p:sp>
        <p:nvSpPr>
          <p:cNvPr id="3" name="Content Placeholder 2"/>
          <p:cNvSpPr>
            <a:spLocks noGrp="1"/>
          </p:cNvSpPr>
          <p:nvPr>
            <p:ph idx="1"/>
          </p:nvPr>
        </p:nvSpPr>
        <p:spPr>
          <a:xfrm>
            <a:off x="1371600" y="1092200"/>
            <a:ext cx="9601200" cy="5562600"/>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 special ’Select’ class is needed to handle dropdowns unlike the other UI element types.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WebElement</a:t>
            </a:r>
            <a:r>
              <a:rPr lang="en-US" dirty="0" smtClean="0"/>
              <a:t> element = </a:t>
            </a:r>
            <a:r>
              <a:rPr lang="en-US" dirty="0" err="1" smtClean="0"/>
              <a:t>driver.findElement</a:t>
            </a:r>
            <a:r>
              <a:rPr lang="en-US" dirty="0" smtClean="0"/>
              <a:t>(</a:t>
            </a:r>
            <a:r>
              <a:rPr lang="en-US" dirty="0" err="1" smtClean="0"/>
              <a:t>By.id</a:t>
            </a:r>
            <a:r>
              <a:rPr lang="en-US" dirty="0" smtClean="0"/>
              <a:t>(“drop-down”));</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Select </a:t>
            </a:r>
            <a:r>
              <a:rPr lang="en-US" dirty="0" err="1" smtClean="0"/>
              <a:t>oSelect</a:t>
            </a:r>
            <a:r>
              <a:rPr lang="en-US" dirty="0" smtClean="0"/>
              <a:t> = new Select(element);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Note: The above only works for elements with &lt;select&gt; tag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oSelect</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deSelectAll</a:t>
            </a:r>
            <a:r>
              <a:rPr lang="en-US" dirty="0" smtClean="0"/>
              <a:t>() </a:t>
            </a:r>
            <a:r>
              <a:rPr lang="mr-IN" dirty="0" smtClean="0"/>
              <a:t>–</a:t>
            </a:r>
            <a:r>
              <a:rPr lang="en-US" dirty="0" smtClean="0"/>
              <a:t> for multi-select</a:t>
            </a:r>
          </a:p>
          <a:p>
            <a:pPr marL="0" lvl="0" indent="0">
              <a:lnSpc>
                <a:spcPct val="100000"/>
              </a:lnSpc>
              <a:spcBef>
                <a:spcPts val="0"/>
              </a:spcBef>
              <a:spcAft>
                <a:spcPts val="0"/>
              </a:spcAft>
              <a:buNone/>
            </a:pPr>
            <a:r>
              <a:rPr lang="en-US" dirty="0"/>
              <a:t>	</a:t>
            </a:r>
            <a:r>
              <a:rPr lang="en-US" dirty="0" err="1" smtClean="0"/>
              <a:t>deSelectByIndex</a:t>
            </a:r>
            <a:r>
              <a:rPr lang="en-US" dirty="0" smtClean="0"/>
              <a:t>()</a:t>
            </a:r>
            <a:r>
              <a:rPr lang="mr-IN" dirty="0"/>
              <a:t> –</a:t>
            </a:r>
            <a:r>
              <a:rPr lang="en-US" dirty="0"/>
              <a:t> for multi-select</a:t>
            </a:r>
            <a:endParaRPr lang="en-US" dirty="0" smtClean="0"/>
          </a:p>
          <a:p>
            <a:pPr marL="0" lvl="0" indent="0">
              <a:lnSpc>
                <a:spcPct val="100000"/>
              </a:lnSpc>
              <a:spcBef>
                <a:spcPts val="0"/>
              </a:spcBef>
              <a:spcAft>
                <a:spcPts val="0"/>
              </a:spcAft>
              <a:buNone/>
            </a:pPr>
            <a:r>
              <a:rPr lang="en-US" dirty="0"/>
              <a:t>	</a:t>
            </a:r>
            <a:r>
              <a:rPr lang="en-US" dirty="0" err="1" smtClean="0"/>
              <a:t>deSelectByValue</a:t>
            </a:r>
            <a:r>
              <a:rPr lang="en-US" dirty="0" smtClean="0"/>
              <a:t>()</a:t>
            </a:r>
            <a:r>
              <a:rPr lang="mr-IN" dirty="0"/>
              <a:t> –</a:t>
            </a:r>
            <a:r>
              <a:rPr lang="en-US" dirty="0"/>
              <a:t> for multi-select</a:t>
            </a:r>
            <a:endParaRPr lang="en-US" dirty="0" smtClean="0"/>
          </a:p>
          <a:p>
            <a:pPr marL="0" lvl="0" indent="0">
              <a:lnSpc>
                <a:spcPct val="100000"/>
              </a:lnSpc>
              <a:spcBef>
                <a:spcPts val="0"/>
              </a:spcBef>
              <a:spcAft>
                <a:spcPts val="0"/>
              </a:spcAft>
              <a:buNone/>
            </a:pPr>
            <a:r>
              <a:rPr lang="en-US" dirty="0"/>
              <a:t>	</a:t>
            </a:r>
            <a:r>
              <a:rPr lang="en-US" dirty="0" err="1" smtClean="0"/>
              <a:t>deSelectByVisibleText</a:t>
            </a:r>
            <a:r>
              <a:rPr lang="en-US" dirty="0" smtClean="0"/>
              <a:t>()</a:t>
            </a:r>
            <a:r>
              <a:rPr lang="mr-IN" dirty="0"/>
              <a:t> –</a:t>
            </a:r>
            <a:r>
              <a:rPr lang="en-US" dirty="0"/>
              <a:t> for multi-select</a:t>
            </a:r>
            <a:endParaRPr lang="en-US" dirty="0" smtClean="0"/>
          </a:p>
          <a:p>
            <a:pPr marL="0" lvl="0" indent="0">
              <a:lnSpc>
                <a:spcPct val="100000"/>
              </a:lnSpc>
              <a:spcBef>
                <a:spcPts val="0"/>
              </a:spcBef>
              <a:spcAft>
                <a:spcPts val="0"/>
              </a:spcAft>
              <a:buNone/>
            </a:pPr>
            <a:r>
              <a:rPr lang="en-US" dirty="0"/>
              <a:t>	</a:t>
            </a:r>
            <a:r>
              <a:rPr lang="en-US" dirty="0" err="1" smtClean="0"/>
              <a:t>getAllSelectedOptions</a:t>
            </a:r>
            <a:r>
              <a:rPr lang="en-US" dirty="0" smtClean="0"/>
              <a:t>() </a:t>
            </a:r>
            <a:r>
              <a:rPr lang="mr-IN" dirty="0"/>
              <a:t>–</a:t>
            </a:r>
            <a:r>
              <a:rPr lang="en-US" dirty="0"/>
              <a:t> for multi-select</a:t>
            </a:r>
            <a:endParaRPr lang="en-US" dirty="0" smtClean="0"/>
          </a:p>
          <a:p>
            <a:pPr marL="0" lvl="0" indent="0">
              <a:lnSpc>
                <a:spcPct val="100000"/>
              </a:lnSpc>
              <a:spcBef>
                <a:spcPts val="0"/>
              </a:spcBef>
              <a:spcAft>
                <a:spcPts val="0"/>
              </a:spcAft>
              <a:buNone/>
            </a:pPr>
            <a:r>
              <a:rPr lang="en-US" dirty="0"/>
              <a:t>	</a:t>
            </a:r>
            <a:r>
              <a:rPr lang="en-US" dirty="0" err="1" smtClean="0"/>
              <a:t>getFirstSelectedOption</a:t>
            </a:r>
            <a:r>
              <a:rPr lang="en-US" dirty="0" smtClean="0"/>
              <a:t>() </a:t>
            </a:r>
            <a:r>
              <a:rPr lang="mr-IN" dirty="0"/>
              <a:t>–</a:t>
            </a:r>
            <a:r>
              <a:rPr lang="en-US" dirty="0"/>
              <a:t> for multi-select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getOptions</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isMultiple</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selectByIndex</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selectByValue</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selectByVisibleText</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p>
        </p:txBody>
      </p:sp>
      <p:sp>
        <p:nvSpPr>
          <p:cNvPr id="4" name="TextBox 3"/>
          <p:cNvSpPr txBox="1"/>
          <p:nvPr/>
        </p:nvSpPr>
        <p:spPr>
          <a:xfrm>
            <a:off x="6629400" y="3022600"/>
            <a:ext cx="54610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&lt;select id=“days” class=“calendar-days” name=“weekdays”&gt;</a:t>
            </a:r>
          </a:p>
          <a:p>
            <a:r>
              <a:rPr lang="en-US" dirty="0"/>
              <a:t>	</a:t>
            </a:r>
            <a:r>
              <a:rPr lang="en-US" dirty="0" smtClean="0"/>
              <a:t>&lt;option value=“Sunday”&gt;Sun&lt;/option&gt;</a:t>
            </a:r>
          </a:p>
          <a:p>
            <a:r>
              <a:rPr lang="en-US" dirty="0"/>
              <a:t>	</a:t>
            </a:r>
            <a:r>
              <a:rPr lang="en-US" dirty="0" smtClean="0"/>
              <a:t>&lt;option value=“Monday”&gt;Mon&lt;/option&gt;</a:t>
            </a:r>
          </a:p>
          <a:p>
            <a:r>
              <a:rPr lang="en-US" dirty="0"/>
              <a:t>	</a:t>
            </a:r>
            <a:r>
              <a:rPr lang="en-US" dirty="0" smtClean="0"/>
              <a:t>&lt;option value=“Tuesday”&gt;Tue&lt;/option&gt;</a:t>
            </a:r>
          </a:p>
          <a:p>
            <a:r>
              <a:rPr lang="en-US" dirty="0"/>
              <a:t>	</a:t>
            </a:r>
            <a:r>
              <a:rPr lang="en-US" dirty="0" smtClean="0"/>
              <a:t>&lt;option value=“Wednesday”&gt;Wed&lt;/option&gt;</a:t>
            </a:r>
          </a:p>
          <a:p>
            <a:r>
              <a:rPr lang="en-US" dirty="0"/>
              <a:t>	</a:t>
            </a:r>
            <a:r>
              <a:rPr lang="en-US" dirty="0" smtClean="0"/>
              <a:t>&lt;option value=“Thursday”&gt;Thu&lt;/option&gt;</a:t>
            </a:r>
          </a:p>
          <a:p>
            <a:r>
              <a:rPr lang="en-US" dirty="0"/>
              <a:t>	</a:t>
            </a:r>
            <a:r>
              <a:rPr lang="en-US" dirty="0" smtClean="0"/>
              <a:t>&lt;option value=“Friday”&gt;Fri&lt;/option&gt;</a:t>
            </a:r>
          </a:p>
          <a:p>
            <a:r>
              <a:rPr lang="en-US" dirty="0"/>
              <a:t>	</a:t>
            </a:r>
            <a:r>
              <a:rPr lang="en-US" dirty="0" smtClean="0"/>
              <a:t>&lt;option value=“Saturday”&gt;Sat&lt;/option&gt;</a:t>
            </a:r>
          </a:p>
          <a:p>
            <a:r>
              <a:rPr lang="en-US" dirty="0" smtClean="0"/>
              <a:t>&lt;/select&gt;</a:t>
            </a:r>
            <a:endParaRPr lang="en-US" dirty="0"/>
          </a:p>
        </p:txBody>
      </p:sp>
    </p:spTree>
    <p:extLst>
      <p:ext uri="{BB962C8B-B14F-4D97-AF65-F5344CB8AC3E}">
        <p14:creationId xmlns:p14="http://schemas.microsoft.com/office/powerpoint/2010/main" val="1167146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smtClean="0"/>
              <a:t>Handling Tables</a:t>
            </a:r>
            <a:endParaRPr lang="en-US"/>
          </a:p>
        </p:txBody>
      </p:sp>
      <p:sp>
        <p:nvSpPr>
          <p:cNvPr id="3" name="Content Placeholder 2"/>
          <p:cNvSpPr>
            <a:spLocks noGrp="1"/>
          </p:cNvSpPr>
          <p:nvPr>
            <p:ph idx="1"/>
          </p:nvPr>
        </p:nvSpPr>
        <p:spPr>
          <a:xfrm>
            <a:off x="1371600" y="1028700"/>
            <a:ext cx="9601200" cy="565150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&lt;table&gt;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&lt;</a:t>
            </a:r>
            <a:r>
              <a:rPr lang="en-US" dirty="0" err="1" smtClean="0"/>
              <a:t>tbody</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th</a:t>
            </a:r>
            <a:r>
              <a:rPr lang="en-US" dirty="0" smtClean="0"/>
              <a:t>&gt;Column 1&lt;/</a:t>
            </a:r>
            <a:r>
              <a:rPr lang="en-US" dirty="0" err="1" smtClean="0"/>
              <a:t>th</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th</a:t>
            </a:r>
            <a:r>
              <a:rPr lang="en-US" dirty="0" smtClean="0"/>
              <a:t>&gt;Column 2&lt;/</a:t>
            </a:r>
            <a:r>
              <a:rPr lang="en-US" dirty="0" err="1" smtClean="0"/>
              <a:t>th</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th</a:t>
            </a:r>
            <a:r>
              <a:rPr lang="en-US" dirty="0" smtClean="0"/>
              <a:t>&gt;Column 3&lt;/</a:t>
            </a:r>
            <a:r>
              <a:rPr lang="en-US" dirty="0" err="1" smtClean="0"/>
              <a:t>th</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&lt;td&gt;Row1 Col1 Data&lt;/td&gt;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&lt;td&gt;Row1 Col2 Data&lt;/td&gt;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&lt;td&gt;Row1 Col3 Data&lt;/td&gt;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&lt;td&gt;Row2 Col1 Data&lt;/td&gt;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&lt;td&gt;Row2 Col2 Data&lt;/td&gt;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&lt;td&gt;Row2 Col3 Data&lt;/td&gt;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&lt;/</a:t>
            </a:r>
            <a:r>
              <a:rPr lang="en-US" dirty="0" err="1" smtClean="0"/>
              <a:t>tr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&lt;/</a:t>
            </a:r>
            <a:r>
              <a:rPr lang="en-US" dirty="0" err="1" smtClean="0"/>
              <a:t>tbody</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&lt;/table&gt;</a:t>
            </a:r>
            <a:endParaRPr lang="en-US" dirty="0"/>
          </a:p>
        </p:txBody>
      </p:sp>
    </p:spTree>
    <p:extLst>
      <p:ext uri="{BB962C8B-B14F-4D97-AF65-F5344CB8AC3E}">
        <p14:creationId xmlns:p14="http://schemas.microsoft.com/office/powerpoint/2010/main" val="62316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601200" cy="1485900"/>
          </a:xfrm>
        </p:spPr>
        <p:txBody>
          <a:bodyPr>
            <a:normAutofit/>
          </a:bodyPr>
          <a:lstStyle/>
          <a:p>
            <a:r>
              <a:rPr lang="en-US" sz="4000" dirty="0" smtClean="0"/>
              <a:t>Actions </a:t>
            </a:r>
            <a:r>
              <a:rPr lang="mr-IN" sz="4000" dirty="0" smtClean="0"/>
              <a:t>–</a:t>
            </a:r>
            <a:r>
              <a:rPr lang="en-US" sz="4000" dirty="0" smtClean="0"/>
              <a:t> handling advanced interactions</a:t>
            </a:r>
            <a:endParaRPr lang="en-US" sz="4000" dirty="0"/>
          </a:p>
        </p:txBody>
      </p:sp>
      <p:sp>
        <p:nvSpPr>
          <p:cNvPr id="3" name="Content Placeholder 2"/>
          <p:cNvSpPr>
            <a:spLocks noGrp="1"/>
          </p:cNvSpPr>
          <p:nvPr>
            <p:ph idx="1"/>
          </p:nvPr>
        </p:nvSpPr>
        <p:spPr>
          <a:xfrm>
            <a:off x="1371600" y="1079500"/>
            <a:ext cx="9601200" cy="5638800"/>
          </a:xfrm>
        </p:spPr>
        <p:txBody>
          <a:bodyPr/>
          <a:lstStyle/>
          <a:p>
            <a:pPr>
              <a:lnSpc>
                <a:spcPct val="100000"/>
              </a:lnSpc>
              <a:spcBef>
                <a:spcPts val="0"/>
              </a:spcBef>
              <a:spcAft>
                <a:spcPts val="0"/>
              </a:spcAft>
            </a:pPr>
            <a:r>
              <a:rPr lang="en-US" dirty="0" smtClean="0"/>
              <a:t>Double Click</a:t>
            </a:r>
          </a:p>
          <a:p>
            <a:pPr>
              <a:lnSpc>
                <a:spcPct val="100000"/>
              </a:lnSpc>
              <a:spcBef>
                <a:spcPts val="0"/>
              </a:spcBef>
              <a:spcAft>
                <a:spcPts val="0"/>
              </a:spcAft>
            </a:pPr>
            <a:r>
              <a:rPr lang="en-US" dirty="0" smtClean="0"/>
              <a:t>Key Down, Key Up</a:t>
            </a:r>
          </a:p>
          <a:p>
            <a:pPr>
              <a:lnSpc>
                <a:spcPct val="100000"/>
              </a:lnSpc>
              <a:spcBef>
                <a:spcPts val="0"/>
              </a:spcBef>
              <a:spcAft>
                <a:spcPts val="0"/>
              </a:spcAft>
            </a:pPr>
            <a:r>
              <a:rPr lang="en-US" dirty="0" smtClean="0"/>
              <a:t>Mouse Down, Mouse Up</a:t>
            </a:r>
          </a:p>
          <a:p>
            <a:pPr>
              <a:lnSpc>
                <a:spcPct val="100000"/>
              </a:lnSpc>
              <a:spcBef>
                <a:spcPts val="0"/>
              </a:spcBef>
              <a:spcAft>
                <a:spcPts val="0"/>
              </a:spcAft>
            </a:pPr>
            <a:r>
              <a:rPr lang="en-US" dirty="0" smtClean="0"/>
              <a:t>Drag and Drop</a:t>
            </a:r>
          </a:p>
          <a:p>
            <a:pPr>
              <a:lnSpc>
                <a:spcPct val="100000"/>
              </a:lnSpc>
              <a:spcBef>
                <a:spcPts val="0"/>
              </a:spcBef>
              <a:spcAft>
                <a:spcPts val="0"/>
              </a:spcAft>
            </a:pPr>
            <a:r>
              <a:rPr lang="en-US" dirty="0" smtClean="0"/>
              <a:t>Mouse Move</a:t>
            </a:r>
          </a:p>
          <a:p>
            <a:pPr>
              <a:lnSpc>
                <a:spcPct val="100000"/>
              </a:lnSpc>
              <a:spcBef>
                <a:spcPts val="0"/>
              </a:spcBef>
              <a:spcAft>
                <a:spcPts val="0"/>
              </a:spcAft>
            </a:pPr>
            <a:r>
              <a:rPr lang="en-US" dirty="0"/>
              <a:t>e</a:t>
            </a:r>
            <a:r>
              <a:rPr lang="en-US" dirty="0" smtClean="0"/>
              <a:t>tc. etc.</a:t>
            </a:r>
          </a:p>
          <a:p>
            <a:pPr>
              <a:lnSpc>
                <a:spcPct val="100000"/>
              </a:lnSpc>
              <a:spcBef>
                <a:spcPts val="0"/>
              </a:spcBef>
              <a:spcAft>
                <a:spcPts val="0"/>
              </a:spcAft>
            </a:pPr>
            <a:endParaRPr lang="en-US" dirty="0"/>
          </a:p>
          <a:p>
            <a:pPr marL="0" indent="0">
              <a:lnSpc>
                <a:spcPct val="100000"/>
              </a:lnSpc>
              <a:spcBef>
                <a:spcPts val="0"/>
              </a:spcBef>
              <a:spcAft>
                <a:spcPts val="0"/>
              </a:spcAft>
              <a:buNone/>
            </a:pPr>
            <a:r>
              <a:rPr lang="en-US" dirty="0" smtClean="0"/>
              <a:t>Actions action = new Actions(driver);</a:t>
            </a:r>
          </a:p>
          <a:p>
            <a:pPr marL="0" indent="0">
              <a:lnSpc>
                <a:spcPct val="100000"/>
              </a:lnSpc>
              <a:spcBef>
                <a:spcPts val="0"/>
              </a:spcBef>
              <a:spcAft>
                <a:spcPts val="0"/>
              </a:spcAft>
              <a:buNone/>
            </a:pPr>
            <a:r>
              <a:rPr lang="en-US" dirty="0" err="1"/>
              <a:t>a</a:t>
            </a:r>
            <a:r>
              <a:rPr lang="en-US" dirty="0" err="1" smtClean="0"/>
              <a:t>ction.dragAndDrop</a:t>
            </a:r>
            <a:r>
              <a:rPr lang="en-US" dirty="0" smtClean="0"/>
              <a:t>(</a:t>
            </a:r>
            <a:r>
              <a:rPr lang="en-US" dirty="0" err="1" smtClean="0"/>
              <a:t>source,target</a:t>
            </a:r>
            <a:r>
              <a:rPr lang="en-US" dirty="0" smtClean="0"/>
              <a:t>).build().perform();</a:t>
            </a:r>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r>
              <a:rPr lang="en-US" dirty="0" smtClean="0"/>
              <a:t>Actions builder = new Actions(driver);</a:t>
            </a:r>
          </a:p>
          <a:p>
            <a:pPr marL="0" indent="0">
              <a:lnSpc>
                <a:spcPct val="100000"/>
              </a:lnSpc>
              <a:spcBef>
                <a:spcPts val="0"/>
              </a:spcBef>
              <a:spcAft>
                <a:spcPts val="0"/>
              </a:spcAft>
              <a:buNone/>
            </a:pPr>
            <a:r>
              <a:rPr lang="en-US" dirty="0" smtClean="0"/>
              <a:t>Action </a:t>
            </a:r>
            <a:r>
              <a:rPr lang="en-US" dirty="0" err="1" smtClean="0"/>
              <a:t>dragAndDrop</a:t>
            </a:r>
            <a:r>
              <a:rPr lang="en-US" dirty="0" smtClean="0"/>
              <a:t> = </a:t>
            </a:r>
            <a:r>
              <a:rPr lang="en-US" dirty="0" err="1" smtClean="0"/>
              <a:t>builder.clickAndHold</a:t>
            </a:r>
            <a:r>
              <a:rPr lang="en-US" dirty="0" smtClean="0"/>
              <a:t>(From)</a:t>
            </a:r>
          </a:p>
          <a:p>
            <a:pPr marL="0" indent="0">
              <a:lnSpc>
                <a:spcPct val="100000"/>
              </a:lnSpc>
              <a:spcBef>
                <a:spcPts val="0"/>
              </a:spcBef>
              <a:spcAft>
                <a:spcPts val="0"/>
              </a:spcAft>
              <a:buNone/>
            </a:pPr>
            <a:r>
              <a:rPr lang="en-US" dirty="0"/>
              <a:t>	</a:t>
            </a:r>
            <a:r>
              <a:rPr lang="en-US" dirty="0" smtClean="0"/>
              <a:t>.</a:t>
            </a:r>
            <a:r>
              <a:rPr lang="en-US" dirty="0" err="1" smtClean="0"/>
              <a:t>moveToElement</a:t>
            </a:r>
            <a:r>
              <a:rPr lang="en-US" dirty="0" smtClean="0"/>
              <a:t>(To)</a:t>
            </a:r>
          </a:p>
          <a:p>
            <a:pPr marL="0" indent="0">
              <a:lnSpc>
                <a:spcPct val="100000"/>
              </a:lnSpc>
              <a:spcBef>
                <a:spcPts val="0"/>
              </a:spcBef>
              <a:spcAft>
                <a:spcPts val="0"/>
              </a:spcAft>
              <a:buNone/>
            </a:pPr>
            <a:r>
              <a:rPr lang="en-US" dirty="0"/>
              <a:t>	</a:t>
            </a:r>
            <a:r>
              <a:rPr lang="en-US" dirty="0" smtClean="0"/>
              <a:t>.release(To)</a:t>
            </a:r>
          </a:p>
          <a:p>
            <a:pPr marL="0" indent="0">
              <a:lnSpc>
                <a:spcPct val="100000"/>
              </a:lnSpc>
              <a:spcBef>
                <a:spcPts val="0"/>
              </a:spcBef>
              <a:spcAft>
                <a:spcPts val="0"/>
              </a:spcAft>
              <a:buNone/>
            </a:pPr>
            <a:r>
              <a:rPr lang="en-US" dirty="0"/>
              <a:t>	</a:t>
            </a:r>
            <a:r>
              <a:rPr lang="en-US" dirty="0" smtClean="0"/>
              <a:t>.build();</a:t>
            </a:r>
          </a:p>
          <a:p>
            <a:pPr marL="0" indent="0">
              <a:lnSpc>
                <a:spcPct val="100000"/>
              </a:lnSpc>
              <a:spcBef>
                <a:spcPts val="0"/>
              </a:spcBef>
              <a:spcAft>
                <a:spcPts val="0"/>
              </a:spcAft>
              <a:buNone/>
            </a:pPr>
            <a:r>
              <a:rPr lang="en-US" dirty="0" err="1" smtClean="0"/>
              <a:t>dragAndDrop.perform</a:t>
            </a:r>
            <a:r>
              <a:rPr lang="en-US" dirty="0" smtClean="0"/>
              <a:t>();</a:t>
            </a:r>
            <a:endParaRPr lang="en-US" dirty="0"/>
          </a:p>
        </p:txBody>
      </p:sp>
    </p:spTree>
    <p:extLst>
      <p:ext uri="{BB962C8B-B14F-4D97-AF65-F5344CB8AC3E}">
        <p14:creationId xmlns:p14="http://schemas.microsoft.com/office/powerpoint/2010/main" val="1134455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601200" cy="1485900"/>
          </a:xfrm>
        </p:spPr>
        <p:txBody>
          <a:bodyPr/>
          <a:lstStyle/>
          <a:p>
            <a:r>
              <a:rPr lang="en-US" smtClean="0"/>
              <a:t>Synchronization</a:t>
            </a:r>
            <a:endParaRPr lang="en-US"/>
          </a:p>
        </p:txBody>
      </p:sp>
      <p:sp>
        <p:nvSpPr>
          <p:cNvPr id="3" name="Content Placeholder 2"/>
          <p:cNvSpPr>
            <a:spLocks noGrp="1"/>
          </p:cNvSpPr>
          <p:nvPr>
            <p:ph idx="1"/>
          </p:nvPr>
        </p:nvSpPr>
        <p:spPr>
          <a:xfrm>
            <a:off x="1371600" y="971550"/>
            <a:ext cx="10706100" cy="5721350"/>
          </a:xfrm>
        </p:spPr>
        <p:txBody>
          <a:bodyPr>
            <a:normAutofit lnSpcReduction="10000"/>
          </a:bodyPr>
          <a:lstStyle/>
          <a:p>
            <a:r>
              <a:rPr lang="en-US" dirty="0" err="1" smtClean="0"/>
              <a:t>Thread.sleep</a:t>
            </a:r>
            <a:r>
              <a:rPr lang="en-US" dirty="0" smtClean="0"/>
              <a:t>() </a:t>
            </a:r>
            <a:r>
              <a:rPr lang="mr-IN" dirty="0" smtClean="0"/>
              <a:t>–</a:t>
            </a:r>
            <a:r>
              <a:rPr lang="en-US" dirty="0" smtClean="0"/>
              <a:t> Bad!!</a:t>
            </a:r>
          </a:p>
          <a:p>
            <a:r>
              <a:rPr lang="en-US" dirty="0" smtClean="0"/>
              <a:t>Implicit Wait </a:t>
            </a:r>
            <a:r>
              <a:rPr lang="mr-IN" dirty="0" smtClean="0"/>
              <a:t>–</a:t>
            </a:r>
            <a:r>
              <a:rPr lang="en-US" dirty="0" smtClean="0"/>
              <a:t> Global wait</a:t>
            </a:r>
          </a:p>
          <a:p>
            <a:pPr marL="0" indent="0">
              <a:buNone/>
            </a:pPr>
            <a:r>
              <a:rPr lang="en-US" dirty="0" err="1"/>
              <a:t>driver.manage</a:t>
            </a:r>
            <a:r>
              <a:rPr lang="en-US" dirty="0"/>
              <a:t>().timeouts().</a:t>
            </a:r>
            <a:r>
              <a:rPr lang="en-US" dirty="0" err="1"/>
              <a:t>implicitlyWait</a:t>
            </a:r>
            <a:r>
              <a:rPr lang="en-US" dirty="0"/>
              <a:t>(10, </a:t>
            </a:r>
            <a:r>
              <a:rPr lang="en-US" dirty="0" err="1"/>
              <a:t>TimeUnit.SECONDS</a:t>
            </a:r>
            <a:r>
              <a:rPr lang="en-US" dirty="0" smtClean="0"/>
              <a:t>);</a:t>
            </a:r>
          </a:p>
          <a:p>
            <a:pPr marL="0" indent="0">
              <a:buNone/>
            </a:pPr>
            <a:r>
              <a:rPr lang="en-US" dirty="0" err="1"/>
              <a:t>driver.manage</a:t>
            </a:r>
            <a:r>
              <a:rPr lang="en-US" dirty="0"/>
              <a:t>().timeouts().</a:t>
            </a:r>
            <a:r>
              <a:rPr lang="en-US" dirty="0" err="1"/>
              <a:t>setScriptTimeout</a:t>
            </a:r>
            <a:r>
              <a:rPr lang="en-US" dirty="0"/>
              <a:t>(100,SECONDS</a:t>
            </a:r>
            <a:r>
              <a:rPr lang="en-US" dirty="0" smtClean="0"/>
              <a:t>);</a:t>
            </a:r>
          </a:p>
          <a:p>
            <a:pPr marL="0" indent="0">
              <a:buNone/>
            </a:pPr>
            <a:r>
              <a:rPr lang="en-US" dirty="0" err="1"/>
              <a:t>driver.manage</a:t>
            </a:r>
            <a:r>
              <a:rPr lang="en-US" dirty="0"/>
              <a:t>().timeouts().</a:t>
            </a:r>
            <a:r>
              <a:rPr lang="en-US" dirty="0" err="1"/>
              <a:t>pageLoadTimeout</a:t>
            </a:r>
            <a:r>
              <a:rPr lang="en-US" dirty="0"/>
              <a:t>(100, SECONDS);</a:t>
            </a:r>
            <a:endParaRPr lang="en-US" dirty="0" smtClean="0"/>
          </a:p>
          <a:p>
            <a:r>
              <a:rPr lang="en-US" dirty="0" smtClean="0"/>
              <a:t>Explicit Wait </a:t>
            </a:r>
            <a:r>
              <a:rPr lang="mr-IN" dirty="0" smtClean="0"/>
              <a:t>–</a:t>
            </a:r>
            <a:r>
              <a:rPr lang="en-US" dirty="0" smtClean="0"/>
              <a:t> Condition based</a:t>
            </a:r>
            <a:endParaRPr lang="en-US" dirty="0"/>
          </a:p>
          <a:p>
            <a:pPr marL="0" indent="0">
              <a:buNone/>
            </a:pPr>
            <a:r>
              <a:rPr lang="en-US" dirty="0" err="1"/>
              <a:t>WebDriverWait</a:t>
            </a:r>
            <a:r>
              <a:rPr lang="en-US" dirty="0"/>
              <a:t> wait = new </a:t>
            </a:r>
            <a:r>
              <a:rPr lang="en-US" dirty="0" err="1"/>
              <a:t>WebDriverWait</a:t>
            </a:r>
            <a:r>
              <a:rPr lang="en-US" dirty="0"/>
              <a:t>(driver, 10); </a:t>
            </a:r>
            <a:endParaRPr lang="en-US" dirty="0" smtClean="0"/>
          </a:p>
          <a:p>
            <a:pPr marL="0" indent="0">
              <a:buNone/>
            </a:pPr>
            <a:r>
              <a:rPr lang="en-US" dirty="0" err="1" smtClean="0"/>
              <a:t>wait.until</a:t>
            </a:r>
            <a:r>
              <a:rPr lang="en-US" dirty="0" smtClean="0"/>
              <a:t>(</a:t>
            </a:r>
            <a:r>
              <a:rPr lang="en-US" dirty="0" err="1" smtClean="0"/>
              <a:t>ExpectedConditions.elementToBeClickable</a:t>
            </a:r>
            <a:r>
              <a:rPr lang="en-US" dirty="0" smtClean="0"/>
              <a:t>(</a:t>
            </a:r>
            <a:r>
              <a:rPr lang="en-US" dirty="0" err="1" smtClean="0"/>
              <a:t>By.id</a:t>
            </a:r>
            <a:r>
              <a:rPr lang="en-US" dirty="0"/>
              <a:t>(&gt;</a:t>
            </a:r>
            <a:r>
              <a:rPr lang="en-US" dirty="0" err="1"/>
              <a:t>someid</a:t>
            </a:r>
            <a:r>
              <a:rPr lang="en-US" dirty="0" smtClean="0"/>
              <a:t>&gt;)));</a:t>
            </a:r>
          </a:p>
          <a:p>
            <a:pPr marL="0" indent="0">
              <a:buNone/>
            </a:pPr>
            <a:endParaRPr lang="en-US" dirty="0"/>
          </a:p>
          <a:p>
            <a:pPr marL="0" indent="0">
              <a:buNone/>
            </a:pPr>
            <a:r>
              <a:rPr lang="en-US" dirty="0" smtClean="0"/>
              <a:t>(new </a:t>
            </a:r>
            <a:r>
              <a:rPr lang="en-US" dirty="0" err="1"/>
              <a:t>WebDriverWait</a:t>
            </a:r>
            <a:r>
              <a:rPr lang="en-US" dirty="0"/>
              <a:t>(driver, 10</a:t>
            </a:r>
            <a:r>
              <a:rPr lang="en-US" dirty="0" smtClean="0"/>
              <a:t>)).</a:t>
            </a:r>
            <a:r>
              <a:rPr lang="en-US" dirty="0" err="1" smtClean="0"/>
              <a:t>unti</a:t>
            </a:r>
            <a:r>
              <a:rPr lang="en-US" dirty="0" smtClean="0"/>
              <a:t>(new </a:t>
            </a:r>
            <a:r>
              <a:rPr lang="en-US" dirty="0" err="1" smtClean="0"/>
              <a:t>ExpectedCondition</a:t>
            </a:r>
            <a:r>
              <a:rPr lang="en-US" dirty="0" smtClean="0"/>
              <a:t>&lt;Boolean&gt;(){</a:t>
            </a:r>
          </a:p>
          <a:p>
            <a:pPr marL="0" indent="0">
              <a:buNone/>
            </a:pPr>
            <a:r>
              <a:rPr lang="en-US" dirty="0"/>
              <a:t>	</a:t>
            </a:r>
            <a:r>
              <a:rPr lang="en-US" dirty="0" smtClean="0"/>
              <a:t>public Boolean apply(WebDriver d){</a:t>
            </a:r>
          </a:p>
          <a:p>
            <a:pPr marL="0" indent="0">
              <a:buNone/>
            </a:pPr>
            <a:r>
              <a:rPr lang="en-US" dirty="0"/>
              <a:t>	</a:t>
            </a:r>
            <a:r>
              <a:rPr lang="en-US" dirty="0" smtClean="0"/>
              <a:t>	return </a:t>
            </a:r>
            <a:r>
              <a:rPr lang="en-US" dirty="0" err="1" smtClean="0"/>
              <a:t>d.getTitle</a:t>
            </a:r>
            <a:r>
              <a:rPr lang="en-US" dirty="0" smtClean="0"/>
              <a:t>().contains(“Welcome”);</a:t>
            </a:r>
          </a:p>
          <a:p>
            <a:pPr marL="0" indent="0">
              <a:buNone/>
            </a:pPr>
            <a:r>
              <a:rPr lang="en-US" dirty="0"/>
              <a:t>	</a:t>
            </a:r>
            <a:r>
              <a:rPr lang="en-US" dirty="0" smtClean="0"/>
              <a:t>}</a:t>
            </a:r>
          </a:p>
          <a:p>
            <a:pPr marL="0" indent="0">
              <a:buNone/>
            </a:pPr>
            <a:r>
              <a:rPr lang="en-US" dirty="0" smtClean="0"/>
              <a:t>});</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8713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smtClean="0"/>
              <a:t>Synchronization</a:t>
            </a:r>
            <a:endParaRPr lang="en-US"/>
          </a:p>
        </p:txBody>
      </p:sp>
      <p:sp>
        <p:nvSpPr>
          <p:cNvPr id="3" name="Content Placeholder 2"/>
          <p:cNvSpPr>
            <a:spLocks noGrp="1"/>
          </p:cNvSpPr>
          <p:nvPr>
            <p:ph idx="1"/>
          </p:nvPr>
        </p:nvSpPr>
        <p:spPr>
          <a:xfrm>
            <a:off x="1371600" y="1079500"/>
            <a:ext cx="9601200" cy="3581400"/>
          </a:xfrm>
        </p:spPr>
        <p:txBody>
          <a:bodyPr>
            <a:normAutofit fontScale="70000" lnSpcReduction="20000"/>
          </a:bodyPr>
          <a:lstStyle/>
          <a:p>
            <a:pPr marL="0" indent="0">
              <a:buNone/>
            </a:pPr>
            <a:r>
              <a:rPr lang="en-US" dirty="0"/>
              <a:t>// Waiting 30 seconds for an element to be present on the page, checking  </a:t>
            </a:r>
          </a:p>
          <a:p>
            <a:pPr marL="0" indent="0">
              <a:buNone/>
            </a:pPr>
            <a:r>
              <a:rPr lang="en-US" dirty="0"/>
              <a:t>// for its presence once every 5 seconds.  </a:t>
            </a:r>
          </a:p>
          <a:p>
            <a:pPr marL="0" indent="0">
              <a:buNone/>
            </a:pPr>
            <a:r>
              <a:rPr lang="en-US" dirty="0"/>
              <a:t>Wait wait = new </a:t>
            </a:r>
            <a:r>
              <a:rPr lang="en-US" dirty="0" err="1"/>
              <a:t>FluentWait</a:t>
            </a:r>
            <a:r>
              <a:rPr lang="en-US" dirty="0"/>
              <a:t>(driver)    </a:t>
            </a:r>
          </a:p>
          <a:p>
            <a:pPr marL="0" indent="0">
              <a:buNone/>
            </a:pPr>
            <a:r>
              <a:rPr lang="en-US" dirty="0"/>
              <a:t>	.</a:t>
            </a:r>
            <a:r>
              <a:rPr lang="en-US" dirty="0" err="1"/>
              <a:t>withTimeout</a:t>
            </a:r>
            <a:r>
              <a:rPr lang="en-US" dirty="0"/>
              <a:t>(30, SECONDS)    </a:t>
            </a:r>
          </a:p>
          <a:p>
            <a:pPr marL="0" indent="0">
              <a:buNone/>
            </a:pPr>
            <a:r>
              <a:rPr lang="en-US" dirty="0"/>
              <a:t>	.</a:t>
            </a:r>
            <a:r>
              <a:rPr lang="en-US" dirty="0" err="1"/>
              <a:t>pollingEvery</a:t>
            </a:r>
            <a:r>
              <a:rPr lang="en-US" dirty="0"/>
              <a:t>(5, SECONDS)    </a:t>
            </a:r>
          </a:p>
          <a:p>
            <a:pPr marL="0" indent="0">
              <a:buNone/>
            </a:pPr>
            <a:r>
              <a:rPr lang="en-US" dirty="0"/>
              <a:t>	.ignoring(</a:t>
            </a:r>
            <a:r>
              <a:rPr lang="en-US" dirty="0" err="1"/>
              <a:t>NoSuchElementException.class</a:t>
            </a:r>
            <a:r>
              <a:rPr lang="en-US" dirty="0"/>
              <a:t>);  </a:t>
            </a:r>
          </a:p>
          <a:p>
            <a:pPr marL="0" indent="0">
              <a:buNone/>
            </a:pPr>
            <a:r>
              <a:rPr lang="en-US" dirty="0" err="1"/>
              <a:t>WebElement</a:t>
            </a:r>
            <a:r>
              <a:rPr lang="en-US" dirty="0"/>
              <a:t> foo = </a:t>
            </a:r>
            <a:r>
              <a:rPr lang="en-US" dirty="0" err="1"/>
              <a:t>wait.until</a:t>
            </a:r>
            <a:r>
              <a:rPr lang="en-US" dirty="0"/>
              <a:t>(new Function&lt;</a:t>
            </a:r>
            <a:r>
              <a:rPr lang="en-US" dirty="0" err="1"/>
              <a:t>WebDriver,WebElement</a:t>
            </a:r>
            <a:r>
              <a:rPr lang="en-US" dirty="0"/>
              <a:t>&gt;() {    </a:t>
            </a:r>
          </a:p>
          <a:p>
            <a:pPr marL="0" indent="0">
              <a:buNone/>
            </a:pPr>
            <a:r>
              <a:rPr lang="en-US" dirty="0"/>
              <a:t>	public </a:t>
            </a:r>
            <a:r>
              <a:rPr lang="en-US" dirty="0" err="1"/>
              <a:t>WebElement</a:t>
            </a:r>
            <a:r>
              <a:rPr lang="en-US" dirty="0"/>
              <a:t> apply(WebDriver driver) {    </a:t>
            </a:r>
          </a:p>
          <a:p>
            <a:pPr marL="0" indent="0">
              <a:buNone/>
            </a:pPr>
            <a:r>
              <a:rPr lang="en-US" dirty="0"/>
              <a:t>		return </a:t>
            </a:r>
            <a:r>
              <a:rPr lang="en-US" dirty="0" err="1"/>
              <a:t>driver.findElement</a:t>
            </a:r>
            <a:r>
              <a:rPr lang="en-US" dirty="0"/>
              <a:t>(</a:t>
            </a:r>
            <a:r>
              <a:rPr lang="en-US" dirty="0" err="1"/>
              <a:t>By.id</a:t>
            </a:r>
            <a:r>
              <a:rPr lang="en-US" dirty="0"/>
              <a:t>("foo"));   </a:t>
            </a:r>
          </a:p>
          <a:p>
            <a:pPr marL="0" indent="0">
              <a:buNone/>
            </a:pPr>
            <a:r>
              <a:rPr lang="en-US" dirty="0"/>
              <a:t>	 	}  </a:t>
            </a:r>
          </a:p>
          <a:p>
            <a:pPr marL="0" indent="0">
              <a:buNone/>
            </a:pP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63998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1371600" y="1428750"/>
            <a:ext cx="9601200" cy="5238750"/>
          </a:xfrm>
        </p:spPr>
        <p:txBody>
          <a:bodyPr>
            <a:normAutofit fontScale="77500" lnSpcReduction="20000"/>
          </a:bodyPr>
          <a:lstStyle/>
          <a:p>
            <a:pPr marL="0" lvl="0" indent="0">
              <a:lnSpc>
                <a:spcPct val="100000"/>
              </a:lnSpc>
              <a:spcBef>
                <a:spcPts val="0"/>
              </a:spcBef>
              <a:spcAft>
                <a:spcPts val="0"/>
              </a:spcAft>
              <a:buNone/>
            </a:pPr>
            <a:r>
              <a:rPr lang="en-US" i="1" dirty="0"/>
              <a:t>According to </a:t>
            </a:r>
            <a:r>
              <a:rPr lang="en-US" i="1" dirty="0">
                <a:hlinkClick r:id="rId2"/>
              </a:rPr>
              <a:t>SeleniumHQ</a:t>
            </a:r>
            <a:r>
              <a:rPr lang="en-US" i="1" dirty="0"/>
              <a:t>, the history of Selenium </a:t>
            </a:r>
            <a:r>
              <a:rPr lang="en-US" i="1" dirty="0" smtClean="0"/>
              <a:t>started </a:t>
            </a:r>
            <a:r>
              <a:rPr lang="en-US" i="1" dirty="0"/>
              <a:t>in 2004 at </a:t>
            </a:r>
            <a:r>
              <a:rPr lang="en-US" i="1" dirty="0" err="1"/>
              <a:t>Thoughtworks</a:t>
            </a:r>
            <a:r>
              <a:rPr lang="en-US" i="1" dirty="0"/>
              <a:t> with Jason Huggins building the core mode as </a:t>
            </a:r>
            <a:r>
              <a:rPr lang="en-US" i="1" dirty="0" smtClean="0"/>
              <a:t>JavaScript Test Runner</a:t>
            </a:r>
            <a:r>
              <a:rPr lang="en-US" i="1" dirty="0"/>
              <a:t>. He built the core mode because he did not want to manually step through the same test after every change. Therefore, Jason developed a JavaScript library that permitted him to run test repeatedly against multiple browsers such as Firefox, Google, and Internet Explorer</a:t>
            </a:r>
            <a:r>
              <a:rPr lang="en-US" i="1" dirty="0" smtClean="0"/>
              <a:t>. </a:t>
            </a:r>
            <a:r>
              <a:rPr lang="en-US" i="1" dirty="0"/>
              <a:t>That library eventually became Selenium Core, which underlies all the functionality of </a:t>
            </a:r>
            <a:r>
              <a:rPr lang="en-US" b="1" i="1" dirty="0"/>
              <a:t>Selenium Remote Control (RC)</a:t>
            </a:r>
            <a:r>
              <a:rPr lang="en-US" i="1" dirty="0"/>
              <a:t> and </a:t>
            </a:r>
            <a:r>
              <a:rPr lang="en-US" b="1" i="1" dirty="0"/>
              <a:t>Selenium IDE</a:t>
            </a:r>
            <a:r>
              <a:rPr lang="en-US" i="1" dirty="0"/>
              <a:t>. Selenium RC was ground-breaking because no other product allowed you to control a browser from a language of your choice</a:t>
            </a:r>
            <a:r>
              <a:rPr lang="en-US" i="1" dirty="0" smtClean="0"/>
              <a:t>.</a:t>
            </a:r>
          </a:p>
          <a:p>
            <a:pPr marL="0" lvl="0" indent="0">
              <a:lnSpc>
                <a:spcPct val="100000"/>
              </a:lnSpc>
              <a:spcBef>
                <a:spcPts val="0"/>
              </a:spcBef>
              <a:spcAft>
                <a:spcPts val="0"/>
              </a:spcAft>
              <a:buNone/>
            </a:pPr>
            <a:r>
              <a:rPr lang="en-US" i="1" dirty="0"/>
              <a:t>While Selenium was a tremendous tool, it wasn’t without its drawbacks. Because of its </a:t>
            </a:r>
            <a:r>
              <a:rPr lang="en-US" i="1" dirty="0" err="1"/>
              <a:t>Javascript</a:t>
            </a:r>
            <a:r>
              <a:rPr lang="en-US" i="1" dirty="0"/>
              <a:t> based automation engine and the security limitations browsers apply to </a:t>
            </a:r>
            <a:r>
              <a:rPr lang="en-US" i="1" dirty="0" err="1"/>
              <a:t>Javascript</a:t>
            </a:r>
            <a:r>
              <a:rPr lang="en-US" i="1" dirty="0"/>
              <a:t>, different things became impossible to do. To make things worse, </a:t>
            </a:r>
            <a:r>
              <a:rPr lang="en-US" i="1" dirty="0" err="1"/>
              <a:t>webapps</a:t>
            </a:r>
            <a:r>
              <a:rPr lang="en-US" i="1" dirty="0"/>
              <a:t> became more and more powerful over time, using all sorts of special features new browsers provide and making these restrictions more and more painful</a:t>
            </a:r>
            <a:r>
              <a:rPr lang="en-US" i="1" dirty="0" smtClean="0"/>
              <a:t>.</a:t>
            </a:r>
          </a:p>
          <a:p>
            <a:pPr marL="0" lvl="0" indent="0">
              <a:lnSpc>
                <a:spcPct val="100000"/>
              </a:lnSpc>
              <a:spcBef>
                <a:spcPts val="0"/>
              </a:spcBef>
              <a:spcAft>
                <a:spcPts val="0"/>
              </a:spcAft>
              <a:buNone/>
            </a:pPr>
            <a:r>
              <a:rPr lang="en-US" i="1" dirty="0"/>
              <a:t>In 2006 </a:t>
            </a:r>
            <a:r>
              <a:rPr lang="en-US" i="1" dirty="0" smtClean="0"/>
              <a:t>an engineer </a:t>
            </a:r>
            <a:r>
              <a:rPr lang="en-US" i="1" dirty="0"/>
              <a:t>at Google named Simon Stewart started </a:t>
            </a:r>
            <a:r>
              <a:rPr lang="en-US" i="1" dirty="0" smtClean="0"/>
              <a:t>working </a:t>
            </a:r>
            <a:r>
              <a:rPr lang="en-US" i="1" dirty="0"/>
              <a:t>on a project he called </a:t>
            </a:r>
            <a:r>
              <a:rPr lang="en-US" b="1" i="1" dirty="0"/>
              <a:t>WebDriver</a:t>
            </a:r>
            <a:r>
              <a:rPr lang="en-US" i="1" dirty="0"/>
              <a:t>. Google had long been a heavy user of Selenium, but testers had to work around the limitations of the product. Simon wanted a testing tool that spoke directly to the browser using the ‘native’ method for the browser and operating system, thus avoiding the restrictions of a sandboxed </a:t>
            </a:r>
            <a:r>
              <a:rPr lang="en-US" i="1" dirty="0" err="1"/>
              <a:t>Javascript</a:t>
            </a:r>
            <a:r>
              <a:rPr lang="en-US" i="1" dirty="0"/>
              <a:t> environment. The WebDriver project began with the aim to solve the Selenium’ pain-points</a:t>
            </a:r>
            <a:r>
              <a:rPr lang="en-US" i="1" dirty="0" smtClean="0"/>
              <a:t>.</a:t>
            </a:r>
          </a:p>
          <a:p>
            <a:pPr marL="0" lvl="0" indent="0">
              <a:lnSpc>
                <a:spcPct val="100000"/>
              </a:lnSpc>
              <a:spcBef>
                <a:spcPts val="0"/>
              </a:spcBef>
              <a:spcAft>
                <a:spcPts val="0"/>
              </a:spcAft>
              <a:buNone/>
            </a:pPr>
            <a:r>
              <a:rPr lang="en-US" i="1" dirty="0" smtClean="0"/>
              <a:t>Then came 2008 which led to the merger of Selenium and WebDriver into Selenium 2 </a:t>
            </a:r>
            <a:r>
              <a:rPr lang="en-US" i="1" dirty="0" err="1" smtClean="0"/>
              <a:t>a.k.a</a:t>
            </a:r>
            <a:r>
              <a:rPr lang="en-US" i="1" dirty="0" smtClean="0"/>
              <a:t> Selenium WebDriver. </a:t>
            </a:r>
            <a:r>
              <a:rPr lang="en-US" i="1" dirty="0"/>
              <a:t>Selenium had massive community and commercial support, but WebDriver was clearly the tool of the future. The joining of the two tools provided a common set of features for all users and brought some of the brightest minds in test automation under one roof</a:t>
            </a:r>
            <a:r>
              <a:rPr lang="en-US" i="1" dirty="0" smtClean="0"/>
              <a:t>. Why did </a:t>
            </a:r>
            <a:r>
              <a:rPr lang="en-US" i="1" dirty="0"/>
              <a:t>the projects </a:t>
            </a:r>
            <a:r>
              <a:rPr lang="en-US" i="1" dirty="0" smtClean="0"/>
              <a:t>merge? In Simon’s words, partly </a:t>
            </a:r>
            <a:r>
              <a:rPr lang="en-US" i="1" dirty="0"/>
              <a:t>because WebDriver addresses some shortcomings in selenium (by being able to bypass the JS sandbox, for example. And we’ve got a gorgeous API), partly because selenium addresses some shortcomings in WebDriver (such as supporting a broader range of browsers) and partly because the main selenium contributors and I felt that it was the best way to offer users the best possible framework</a:t>
            </a:r>
            <a:r>
              <a:rPr lang="en-US" i="1" dirty="0" smtClean="0"/>
              <a:t>. Selenium 2 got released in 2011.</a:t>
            </a:r>
            <a:endParaRPr lang="en-US" i="1" dirty="0"/>
          </a:p>
        </p:txBody>
      </p:sp>
    </p:spTree>
    <p:extLst>
      <p:ext uri="{BB962C8B-B14F-4D97-AF65-F5344CB8AC3E}">
        <p14:creationId xmlns:p14="http://schemas.microsoft.com/office/powerpoint/2010/main" val="1010764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00"/>
            <a:ext cx="9601200" cy="1485900"/>
          </a:xfrm>
        </p:spPr>
        <p:txBody>
          <a:bodyPr/>
          <a:lstStyle/>
          <a:p>
            <a:r>
              <a:rPr lang="en-US" smtClean="0"/>
              <a:t>Pop-up windows</a:t>
            </a:r>
            <a:endParaRPr lang="en-US"/>
          </a:p>
        </p:txBody>
      </p:sp>
      <p:sp>
        <p:nvSpPr>
          <p:cNvPr id="3" name="Content Placeholder 2"/>
          <p:cNvSpPr>
            <a:spLocks noGrp="1"/>
          </p:cNvSpPr>
          <p:nvPr>
            <p:ph idx="1"/>
          </p:nvPr>
        </p:nvSpPr>
        <p:spPr>
          <a:xfrm>
            <a:off x="1371600" y="958850"/>
            <a:ext cx="9601200" cy="5759450"/>
          </a:xfrm>
        </p:spPr>
        <p:txBody>
          <a:bodyPr>
            <a:normAutofit fontScale="77500" lnSpcReduction="20000"/>
          </a:bodyPr>
          <a:lstStyle/>
          <a:p>
            <a:pPr marL="0" lvl="0" indent="0">
              <a:lnSpc>
                <a:spcPct val="100000"/>
              </a:lnSpc>
              <a:spcBef>
                <a:spcPts val="0"/>
              </a:spcBef>
              <a:spcAft>
                <a:spcPts val="0"/>
              </a:spcAft>
              <a:buNone/>
            </a:pPr>
            <a:r>
              <a:rPr lang="en-US" dirty="0"/>
              <a:t>String  handle= </a:t>
            </a:r>
            <a:r>
              <a:rPr lang="en-US" dirty="0" err="1"/>
              <a:t>driver.getWindowHandle</a:t>
            </a:r>
            <a:r>
              <a:rPr lang="en-US" dirty="0"/>
              <a:t>();//Return a string of alphanumeric window </a:t>
            </a:r>
            <a:r>
              <a:rPr lang="en-US" dirty="0" smtClean="0"/>
              <a:t>handle</a:t>
            </a:r>
          </a:p>
          <a:p>
            <a:pPr marL="0" lvl="0" indent="0">
              <a:lnSpc>
                <a:spcPct val="100000"/>
              </a:lnSpc>
              <a:spcBef>
                <a:spcPts val="0"/>
              </a:spcBef>
              <a:spcAft>
                <a:spcPts val="0"/>
              </a:spcAft>
              <a:buNone/>
            </a:pPr>
            <a:endParaRPr lang="en-US" dirty="0"/>
          </a:p>
          <a:p>
            <a:pPr marL="0" lvl="0" indent="0">
              <a:lnSpc>
                <a:spcPct val="100000"/>
              </a:lnSpc>
              <a:spcBef>
                <a:spcPts val="0"/>
              </a:spcBef>
              <a:spcAft>
                <a:spcPts val="0"/>
              </a:spcAft>
              <a:buNone/>
            </a:pPr>
            <a:r>
              <a:rPr lang="en-US" dirty="0"/>
              <a:t>Set&lt;String&gt; handle= </a:t>
            </a:r>
            <a:r>
              <a:rPr lang="en-US" dirty="0" err="1"/>
              <a:t>driver.getWindowHandles</a:t>
            </a:r>
            <a:r>
              <a:rPr lang="en-US" dirty="0"/>
              <a:t>();//Return a set of window </a:t>
            </a:r>
            <a:r>
              <a:rPr lang="en-US" dirty="0" smtClean="0"/>
              <a:t>handle</a:t>
            </a:r>
          </a:p>
          <a:p>
            <a:pPr marL="0" lvl="0" indent="0">
              <a:lnSpc>
                <a:spcPct val="100000"/>
              </a:lnSpc>
              <a:spcBef>
                <a:spcPts val="0"/>
              </a:spcBef>
              <a:spcAft>
                <a:spcPts val="0"/>
              </a:spcAft>
              <a:buNone/>
            </a:pPr>
            <a:endParaRPr lang="en-US" dirty="0" smtClean="0"/>
          </a:p>
          <a:p>
            <a:pPr marL="0" lvl="0" indent="0">
              <a:lnSpc>
                <a:spcPct val="100000"/>
              </a:lnSpc>
              <a:spcBef>
                <a:spcPts val="0"/>
              </a:spcBef>
              <a:spcAft>
                <a:spcPts val="0"/>
              </a:spcAft>
              <a:buNone/>
            </a:pPr>
            <a:endParaRPr lang="en-US" dirty="0" smtClean="0"/>
          </a:p>
          <a:p>
            <a:pPr marL="0" lvl="0" indent="0">
              <a:lnSpc>
                <a:spcPct val="100000"/>
              </a:lnSpc>
              <a:spcBef>
                <a:spcPts val="0"/>
              </a:spcBef>
              <a:spcAft>
                <a:spcPts val="0"/>
              </a:spcAft>
              <a:buNone/>
            </a:pPr>
            <a:endParaRPr lang="en-US" dirty="0"/>
          </a:p>
          <a:p>
            <a:pPr marL="0" lvl="0" indent="0">
              <a:lnSpc>
                <a:spcPct val="100000"/>
              </a:lnSpc>
              <a:spcBef>
                <a:spcPts val="0"/>
              </a:spcBef>
              <a:spcAft>
                <a:spcPts val="0"/>
              </a:spcAft>
              <a:buNone/>
            </a:pPr>
            <a:r>
              <a:rPr lang="en-US" dirty="0" err="1"/>
              <a:t>driver.switchTo</a:t>
            </a:r>
            <a:r>
              <a:rPr lang="en-US" dirty="0"/>
              <a:t>().window("</a:t>
            </a:r>
            <a:r>
              <a:rPr lang="en-US" dirty="0" err="1"/>
              <a:t>windowName</a:t>
            </a:r>
            <a:r>
              <a:rPr lang="en-US" dirty="0" smtClean="0"/>
              <a:t>");</a:t>
            </a:r>
          </a:p>
          <a:p>
            <a:pPr marL="0" lvl="0" indent="0">
              <a:lnSpc>
                <a:spcPct val="100000"/>
              </a:lnSpc>
              <a:spcBef>
                <a:spcPts val="0"/>
              </a:spcBef>
              <a:spcAft>
                <a:spcPts val="0"/>
              </a:spcAft>
              <a:buNone/>
            </a:pPr>
            <a:endParaRPr lang="en-US" dirty="0" smtClean="0"/>
          </a:p>
          <a:p>
            <a:pPr marL="0" lvl="0" indent="0">
              <a:lnSpc>
                <a:spcPct val="100000"/>
              </a:lnSpc>
              <a:spcBef>
                <a:spcPts val="0"/>
              </a:spcBef>
              <a:spcAft>
                <a:spcPts val="0"/>
              </a:spcAft>
              <a:buNone/>
            </a:pPr>
            <a:r>
              <a:rPr lang="en-US" dirty="0" smtClean="0"/>
              <a:t>Or</a:t>
            </a:r>
          </a:p>
          <a:p>
            <a:pPr marL="0" lvl="0" indent="0">
              <a:lnSpc>
                <a:spcPct val="100000"/>
              </a:lnSpc>
              <a:spcBef>
                <a:spcPts val="0"/>
              </a:spcBef>
              <a:spcAft>
                <a:spcPts val="0"/>
              </a:spcAft>
              <a:buNone/>
            </a:pPr>
            <a:endParaRPr lang="en-US" dirty="0"/>
          </a:p>
          <a:p>
            <a:pPr marL="0" lvl="0" indent="0">
              <a:lnSpc>
                <a:spcPct val="100000"/>
              </a:lnSpc>
              <a:spcBef>
                <a:spcPts val="0"/>
              </a:spcBef>
              <a:spcAft>
                <a:spcPts val="0"/>
              </a:spcAft>
              <a:buNone/>
            </a:pPr>
            <a:r>
              <a:rPr lang="en-US" dirty="0"/>
              <a:t>for (String handle : </a:t>
            </a:r>
            <a:r>
              <a:rPr lang="en-US" dirty="0" err="1"/>
              <a:t>driver.getWindowHandles</a:t>
            </a:r>
            <a:r>
              <a:rPr lang="en-US" dirty="0"/>
              <a:t>()) {    </a:t>
            </a:r>
            <a:endParaRPr lang="en-US" dirty="0" smtClean="0"/>
          </a:p>
          <a:p>
            <a:pPr marL="0" lvl="0" indent="0">
              <a:lnSpc>
                <a:spcPct val="100000"/>
              </a:lnSpc>
              <a:spcBef>
                <a:spcPts val="0"/>
              </a:spcBef>
              <a:spcAft>
                <a:spcPts val="0"/>
              </a:spcAft>
              <a:buNone/>
            </a:pPr>
            <a:r>
              <a:rPr lang="en-US" dirty="0"/>
              <a:t>	</a:t>
            </a:r>
            <a:r>
              <a:rPr lang="en-US" dirty="0" err="1" smtClean="0"/>
              <a:t>driver.switchTo</a:t>
            </a:r>
            <a:r>
              <a:rPr lang="en-US" dirty="0"/>
              <a:t>().window(handle</a:t>
            </a:r>
            <a:r>
              <a:rPr lang="en-US" dirty="0" smtClean="0"/>
              <a:t>);</a:t>
            </a:r>
          </a:p>
          <a:p>
            <a:pPr marL="0" lvl="0" indent="0">
              <a:lnSpc>
                <a:spcPct val="100000"/>
              </a:lnSpc>
              <a:spcBef>
                <a:spcPts val="0"/>
              </a:spcBef>
              <a:spcAft>
                <a:spcPts val="0"/>
              </a:spcAft>
              <a:buNone/>
            </a:pPr>
            <a:r>
              <a:rPr lang="en-US" dirty="0" smtClean="0"/>
              <a:t>}</a:t>
            </a:r>
          </a:p>
          <a:p>
            <a:pPr marL="0" lvl="0" indent="0">
              <a:lnSpc>
                <a:spcPct val="100000"/>
              </a:lnSpc>
              <a:spcBef>
                <a:spcPts val="0"/>
              </a:spcBef>
              <a:spcAft>
                <a:spcPts val="0"/>
              </a:spcAft>
              <a:buNone/>
            </a:pPr>
            <a:endParaRPr lang="en-US" dirty="0" smtClean="0"/>
          </a:p>
          <a:p>
            <a:pPr marL="0" lvl="0" indent="0">
              <a:lnSpc>
                <a:spcPct val="100000"/>
              </a:lnSpc>
              <a:spcBef>
                <a:spcPts val="0"/>
              </a:spcBef>
              <a:spcAft>
                <a:spcPts val="0"/>
              </a:spcAft>
              <a:buNone/>
            </a:pPr>
            <a:r>
              <a:rPr lang="en-US" dirty="0" smtClean="0"/>
              <a:t>Or</a:t>
            </a:r>
          </a:p>
          <a:p>
            <a:pPr marL="0" lvl="0" indent="0">
              <a:lnSpc>
                <a:spcPct val="100000"/>
              </a:lnSpc>
              <a:spcBef>
                <a:spcPts val="0"/>
              </a:spcBef>
              <a:spcAft>
                <a:spcPts val="0"/>
              </a:spcAft>
              <a:buNone/>
            </a:pPr>
            <a:endParaRPr lang="en-US" dirty="0"/>
          </a:p>
          <a:p>
            <a:pPr marL="0" lvl="0" indent="0">
              <a:lnSpc>
                <a:spcPct val="100000"/>
              </a:lnSpc>
              <a:spcBef>
                <a:spcPts val="0"/>
              </a:spcBef>
              <a:spcAft>
                <a:spcPts val="0"/>
              </a:spcAft>
              <a:buNone/>
            </a:pPr>
            <a:r>
              <a:rPr lang="en-US" dirty="0" err="1"/>
              <a:t>driver.findElement</a:t>
            </a:r>
            <a:r>
              <a:rPr lang="en-US" dirty="0"/>
              <a:t>(</a:t>
            </a:r>
            <a:r>
              <a:rPr lang="en-US" dirty="0" err="1"/>
              <a:t>By.id</a:t>
            </a:r>
            <a:r>
              <a:rPr lang="en-US" dirty="0"/>
              <a:t>(“id of the link which opens new window”)).click(); </a:t>
            </a:r>
            <a:endParaRPr lang="en-US" dirty="0" smtClean="0"/>
          </a:p>
          <a:p>
            <a:pPr marL="0" lvl="0" indent="0">
              <a:lnSpc>
                <a:spcPct val="100000"/>
              </a:lnSpc>
              <a:spcBef>
                <a:spcPts val="0"/>
              </a:spcBef>
              <a:spcAft>
                <a:spcPts val="0"/>
              </a:spcAft>
              <a:buNone/>
            </a:pPr>
            <a:r>
              <a:rPr lang="en-US" dirty="0" smtClean="0"/>
              <a:t>//</a:t>
            </a:r>
            <a:r>
              <a:rPr lang="en-US" dirty="0"/>
              <a:t>wait till two windows are not opened </a:t>
            </a:r>
            <a:endParaRPr lang="en-US" dirty="0" smtClean="0"/>
          </a:p>
          <a:p>
            <a:pPr marL="0" lvl="0" indent="0">
              <a:lnSpc>
                <a:spcPct val="100000"/>
              </a:lnSpc>
              <a:spcBef>
                <a:spcPts val="0"/>
              </a:spcBef>
              <a:spcAft>
                <a:spcPts val="0"/>
              </a:spcAft>
              <a:buNone/>
            </a:pPr>
            <a:r>
              <a:rPr lang="en-US" dirty="0" err="1" smtClean="0"/>
              <a:t>waitForNumberofWindowsToEqual</a:t>
            </a:r>
            <a:r>
              <a:rPr lang="en-US" dirty="0" smtClean="0"/>
              <a:t>(2</a:t>
            </a:r>
            <a:r>
              <a:rPr lang="en-US" dirty="0"/>
              <a:t>);//this method is for wait </a:t>
            </a:r>
            <a:endParaRPr lang="en-US" dirty="0" smtClean="0"/>
          </a:p>
          <a:p>
            <a:pPr marL="0" lvl="0" indent="0">
              <a:lnSpc>
                <a:spcPct val="100000"/>
              </a:lnSpc>
              <a:spcBef>
                <a:spcPts val="0"/>
              </a:spcBef>
              <a:spcAft>
                <a:spcPts val="0"/>
              </a:spcAft>
              <a:buNone/>
            </a:pPr>
            <a:r>
              <a:rPr lang="en-US" dirty="0" smtClean="0"/>
              <a:t>Set </a:t>
            </a:r>
            <a:r>
              <a:rPr lang="en-US" dirty="0"/>
              <a:t>handles = </a:t>
            </a:r>
            <a:r>
              <a:rPr lang="en-US" dirty="0" err="1"/>
              <a:t>driver.getWindowHandles</a:t>
            </a:r>
            <a:r>
              <a:rPr lang="en-US" dirty="0"/>
              <a:t>(); </a:t>
            </a:r>
            <a:endParaRPr lang="en-US" dirty="0" smtClean="0"/>
          </a:p>
          <a:p>
            <a:pPr marL="0" lvl="0" indent="0">
              <a:lnSpc>
                <a:spcPct val="100000"/>
              </a:lnSpc>
              <a:spcBef>
                <a:spcPts val="0"/>
              </a:spcBef>
              <a:spcAft>
                <a:spcPts val="0"/>
              </a:spcAft>
              <a:buNone/>
            </a:pPr>
            <a:r>
              <a:rPr lang="en-US" dirty="0" err="1" smtClean="0"/>
              <a:t>firstWinHandle</a:t>
            </a:r>
            <a:r>
              <a:rPr lang="en-US" dirty="0" smtClean="0"/>
              <a:t> </a:t>
            </a:r>
            <a:r>
              <a:rPr lang="en-US" dirty="0"/>
              <a:t>= </a:t>
            </a:r>
            <a:r>
              <a:rPr lang="en-US" dirty="0" err="1"/>
              <a:t>driver.getWindowHandle</a:t>
            </a:r>
            <a:r>
              <a:rPr lang="en-US" dirty="0"/>
              <a:t>(); </a:t>
            </a:r>
            <a:endParaRPr lang="en-US" dirty="0" smtClean="0"/>
          </a:p>
          <a:p>
            <a:pPr marL="0" lvl="0" indent="0">
              <a:lnSpc>
                <a:spcPct val="100000"/>
              </a:lnSpc>
              <a:spcBef>
                <a:spcPts val="0"/>
              </a:spcBef>
              <a:spcAft>
                <a:spcPts val="0"/>
              </a:spcAft>
              <a:buNone/>
            </a:pPr>
            <a:r>
              <a:rPr lang="en-US" dirty="0" err="1" smtClean="0"/>
              <a:t>handles.remove</a:t>
            </a:r>
            <a:r>
              <a:rPr lang="en-US" dirty="0" smtClean="0"/>
              <a:t>(</a:t>
            </a:r>
            <a:r>
              <a:rPr lang="en-US" dirty="0" err="1" smtClean="0"/>
              <a:t>firstWinHandle</a:t>
            </a:r>
            <a:r>
              <a:rPr lang="en-US" dirty="0"/>
              <a:t>); </a:t>
            </a:r>
            <a:endParaRPr lang="en-US" dirty="0" smtClean="0"/>
          </a:p>
          <a:p>
            <a:pPr marL="0" lvl="0" indent="0">
              <a:lnSpc>
                <a:spcPct val="100000"/>
              </a:lnSpc>
              <a:spcBef>
                <a:spcPts val="0"/>
              </a:spcBef>
              <a:spcAft>
                <a:spcPts val="0"/>
              </a:spcAft>
              <a:buNone/>
            </a:pPr>
            <a:r>
              <a:rPr lang="en-US" dirty="0" smtClean="0"/>
              <a:t>String </a:t>
            </a:r>
            <a:r>
              <a:rPr lang="en-US" dirty="0" err="1"/>
              <a:t>winHandle</a:t>
            </a:r>
            <a:r>
              <a:rPr lang="en-US" dirty="0"/>
              <a:t>=</a:t>
            </a:r>
            <a:r>
              <a:rPr lang="en-US" dirty="0" err="1"/>
              <a:t>handles.iterator</a:t>
            </a:r>
            <a:r>
              <a:rPr lang="en-US" dirty="0"/>
              <a:t>().next(); </a:t>
            </a:r>
            <a:endParaRPr lang="en-US" dirty="0" smtClean="0"/>
          </a:p>
          <a:p>
            <a:pPr marL="0" lvl="0" indent="0">
              <a:lnSpc>
                <a:spcPct val="100000"/>
              </a:lnSpc>
              <a:spcBef>
                <a:spcPts val="0"/>
              </a:spcBef>
              <a:spcAft>
                <a:spcPts val="0"/>
              </a:spcAft>
              <a:buNone/>
            </a:pPr>
            <a:r>
              <a:rPr lang="en-US" dirty="0" smtClean="0"/>
              <a:t>if </a:t>
            </a:r>
            <a:r>
              <a:rPr lang="en-US" dirty="0"/>
              <a:t>(</a:t>
            </a:r>
            <a:r>
              <a:rPr lang="en-US" dirty="0" err="1"/>
              <a:t>winHandle</a:t>
            </a:r>
            <a:r>
              <a:rPr lang="en-US" dirty="0"/>
              <a:t>!=</a:t>
            </a:r>
            <a:r>
              <a:rPr lang="en-US" dirty="0" err="1"/>
              <a:t>firstWinHandle</a:t>
            </a:r>
            <a:r>
              <a:rPr lang="en-US" dirty="0"/>
              <a:t>){ </a:t>
            </a:r>
            <a:endParaRPr lang="en-US" dirty="0" smtClean="0"/>
          </a:p>
          <a:p>
            <a:pPr marL="0" lvl="0" indent="0">
              <a:lnSpc>
                <a:spcPct val="100000"/>
              </a:lnSpc>
              <a:spcBef>
                <a:spcPts val="0"/>
              </a:spcBef>
              <a:spcAft>
                <a:spcPts val="0"/>
              </a:spcAft>
              <a:buNone/>
            </a:pPr>
            <a:r>
              <a:rPr lang="en-US" dirty="0" smtClean="0"/>
              <a:t>//</a:t>
            </a:r>
            <a:r>
              <a:rPr lang="en-US" dirty="0"/>
              <a:t>To retrieve the handle of second window, extracting the handle which does not match to first window handle </a:t>
            </a:r>
            <a:endParaRPr lang="en-US" dirty="0" smtClean="0"/>
          </a:p>
          <a:p>
            <a:pPr marL="0" lvl="0" indent="0">
              <a:lnSpc>
                <a:spcPct val="100000"/>
              </a:lnSpc>
              <a:spcBef>
                <a:spcPts val="0"/>
              </a:spcBef>
              <a:spcAft>
                <a:spcPts val="0"/>
              </a:spcAft>
              <a:buNone/>
            </a:pPr>
            <a:r>
              <a:rPr lang="en-US" dirty="0" err="1" smtClean="0"/>
              <a:t>secondWinHandle</a:t>
            </a:r>
            <a:r>
              <a:rPr lang="en-US" dirty="0" smtClean="0"/>
              <a:t>=</a:t>
            </a:r>
            <a:r>
              <a:rPr lang="en-US" dirty="0" err="1" smtClean="0"/>
              <a:t>winHandle</a:t>
            </a:r>
            <a:r>
              <a:rPr lang="en-US" dirty="0"/>
              <a:t>; //Storing handle of second window </a:t>
            </a:r>
            <a:r>
              <a:rPr lang="en-US" dirty="0" smtClean="0"/>
              <a:t>handle</a:t>
            </a:r>
          </a:p>
          <a:p>
            <a:pPr marL="0" lvl="0" indent="0">
              <a:lnSpc>
                <a:spcPct val="100000"/>
              </a:lnSpc>
              <a:spcBef>
                <a:spcPts val="0"/>
              </a:spcBef>
              <a:spcAft>
                <a:spcPts val="0"/>
              </a:spcAft>
              <a:buNone/>
            </a:pPr>
            <a:r>
              <a:rPr lang="en-US" dirty="0" smtClean="0"/>
              <a:t>//</a:t>
            </a:r>
            <a:r>
              <a:rPr lang="en-US" dirty="0"/>
              <a:t>Switch control to new window </a:t>
            </a:r>
            <a:endParaRPr lang="en-US" dirty="0" smtClean="0"/>
          </a:p>
          <a:p>
            <a:pPr marL="0" lvl="0" indent="0">
              <a:lnSpc>
                <a:spcPct val="100000"/>
              </a:lnSpc>
              <a:spcBef>
                <a:spcPts val="0"/>
              </a:spcBef>
              <a:spcAft>
                <a:spcPts val="0"/>
              </a:spcAft>
              <a:buNone/>
            </a:pPr>
            <a:r>
              <a:rPr lang="en-US" dirty="0" err="1" smtClean="0"/>
              <a:t>driver.switchTo</a:t>
            </a:r>
            <a:r>
              <a:rPr lang="en-US" dirty="0"/>
              <a:t>().window(</a:t>
            </a:r>
            <a:r>
              <a:rPr lang="en-US" dirty="0" err="1"/>
              <a:t>secondWinHandle</a:t>
            </a:r>
            <a:r>
              <a:rPr lang="en-US" dirty="0"/>
              <a:t>);</a:t>
            </a:r>
          </a:p>
          <a:p>
            <a:pPr marL="0" lvl="0" indent="0">
              <a:lnSpc>
                <a:spcPct val="100000"/>
              </a:lnSpc>
              <a:spcBef>
                <a:spcPts val="0"/>
              </a:spcBef>
              <a:spcAft>
                <a:spcPts val="0"/>
              </a:spcAft>
              <a:buNone/>
            </a:pPr>
            <a:endParaRPr lang="en-US" dirty="0"/>
          </a:p>
        </p:txBody>
      </p:sp>
    </p:spTree>
    <p:extLst>
      <p:ext uri="{BB962C8B-B14F-4D97-AF65-F5344CB8AC3E}">
        <p14:creationId xmlns:p14="http://schemas.microsoft.com/office/powerpoint/2010/main" val="15441020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3200"/>
            <a:ext cx="9601200" cy="1485900"/>
          </a:xfrm>
        </p:spPr>
        <p:txBody>
          <a:bodyPr/>
          <a:lstStyle/>
          <a:p>
            <a:r>
              <a:rPr lang="en-US" dirty="0" err="1" smtClean="0"/>
              <a:t>iFrames</a:t>
            </a:r>
            <a:endParaRPr lang="en-US" dirty="0"/>
          </a:p>
        </p:txBody>
      </p:sp>
      <p:sp>
        <p:nvSpPr>
          <p:cNvPr id="3" name="Content Placeholder 2"/>
          <p:cNvSpPr>
            <a:spLocks noGrp="1"/>
          </p:cNvSpPr>
          <p:nvPr>
            <p:ph idx="1"/>
          </p:nvPr>
        </p:nvSpPr>
        <p:spPr>
          <a:xfrm>
            <a:off x="1371600" y="1066800"/>
            <a:ext cx="10553700" cy="5422900"/>
          </a:xfrm>
        </p:spPr>
        <p:txBody>
          <a:bodyPr>
            <a:normAutofit lnSpcReduction="10000"/>
          </a:bodyPr>
          <a:lstStyle/>
          <a:p>
            <a:pPr marL="0" indent="0">
              <a:buNone/>
            </a:pPr>
            <a:r>
              <a:rPr lang="en-US" dirty="0" err="1"/>
              <a:t>driver.switchTo</a:t>
            </a:r>
            <a:r>
              <a:rPr lang="en-US" dirty="0"/>
              <a:t>().</a:t>
            </a:r>
            <a:r>
              <a:rPr lang="en-US" dirty="0" smtClean="0"/>
              <a:t>frame(index);</a:t>
            </a:r>
          </a:p>
          <a:p>
            <a:pPr marL="0" indent="0">
              <a:buNone/>
            </a:pPr>
            <a:r>
              <a:rPr lang="en-US" dirty="0" err="1" smtClean="0"/>
              <a:t>driver.switchTo</a:t>
            </a:r>
            <a:r>
              <a:rPr lang="en-US" dirty="0" smtClean="0"/>
              <a:t>().frame(name/id);</a:t>
            </a:r>
          </a:p>
          <a:p>
            <a:pPr marL="0" indent="0">
              <a:buNone/>
            </a:pPr>
            <a:r>
              <a:rPr lang="en-US" dirty="0" err="1" smtClean="0"/>
              <a:t>driver.switchTo</a:t>
            </a:r>
            <a:r>
              <a:rPr lang="en-US" dirty="0" smtClean="0"/>
              <a:t>().frame(</a:t>
            </a:r>
            <a:r>
              <a:rPr lang="en-US" dirty="0" err="1" smtClean="0"/>
              <a:t>frameElement</a:t>
            </a:r>
            <a:r>
              <a:rPr lang="en-US" dirty="0" smtClean="0"/>
              <a:t>);</a:t>
            </a:r>
          </a:p>
          <a:p>
            <a:pPr marL="0" indent="0">
              <a:buNone/>
            </a:pPr>
            <a:r>
              <a:rPr lang="en-US" dirty="0" err="1" smtClean="0"/>
              <a:t>driver.switchTo</a:t>
            </a:r>
            <a:r>
              <a:rPr lang="en-US" dirty="0" smtClean="0"/>
              <a:t>().</a:t>
            </a:r>
            <a:r>
              <a:rPr lang="en-US" dirty="0" err="1" smtClean="0"/>
              <a:t>defaultContent</a:t>
            </a:r>
            <a:r>
              <a:rPr lang="en-US" dirty="0" smtClean="0"/>
              <a:t>();</a:t>
            </a:r>
          </a:p>
          <a:p>
            <a:pPr marL="0" indent="0">
              <a:buNone/>
            </a:pPr>
            <a:endParaRPr lang="en-US" dirty="0"/>
          </a:p>
          <a:p>
            <a:pPr marL="0" indent="0">
              <a:buNone/>
            </a:pPr>
            <a:r>
              <a:rPr lang="en-US" dirty="0" smtClean="0"/>
              <a:t>Finding count of frames:</a:t>
            </a:r>
          </a:p>
          <a:p>
            <a:pPr marL="0" indent="0">
              <a:buNone/>
            </a:pPr>
            <a:r>
              <a:rPr lang="en-US" dirty="0" smtClean="0"/>
              <a:t>	//</a:t>
            </a:r>
            <a:r>
              <a:rPr lang="en-US" dirty="0"/>
              <a:t>By executing a java script		</a:t>
            </a:r>
            <a:endParaRPr lang="en-US" dirty="0" smtClean="0"/>
          </a:p>
          <a:p>
            <a:pPr marL="0" indent="0">
              <a:buNone/>
            </a:pPr>
            <a:r>
              <a:rPr lang="en-US" dirty="0" smtClean="0"/>
              <a:t>	</a:t>
            </a:r>
            <a:r>
              <a:rPr lang="en-US" dirty="0" err="1" smtClean="0"/>
              <a:t>JavascriptExecutor</a:t>
            </a:r>
            <a:r>
              <a:rPr lang="en-US" dirty="0" smtClean="0"/>
              <a:t> </a:t>
            </a:r>
            <a:r>
              <a:rPr lang="en-US" dirty="0"/>
              <a:t>exe = (</a:t>
            </a:r>
            <a:r>
              <a:rPr lang="en-US" dirty="0" err="1"/>
              <a:t>JavascriptExecutor</a:t>
            </a:r>
            <a:r>
              <a:rPr lang="en-US" dirty="0"/>
              <a:t>) driver;		</a:t>
            </a:r>
            <a:endParaRPr lang="en-US" dirty="0" smtClean="0"/>
          </a:p>
          <a:p>
            <a:pPr marL="0" indent="0">
              <a:buNone/>
            </a:pPr>
            <a:r>
              <a:rPr lang="en-US" dirty="0"/>
              <a:t>	</a:t>
            </a:r>
            <a:r>
              <a:rPr lang="en-US" dirty="0" smtClean="0"/>
              <a:t>Integer </a:t>
            </a:r>
            <a:r>
              <a:rPr lang="en-US" dirty="0" err="1"/>
              <a:t>numberOfFrames</a:t>
            </a:r>
            <a:r>
              <a:rPr lang="en-US" dirty="0"/>
              <a:t> = </a:t>
            </a:r>
            <a:r>
              <a:rPr lang="en-US" dirty="0" err="1"/>
              <a:t>Integer.parseInt</a:t>
            </a:r>
            <a:r>
              <a:rPr lang="en-US" dirty="0"/>
              <a:t>(</a:t>
            </a:r>
            <a:r>
              <a:rPr lang="en-US" dirty="0" err="1"/>
              <a:t>exe.executeScript</a:t>
            </a:r>
            <a:r>
              <a:rPr lang="en-US" dirty="0"/>
              <a:t>("return </a:t>
            </a:r>
            <a:r>
              <a:rPr lang="en-US" dirty="0" err="1"/>
              <a:t>window.length</a:t>
            </a:r>
            <a:r>
              <a:rPr lang="en-US" dirty="0"/>
              <a:t>").</a:t>
            </a:r>
            <a:r>
              <a:rPr lang="en-US" dirty="0" err="1"/>
              <a:t>toString</a:t>
            </a:r>
            <a:r>
              <a:rPr lang="en-US" dirty="0"/>
              <a:t>());		</a:t>
            </a:r>
            <a:endParaRPr lang="en-US" dirty="0" smtClean="0"/>
          </a:p>
          <a:p>
            <a:pPr marL="0" indent="0">
              <a:buNone/>
            </a:pPr>
            <a:r>
              <a:rPr lang="en-US" dirty="0" err="1" smtClean="0"/>
              <a:t>System.out.println</a:t>
            </a:r>
            <a:r>
              <a:rPr lang="en-US" dirty="0"/>
              <a:t>("Number of iframes on the page are " + </a:t>
            </a:r>
            <a:r>
              <a:rPr lang="en-US" dirty="0" err="1"/>
              <a:t>numberOfFrames</a:t>
            </a:r>
            <a:r>
              <a:rPr lang="en-US" dirty="0"/>
              <a:t>);		</a:t>
            </a:r>
            <a:endParaRPr lang="en-US" dirty="0" smtClean="0"/>
          </a:p>
          <a:p>
            <a:pPr marL="0" indent="0">
              <a:buNone/>
            </a:pPr>
            <a:r>
              <a:rPr lang="en-US" dirty="0"/>
              <a:t>	</a:t>
            </a:r>
            <a:r>
              <a:rPr lang="en-US" dirty="0" smtClean="0"/>
              <a:t>//</a:t>
            </a:r>
            <a:r>
              <a:rPr lang="en-US" dirty="0"/>
              <a:t>By finding all the web elements using iframe tag		</a:t>
            </a:r>
            <a:endParaRPr lang="en-US" dirty="0" smtClean="0"/>
          </a:p>
          <a:p>
            <a:pPr marL="0" indent="0">
              <a:buNone/>
            </a:pPr>
            <a:r>
              <a:rPr lang="en-US" dirty="0"/>
              <a:t>	</a:t>
            </a:r>
            <a:r>
              <a:rPr lang="en-US" dirty="0" smtClean="0"/>
              <a:t>List&lt;</a:t>
            </a:r>
            <a:r>
              <a:rPr lang="en-US" dirty="0" err="1" smtClean="0"/>
              <a:t>WebElement</a:t>
            </a:r>
            <a:r>
              <a:rPr lang="en-US" dirty="0"/>
              <a:t>&gt; </a:t>
            </a:r>
            <a:r>
              <a:rPr lang="en-US" dirty="0" err="1"/>
              <a:t>iframeElements</a:t>
            </a:r>
            <a:r>
              <a:rPr lang="en-US" dirty="0"/>
              <a:t> = </a:t>
            </a:r>
            <a:r>
              <a:rPr lang="en-US" dirty="0" err="1"/>
              <a:t>driver.findElements</a:t>
            </a:r>
            <a:r>
              <a:rPr lang="en-US" dirty="0"/>
              <a:t>(</a:t>
            </a:r>
            <a:r>
              <a:rPr lang="en-US" dirty="0" err="1"/>
              <a:t>By.tagName</a:t>
            </a:r>
            <a:r>
              <a:rPr lang="en-US" dirty="0"/>
              <a:t>("iframe"));		</a:t>
            </a:r>
            <a:r>
              <a:rPr lang="en-US" dirty="0" err="1"/>
              <a:t>System.out.println</a:t>
            </a:r>
            <a:r>
              <a:rPr lang="en-US" dirty="0"/>
              <a:t>("The total number of iframes are " + </a:t>
            </a:r>
            <a:r>
              <a:rPr lang="en-US" dirty="0" err="1"/>
              <a:t>iframeElements.size</a:t>
            </a:r>
            <a:r>
              <a:rPr lang="en-US" dirty="0"/>
              <a:t>());</a:t>
            </a:r>
          </a:p>
        </p:txBody>
      </p:sp>
    </p:spTree>
    <p:extLst>
      <p:ext uri="{BB962C8B-B14F-4D97-AF65-F5344CB8AC3E}">
        <p14:creationId xmlns:p14="http://schemas.microsoft.com/office/powerpoint/2010/main" val="889532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0500"/>
            <a:ext cx="9601200" cy="1485900"/>
          </a:xfrm>
        </p:spPr>
        <p:txBody>
          <a:bodyPr/>
          <a:lstStyle/>
          <a:p>
            <a:r>
              <a:rPr lang="en-US" smtClean="0"/>
              <a:t>Alerts</a:t>
            </a:r>
            <a:endParaRPr lang="en-US"/>
          </a:p>
        </p:txBody>
      </p:sp>
      <p:sp>
        <p:nvSpPr>
          <p:cNvPr id="3" name="Content Placeholder 2"/>
          <p:cNvSpPr>
            <a:spLocks noGrp="1"/>
          </p:cNvSpPr>
          <p:nvPr>
            <p:ph idx="1"/>
          </p:nvPr>
        </p:nvSpPr>
        <p:spPr>
          <a:xfrm>
            <a:off x="1371600" y="933450"/>
            <a:ext cx="9601200" cy="5746750"/>
          </a:xfrm>
        </p:spPr>
        <p:txBody>
          <a:bodyPr>
            <a:normAutofit/>
          </a:bodyPr>
          <a:lstStyle/>
          <a:p>
            <a:pPr marL="0" indent="0">
              <a:buNone/>
            </a:pPr>
            <a:r>
              <a:rPr lang="en-US" dirty="0" smtClean="0"/>
              <a:t>Types of Alerts:</a:t>
            </a:r>
          </a:p>
          <a:p>
            <a:pPr>
              <a:buFont typeface="Wingdings" charset="2"/>
              <a:buChar char="Ø"/>
            </a:pPr>
            <a:r>
              <a:rPr lang="en-US" dirty="0" smtClean="0"/>
              <a:t>Simple alert</a:t>
            </a:r>
          </a:p>
          <a:p>
            <a:pPr>
              <a:buFont typeface="Wingdings" charset="2"/>
              <a:buChar char="Ø"/>
            </a:pPr>
            <a:r>
              <a:rPr lang="en-US" dirty="0" smtClean="0"/>
              <a:t>Confirmation alert </a:t>
            </a:r>
            <a:r>
              <a:rPr lang="mr-IN" dirty="0" smtClean="0"/>
              <a:t>–</a:t>
            </a:r>
            <a:r>
              <a:rPr lang="en-US" dirty="0" smtClean="0"/>
              <a:t> Ok/Cancel</a:t>
            </a:r>
          </a:p>
          <a:p>
            <a:pPr>
              <a:buFont typeface="Wingdings" charset="2"/>
              <a:buChar char="Ø"/>
            </a:pPr>
            <a:r>
              <a:rPr lang="en-US" dirty="0" smtClean="0"/>
              <a:t>Prompt alert </a:t>
            </a:r>
            <a:r>
              <a:rPr lang="mr-IN" dirty="0" smtClean="0"/>
              <a:t>–</a:t>
            </a:r>
            <a:r>
              <a:rPr lang="en-US" dirty="0" smtClean="0"/>
              <a:t> Yes/No?, enter some text</a:t>
            </a:r>
          </a:p>
          <a:p>
            <a:pPr marL="0" indent="0">
              <a:buNone/>
            </a:pPr>
            <a:endParaRPr lang="en-US" dirty="0"/>
          </a:p>
          <a:p>
            <a:pPr marL="0" indent="0">
              <a:buNone/>
            </a:pPr>
            <a:r>
              <a:rPr lang="en-US" dirty="0" smtClean="0"/>
              <a:t>Alert </a:t>
            </a:r>
            <a:r>
              <a:rPr lang="en-US" dirty="0"/>
              <a:t>alert = </a:t>
            </a:r>
            <a:r>
              <a:rPr lang="en-US" dirty="0" err="1"/>
              <a:t>driver.switchTo</a:t>
            </a:r>
            <a:r>
              <a:rPr lang="en-US" dirty="0"/>
              <a:t>().alert</a:t>
            </a:r>
            <a:r>
              <a:rPr lang="en-US" dirty="0" smtClean="0"/>
              <a:t>();</a:t>
            </a:r>
          </a:p>
          <a:p>
            <a:pPr marL="0" indent="0">
              <a:buNone/>
            </a:pPr>
            <a:r>
              <a:rPr lang="en-US" dirty="0" err="1"/>
              <a:t>a</a:t>
            </a:r>
            <a:r>
              <a:rPr lang="en-US" dirty="0" err="1" smtClean="0"/>
              <a:t>lert.accept</a:t>
            </a:r>
            <a:r>
              <a:rPr lang="en-US" dirty="0" smtClean="0"/>
              <a:t>();</a:t>
            </a:r>
          </a:p>
          <a:p>
            <a:pPr marL="0" indent="0">
              <a:buNone/>
            </a:pPr>
            <a:r>
              <a:rPr lang="en-US" dirty="0" err="1" smtClean="0"/>
              <a:t>alert.dismiss</a:t>
            </a:r>
            <a:r>
              <a:rPr lang="en-US" dirty="0" smtClean="0"/>
              <a:t>();</a:t>
            </a:r>
          </a:p>
          <a:p>
            <a:pPr marL="0" indent="0">
              <a:buNone/>
            </a:pPr>
            <a:r>
              <a:rPr lang="en-US" dirty="0" err="1" smtClean="0"/>
              <a:t>alert.getText</a:t>
            </a:r>
            <a:r>
              <a:rPr lang="en-US" dirty="0" smtClean="0"/>
              <a:t>();</a:t>
            </a:r>
          </a:p>
          <a:p>
            <a:pPr marL="0" indent="0">
              <a:buNone/>
            </a:pPr>
            <a:r>
              <a:rPr lang="en-US" dirty="0" err="1" smtClean="0"/>
              <a:t>alert.sendKeys</a:t>
            </a:r>
            <a:r>
              <a:rPr lang="en-US" dirty="0" smtClean="0"/>
              <a:t>();</a:t>
            </a:r>
            <a:endParaRPr lang="en-US" dirty="0"/>
          </a:p>
        </p:txBody>
      </p:sp>
    </p:spTree>
    <p:extLst>
      <p:ext uri="{BB962C8B-B14F-4D97-AF65-F5344CB8AC3E}">
        <p14:creationId xmlns:p14="http://schemas.microsoft.com/office/powerpoint/2010/main" val="367896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7800"/>
            <a:ext cx="9601200" cy="1485900"/>
          </a:xfrm>
        </p:spPr>
        <p:txBody>
          <a:bodyPr/>
          <a:lstStyle/>
          <a:p>
            <a:r>
              <a:rPr lang="en-US" dirty="0" smtClean="0"/>
              <a:t>Taking Screenshots</a:t>
            </a:r>
            <a:endParaRPr lang="en-US" dirty="0"/>
          </a:p>
        </p:txBody>
      </p:sp>
      <p:sp>
        <p:nvSpPr>
          <p:cNvPr id="3" name="Content Placeholder 2"/>
          <p:cNvSpPr>
            <a:spLocks noGrp="1"/>
          </p:cNvSpPr>
          <p:nvPr>
            <p:ph idx="1"/>
          </p:nvPr>
        </p:nvSpPr>
        <p:spPr>
          <a:xfrm>
            <a:off x="1371600" y="1047750"/>
            <a:ext cx="9601200" cy="3581400"/>
          </a:xfrm>
        </p:spPr>
        <p:txBody>
          <a:bodyPr/>
          <a:lstStyle/>
          <a:p>
            <a:pPr>
              <a:lnSpc>
                <a:spcPct val="100000"/>
              </a:lnSpc>
              <a:spcBef>
                <a:spcPts val="0"/>
              </a:spcBef>
              <a:spcAft>
                <a:spcPts val="0"/>
              </a:spcAft>
            </a:pPr>
            <a:r>
              <a:rPr lang="en-US" dirty="0" smtClean="0"/>
              <a:t>Using </a:t>
            </a:r>
            <a:r>
              <a:rPr lang="en-US" dirty="0" err="1" smtClean="0"/>
              <a:t>TakesScreenshot</a:t>
            </a:r>
            <a:r>
              <a:rPr lang="en-US" dirty="0" smtClean="0"/>
              <a:t> interface</a:t>
            </a:r>
          </a:p>
          <a:p>
            <a:pPr>
              <a:lnSpc>
                <a:spcPct val="100000"/>
              </a:lnSpc>
              <a:spcBef>
                <a:spcPts val="0"/>
              </a:spcBef>
              <a:spcAft>
                <a:spcPts val="0"/>
              </a:spcAft>
            </a:pPr>
            <a:r>
              <a:rPr lang="en-US" dirty="0" smtClean="0"/>
              <a:t>Using Augmenter</a:t>
            </a:r>
          </a:p>
          <a:p>
            <a:pPr>
              <a:lnSpc>
                <a:spcPct val="100000"/>
              </a:lnSpc>
              <a:spcBef>
                <a:spcPts val="0"/>
              </a:spcBef>
              <a:spcAft>
                <a:spcPts val="0"/>
              </a:spcAft>
            </a:pPr>
            <a:r>
              <a:rPr lang="en-US" dirty="0" smtClean="0"/>
              <a:t>Using </a:t>
            </a:r>
            <a:r>
              <a:rPr lang="en-US" dirty="0" err="1" smtClean="0"/>
              <a:t>EventFiringWebDriver</a:t>
            </a:r>
            <a:endParaRPr lang="en-US" dirty="0"/>
          </a:p>
        </p:txBody>
      </p:sp>
    </p:spTree>
    <p:extLst>
      <p:ext uri="{BB962C8B-B14F-4D97-AF65-F5344CB8AC3E}">
        <p14:creationId xmlns:p14="http://schemas.microsoft.com/office/powerpoint/2010/main" val="1580568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3200"/>
            <a:ext cx="9601200" cy="1485900"/>
          </a:xfrm>
        </p:spPr>
        <p:txBody>
          <a:bodyPr/>
          <a:lstStyle/>
          <a:p>
            <a:r>
              <a:rPr lang="en-US" smtClean="0"/>
              <a:t>Firefox Profiles</a:t>
            </a:r>
            <a:endParaRPr lang="en-US"/>
          </a:p>
        </p:txBody>
      </p:sp>
      <p:sp>
        <p:nvSpPr>
          <p:cNvPr id="3" name="Content Placeholder 2"/>
          <p:cNvSpPr>
            <a:spLocks noGrp="1"/>
          </p:cNvSpPr>
          <p:nvPr>
            <p:ph idx="1"/>
          </p:nvPr>
        </p:nvSpPr>
        <p:spPr>
          <a:xfrm>
            <a:off x="1371600" y="946150"/>
            <a:ext cx="9601200" cy="3581400"/>
          </a:xfrm>
        </p:spPr>
        <p:txBody>
          <a:bodyPr/>
          <a:lstStyle/>
          <a:p>
            <a:r>
              <a:rPr lang="en-US" dirty="0" smtClean="0"/>
              <a:t>Creating new Firefox Profile</a:t>
            </a:r>
          </a:p>
          <a:p>
            <a:r>
              <a:rPr lang="en-US" dirty="0" smtClean="0"/>
              <a:t>Using an existing Firefox Profile</a:t>
            </a:r>
          </a:p>
          <a:p>
            <a:r>
              <a:rPr lang="en-US" dirty="0" smtClean="0"/>
              <a:t>Usage</a:t>
            </a:r>
            <a:endParaRPr lang="en-US" dirty="0"/>
          </a:p>
        </p:txBody>
      </p:sp>
    </p:spTree>
    <p:extLst>
      <p:ext uri="{BB962C8B-B14F-4D97-AF65-F5344CB8AC3E}">
        <p14:creationId xmlns:p14="http://schemas.microsoft.com/office/powerpoint/2010/main" val="21191537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7000"/>
            <a:ext cx="9601200" cy="1485900"/>
          </a:xfrm>
        </p:spPr>
        <p:txBody>
          <a:bodyPr/>
          <a:lstStyle/>
          <a:p>
            <a:r>
              <a:rPr lang="en-US" smtClean="0"/>
              <a:t>Desired Capabilities</a:t>
            </a:r>
            <a:endParaRPr lang="en-US"/>
          </a:p>
        </p:txBody>
      </p:sp>
      <p:sp>
        <p:nvSpPr>
          <p:cNvPr id="3" name="Content Placeholder 2"/>
          <p:cNvSpPr>
            <a:spLocks noGrp="1"/>
          </p:cNvSpPr>
          <p:nvPr>
            <p:ph idx="1"/>
          </p:nvPr>
        </p:nvSpPr>
        <p:spPr>
          <a:xfrm>
            <a:off x="1371600" y="869950"/>
            <a:ext cx="9601200" cy="3581400"/>
          </a:xfrm>
        </p:spPr>
        <p:txBody>
          <a:bodyPr/>
          <a:lstStyle/>
          <a:p>
            <a:pPr marL="0" lvl="0" indent="0">
              <a:lnSpc>
                <a:spcPct val="100000"/>
              </a:lnSpc>
              <a:spcBef>
                <a:spcPts val="0"/>
              </a:spcBef>
              <a:spcAft>
                <a:spcPts val="0"/>
              </a:spcAft>
              <a:buNone/>
            </a:pPr>
            <a:r>
              <a:rPr lang="en-US" dirty="0"/>
              <a:t>Basically, the </a:t>
            </a:r>
            <a:r>
              <a:rPr lang="en-US" dirty="0" err="1"/>
              <a:t>DesiredCapabilities</a:t>
            </a:r>
            <a:r>
              <a:rPr lang="en-US" dirty="0"/>
              <a:t> help to set properties for the WebDriver. </a:t>
            </a:r>
            <a:r>
              <a:rPr lang="en-US" dirty="0" smtClean="0"/>
              <a:t>You can use this to customize &amp; configure a browser session by making use of the various key-value pairs.</a:t>
            </a:r>
          </a:p>
          <a:p>
            <a:pPr marL="0" lvl="0" indent="0">
              <a:lnSpc>
                <a:spcPct val="100000"/>
              </a:lnSpc>
              <a:spcBef>
                <a:spcPts val="0"/>
              </a:spcBef>
              <a:spcAft>
                <a:spcPts val="0"/>
              </a:spcAft>
              <a:buNone/>
            </a:pPr>
            <a:endParaRPr lang="en-US" dirty="0"/>
          </a:p>
          <a:p>
            <a:pPr marL="0" lvl="0" indent="0">
              <a:lnSpc>
                <a:spcPct val="100000"/>
              </a:lnSpc>
              <a:spcBef>
                <a:spcPts val="0"/>
              </a:spcBef>
              <a:spcAft>
                <a:spcPts val="0"/>
              </a:spcAft>
              <a:buNone/>
            </a:pPr>
            <a:r>
              <a:rPr lang="en-US" dirty="0" smtClean="0"/>
              <a:t>Learn </a:t>
            </a:r>
            <a:r>
              <a:rPr lang="en-US" dirty="0" smtClean="0">
                <a:hlinkClick r:id="rId2"/>
              </a:rPr>
              <a:t>more</a:t>
            </a:r>
            <a:endParaRPr lang="en-US" dirty="0" smtClean="0"/>
          </a:p>
          <a:p>
            <a:pPr marL="0" lvl="0" indent="0">
              <a:lnSpc>
                <a:spcPct val="100000"/>
              </a:lnSpc>
              <a:spcBef>
                <a:spcPts val="0"/>
              </a:spcBef>
              <a:spcAft>
                <a:spcPts val="0"/>
              </a:spcAft>
              <a:buNone/>
            </a:pPr>
            <a:endParaRPr lang="en-US" dirty="0"/>
          </a:p>
          <a:p>
            <a:pPr marL="0" lvl="0" indent="0">
              <a:lnSpc>
                <a:spcPct val="100000"/>
              </a:lnSpc>
              <a:spcBef>
                <a:spcPts val="0"/>
              </a:spcBef>
              <a:spcAft>
                <a:spcPts val="0"/>
              </a:spcAft>
              <a:buNone/>
            </a:pPr>
            <a:endParaRPr lang="en-US" dirty="0"/>
          </a:p>
        </p:txBody>
      </p:sp>
    </p:spTree>
    <p:extLst>
      <p:ext uri="{BB962C8B-B14F-4D97-AF65-F5344CB8AC3E}">
        <p14:creationId xmlns:p14="http://schemas.microsoft.com/office/powerpoint/2010/main" val="1584170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3200"/>
            <a:ext cx="9601200" cy="1485900"/>
          </a:xfrm>
        </p:spPr>
        <p:txBody>
          <a:bodyPr/>
          <a:lstStyle/>
          <a:p>
            <a:r>
              <a:rPr lang="en-US" smtClean="0"/>
              <a:t>Browser Cookies</a:t>
            </a:r>
            <a:endParaRPr lang="en-US"/>
          </a:p>
        </p:txBody>
      </p:sp>
      <p:sp>
        <p:nvSpPr>
          <p:cNvPr id="3" name="Content Placeholder 2"/>
          <p:cNvSpPr>
            <a:spLocks noGrp="1"/>
          </p:cNvSpPr>
          <p:nvPr>
            <p:ph idx="1"/>
          </p:nvPr>
        </p:nvSpPr>
        <p:spPr>
          <a:xfrm>
            <a:off x="1371600" y="946150"/>
            <a:ext cx="9601200" cy="3581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Managing cookies through WebDriver:</a:t>
            </a:r>
          </a:p>
          <a:p>
            <a:pPr>
              <a:lnSpc>
                <a:spcPct val="100000"/>
              </a:lnSpc>
              <a:spcBef>
                <a:spcPts val="0"/>
              </a:spcBef>
              <a:spcAft>
                <a:spcPts val="0"/>
              </a:spcAft>
            </a:pPr>
            <a:r>
              <a:rPr lang="en-US" dirty="0" smtClean="0"/>
              <a:t>Fetching a cookie(s)</a:t>
            </a:r>
          </a:p>
          <a:p>
            <a:pPr>
              <a:lnSpc>
                <a:spcPct val="100000"/>
              </a:lnSpc>
              <a:spcBef>
                <a:spcPts val="0"/>
              </a:spcBef>
              <a:spcAft>
                <a:spcPts val="0"/>
              </a:spcAft>
            </a:pPr>
            <a:r>
              <a:rPr lang="en-US" dirty="0" smtClean="0"/>
              <a:t>Deleting cookie(s)</a:t>
            </a:r>
          </a:p>
          <a:p>
            <a:pPr>
              <a:lnSpc>
                <a:spcPct val="100000"/>
              </a:lnSpc>
              <a:spcBef>
                <a:spcPts val="0"/>
              </a:spcBef>
              <a:spcAft>
                <a:spcPts val="0"/>
              </a:spcAft>
            </a:pPr>
            <a:r>
              <a:rPr lang="en-US" dirty="0" smtClean="0"/>
              <a:t>Adding a cookie</a:t>
            </a:r>
          </a:p>
          <a:p>
            <a:pPr>
              <a:lnSpc>
                <a:spcPct val="100000"/>
              </a:lnSpc>
              <a:spcBef>
                <a:spcPts val="0"/>
              </a:spcBef>
              <a:spcAft>
                <a:spcPts val="0"/>
              </a:spcAft>
            </a:pPr>
            <a:endParaRPr lang="en-US" dirty="0"/>
          </a:p>
        </p:txBody>
      </p:sp>
    </p:spTree>
    <p:extLst>
      <p:ext uri="{BB962C8B-B14F-4D97-AF65-F5344CB8AC3E}">
        <p14:creationId xmlns:p14="http://schemas.microsoft.com/office/powerpoint/2010/main" val="1019204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0500"/>
            <a:ext cx="9601200" cy="1485900"/>
          </a:xfrm>
        </p:spPr>
        <p:txBody>
          <a:bodyPr/>
          <a:lstStyle/>
          <a:p>
            <a:r>
              <a:rPr lang="en-US" smtClean="0"/>
              <a:t>WebDriver Events</a:t>
            </a:r>
            <a:endParaRPr lang="en-US"/>
          </a:p>
        </p:txBody>
      </p:sp>
      <p:sp>
        <p:nvSpPr>
          <p:cNvPr id="3" name="Content Placeholder 2"/>
          <p:cNvSpPr>
            <a:spLocks noGrp="1"/>
          </p:cNvSpPr>
          <p:nvPr>
            <p:ph idx="1"/>
          </p:nvPr>
        </p:nvSpPr>
        <p:spPr>
          <a:xfrm>
            <a:off x="1371600" y="933450"/>
            <a:ext cx="9601200" cy="3581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err="1" smtClean="0"/>
              <a:t>EventFiringWebDriver</a:t>
            </a:r>
            <a:r>
              <a:rPr lang="en-US" dirty="0" smtClean="0"/>
              <a:t> to wrap the </a:t>
            </a:r>
            <a:r>
              <a:rPr lang="en-US" dirty="0" err="1" smtClean="0"/>
              <a:t>webdriver</a:t>
            </a:r>
            <a:r>
              <a:rPr lang="en-US" dirty="0" smtClean="0"/>
              <a:t> around to throw events.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err="1" smtClean="0"/>
              <a:t>WebDriverEventListener</a:t>
            </a:r>
            <a:r>
              <a:rPr lang="en-US" dirty="0" smtClean="0"/>
              <a:t> to catch the </a:t>
            </a:r>
            <a:r>
              <a:rPr lang="en-US" dirty="0" err="1" smtClean="0"/>
              <a:t>webdriver</a:t>
            </a:r>
            <a:r>
              <a:rPr lang="en-US" dirty="0" smtClean="0"/>
              <a:t> events.</a:t>
            </a:r>
            <a:endParaRPr lang="en-US" dirty="0"/>
          </a:p>
        </p:txBody>
      </p:sp>
    </p:spTree>
    <p:extLst>
      <p:ext uri="{BB962C8B-B14F-4D97-AF65-F5344CB8AC3E}">
        <p14:creationId xmlns:p14="http://schemas.microsoft.com/office/powerpoint/2010/main" val="487416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dirty="0" smtClean="0"/>
              <a:t>Cross </a:t>
            </a:r>
            <a:r>
              <a:rPr lang="en-US" smtClean="0"/>
              <a:t>browser testing</a:t>
            </a:r>
            <a:endParaRPr lang="en-US"/>
          </a:p>
        </p:txBody>
      </p:sp>
      <p:sp>
        <p:nvSpPr>
          <p:cNvPr id="3" name="Content Placeholder 2"/>
          <p:cNvSpPr>
            <a:spLocks noGrp="1"/>
          </p:cNvSpPr>
          <p:nvPr>
            <p:ph idx="1"/>
          </p:nvPr>
        </p:nvSpPr>
        <p:spPr>
          <a:xfrm>
            <a:off x="1371600" y="908050"/>
            <a:ext cx="9601200" cy="3581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Making use of Third Party Browser Drivers to run </a:t>
            </a:r>
            <a:r>
              <a:rPr lang="en-US" dirty="0" err="1" smtClean="0"/>
              <a:t>webdriver</a:t>
            </a:r>
            <a:r>
              <a:rPr lang="en-US" dirty="0" smtClean="0"/>
              <a:t> code on different browsers.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1026" name="Picture 2" descr="ebDriver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651000"/>
            <a:ext cx="7810500" cy="473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0773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smtClean="0"/>
              <a:t>Selenium Grid</a:t>
            </a:r>
            <a:endParaRPr lang="en-US"/>
          </a:p>
        </p:txBody>
      </p:sp>
      <p:sp>
        <p:nvSpPr>
          <p:cNvPr id="3" name="Content Placeholder 2"/>
          <p:cNvSpPr>
            <a:spLocks noGrp="1"/>
          </p:cNvSpPr>
          <p:nvPr>
            <p:ph idx="1"/>
          </p:nvPr>
        </p:nvSpPr>
        <p:spPr>
          <a:xfrm>
            <a:off x="1371600" y="908050"/>
            <a:ext cx="9601200" cy="5695950"/>
          </a:xfrm>
        </p:spPr>
        <p:txBody>
          <a:bodyPr>
            <a:normAutofit fontScale="85000" lnSpcReduction="20000"/>
          </a:bodyPr>
          <a:lstStyle/>
          <a:p>
            <a:pPr marL="0" indent="0">
              <a:buNone/>
            </a:pPr>
            <a:r>
              <a:rPr lang="en-US" dirty="0"/>
              <a:t>With </a:t>
            </a:r>
            <a:r>
              <a:rPr lang="en-US" b="1" i="1" dirty="0"/>
              <a:t>Selenium Grid</a:t>
            </a:r>
            <a:r>
              <a:rPr lang="en-US" dirty="0"/>
              <a:t> you can create a network of connected test machines (also called nodes). This network of test machines is controlled by a Hub, using which you can run your tests on different connected nodes. Each node is basically a computer (even a virtual machine) with a combination of Operating system and Browsers. This enables us to create a network of test machines with varying combinations of Operating system and browsers. Using Selenium Grid you can run tests on a variety of Operating System and Browser combinations. You can connect to it with Selenium Remote by specifying the browser, browser version, and operating system you want. You specify these values through </a:t>
            </a:r>
            <a:r>
              <a:rPr lang="en-US" i="1" dirty="0"/>
              <a:t>Selenium Remote’s Capabilities</a:t>
            </a:r>
            <a:r>
              <a:rPr lang="en-US" dirty="0" smtClean="0"/>
              <a:t>.</a:t>
            </a:r>
          </a:p>
          <a:p>
            <a:pPr marL="0" indent="0">
              <a:buNone/>
            </a:pPr>
            <a:endParaRPr lang="en-US" dirty="0"/>
          </a:p>
          <a:p>
            <a:pPr marL="0" indent="0">
              <a:buNone/>
            </a:pPr>
            <a:r>
              <a:rPr lang="en-US" dirty="0" smtClean="0"/>
              <a:t>Step 1: Start a Hub (</a:t>
            </a:r>
            <a:r>
              <a:rPr lang="en-US" b="1" i="1" dirty="0"/>
              <a:t>java -jar </a:t>
            </a:r>
            <a:r>
              <a:rPr lang="en-US" b="1" i="1" dirty="0" smtClean="0"/>
              <a:t>selenium-server-standalone-2.53.1.jar </a:t>
            </a:r>
            <a:r>
              <a:rPr lang="en-US" b="1" i="1" dirty="0"/>
              <a:t>-role </a:t>
            </a:r>
            <a:r>
              <a:rPr lang="en-US" b="1" i="1" dirty="0" smtClean="0"/>
              <a:t>hub) </a:t>
            </a:r>
            <a:r>
              <a:rPr lang="mr-IN" b="1" i="1" dirty="0" smtClean="0"/>
              <a:t>–</a:t>
            </a:r>
            <a:r>
              <a:rPr lang="en-US" b="1" i="1" dirty="0" smtClean="0"/>
              <a:t> port:4444</a:t>
            </a:r>
            <a:endParaRPr lang="en-US" dirty="0" smtClean="0"/>
          </a:p>
          <a:p>
            <a:pPr marL="0" indent="0">
              <a:buNone/>
            </a:pPr>
            <a:r>
              <a:rPr lang="en-US" dirty="0" smtClean="0"/>
              <a:t>Step 2: Register Nodes to the Hub (</a:t>
            </a:r>
            <a:r>
              <a:rPr lang="en-US" b="1" i="1" dirty="0"/>
              <a:t>java -jar </a:t>
            </a:r>
            <a:r>
              <a:rPr lang="en-US" b="1" i="1" dirty="0" smtClean="0"/>
              <a:t>selenium-server-standalone-2.53.1.jar </a:t>
            </a:r>
            <a:r>
              <a:rPr lang="en-US" b="1" i="1" dirty="0"/>
              <a:t>-role node -hub http</a:t>
            </a:r>
            <a:r>
              <a:rPr lang="en-US" b="1" i="1" dirty="0" smtClean="0"/>
              <a:t>://&lt;hub IP&gt;:4444/grid/register) </a:t>
            </a:r>
            <a:r>
              <a:rPr lang="mr-IN" b="1" i="1" dirty="0" smtClean="0"/>
              <a:t>–</a:t>
            </a:r>
            <a:r>
              <a:rPr lang="en-US" b="1" i="1" dirty="0" smtClean="0"/>
              <a:t> port:5555</a:t>
            </a:r>
            <a:endParaRPr lang="en-US" dirty="0" smtClean="0"/>
          </a:p>
          <a:p>
            <a:pPr marL="0" indent="0">
              <a:buNone/>
            </a:pPr>
            <a:r>
              <a:rPr lang="en-US" dirty="0"/>
              <a:t>Nodes are where your tests will run, and the hub is responsible for making sure your tests end up on the right one (e.g., the machine with the operating system and browser you specified in your test). Hub will try to find a machine in the Grid which matches the criterion and will run the test on that Machine. If there is no match, then hub returns an error. There should be only one hub in a Grid</a:t>
            </a:r>
            <a:r>
              <a:rPr lang="en-US" dirty="0" smtClean="0"/>
              <a:t>.</a:t>
            </a:r>
          </a:p>
          <a:p>
            <a:pPr marL="0" indent="0">
              <a:buNone/>
            </a:pPr>
            <a:endParaRPr lang="en-US" dirty="0"/>
          </a:p>
          <a:p>
            <a:pPr marL="0" indent="0">
              <a:buNone/>
            </a:pPr>
            <a:r>
              <a:rPr lang="en-US" dirty="0" smtClean="0"/>
              <a:t>Usage:</a:t>
            </a:r>
          </a:p>
          <a:p>
            <a:r>
              <a:rPr lang="en-US" i="1" dirty="0"/>
              <a:t>When we want to run our tests against multiple browsers, the multiple versions of browsers and the browsers running on different operating system.</a:t>
            </a:r>
            <a:endParaRPr lang="en-US" dirty="0"/>
          </a:p>
          <a:p>
            <a:r>
              <a:rPr lang="en-US" i="1" dirty="0"/>
              <a:t>It is also used to reduce the time taken by the test suite to complete a test pass by running tests in parallel.</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09159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00575" cy="445770"/>
          </a:xfrm>
        </p:spPr>
        <p:txBody>
          <a:bodyPr>
            <a:normAutofit fontScale="90000"/>
          </a:bodyPr>
          <a:lstStyle/>
          <a:p>
            <a:r>
              <a:rPr lang="en-US" dirty="0" smtClean="0"/>
              <a:t>What is Selenium?</a:t>
            </a:r>
            <a:endParaRPr lang="en-US" dirty="0"/>
          </a:p>
        </p:txBody>
      </p:sp>
      <p:sp>
        <p:nvSpPr>
          <p:cNvPr id="4" name="Rectangle 3"/>
          <p:cNvSpPr/>
          <p:nvPr/>
        </p:nvSpPr>
        <p:spPr>
          <a:xfrm>
            <a:off x="1460500" y="1713637"/>
            <a:ext cx="9512300" cy="1200329"/>
          </a:xfrm>
          <a:prstGeom prst="rect">
            <a:avLst/>
          </a:prstGeom>
        </p:spPr>
        <p:txBody>
          <a:bodyPr wrap="square">
            <a:spAutoFit/>
          </a:bodyPr>
          <a:lstStyle/>
          <a:p>
            <a:r>
              <a:rPr lang="en-US" b="1" dirty="0" smtClean="0"/>
              <a:t>Selenium is a suite of tools</a:t>
            </a:r>
            <a:r>
              <a:rPr lang="en-US" dirty="0" smtClean="0"/>
              <a:t> to automate web browsers across many platforms. </a:t>
            </a:r>
          </a:p>
          <a:p>
            <a:r>
              <a:rPr lang="en-US" dirty="0" smtClean="0"/>
              <a:t>Selenium...</a:t>
            </a:r>
          </a:p>
          <a:p>
            <a:pPr lvl="1">
              <a:buFont typeface="Arial" charset="0"/>
              <a:buChar char="•"/>
            </a:pPr>
            <a:r>
              <a:rPr lang="en-US" dirty="0" smtClean="0"/>
              <a:t> runs in </a:t>
            </a:r>
            <a:r>
              <a:rPr lang="en-US" u="sng" dirty="0" smtClean="0"/>
              <a:t>many browsers</a:t>
            </a:r>
            <a:r>
              <a:rPr lang="en-US" dirty="0" smtClean="0"/>
              <a:t> and </a:t>
            </a:r>
            <a:r>
              <a:rPr lang="en-US" u="sng" dirty="0" smtClean="0"/>
              <a:t>operating systems</a:t>
            </a:r>
          </a:p>
          <a:p>
            <a:pPr lvl="1">
              <a:buFont typeface="Arial" charset="0"/>
              <a:buChar char="•"/>
            </a:pPr>
            <a:r>
              <a:rPr lang="en-US" dirty="0" smtClean="0"/>
              <a:t> can be controlled by many </a:t>
            </a:r>
            <a:r>
              <a:rPr lang="en-US" u="sng" dirty="0" smtClean="0"/>
              <a:t>programming languages</a:t>
            </a:r>
            <a:r>
              <a:rPr lang="en-US" dirty="0" smtClean="0"/>
              <a:t> and </a:t>
            </a:r>
            <a:r>
              <a:rPr lang="en-US" u="sng" dirty="0" smtClean="0"/>
              <a:t>testing frameworks</a:t>
            </a:r>
            <a:r>
              <a:rPr lang="en-US" dirty="0" smtClean="0"/>
              <a:t>. </a:t>
            </a:r>
            <a:endParaRPr lang="en-US" dirty="0"/>
          </a:p>
        </p:txBody>
      </p:sp>
      <p:pic>
        <p:nvPicPr>
          <p:cNvPr id="1026" name="Picture 2" descr="ttp://browserengine.net/wp-content/uploads/Firefox-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3263037"/>
            <a:ext cx="1003300" cy="962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lh3.googleusercontent.com/nYhPnY2I-e9rpqnid9u9aAODz4C04OycEGxqHG5vxFnA35OGmLMrrUmhM9eaHKJ7liB-=w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3199537"/>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tps://vignette.wikia.nocookie.net/logopedia/images/d/d0/IE6.png/revision/latest/scale-to-width-down/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3098800"/>
            <a:ext cx="1244600" cy="1244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tp://kfmx.com/files/2015/04/safariLogo-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0" y="3149600"/>
            <a:ext cx="11049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tps://lh3.googleusercontent.com/NZDbErMP8ZCNsYDkAUgbP9Dz2QWCk-Z7QPhED6upxKzlabrENJvOZPVnflqpEleuv-Q=w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600" y="3098800"/>
            <a:ext cx="1193800" cy="11938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tps://cu3.uicdn.net/c24/d6e7e1c9525f675a21eca61e5eae9/webapp/6165-window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3595" y="4056103"/>
            <a:ext cx="1499105" cy="14991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tps://assets.materialup.com/uploads/2bd6ae98-30e0-49e9-b91e-5e9d6c126fc4/teas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1600" y="4275905"/>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tps://www.brosix.com/wp-content/uploads/Linux_Logo_07.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0" y="4305301"/>
            <a:ext cx="965200" cy="106736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tps://upload.wikimedia.org/wikipedia/en/thumb/3/30/Java_programming_language_logo.svg/1200px-Java_prog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500" y="5304605"/>
            <a:ext cx="762000" cy="140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tps://upload.wikimedia.org/wikipedia/commons/thumb/0/0d/C_Sharp_wordmark.svg/464px-C_Sharp_wordmark.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593308"/>
            <a:ext cx="1371600" cy="94001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tps://corp.imgsmail.ru/media/images/kopiya-zastavka.jpg.320x200_q95_box-13,30,642,423_crop_detail.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5150" y="5568810"/>
            <a:ext cx="1460500" cy="91281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ttps://upload.wikimedia.org/wikipedia/commons/thumb/2/27/PHP-logo.svg/1200px-PHP-logo.svg.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7250" y="5591827"/>
            <a:ext cx="1612900" cy="87096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ttp://qacademy.ca/wp-content/uploads/2016/07/python-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3500" y="5555208"/>
            <a:ext cx="1079500" cy="10795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ttps://skillvalue.com/blog/wp-content/uploads/2015/03/ruby-mini-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52845" y="5478101"/>
            <a:ext cx="1079500" cy="123371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ttps://www.javatpoint.com/images/javascript/javascript_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22845" y="5568810"/>
            <a:ext cx="1079500" cy="1079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tp://www.qatestingtools.com/sites/default/files/tools_shortcuts/htmlUnit-150px.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31701" y="3098800"/>
            <a:ext cx="1222794" cy="114127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tps://www.buzzvil.com/wp-content/uploads/2014/05/Scaling-PhantomJS-With-Ghost-Town.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11645" y="3084089"/>
            <a:ext cx="1460500" cy="1141016"/>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ttps://androidactivity.files.wordpress.com/2011/09/android-logo-white.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96000" y="4176574"/>
            <a:ext cx="1196089" cy="1196089"/>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ttps://upload.wikimedia.org/wikipedia/commons/thumb/c/ca/IOS_logo.svg/300px-IOS_logo.svg.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0000" y="4386555"/>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49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smtClean="0"/>
              <a:t>Selenium Grid</a:t>
            </a:r>
            <a:endParaRPr lang="en-US"/>
          </a:p>
        </p:txBody>
      </p:sp>
      <p:sp>
        <p:nvSpPr>
          <p:cNvPr id="3" name="Content Placeholder 2"/>
          <p:cNvSpPr>
            <a:spLocks noGrp="1"/>
          </p:cNvSpPr>
          <p:nvPr>
            <p:ph idx="1"/>
          </p:nvPr>
        </p:nvSpPr>
        <p:spPr>
          <a:xfrm>
            <a:off x="1371600" y="819150"/>
            <a:ext cx="10629900" cy="5899150"/>
          </a:xfrm>
        </p:spPr>
        <p:txBody>
          <a:bodyPr>
            <a:normAutofit/>
          </a:bodyPr>
          <a:lstStyle/>
          <a:p>
            <a:pPr marL="0" indent="0">
              <a:buNone/>
            </a:pPr>
            <a:r>
              <a:rPr lang="en-US" dirty="0" smtClean="0"/>
              <a:t>Step 3: Use </a:t>
            </a:r>
            <a:r>
              <a:rPr lang="en-US" dirty="0" err="1" smtClean="0"/>
              <a:t>RemoteWebDriver</a:t>
            </a:r>
            <a:endParaRPr lang="en-US" dirty="0" smtClean="0"/>
          </a:p>
          <a:p>
            <a:pPr marL="0" indent="0">
              <a:buNone/>
            </a:pPr>
            <a:r>
              <a:rPr lang="en-US" dirty="0"/>
              <a:t>You can use </a:t>
            </a:r>
            <a:r>
              <a:rPr lang="en-US" dirty="0" err="1"/>
              <a:t>RemoteWebDriver</a:t>
            </a:r>
            <a:r>
              <a:rPr lang="en-US" dirty="0"/>
              <a:t> the same way you would use WebDriver locally. The primary difference is that </a:t>
            </a:r>
            <a:r>
              <a:rPr lang="en-US" dirty="0" err="1"/>
              <a:t>RemoteWebDriver</a:t>
            </a:r>
            <a:r>
              <a:rPr lang="en-US" dirty="0"/>
              <a:t> needs to be configured so that it can run your tests on a separate machine. </a:t>
            </a:r>
            <a:endParaRPr lang="en-US" dirty="0" smtClean="0"/>
          </a:p>
          <a:p>
            <a:pPr marL="0" indent="0">
              <a:buNone/>
            </a:pPr>
            <a:r>
              <a:rPr lang="en-US" dirty="0" smtClean="0"/>
              <a:t>There </a:t>
            </a:r>
            <a:r>
              <a:rPr lang="en-US" dirty="0"/>
              <a:t>are two parts to </a:t>
            </a:r>
            <a:r>
              <a:rPr lang="en-US" dirty="0" err="1"/>
              <a:t>RemoteWebDriver</a:t>
            </a:r>
            <a:r>
              <a:rPr lang="en-US" dirty="0"/>
              <a:t>: a server(hub) and a </a:t>
            </a:r>
            <a:r>
              <a:rPr lang="en-US" dirty="0" smtClean="0"/>
              <a:t>client(node): </a:t>
            </a:r>
          </a:p>
          <a:p>
            <a:pPr>
              <a:buFont typeface="Wingdings" charset="2"/>
              <a:buChar char="Ø"/>
            </a:pPr>
            <a:r>
              <a:rPr lang="en-US" dirty="0" smtClean="0"/>
              <a:t>The</a:t>
            </a:r>
            <a:r>
              <a:rPr lang="en-US" dirty="0"/>
              <a:t> </a:t>
            </a:r>
            <a:r>
              <a:rPr lang="en-US" dirty="0" err="1" smtClean="0"/>
              <a:t>RemoteWebDriver</a:t>
            </a:r>
            <a:r>
              <a:rPr lang="en-US" dirty="0" smtClean="0"/>
              <a:t> server </a:t>
            </a:r>
            <a:r>
              <a:rPr lang="en-US" dirty="0"/>
              <a:t>is a component that listens on a port for various requests from a </a:t>
            </a:r>
            <a:r>
              <a:rPr lang="en-US" dirty="0" err="1"/>
              <a:t>RemoteWebDriver</a:t>
            </a:r>
            <a:r>
              <a:rPr lang="en-US" dirty="0"/>
              <a:t> Once it receives the requests, it forwards them to any of the following: Firefox Driver, IE Driver, or Chrome Driver, whichever is asked.</a:t>
            </a:r>
          </a:p>
          <a:p>
            <a:pPr>
              <a:buFont typeface="Wingdings" charset="2"/>
              <a:buChar char="Ø"/>
            </a:pPr>
            <a:r>
              <a:rPr lang="en-US" dirty="0"/>
              <a:t>The language-binding client libraries that serve as a </a:t>
            </a:r>
            <a:r>
              <a:rPr lang="en-US" dirty="0" err="1" smtClean="0"/>
              <a:t>RemoteWebDriver</a:t>
            </a:r>
            <a:r>
              <a:rPr lang="en-US" dirty="0" smtClean="0"/>
              <a:t>. </a:t>
            </a:r>
            <a:r>
              <a:rPr lang="en-US" dirty="0"/>
              <a:t>The client, as it used to when executing tests locally, translates your test script requests to JSON payload and sends them across to the </a:t>
            </a:r>
            <a:r>
              <a:rPr lang="en-US" dirty="0" err="1" smtClean="0"/>
              <a:t>RemoteWebDriver</a:t>
            </a:r>
            <a:r>
              <a:rPr lang="en-US" dirty="0" smtClean="0"/>
              <a:t> server </a:t>
            </a:r>
            <a:r>
              <a:rPr lang="en-US" dirty="0"/>
              <a:t>using the JSON wire protocol.</a:t>
            </a:r>
          </a:p>
          <a:p>
            <a:pPr marL="0" indent="0">
              <a:buNone/>
            </a:pPr>
            <a:r>
              <a:rPr lang="en-US" dirty="0"/>
              <a:t>String </a:t>
            </a:r>
            <a:r>
              <a:rPr lang="en-US" dirty="0" smtClean="0"/>
              <a:t>grid </a:t>
            </a:r>
            <a:r>
              <a:rPr lang="en-US" dirty="0"/>
              <a:t>= "http</a:t>
            </a:r>
            <a:r>
              <a:rPr lang="en-US" dirty="0" smtClean="0"/>
              <a:t>://&lt;hub IP&gt;:4444/</a:t>
            </a:r>
            <a:r>
              <a:rPr lang="en-US" dirty="0" err="1" smtClean="0"/>
              <a:t>wd</a:t>
            </a:r>
            <a:r>
              <a:rPr lang="en-US" dirty="0" smtClean="0"/>
              <a:t>/hub</a:t>
            </a:r>
            <a:r>
              <a:rPr lang="en-US" dirty="0"/>
              <a:t>";</a:t>
            </a:r>
          </a:p>
          <a:p>
            <a:pPr marL="0" indent="0">
              <a:buNone/>
            </a:pPr>
            <a:r>
              <a:rPr lang="en-US" dirty="0" err="1"/>
              <a:t>DesiredCapabilities</a:t>
            </a:r>
            <a:r>
              <a:rPr lang="en-US" dirty="0"/>
              <a:t> cap = </a:t>
            </a:r>
            <a:r>
              <a:rPr lang="en-US" dirty="0" err="1"/>
              <a:t>DesiredCapabilities.firefox</a:t>
            </a:r>
            <a:r>
              <a:rPr lang="en-US" dirty="0"/>
              <a:t>();</a:t>
            </a:r>
          </a:p>
          <a:p>
            <a:pPr marL="0" indent="0">
              <a:buNone/>
            </a:pPr>
            <a:r>
              <a:rPr lang="en-US" dirty="0" smtClean="0"/>
              <a:t>driver </a:t>
            </a:r>
            <a:r>
              <a:rPr lang="en-US" dirty="0"/>
              <a:t>= new </a:t>
            </a:r>
            <a:r>
              <a:rPr lang="en-US" dirty="0" err="1"/>
              <a:t>RemoteWebDriver</a:t>
            </a:r>
            <a:r>
              <a:rPr lang="en-US" dirty="0"/>
              <a:t>(new </a:t>
            </a:r>
            <a:r>
              <a:rPr lang="en-US" dirty="0" smtClean="0"/>
              <a:t>URL(grid), </a:t>
            </a:r>
            <a:r>
              <a:rPr lang="en-US" dirty="0"/>
              <a:t>cap</a:t>
            </a:r>
            <a:r>
              <a:rPr lang="en-US" dirty="0" smtClean="0"/>
              <a:t>);</a:t>
            </a:r>
          </a:p>
          <a:p>
            <a:pPr marL="0" indent="0">
              <a:buNone/>
            </a:pPr>
            <a:r>
              <a:rPr lang="en-US" dirty="0" err="1" smtClean="0"/>
              <a:t>driver.navigate</a:t>
            </a:r>
            <a:r>
              <a:rPr lang="en-US" dirty="0"/>
              <a:t>().to(URL);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96046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
            <a:ext cx="9601200" cy="1485900"/>
          </a:xfrm>
        </p:spPr>
        <p:txBody>
          <a:bodyPr/>
          <a:lstStyle/>
          <a:p>
            <a:r>
              <a:rPr lang="en-US" smtClean="0"/>
              <a:t>Selenium Grid</a:t>
            </a:r>
            <a:endParaRPr lang="en-US"/>
          </a:p>
        </p:txBody>
      </p:sp>
      <p:pic>
        <p:nvPicPr>
          <p:cNvPr id="5" name="Picture 2" descr="elenium Gri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711201"/>
            <a:ext cx="11137900" cy="60452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682546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smtClean="0"/>
              <a:t>Selenium Grid</a:t>
            </a:r>
            <a:endParaRPr lang="en-US"/>
          </a:p>
        </p:txBody>
      </p:sp>
      <p:sp>
        <p:nvSpPr>
          <p:cNvPr id="3" name="Content Placeholder 2"/>
          <p:cNvSpPr>
            <a:spLocks noGrp="1"/>
          </p:cNvSpPr>
          <p:nvPr>
            <p:ph idx="1"/>
          </p:nvPr>
        </p:nvSpPr>
        <p:spPr>
          <a:xfrm>
            <a:off x="1371600" y="1117600"/>
            <a:ext cx="9601200" cy="3581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Useful parameters</a:t>
            </a:r>
          </a:p>
          <a:p>
            <a:pPr>
              <a:lnSpc>
                <a:spcPct val="100000"/>
              </a:lnSpc>
              <a:spcBef>
                <a:spcPts val="0"/>
              </a:spcBef>
              <a:spcAft>
                <a:spcPts val="0"/>
              </a:spcAft>
            </a:pPr>
            <a:r>
              <a:rPr lang="en-US" dirty="0" smtClean="0"/>
              <a:t>-port</a:t>
            </a:r>
          </a:p>
          <a:p>
            <a:pPr>
              <a:lnSpc>
                <a:spcPct val="100000"/>
              </a:lnSpc>
              <a:spcBef>
                <a:spcPts val="0"/>
              </a:spcBef>
              <a:spcAft>
                <a:spcPts val="0"/>
              </a:spcAft>
            </a:pPr>
            <a:r>
              <a:rPr lang="en-US" dirty="0" smtClean="0"/>
              <a:t>-browser </a:t>
            </a:r>
            <a:r>
              <a:rPr lang="en-US" dirty="0" err="1" smtClean="0"/>
              <a:t>browserName</a:t>
            </a:r>
            <a:r>
              <a:rPr lang="en-US" dirty="0" smtClean="0"/>
              <a:t>=,</a:t>
            </a:r>
            <a:r>
              <a:rPr lang="en-US" dirty="0" err="1" smtClean="0"/>
              <a:t>maxInstances</a:t>
            </a:r>
            <a:r>
              <a:rPr lang="en-US" dirty="0" smtClean="0"/>
              <a:t>=,version=,platform=</a:t>
            </a:r>
          </a:p>
          <a:p>
            <a:pPr>
              <a:lnSpc>
                <a:spcPct val="100000"/>
              </a:lnSpc>
              <a:spcBef>
                <a:spcPts val="0"/>
              </a:spcBef>
              <a:spcAft>
                <a:spcPts val="0"/>
              </a:spcAft>
            </a:pPr>
            <a:r>
              <a:rPr lang="en-US" dirty="0" smtClean="0"/>
              <a:t>-</a:t>
            </a:r>
            <a:r>
              <a:rPr lang="en-US" dirty="0" err="1" smtClean="0"/>
              <a:t>maxSession</a:t>
            </a:r>
            <a:r>
              <a:rPr lang="en-US" dirty="0" smtClean="0"/>
              <a:t> (max. no. of browsers that an run in parallel on a node)</a:t>
            </a:r>
          </a:p>
          <a:p>
            <a:pPr>
              <a:lnSpc>
                <a:spcPct val="100000"/>
              </a:lnSpc>
              <a:spcBef>
                <a:spcPts val="0"/>
              </a:spcBef>
              <a:spcAft>
                <a:spcPts val="0"/>
              </a:spcAft>
            </a:pPr>
            <a:r>
              <a:rPr lang="en-US" dirty="0" smtClean="0"/>
              <a:t>-timeout (node timeout, default=300s)</a:t>
            </a:r>
          </a:p>
          <a:p>
            <a:pPr>
              <a:lnSpc>
                <a:spcPct val="100000"/>
              </a:lnSpc>
              <a:spcBef>
                <a:spcPts val="0"/>
              </a:spcBef>
              <a:spcAft>
                <a:spcPts val="0"/>
              </a:spcAft>
            </a:pPr>
            <a:r>
              <a:rPr lang="en-US" dirty="0" smtClean="0"/>
              <a:t>-</a:t>
            </a:r>
            <a:r>
              <a:rPr lang="en-US" dirty="0" err="1" smtClean="0"/>
              <a:t>Dwebdriver.ie.driver</a:t>
            </a:r>
            <a:r>
              <a:rPr lang="en-US" dirty="0" smtClean="0"/>
              <a:t>=</a:t>
            </a:r>
          </a:p>
          <a:p>
            <a:pPr>
              <a:lnSpc>
                <a:spcPct val="100000"/>
              </a:lnSpc>
              <a:spcBef>
                <a:spcPts val="0"/>
              </a:spcBef>
              <a:spcAft>
                <a:spcPts val="0"/>
              </a:spcAft>
            </a:pPr>
            <a:r>
              <a:rPr lang="en-US" dirty="0" smtClean="0"/>
              <a:t>-</a:t>
            </a:r>
            <a:r>
              <a:rPr lang="en-US" dirty="0" err="1" smtClean="0"/>
              <a:t>Dwebdriver.chrome.driver</a:t>
            </a:r>
            <a:r>
              <a:rPr lang="en-US" dirty="0" smtClean="0"/>
              <a:t>=</a:t>
            </a:r>
            <a:endParaRPr lang="en-US" dirty="0"/>
          </a:p>
          <a:p>
            <a:pPr marL="0" indent="0">
              <a:lnSpc>
                <a:spcPct val="100000"/>
              </a:lnSpc>
              <a:spcBef>
                <a:spcPts val="0"/>
              </a:spcBef>
              <a:spcAft>
                <a:spcPts val="0"/>
              </a:spcAft>
              <a:buNone/>
            </a:pPr>
            <a:r>
              <a:rPr lang="mr-IN" dirty="0" smtClean="0"/>
              <a:t>…</a:t>
            </a:r>
            <a:r>
              <a:rPr lang="en-US" dirty="0" smtClean="0">
                <a:hlinkClick r:id="rId2"/>
              </a:rPr>
              <a:t>more</a:t>
            </a:r>
            <a:endParaRPr lang="en-US" dirty="0" smtClean="0"/>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r>
              <a:rPr lang="en-US" dirty="0" smtClean="0">
                <a:hlinkClick r:id="rId3"/>
              </a:rPr>
              <a:t>http://localhost:5555/selenium-server/driver?cmd=shutDownSeleniumServer</a:t>
            </a:r>
            <a:endParaRPr lang="en-US" dirty="0" smtClean="0"/>
          </a:p>
          <a:p>
            <a:pPr marL="0" indent="0">
              <a:lnSpc>
                <a:spcPct val="100000"/>
              </a:lnSpc>
              <a:spcBef>
                <a:spcPts val="0"/>
              </a:spcBef>
              <a:spcAft>
                <a:spcPts val="0"/>
              </a:spcAft>
              <a:buNone/>
            </a:pPr>
            <a:r>
              <a:rPr lang="en-US" dirty="0" smtClean="0">
                <a:hlinkClick r:id="rId4"/>
              </a:rPr>
              <a:t>http://localhost:4444/lifecycle-manager?action=shutdown</a:t>
            </a:r>
            <a:endParaRPr lang="en-US" dirty="0" smtClean="0"/>
          </a:p>
          <a:p>
            <a:pPr marL="0" indent="0">
              <a:lnSpc>
                <a:spcPct val="100000"/>
              </a:lnSpc>
              <a:spcBef>
                <a:spcPts val="0"/>
              </a:spcBef>
              <a:spcAft>
                <a:spcPts val="0"/>
              </a:spcAft>
              <a:buNone/>
            </a:pPr>
            <a:endParaRPr lang="en-US" dirty="0" smtClean="0"/>
          </a:p>
        </p:txBody>
      </p:sp>
    </p:spTree>
    <p:extLst>
      <p:ext uri="{BB962C8B-B14F-4D97-AF65-F5344CB8AC3E}">
        <p14:creationId xmlns:p14="http://schemas.microsoft.com/office/powerpoint/2010/main" val="1841203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9601200" cy="1485900"/>
          </a:xfrm>
        </p:spPr>
        <p:txBody>
          <a:bodyPr/>
          <a:lstStyle/>
          <a:p>
            <a:r>
              <a:rPr lang="en-US" dirty="0" smtClean="0"/>
              <a:t>Headless testing</a:t>
            </a:r>
            <a:endParaRPr lang="en-US" dirty="0"/>
          </a:p>
        </p:txBody>
      </p:sp>
      <p:sp>
        <p:nvSpPr>
          <p:cNvPr id="3" name="Content Placeholder 2"/>
          <p:cNvSpPr>
            <a:spLocks noGrp="1"/>
          </p:cNvSpPr>
          <p:nvPr>
            <p:ph idx="1"/>
          </p:nvPr>
        </p:nvSpPr>
        <p:spPr>
          <a:xfrm>
            <a:off x="1371600" y="895350"/>
            <a:ext cx="10642600" cy="5746750"/>
          </a:xfrm>
        </p:spPr>
        <p:txBody>
          <a:bodyPr>
            <a:normAutofit fontScale="70000" lnSpcReduction="20000"/>
          </a:bodyPr>
          <a:lstStyle/>
          <a:p>
            <a:r>
              <a:rPr lang="en-US" dirty="0" smtClean="0">
                <a:hlinkClick r:id="rId2"/>
              </a:rPr>
              <a:t>HtmlUnitDriver</a:t>
            </a:r>
            <a:endParaRPr lang="en-US" dirty="0" smtClean="0"/>
          </a:p>
          <a:p>
            <a:pPr lvl="1"/>
            <a:r>
              <a:rPr lang="en-US" dirty="0" smtClean="0"/>
              <a:t>Fastest implementation of WebDriver</a:t>
            </a:r>
          </a:p>
          <a:p>
            <a:pPr lvl="1"/>
            <a:r>
              <a:rPr lang="en-US" dirty="0" smtClean="0"/>
              <a:t>Uses a Java based “</a:t>
            </a:r>
            <a:r>
              <a:rPr lang="en-US" dirty="0" err="1" smtClean="0"/>
              <a:t>HtmlUnit</a:t>
            </a:r>
            <a:r>
              <a:rPr lang="en-US" dirty="0" smtClean="0"/>
              <a:t>” browser</a:t>
            </a:r>
          </a:p>
          <a:p>
            <a:pPr lvl="1"/>
            <a:r>
              <a:rPr lang="en-US" dirty="0" err="1" smtClean="0"/>
              <a:t>htmlUnit</a:t>
            </a:r>
            <a:r>
              <a:rPr lang="en-US" dirty="0" smtClean="0"/>
              <a:t> browser uses Rhino JS engine (not used by any real browser </a:t>
            </a:r>
            <a:r>
              <a:rPr lang="en-US" dirty="0" smtClean="0">
                <a:sym typeface="Wingdings"/>
              </a:rPr>
              <a:t>)</a:t>
            </a:r>
          </a:p>
          <a:p>
            <a:pPr lvl="1"/>
            <a:r>
              <a:rPr lang="en-US" dirty="0" smtClean="0">
                <a:sym typeface="Wingdings"/>
              </a:rPr>
              <a:t>No screenshot support</a:t>
            </a:r>
          </a:p>
          <a:p>
            <a:pPr lvl="1"/>
            <a:r>
              <a:rPr lang="en-US" dirty="0" smtClean="0">
                <a:sym typeface="Wingdings"/>
              </a:rPr>
              <a:t>Platform independent</a:t>
            </a:r>
            <a:endParaRPr lang="en-US" dirty="0" smtClean="0"/>
          </a:p>
          <a:p>
            <a:r>
              <a:rPr lang="en-US" dirty="0" err="1" smtClean="0"/>
              <a:t>PhantomJsDriver</a:t>
            </a:r>
            <a:endParaRPr lang="en-US" dirty="0" smtClean="0"/>
          </a:p>
          <a:p>
            <a:pPr lvl="1"/>
            <a:r>
              <a:rPr lang="en-US" dirty="0" smtClean="0"/>
              <a:t>Good JS support</a:t>
            </a:r>
          </a:p>
          <a:p>
            <a:pPr lvl="1"/>
            <a:r>
              <a:rPr lang="en-US" dirty="0" smtClean="0"/>
              <a:t>Comes with the standard DOM API</a:t>
            </a:r>
          </a:p>
          <a:p>
            <a:pPr lvl="1"/>
            <a:r>
              <a:rPr lang="en-US" dirty="0" smtClean="0"/>
              <a:t>Screenshot supported</a:t>
            </a:r>
          </a:p>
          <a:p>
            <a:pPr lvl="1"/>
            <a:r>
              <a:rPr lang="en-US" dirty="0" smtClean="0"/>
              <a:t>Platform independent</a:t>
            </a:r>
          </a:p>
          <a:p>
            <a:pPr marL="0" lvl="1" indent="0">
              <a:buNone/>
            </a:pPr>
            <a:endParaRPr lang="en-US" b="1" u="sng" dirty="0" smtClean="0"/>
          </a:p>
          <a:p>
            <a:pPr marL="0" lvl="1" indent="0">
              <a:buNone/>
            </a:pPr>
            <a:r>
              <a:rPr lang="en-US" b="1" u="sng" dirty="0" smtClean="0"/>
              <a:t>Caution</a:t>
            </a:r>
            <a:r>
              <a:rPr lang="en-US" b="1" u="sng" dirty="0"/>
              <a:t>:</a:t>
            </a:r>
            <a:r>
              <a:rPr lang="en-US" dirty="0"/>
              <a:t> The headless browsers have advanced enough to emulate any browser to a great extent, however, still not completely. Hence, it is not recommended to run all your tests in a headless browser. JavaScript is one area where you would want to be really careful before using a Headless browser. JavaScript are implemented differently by different browsers, including, headless browsers</a:t>
            </a:r>
            <a:r>
              <a:rPr lang="en-US" dirty="0" smtClean="0"/>
              <a:t>.</a:t>
            </a:r>
          </a:p>
          <a:p>
            <a:r>
              <a:rPr lang="en-US" dirty="0" smtClean="0">
                <a:hlinkClick r:id="rId3"/>
              </a:rPr>
              <a:t>Xvfb</a:t>
            </a:r>
            <a:r>
              <a:rPr lang="en-US" dirty="0" smtClean="0"/>
              <a:t> (X virtual frame buffer)</a:t>
            </a:r>
          </a:p>
          <a:p>
            <a:pPr lvl="1"/>
            <a:r>
              <a:rPr lang="en-US" dirty="0" smtClean="0"/>
              <a:t>For Unix environment with no display support; hence no browsers</a:t>
            </a:r>
          </a:p>
          <a:p>
            <a:pPr lvl="1"/>
            <a:r>
              <a:rPr lang="en-US" dirty="0" smtClean="0"/>
              <a:t>Is an in-memory display server; enables you to run  GUI applications without a display</a:t>
            </a:r>
          </a:p>
          <a:p>
            <a:pPr lvl="1"/>
            <a:r>
              <a:rPr lang="en-US" dirty="0" smtClean="0"/>
              <a:t>Pre-requisites: $ apt-get install </a:t>
            </a:r>
            <a:r>
              <a:rPr lang="en-US" dirty="0" err="1" smtClean="0"/>
              <a:t>xvfb</a:t>
            </a:r>
            <a:r>
              <a:rPr lang="en-US" dirty="0" smtClean="0"/>
              <a:t> </a:t>
            </a:r>
            <a:r>
              <a:rPr lang="en-US" dirty="0" err="1" smtClean="0"/>
              <a:t>firefox</a:t>
            </a:r>
            <a:endParaRPr lang="en-US" dirty="0" smtClean="0"/>
          </a:p>
          <a:p>
            <a:pPr lvl="1"/>
            <a:r>
              <a:rPr lang="en-US" dirty="0" smtClean="0"/>
              <a:t>Start Xvfb: $ Xvfb :1 -screen 0 1024x768x24 &amp;</a:t>
            </a:r>
          </a:p>
          <a:p>
            <a:pPr lvl="1"/>
            <a:r>
              <a:rPr lang="en-US" dirty="0" smtClean="0"/>
              <a:t>Set the display: $ export DISPLAY=:1 or </a:t>
            </a:r>
            <a:r>
              <a:rPr lang="en-US" dirty="0"/>
              <a:t>Guide </a:t>
            </a:r>
            <a:r>
              <a:rPr lang="en-US" dirty="0" err="1"/>
              <a:t>firefox</a:t>
            </a:r>
            <a:r>
              <a:rPr lang="en-US" dirty="0"/>
              <a:t> to use this virtual display</a:t>
            </a:r>
            <a:endParaRPr lang="en-US" dirty="0" smtClean="0"/>
          </a:p>
          <a:p>
            <a:pPr lvl="1"/>
            <a:r>
              <a:rPr lang="en-US" dirty="0" smtClean="0"/>
              <a:t>Test </a:t>
            </a:r>
            <a:r>
              <a:rPr lang="en-US" dirty="0" err="1" smtClean="0"/>
              <a:t>firefox</a:t>
            </a:r>
            <a:r>
              <a:rPr lang="en-US" dirty="0" smtClean="0"/>
              <a:t>: &amp; </a:t>
            </a:r>
            <a:r>
              <a:rPr lang="en-US" dirty="0" err="1" smtClean="0"/>
              <a:t>firefox</a:t>
            </a:r>
            <a:endParaRPr lang="en-US" dirty="0" smtClean="0"/>
          </a:p>
          <a:p>
            <a:pPr lvl="1"/>
            <a:r>
              <a:rPr lang="en-US" dirty="0" smtClean="0"/>
              <a:t>Run the WebDriver test normally on a real browser</a:t>
            </a:r>
            <a:endParaRPr lang="en-US" b="1" u="sng" dirty="0"/>
          </a:p>
        </p:txBody>
      </p:sp>
    </p:spTree>
    <p:extLst>
      <p:ext uri="{BB962C8B-B14F-4D97-AF65-F5344CB8AC3E}">
        <p14:creationId xmlns:p14="http://schemas.microsoft.com/office/powerpoint/2010/main" val="6827021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485900"/>
          </a:xfrm>
        </p:spPr>
        <p:txBody>
          <a:bodyPr/>
          <a:lstStyle/>
          <a:p>
            <a:r>
              <a:rPr lang="en-US" dirty="0" smtClean="0"/>
              <a:t>Junit</a:t>
            </a:r>
            <a:endParaRPr lang="en-US" dirty="0"/>
          </a:p>
        </p:txBody>
      </p:sp>
      <p:sp>
        <p:nvSpPr>
          <p:cNvPr id="3" name="Content Placeholder 2"/>
          <p:cNvSpPr>
            <a:spLocks noGrp="1"/>
          </p:cNvSpPr>
          <p:nvPr>
            <p:ph idx="1"/>
          </p:nvPr>
        </p:nvSpPr>
        <p:spPr>
          <a:xfrm>
            <a:off x="1371600" y="908050"/>
            <a:ext cx="10604500" cy="5708650"/>
          </a:xfrm>
        </p:spPr>
        <p:txBody>
          <a:bodyPr/>
          <a:lstStyle/>
          <a:p>
            <a:r>
              <a:rPr lang="en-US" dirty="0" smtClean="0"/>
              <a:t>Is an unit testing framework; can be leveraged to do automation runs</a:t>
            </a:r>
          </a:p>
          <a:p>
            <a:r>
              <a:rPr lang="en-US" dirty="0" smtClean="0"/>
              <a:t>Annotations:</a:t>
            </a:r>
          </a:p>
          <a:p>
            <a:pPr lvl="1"/>
            <a:r>
              <a:rPr lang="en-US" dirty="0" smtClean="0"/>
              <a:t>@</a:t>
            </a:r>
            <a:r>
              <a:rPr lang="en-US" dirty="0" err="1" smtClean="0"/>
              <a:t>BeforeClass</a:t>
            </a:r>
            <a:endParaRPr lang="en-US" dirty="0" smtClean="0"/>
          </a:p>
          <a:p>
            <a:pPr lvl="1"/>
            <a:r>
              <a:rPr lang="en-US" dirty="0" smtClean="0"/>
              <a:t>@</a:t>
            </a:r>
            <a:r>
              <a:rPr lang="en-US" dirty="0" err="1" smtClean="0"/>
              <a:t>AfterClass</a:t>
            </a:r>
            <a:endParaRPr lang="en-US" dirty="0" smtClean="0"/>
          </a:p>
          <a:p>
            <a:pPr lvl="1"/>
            <a:r>
              <a:rPr lang="en-US" dirty="0" smtClean="0"/>
              <a:t>@Before</a:t>
            </a:r>
          </a:p>
          <a:p>
            <a:pPr lvl="1"/>
            <a:r>
              <a:rPr lang="en-US" dirty="0" smtClean="0"/>
              <a:t>@After</a:t>
            </a:r>
          </a:p>
          <a:p>
            <a:pPr lvl="1"/>
            <a:r>
              <a:rPr lang="en-US" dirty="0" smtClean="0"/>
              <a:t>@Test</a:t>
            </a:r>
          </a:p>
          <a:p>
            <a:pPr lvl="1"/>
            <a:r>
              <a:rPr lang="en-US" dirty="0" smtClean="0"/>
              <a:t>@</a:t>
            </a:r>
            <a:r>
              <a:rPr lang="en-US" dirty="0" err="1" smtClean="0"/>
              <a:t>RunWith</a:t>
            </a:r>
            <a:r>
              <a:rPr lang="en-US" dirty="0" smtClean="0"/>
              <a:t> </a:t>
            </a:r>
            <a:r>
              <a:rPr lang="mr-IN" dirty="0" smtClean="0"/>
              <a:t>–</a:t>
            </a:r>
            <a:r>
              <a:rPr lang="en-US" dirty="0" smtClean="0"/>
              <a:t> to change the runner and not use the default JUnit runner</a:t>
            </a:r>
          </a:p>
          <a:p>
            <a:pPr lvl="1"/>
            <a:r>
              <a:rPr lang="en-US" dirty="0" smtClean="0"/>
              <a:t>@</a:t>
            </a:r>
            <a:r>
              <a:rPr lang="en-US" dirty="0" err="1" smtClean="0"/>
              <a:t>Suite.SuiteClasses</a:t>
            </a:r>
            <a:endParaRPr lang="en-US" dirty="0" smtClean="0"/>
          </a:p>
          <a:p>
            <a:r>
              <a:rPr lang="en-US" dirty="0" smtClean="0"/>
              <a:t>A very simple XML report</a:t>
            </a:r>
            <a:endParaRPr lang="en-US" dirty="0"/>
          </a:p>
        </p:txBody>
      </p:sp>
    </p:spTree>
    <p:extLst>
      <p:ext uri="{BB962C8B-B14F-4D97-AF65-F5344CB8AC3E}">
        <p14:creationId xmlns:p14="http://schemas.microsoft.com/office/powerpoint/2010/main" val="1685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9700"/>
            <a:ext cx="9601200" cy="1485900"/>
          </a:xfrm>
        </p:spPr>
        <p:txBody>
          <a:bodyPr/>
          <a:lstStyle/>
          <a:p>
            <a:r>
              <a:rPr lang="en-US" dirty="0" err="1" smtClean="0"/>
              <a:t>TestNg</a:t>
            </a:r>
            <a:endParaRPr lang="en-US" dirty="0"/>
          </a:p>
        </p:txBody>
      </p:sp>
      <p:sp>
        <p:nvSpPr>
          <p:cNvPr id="3" name="Content Placeholder 2"/>
          <p:cNvSpPr>
            <a:spLocks noGrp="1"/>
          </p:cNvSpPr>
          <p:nvPr>
            <p:ph idx="1"/>
          </p:nvPr>
        </p:nvSpPr>
        <p:spPr>
          <a:xfrm>
            <a:off x="1371600" y="882650"/>
            <a:ext cx="10528300" cy="5772150"/>
          </a:xfrm>
        </p:spPr>
        <p:txBody>
          <a:bodyPr>
            <a:normAutofit fontScale="92500" lnSpcReduction="20000"/>
          </a:bodyPr>
          <a:lstStyle/>
          <a:p>
            <a:r>
              <a:rPr lang="en-US" dirty="0" smtClean="0"/>
              <a:t>A testing framework inspired from JUnit and </a:t>
            </a:r>
            <a:r>
              <a:rPr lang="en-US" dirty="0" err="1" smtClean="0"/>
              <a:t>NUnit</a:t>
            </a:r>
            <a:r>
              <a:rPr lang="en-US" dirty="0" smtClean="0"/>
              <a:t> but is more powerful</a:t>
            </a:r>
          </a:p>
          <a:p>
            <a:r>
              <a:rPr lang="en-US" dirty="0" smtClean="0"/>
              <a:t>Annotations:</a:t>
            </a:r>
          </a:p>
          <a:p>
            <a:pPr lvl="1"/>
            <a:r>
              <a:rPr lang="en-US" dirty="0" smtClean="0"/>
              <a:t>@</a:t>
            </a:r>
            <a:r>
              <a:rPr lang="en-US" dirty="0" err="1" smtClean="0"/>
              <a:t>BeforeSuite</a:t>
            </a:r>
            <a:endParaRPr lang="en-US" dirty="0" smtClean="0"/>
          </a:p>
          <a:p>
            <a:pPr lvl="1"/>
            <a:r>
              <a:rPr lang="en-US" dirty="0" smtClean="0"/>
              <a:t>@</a:t>
            </a:r>
            <a:r>
              <a:rPr lang="en-US" dirty="0" err="1" smtClean="0"/>
              <a:t>AfterSuite</a:t>
            </a:r>
            <a:endParaRPr lang="en-US" dirty="0" smtClean="0"/>
          </a:p>
          <a:p>
            <a:pPr lvl="1"/>
            <a:r>
              <a:rPr lang="en-US" dirty="0" smtClean="0"/>
              <a:t>@</a:t>
            </a:r>
            <a:r>
              <a:rPr lang="en-US" dirty="0" err="1" smtClean="0"/>
              <a:t>BeforeTest</a:t>
            </a:r>
            <a:endParaRPr lang="en-US" dirty="0" smtClean="0"/>
          </a:p>
          <a:p>
            <a:pPr lvl="1"/>
            <a:r>
              <a:rPr lang="en-US" dirty="0" smtClean="0"/>
              <a:t>@</a:t>
            </a:r>
            <a:r>
              <a:rPr lang="en-US" dirty="0" err="1" smtClean="0"/>
              <a:t>AfterTest</a:t>
            </a:r>
            <a:endParaRPr lang="en-US" dirty="0" smtClean="0"/>
          </a:p>
          <a:p>
            <a:pPr lvl="1"/>
            <a:r>
              <a:rPr lang="en-US" dirty="0" smtClean="0"/>
              <a:t>@</a:t>
            </a:r>
            <a:r>
              <a:rPr lang="en-US" dirty="0" err="1" smtClean="0"/>
              <a:t>BeforeGroups</a:t>
            </a:r>
            <a:endParaRPr lang="en-US" dirty="0" smtClean="0"/>
          </a:p>
          <a:p>
            <a:pPr lvl="1"/>
            <a:r>
              <a:rPr lang="en-US" dirty="0" smtClean="0"/>
              <a:t>@</a:t>
            </a:r>
            <a:r>
              <a:rPr lang="en-US" dirty="0" err="1" smtClean="0"/>
              <a:t>AfterGroups</a:t>
            </a:r>
            <a:endParaRPr lang="en-US" dirty="0" smtClean="0"/>
          </a:p>
          <a:p>
            <a:pPr lvl="1"/>
            <a:r>
              <a:rPr lang="en-US" dirty="0" smtClean="0"/>
              <a:t>@</a:t>
            </a:r>
            <a:r>
              <a:rPr lang="en-US" dirty="0" err="1" smtClean="0"/>
              <a:t>BeforeClass</a:t>
            </a:r>
            <a:endParaRPr lang="en-US" dirty="0" smtClean="0"/>
          </a:p>
          <a:p>
            <a:pPr lvl="1"/>
            <a:r>
              <a:rPr lang="en-US" dirty="0" smtClean="0"/>
              <a:t>@</a:t>
            </a:r>
            <a:r>
              <a:rPr lang="en-US" dirty="0" err="1" smtClean="0"/>
              <a:t>AfterClass</a:t>
            </a:r>
            <a:endParaRPr lang="en-US" dirty="0" smtClean="0"/>
          </a:p>
          <a:p>
            <a:pPr lvl="1"/>
            <a:r>
              <a:rPr lang="en-US" dirty="0" smtClean="0"/>
              <a:t>@</a:t>
            </a:r>
            <a:r>
              <a:rPr lang="en-US" dirty="0" err="1" smtClean="0"/>
              <a:t>BeforeMethod</a:t>
            </a:r>
            <a:endParaRPr lang="en-US" dirty="0" smtClean="0"/>
          </a:p>
          <a:p>
            <a:pPr lvl="1"/>
            <a:r>
              <a:rPr lang="en-US" dirty="0" smtClean="0"/>
              <a:t>@</a:t>
            </a:r>
            <a:r>
              <a:rPr lang="en-US" dirty="0" err="1" smtClean="0"/>
              <a:t>AfterMethod</a:t>
            </a:r>
            <a:endParaRPr lang="en-US" dirty="0" smtClean="0"/>
          </a:p>
          <a:p>
            <a:pPr lvl="1"/>
            <a:r>
              <a:rPr lang="en-US" dirty="0" smtClean="0"/>
              <a:t>@Test</a:t>
            </a:r>
          </a:p>
          <a:p>
            <a:r>
              <a:rPr lang="en-US" dirty="0" smtClean="0"/>
              <a:t>Tests can be grouped &amp; prioritized</a:t>
            </a:r>
          </a:p>
          <a:p>
            <a:r>
              <a:rPr lang="en-US" dirty="0" smtClean="0"/>
              <a:t>Ability to produce HTML reports &amp; Logs</a:t>
            </a:r>
          </a:p>
          <a:p>
            <a:r>
              <a:rPr lang="en-US" dirty="0" smtClean="0"/>
              <a:t>Parallel testing</a:t>
            </a:r>
          </a:p>
          <a:p>
            <a:r>
              <a:rPr lang="en-US" dirty="0" smtClean="0"/>
              <a:t>Data-driven testing</a:t>
            </a:r>
            <a:endParaRPr lang="en-US" dirty="0"/>
          </a:p>
        </p:txBody>
      </p:sp>
    </p:spTree>
    <p:extLst>
      <p:ext uri="{BB962C8B-B14F-4D97-AF65-F5344CB8AC3E}">
        <p14:creationId xmlns:p14="http://schemas.microsoft.com/office/powerpoint/2010/main" val="1522457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4300"/>
            <a:ext cx="9601200" cy="1485900"/>
          </a:xfrm>
        </p:spPr>
        <p:txBody>
          <a:bodyPr/>
          <a:lstStyle/>
          <a:p>
            <a:r>
              <a:rPr lang="en-US" dirty="0" smtClean="0"/>
              <a:t>JUnit vs. </a:t>
            </a:r>
            <a:r>
              <a:rPr lang="en-US" dirty="0" err="1" smtClean="0"/>
              <a:t>TestNg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7215757"/>
              </p:ext>
            </p:extLst>
          </p:nvPr>
        </p:nvGraphicFramePr>
        <p:xfrm>
          <a:off x="1498598" y="697410"/>
          <a:ext cx="10414002" cy="6064808"/>
        </p:xfrm>
        <a:graphic>
          <a:graphicData uri="http://schemas.openxmlformats.org/drawingml/2006/table">
            <a:tbl>
              <a:tblPr/>
              <a:tblGrid>
                <a:gridCol w="4841834"/>
                <a:gridCol w="2786084"/>
                <a:gridCol w="2786084"/>
              </a:tblGrid>
              <a:tr h="200897">
                <a:tc>
                  <a:txBody>
                    <a:bodyPr/>
                    <a:lstStyle/>
                    <a:p>
                      <a:r>
                        <a:rPr lang="en-US" sz="1200" b="1" dirty="0"/>
                        <a:t>Description</a:t>
                      </a:r>
                      <a:r>
                        <a:rPr lang="en-US" sz="1200" dirty="0"/>
                        <a: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t>TestNG</a:t>
                      </a:r>
                      <a:r>
                        <a:rPr lang="en-US" sz="1200"/>
                        <a: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t>JUnit 4</a:t>
                      </a:r>
                      <a:r>
                        <a:rPr lang="en-US" sz="1200"/>
                        <a: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897">
                <a:tc>
                  <a:txBody>
                    <a:bodyPr/>
                    <a:lstStyle/>
                    <a:p>
                      <a:r>
                        <a:rPr lang="en-US" sz="1200"/>
                        <a:t>Test annotation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313">
                <a:tc>
                  <a:txBody>
                    <a:bodyPr/>
                    <a:lstStyle/>
                    <a:p>
                      <a:r>
                        <a:rPr lang="en-US" sz="1200"/>
                        <a:t>Executes before the first test method is invoked in the current 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394">
                <a:tc>
                  <a:txBody>
                    <a:bodyPr/>
                    <a:lstStyle/>
                    <a:p>
                      <a:r>
                        <a:rPr lang="en-US" sz="1200"/>
                        <a:t>Executes after all the test methods in the current 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Executes before each test method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@BeforeMethod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Executes after each test method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@AfterMethod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annotation to ignore a test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@Test(enbale=false)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@ignore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313">
                <a:tc>
                  <a:txBody>
                    <a:bodyPr/>
                    <a:lstStyle/>
                    <a:p>
                      <a:r>
                        <a:rPr lang="en-US" sz="1200"/>
                        <a:t>annotation for exception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@Test(expectedExceptions = ArithmeticException.class)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@Test(expected = ArithmeticException.class)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897">
                <a:tc>
                  <a:txBody>
                    <a:bodyPr/>
                    <a:lstStyle/>
                    <a:p>
                      <a:r>
                        <a:rPr lang="en-US" sz="1200"/>
                        <a:t>timeout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@Test(timeout = 1000)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@Test(timeout = 1000)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Executes before all tests in the suite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@BeforeSuite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200"/>
                        <a:t>n/a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Executes after all tests in the suite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@AfterSuite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200"/>
                        <a:t>n/a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Executes before a test runs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@BeforeTest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200"/>
                        <a:t>n/a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476">
                <a:tc>
                  <a:txBody>
                    <a:bodyPr/>
                    <a:lstStyle/>
                    <a:p>
                      <a:r>
                        <a:rPr lang="en-US" sz="1200"/>
                        <a:t>Executes after a test runs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@AfterTest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200"/>
                        <a:t>n/a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231">
                <a:tc>
                  <a:txBody>
                    <a:bodyPr/>
                    <a:lstStyle/>
                    <a:p>
                      <a:r>
                        <a:rPr lang="en-US" sz="1200"/>
                        <a:t>Executes before the first test method is invoked that belongs to any of these groups is invoked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@BeforeGroups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200"/>
                        <a:t>n/a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313">
                <a:tc>
                  <a:txBody>
                    <a:bodyPr/>
                    <a:lstStyle/>
                    <a:p>
                      <a:r>
                        <a:rPr lang="en-US" sz="1200"/>
                        <a:t>run after the last test method that belongs to any of the groups here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@AfterGroups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sz="1200" dirty="0" err="1"/>
                        <a:t>n</a:t>
                      </a:r>
                      <a:r>
                        <a:rPr lang="mr-IN" sz="1200" dirty="0"/>
                        <a:t>/</a:t>
                      </a:r>
                      <a:r>
                        <a:rPr lang="mr-IN" sz="1200" dirty="0" err="1"/>
                        <a:t>a</a:t>
                      </a:r>
                      <a:r>
                        <a:rPr lang="mr-IN" sz="1200" dirty="0"/>
                        <a:t> </a:t>
                      </a:r>
                    </a:p>
                  </a:txBody>
                  <a:tcPr marL="28424" marR="28424" marT="14212" marB="142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450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Selenium</a:t>
            </a:r>
            <a:endParaRPr lang="en-US" dirty="0"/>
          </a:p>
        </p:txBody>
      </p:sp>
      <p:sp>
        <p:nvSpPr>
          <p:cNvPr id="5" name="Rectangle 8"/>
          <p:cNvSpPr>
            <a:spLocks noChangeArrowheads="1"/>
          </p:cNvSpPr>
          <p:nvPr/>
        </p:nvSpPr>
        <p:spPr bwMode="auto">
          <a:xfrm>
            <a:off x="1295400" y="2651035"/>
            <a:ext cx="108542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charset="0"/>
                <a:hlinkClick r:id="rId3"/>
              </a:rPr>
              <a:t> </a:t>
            </a:r>
            <a:r>
              <a:rPr lang="en-US" altLang="en-US" dirty="0" smtClean="0">
                <a:latin typeface="Arial" charset="0"/>
                <a:hlinkClick r:id="rId3"/>
              </a:rPr>
              <a:t>        </a:t>
            </a:r>
            <a:r>
              <a:rPr kumimoji="0" lang="en-US" altLang="en-US" sz="1800" b="0" i="0" u="none" strike="noStrike" cap="none" normalizeH="0" baseline="0" dirty="0" smtClean="0">
                <a:ln>
                  <a:noFill/>
                </a:ln>
                <a:solidFill>
                  <a:schemeClr val="tx1"/>
                </a:solidFill>
                <a:effectLst/>
                <a:latin typeface="Arial" charset="0"/>
                <a:hlinkClick r:id="rId3"/>
              </a:rPr>
              <a:t>Selenium </a:t>
            </a:r>
            <a:r>
              <a:rPr kumimoji="0" lang="en-US" altLang="en-US" sz="1800" b="0" i="0" u="none" strike="noStrike" cap="none" normalizeH="0" baseline="0" dirty="0">
                <a:ln>
                  <a:noFill/>
                </a:ln>
                <a:solidFill>
                  <a:schemeClr val="tx1"/>
                </a:solidFill>
                <a:effectLst/>
                <a:latin typeface="Arial" charset="0"/>
                <a:hlinkClick r:id="rId3"/>
              </a:rPr>
              <a:t>Remote Control</a:t>
            </a:r>
            <a:r>
              <a:rPr kumimoji="0" lang="en-US" altLang="en-US" sz="1800" b="0" i="0" u="none" strike="noStrike" cap="none" normalizeH="0" baseline="0" dirty="0">
                <a:ln>
                  <a:noFill/>
                </a:ln>
                <a:solidFill>
                  <a:schemeClr val="tx1"/>
                </a:solidFill>
                <a:effectLst/>
                <a:latin typeface="Arial" charset="0"/>
              </a:rPr>
              <a:t> is a client/server system that allows you to control web browsers locally </a:t>
            </a:r>
            <a:endParaRPr kumimoji="0" lang="en-US" alt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charset="0"/>
              </a:rPr>
              <a:t> </a:t>
            </a:r>
            <a:r>
              <a:rPr lang="en-US" altLang="en-US" dirty="0" smtClean="0">
                <a:latin typeface="Arial" charset="0"/>
              </a:rPr>
              <a:t>        </a:t>
            </a:r>
            <a:r>
              <a:rPr kumimoji="0" lang="en-US" altLang="en-US" sz="1800" b="0" i="0" u="none" strike="noStrike" cap="none" normalizeH="0" baseline="0" dirty="0" smtClean="0">
                <a:ln>
                  <a:noFill/>
                </a:ln>
                <a:solidFill>
                  <a:schemeClr val="tx1"/>
                </a:solidFill>
                <a:effectLst/>
                <a:latin typeface="Arial" charset="0"/>
              </a:rPr>
              <a:t>or </a:t>
            </a:r>
            <a:r>
              <a:rPr kumimoji="0" lang="en-US" altLang="en-US" sz="1800" b="0" i="0" u="none" strike="noStrike" cap="none" normalizeH="0" baseline="0" dirty="0">
                <a:ln>
                  <a:noFill/>
                </a:ln>
                <a:solidFill>
                  <a:schemeClr val="tx1"/>
                </a:solidFill>
                <a:effectLst/>
                <a:latin typeface="Arial" charset="0"/>
              </a:rPr>
              <a:t>on other computers, using almost any programming language and testing framework.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pic>
        <p:nvPicPr>
          <p:cNvPr id="2057" name="Picture 9" descr="elenium Remote Control 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28711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p:cNvSpPr>
            <a:spLocks noChangeArrowheads="1"/>
          </p:cNvSpPr>
          <p:nvPr/>
        </p:nvSpPr>
        <p:spPr bwMode="auto">
          <a:xfrm>
            <a:off x="1358900" y="1278488"/>
            <a:ext cx="1038938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charset="0"/>
                <a:hlinkClick r:id="rId5"/>
              </a:rPr>
              <a:t>  </a:t>
            </a:r>
            <a:r>
              <a:rPr kumimoji="0" lang="en-US" altLang="en-US" sz="3800" b="0" i="0" u="none" strike="noStrike" cap="none" normalizeH="0" baseline="0" dirty="0">
                <a:ln>
                  <a:noFill/>
                </a:ln>
                <a:solidFill>
                  <a:schemeClr val="tx1"/>
                </a:solidFill>
                <a:effectLst/>
                <a:latin typeface="Arial" charset="0"/>
              </a:rPr>
              <a:t> </a:t>
            </a:r>
            <a:r>
              <a:rPr lang="en-US" altLang="en-US" dirty="0" smtClean="0">
                <a:latin typeface="Arial" charset="0"/>
              </a:rPr>
              <a:t>    </a:t>
            </a:r>
            <a:r>
              <a:rPr kumimoji="0" lang="en-US" altLang="en-US" sz="1800" b="0" i="0" u="none" strike="noStrike" cap="none" normalizeH="0" baseline="0" dirty="0" smtClean="0">
                <a:ln>
                  <a:noFill/>
                </a:ln>
                <a:solidFill>
                  <a:schemeClr val="tx1"/>
                </a:solidFill>
                <a:effectLst/>
                <a:latin typeface="Arial" charset="0"/>
                <a:hlinkClick r:id="rId5"/>
              </a:rPr>
              <a:t>Selenium </a:t>
            </a:r>
            <a:r>
              <a:rPr kumimoji="0" lang="en-US" altLang="en-US" sz="1800" b="0" i="0" u="none" strike="noStrike" cap="none" normalizeH="0" baseline="0" dirty="0">
                <a:ln>
                  <a:noFill/>
                </a:ln>
                <a:solidFill>
                  <a:schemeClr val="tx1"/>
                </a:solidFill>
                <a:effectLst/>
                <a:latin typeface="Arial" charset="0"/>
                <a:hlinkClick r:id="rId5"/>
              </a:rPr>
              <a:t>IDE</a:t>
            </a:r>
            <a:r>
              <a:rPr kumimoji="0" lang="en-US" altLang="en-US" sz="1800" b="0" i="0" u="none" strike="noStrike" cap="none" normalizeH="0" baseline="0" dirty="0">
                <a:ln>
                  <a:noFill/>
                </a:ln>
                <a:solidFill>
                  <a:schemeClr val="tx1"/>
                </a:solidFill>
                <a:effectLst/>
                <a:latin typeface="Arial" charset="0"/>
              </a:rPr>
              <a:t> is a Firefox add-on that makes it easy to record and playback tests in Firefox 2+. </a:t>
            </a:r>
            <a:endParaRPr kumimoji="0" lang="en-US" alt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You </a:t>
            </a:r>
            <a:r>
              <a:rPr kumimoji="0" lang="en-US" altLang="en-US" sz="1800" b="0" i="0" u="none" strike="noStrike" cap="none" normalizeH="0" baseline="0" dirty="0">
                <a:ln>
                  <a:noFill/>
                </a:ln>
                <a:solidFill>
                  <a:schemeClr val="tx1"/>
                </a:solidFill>
                <a:effectLst/>
                <a:latin typeface="Arial" charset="0"/>
              </a:rPr>
              <a:t>can even use it to generate code to run the tests with Selenium Remote Control.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pic>
        <p:nvPicPr>
          <p:cNvPr id="2059" name="Picture 11" descr="elenium IDE 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177316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2"/>
          <p:cNvSpPr>
            <a:spLocks noChangeArrowheads="1"/>
          </p:cNvSpPr>
          <p:nvPr/>
        </p:nvSpPr>
        <p:spPr bwMode="auto">
          <a:xfrm>
            <a:off x="1371600" y="3593523"/>
            <a:ext cx="9596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charset="0"/>
                <a:hlinkClick r:id="rId7"/>
              </a:rPr>
              <a:t>  </a:t>
            </a:r>
            <a:r>
              <a:rPr kumimoji="0" lang="en-US" altLang="en-US" sz="3800" b="0" i="0" u="none" strike="noStrike" cap="none" normalizeH="0" baseline="0" dirty="0">
                <a:ln>
                  <a:noFill/>
                </a:ln>
                <a:solidFill>
                  <a:schemeClr val="tx1"/>
                </a:solidFill>
                <a:effectLst/>
                <a:latin typeface="Arial" charset="0"/>
              </a:rPr>
              <a:t> </a:t>
            </a:r>
            <a:r>
              <a:rPr lang="en-US" altLang="en-US" dirty="0" smtClean="0">
                <a:latin typeface="Arial" charset="0"/>
              </a:rPr>
              <a:t>    </a:t>
            </a:r>
            <a:r>
              <a:rPr kumimoji="0" lang="en-US" altLang="en-US" sz="1800" b="0" i="0" u="none" strike="noStrike" cap="none" normalizeH="0" baseline="0" dirty="0" smtClean="0">
                <a:ln>
                  <a:noFill/>
                </a:ln>
                <a:solidFill>
                  <a:schemeClr val="tx1"/>
                </a:solidFill>
                <a:effectLst/>
                <a:latin typeface="Arial" charset="0"/>
                <a:hlinkClick r:id="rId7"/>
              </a:rPr>
              <a:t>Selenium </a:t>
            </a:r>
            <a:r>
              <a:rPr kumimoji="0" lang="en-US" altLang="en-US" sz="1800" b="0" i="0" u="none" strike="noStrike" cap="none" normalizeH="0" baseline="0" dirty="0">
                <a:ln>
                  <a:noFill/>
                </a:ln>
                <a:solidFill>
                  <a:schemeClr val="tx1"/>
                </a:solidFill>
                <a:effectLst/>
                <a:latin typeface="Arial" charset="0"/>
                <a:hlinkClick r:id="rId7"/>
              </a:rPr>
              <a:t>WebDriver</a:t>
            </a:r>
            <a:r>
              <a:rPr kumimoji="0" lang="en-US" altLang="en-US" sz="1800" b="0" i="0" u="none" strike="noStrike" cap="none" normalizeH="0" baseline="0" dirty="0">
                <a:ln>
                  <a:noFill/>
                </a:ln>
                <a:solidFill>
                  <a:schemeClr val="tx1"/>
                </a:solidFill>
                <a:effectLst/>
                <a:latin typeface="Arial" charset="0"/>
              </a:rPr>
              <a:t> can drive a browser natively either locally or on remote machines.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pic>
        <p:nvPicPr>
          <p:cNvPr id="2061" name="Picture 13" descr="elenium Logo">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100" y="3962399"/>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ChangeArrowheads="1"/>
          </p:cNvSpPr>
          <p:nvPr/>
        </p:nvSpPr>
        <p:spPr bwMode="auto">
          <a:xfrm>
            <a:off x="1333500" y="4578084"/>
            <a:ext cx="1087028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charset="0"/>
                <a:hlinkClick r:id="rId9"/>
              </a:rPr>
              <a:t>  </a:t>
            </a:r>
            <a:r>
              <a:rPr kumimoji="0" lang="en-US" altLang="en-US" sz="3800" b="0" i="0" u="none" strike="noStrike" cap="none" normalizeH="0" baseline="0" dirty="0">
                <a:ln>
                  <a:noFill/>
                </a:ln>
                <a:solidFill>
                  <a:schemeClr val="tx1"/>
                </a:solidFill>
                <a:effectLst/>
                <a:latin typeface="Arial" charset="0"/>
              </a:rPr>
              <a:t> </a:t>
            </a:r>
            <a:r>
              <a:rPr lang="en-US" altLang="en-US" dirty="0" smtClean="0">
                <a:latin typeface="Arial" charset="0"/>
              </a:rPr>
              <a:t>    </a:t>
            </a:r>
            <a:r>
              <a:rPr kumimoji="0" lang="en-US" altLang="en-US" sz="1800" b="0" i="0" u="none" strike="noStrike" cap="none" normalizeH="0" baseline="0" dirty="0" smtClean="0">
                <a:ln>
                  <a:noFill/>
                </a:ln>
                <a:solidFill>
                  <a:schemeClr val="tx1"/>
                </a:solidFill>
                <a:effectLst/>
                <a:latin typeface="Arial" charset="0"/>
                <a:hlinkClick r:id="rId9"/>
              </a:rPr>
              <a:t>Selenium </a:t>
            </a:r>
            <a:r>
              <a:rPr kumimoji="0" lang="en-US" altLang="en-US" sz="1800" b="0" i="0" u="none" strike="noStrike" cap="none" normalizeH="0" baseline="0" dirty="0">
                <a:ln>
                  <a:noFill/>
                </a:ln>
                <a:solidFill>
                  <a:schemeClr val="tx1"/>
                </a:solidFill>
                <a:effectLst/>
                <a:latin typeface="Arial" charset="0"/>
                <a:hlinkClick r:id="rId9"/>
              </a:rPr>
              <a:t>Grid</a:t>
            </a:r>
            <a:r>
              <a:rPr kumimoji="0" lang="en-US" altLang="en-US" sz="1800" b="0" i="0" u="none" strike="noStrike" cap="none" normalizeH="0" baseline="0" dirty="0">
                <a:ln>
                  <a:noFill/>
                </a:ln>
                <a:solidFill>
                  <a:schemeClr val="tx1"/>
                </a:solidFill>
                <a:effectLst/>
                <a:latin typeface="Arial" charset="0"/>
              </a:rPr>
              <a:t> takes Selenium Remote Control to another level by running tests on many servers at </a:t>
            </a:r>
            <a:endParaRPr kumimoji="0" lang="en-US" alt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charset="0"/>
              </a:rPr>
              <a:t> </a:t>
            </a:r>
            <a:r>
              <a:rPr lang="en-US" altLang="en-US" dirty="0" smtClean="0">
                <a:latin typeface="Arial" charset="0"/>
              </a:rPr>
              <a:t>      </a:t>
            </a:r>
            <a:r>
              <a:rPr kumimoji="0" lang="en-US" altLang="en-US" sz="1800" b="0" i="0" u="none" strike="noStrike" cap="none" normalizeH="0" baseline="0" dirty="0" smtClean="0">
                <a:ln>
                  <a:noFill/>
                </a:ln>
                <a:solidFill>
                  <a:schemeClr val="tx1"/>
                </a:solidFill>
                <a:effectLst/>
                <a:latin typeface="Arial" charset="0"/>
              </a:rPr>
              <a:t>the </a:t>
            </a:r>
            <a:r>
              <a:rPr kumimoji="0" lang="en-US" altLang="en-US" sz="1800" b="0" i="0" u="none" strike="noStrike" cap="none" normalizeH="0" baseline="0" dirty="0">
                <a:ln>
                  <a:noFill/>
                </a:ln>
                <a:solidFill>
                  <a:schemeClr val="tx1"/>
                </a:solidFill>
                <a:effectLst/>
                <a:latin typeface="Arial" charset="0"/>
              </a:rPr>
              <a:t>same time, cutting down on the time it takes to test multiple browsers or operating systems.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pic>
        <p:nvPicPr>
          <p:cNvPr id="2069" name="Picture 21" descr="elenium Grid Logo">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8100" y="5060059"/>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77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2100"/>
            <a:ext cx="9601200" cy="1485900"/>
          </a:xfrm>
        </p:spPr>
        <p:txBody>
          <a:bodyPr/>
          <a:lstStyle/>
          <a:p>
            <a:r>
              <a:rPr lang="en-US" dirty="0" smtClean="0"/>
              <a:t>Before we begin</a:t>
            </a:r>
            <a:r>
              <a:rPr lang="mr-IN" dirty="0" smtClean="0"/>
              <a:t>…</a:t>
            </a:r>
            <a:endParaRPr lang="en-US" dirty="0"/>
          </a:p>
        </p:txBody>
      </p:sp>
      <p:sp>
        <p:nvSpPr>
          <p:cNvPr id="3" name="Content Placeholder 2"/>
          <p:cNvSpPr>
            <a:spLocks noGrp="1"/>
          </p:cNvSpPr>
          <p:nvPr>
            <p:ph idx="1"/>
          </p:nvPr>
        </p:nvSpPr>
        <p:spPr>
          <a:xfrm>
            <a:off x="1371600" y="1587500"/>
            <a:ext cx="9601200" cy="5118100"/>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A Java </a:t>
            </a:r>
            <a:r>
              <a:rPr lang="en-US" b="1" u="sng" dirty="0" smtClean="0"/>
              <a:t>Refresher</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Object Oriented Programming</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Object (Data &amp; Logic)</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Class (Variables &amp; Methods)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Encapsulation (access modifiers)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Inheritance (single, multi-level, hierarchical, hybrid)</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Polymorphism (overloading &amp; overriding)</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Abstraction (abstract class &amp; interface)</a:t>
            </a:r>
          </a:p>
          <a:p>
            <a:pPr marR="0" lvl="0" defTabSz="914400" eaLnBrk="1" fontAlgn="auto" latinLnBrk="0" hangingPunct="1">
              <a:lnSpc>
                <a:spcPct val="100000"/>
              </a:lnSpc>
              <a:spcBef>
                <a:spcPts val="0"/>
              </a:spcBef>
              <a:spcAft>
                <a:spcPts val="0"/>
              </a:spcAft>
              <a:buClrTx/>
              <a:buSzTx/>
              <a:buFont typeface="Wingdings" charset="2"/>
              <a:buChar char="ü"/>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r>
              <a:rPr lang="en-US" dirty="0" smtClean="0"/>
              <a:t>Learning the language:</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Packages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Data Types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Non-access modifiers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Operators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Control Structures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I/O</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Collections (List </a:t>
            </a:r>
            <a:r>
              <a:rPr lang="mr-IN" dirty="0" smtClean="0"/>
              <a:t>–</a:t>
            </a:r>
            <a:r>
              <a:rPr lang="en-US" dirty="0" smtClean="0"/>
              <a:t> ordered collection, Set </a:t>
            </a:r>
            <a:r>
              <a:rPr lang="mr-IN" dirty="0" smtClean="0"/>
              <a:t>–</a:t>
            </a:r>
            <a:r>
              <a:rPr lang="en-US" dirty="0" smtClean="0"/>
              <a:t> unordered collection, Map </a:t>
            </a:r>
            <a:r>
              <a:rPr lang="mr-IN" dirty="0" smtClean="0"/>
              <a:t>–</a:t>
            </a:r>
            <a:r>
              <a:rPr lang="en-US" dirty="0" smtClean="0"/>
              <a:t> {</a:t>
            </a:r>
            <a:r>
              <a:rPr lang="en-US" dirty="0" err="1" smtClean="0"/>
              <a:t>key,value</a:t>
            </a:r>
            <a:r>
              <a:rPr lang="en-US" dirty="0" smtClean="0"/>
              <a:t>})</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File Handling</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Exception Handling</a:t>
            </a:r>
          </a:p>
        </p:txBody>
      </p:sp>
    </p:spTree>
    <p:extLst>
      <p:ext uri="{BB962C8B-B14F-4D97-AF65-F5344CB8AC3E}">
        <p14:creationId xmlns:p14="http://schemas.microsoft.com/office/powerpoint/2010/main" val="830257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r>
              <a:rPr lang="mr-IN" dirty="0" smtClean="0"/>
              <a:t>…</a:t>
            </a:r>
            <a:endParaRPr lang="en-US" dirty="0"/>
          </a:p>
        </p:txBody>
      </p:sp>
      <p:sp>
        <p:nvSpPr>
          <p:cNvPr id="3" name="Content Placeholder 2"/>
          <p:cNvSpPr>
            <a:spLocks noGrp="1"/>
          </p:cNvSpPr>
          <p:nvPr>
            <p:ph idx="1"/>
          </p:nvPr>
        </p:nvSpPr>
        <p:spPr>
          <a:xfrm>
            <a:off x="1371600" y="1562100"/>
            <a:ext cx="9601200" cy="4851400"/>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Introduction to Maven:</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Maven </a:t>
            </a:r>
            <a:r>
              <a:rPr lang="en-US" dirty="0"/>
              <a:t>is a project management and comprehension tool that provides developers a complete build lifecycle framework. Maven provides developers ways to manage the following −</a:t>
            </a:r>
          </a:p>
          <a:p>
            <a:pPr lvl="3"/>
            <a:r>
              <a:rPr lang="en-US" dirty="0"/>
              <a:t>Builds</a:t>
            </a:r>
          </a:p>
          <a:p>
            <a:pPr lvl="3"/>
            <a:r>
              <a:rPr lang="en-US" dirty="0"/>
              <a:t>Documentation</a:t>
            </a:r>
          </a:p>
          <a:p>
            <a:pPr lvl="3"/>
            <a:r>
              <a:rPr lang="en-US" dirty="0"/>
              <a:t>Reporting</a:t>
            </a:r>
          </a:p>
          <a:p>
            <a:pPr lvl="3"/>
            <a:r>
              <a:rPr lang="en-US" b="1" dirty="0"/>
              <a:t>Dependencies</a:t>
            </a:r>
          </a:p>
          <a:p>
            <a:pPr lvl="3"/>
            <a:r>
              <a:rPr lang="en-US" dirty="0"/>
              <a:t>SCMs</a:t>
            </a:r>
          </a:p>
          <a:p>
            <a:pPr lvl="3"/>
            <a:r>
              <a:rPr lang="en-US" dirty="0"/>
              <a:t>Releases</a:t>
            </a:r>
          </a:p>
          <a:p>
            <a:pPr lvl="3"/>
            <a:r>
              <a:rPr lang="en-US" dirty="0"/>
              <a:t>Distribution</a:t>
            </a:r>
          </a:p>
          <a:p>
            <a:pPr lvl="3"/>
            <a:r>
              <a:rPr lang="en-US" dirty="0"/>
              <a:t>Mailing </a:t>
            </a:r>
            <a:r>
              <a:rPr lang="en-US" dirty="0" smtClean="0"/>
              <a:t>list</a:t>
            </a:r>
          </a:p>
          <a:p>
            <a:pPr marL="0" lvl="3" indent="0">
              <a:buNone/>
            </a:pPr>
            <a:endParaRPr lang="en-US" dirty="0"/>
          </a:p>
          <a:p>
            <a:pPr marL="0" lvl="3" indent="0">
              <a:buNone/>
            </a:pPr>
            <a:r>
              <a:rPr lang="en-US" i="0" dirty="0" smtClean="0"/>
              <a:t>Using Maven for dependency management:</a:t>
            </a:r>
          </a:p>
          <a:p>
            <a:pPr lvl="3">
              <a:buFont typeface="Wingdings" charset="2"/>
              <a:buChar char="Ø"/>
            </a:pPr>
            <a:r>
              <a:rPr lang="en-US" i="0" dirty="0" smtClean="0"/>
              <a:t>Creating &amp; Configuring a Maven project</a:t>
            </a:r>
          </a:p>
          <a:p>
            <a:pPr lvl="3">
              <a:buFont typeface="Wingdings" charset="2"/>
              <a:buChar char="Ø"/>
            </a:pPr>
            <a:r>
              <a:rPr lang="en-US" i="0" dirty="0" smtClean="0"/>
              <a:t>Setting up the Maven project for Selenium</a:t>
            </a:r>
            <a:endParaRPr lang="en-US" i="0" dirty="0"/>
          </a:p>
          <a:p>
            <a:pPr marL="0" lvl="0" indent="0">
              <a:lnSpc>
                <a:spcPct val="100000"/>
              </a:lnSpc>
              <a:spcBef>
                <a:spcPts val="0"/>
              </a:spcBef>
              <a:spcAft>
                <a:spcPts val="0"/>
              </a:spcAft>
              <a:buNone/>
            </a:pPr>
            <a:endParaRPr lang="en-US" dirty="0"/>
          </a:p>
        </p:txBody>
      </p:sp>
    </p:spTree>
    <p:extLst>
      <p:ext uri="{BB962C8B-B14F-4D97-AF65-F5344CB8AC3E}">
        <p14:creationId xmlns:p14="http://schemas.microsoft.com/office/powerpoint/2010/main" val="1999267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 </a:t>
            </a:r>
            <a:r>
              <a:rPr lang="en-US" sz="2000" dirty="0"/>
              <a:t>The </a:t>
            </a:r>
            <a:r>
              <a:rPr lang="en-US" sz="2000" b="1" i="1" dirty="0"/>
              <a:t>Firefox extension</a:t>
            </a:r>
            <a:r>
              <a:rPr lang="en-US" sz="2000" dirty="0"/>
              <a:t> for Selenium</a:t>
            </a:r>
          </a:p>
        </p:txBody>
      </p:sp>
      <p:sp>
        <p:nvSpPr>
          <p:cNvPr id="3" name="Content Placeholder 2"/>
          <p:cNvSpPr>
            <a:spLocks noGrp="1"/>
          </p:cNvSpPr>
          <p:nvPr>
            <p:ph idx="1"/>
          </p:nvPr>
        </p:nvSpPr>
        <p:spPr>
          <a:xfrm>
            <a:off x="1371600" y="1473200"/>
            <a:ext cx="9601200" cy="3581400"/>
          </a:xfrm>
        </p:spPr>
        <p:txBody>
          <a:bodyPr>
            <a:normAutofit fontScale="77500" lnSpcReduction="20000"/>
          </a:bodyPr>
          <a:lstStyle/>
          <a:p>
            <a:pPr marL="0" lvl="0" indent="0">
              <a:lnSpc>
                <a:spcPct val="100000"/>
              </a:lnSpc>
              <a:spcBef>
                <a:spcPts val="0"/>
              </a:spcBef>
              <a:spcAft>
                <a:spcPts val="0"/>
              </a:spcAft>
              <a:buNone/>
            </a:pPr>
            <a:r>
              <a:rPr lang="en-US" b="1" dirty="0" smtClean="0"/>
              <a:t>Selenium </a:t>
            </a:r>
            <a:r>
              <a:rPr lang="en-US" b="1" dirty="0"/>
              <a:t>IDE</a:t>
            </a:r>
            <a:r>
              <a:rPr lang="en-US" dirty="0"/>
              <a:t> is an integrated development environment for Selenium scripts. It is implemented as a Firefox extension, and allows you to record, edit, and debug tests. Selenium IDE includes the entire Selenium Core, allowing you to easily and quickly record and play back tests in the actual environment that they will run in. </a:t>
            </a:r>
            <a:endParaRPr lang="en-US" dirty="0" smtClean="0"/>
          </a:p>
          <a:p>
            <a:pPr marL="0" lvl="0" indent="0">
              <a:lnSpc>
                <a:spcPct val="100000"/>
              </a:lnSpc>
              <a:spcBef>
                <a:spcPts val="0"/>
              </a:spcBef>
              <a:spcAft>
                <a:spcPts val="0"/>
              </a:spcAft>
              <a:buNone/>
            </a:pPr>
            <a:endParaRPr lang="en-US" dirty="0" smtClean="0"/>
          </a:p>
          <a:p>
            <a:pPr marL="0" lvl="0" indent="0">
              <a:lnSpc>
                <a:spcPct val="100000"/>
              </a:lnSpc>
              <a:spcBef>
                <a:spcPts val="0"/>
              </a:spcBef>
              <a:spcAft>
                <a:spcPts val="0"/>
              </a:spcAft>
              <a:buNone/>
            </a:pPr>
            <a:r>
              <a:rPr lang="en-US" dirty="0" smtClean="0"/>
              <a:t>Let’s get rolling!</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Downloading &amp; installing Selenium IDE</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Selenium IDE user interface</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Record &amp; Playback</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a:t>
            </a:r>
            <a:r>
              <a:rPr lang="en-US" dirty="0" err="1" smtClean="0"/>
              <a:t>Selenese</a:t>
            </a:r>
            <a:r>
              <a:rPr lang="en-US" dirty="0" smtClean="0"/>
              <a:t>”</a:t>
            </a:r>
            <a:endParaRPr lang="en-US" dirty="0"/>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Managing Test Cases &amp; Test Suites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Debug &amp; set breakpoints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Export Selenium code from Selenium IDE</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user-</a:t>
            </a:r>
            <a:r>
              <a:rPr lang="en-US" dirty="0" err="1" smtClean="0"/>
              <a:t>extensions.js</a:t>
            </a:r>
            <a:endParaRPr lang="en-US" dirty="0" smtClean="0"/>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Rollup</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UI Map</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dirty="0" smtClean="0"/>
              <a:t>Plugins/extensions</a:t>
            </a:r>
            <a:endParaRPr lang="en-US" dirty="0"/>
          </a:p>
        </p:txBody>
      </p:sp>
      <p:pic>
        <p:nvPicPr>
          <p:cNvPr id="3074" name="Picture 2" descr="http://www.seleniumhq.org/projects/ide/selenium-i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200" y="2743200"/>
            <a:ext cx="3067538"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29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WebDriver</a:t>
            </a:r>
            <a:endParaRPr lang="en-US" dirty="0"/>
          </a:p>
        </p:txBody>
      </p:sp>
      <p:sp>
        <p:nvSpPr>
          <p:cNvPr id="3" name="Content Placeholder 2"/>
          <p:cNvSpPr>
            <a:spLocks noGrp="1"/>
          </p:cNvSpPr>
          <p:nvPr>
            <p:ph idx="1"/>
          </p:nvPr>
        </p:nvSpPr>
        <p:spPr>
          <a:xfrm>
            <a:off x="1371600" y="1460500"/>
            <a:ext cx="9601200" cy="396240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starting point for testing all web applications begins with a browser. Selenium WebDriver provides support for all major browsers such as Firefox, Google Chrome, Internet Explorer, Safari and Opera. Calls are directed to the browser by using the browser’s native support for automation. Actions are performed on </a:t>
            </a:r>
            <a:r>
              <a:rPr lang="en-US" b="1" dirty="0" err="1" smtClean="0"/>
              <a:t>WebElements</a:t>
            </a:r>
            <a:r>
              <a:rPr lang="en-US" dirty="0" smtClean="0"/>
              <a:t> through </a:t>
            </a:r>
            <a:r>
              <a:rPr lang="en-US" b="1" dirty="0" smtClean="0"/>
              <a:t>WebDriver</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WebElements</a:t>
            </a:r>
            <a:r>
              <a:rPr lang="en-US" dirty="0" smtClean="0"/>
              <a:t> are your buttons, text boxes, checkboxes, drop down menus, radio buttons, hyperlinks etc.</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building block of Selenium WebDriver is locating a </a:t>
            </a:r>
            <a:r>
              <a:rPr lang="en-US" dirty="0" err="1" smtClean="0"/>
              <a:t>WebElement</a:t>
            </a:r>
            <a:r>
              <a:rPr lang="en-US" dirty="0" smtClean="0"/>
              <a:t> and performing an action on the </a:t>
            </a:r>
            <a:r>
              <a:rPr lang="en-US" dirty="0" err="1" smtClean="0"/>
              <a:t>WebElement</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Before we begin, let’s create a Java project and configure it for Selenium WebDriver.</a:t>
            </a:r>
            <a:endParaRPr lang="en-US" dirty="0"/>
          </a:p>
        </p:txBody>
      </p:sp>
    </p:spTree>
    <p:extLst>
      <p:ext uri="{BB962C8B-B14F-4D97-AF65-F5344CB8AC3E}">
        <p14:creationId xmlns:p14="http://schemas.microsoft.com/office/powerpoint/2010/main" val="1093115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4324</TotalTime>
  <Words>3306</Words>
  <Application>Microsoft Macintosh PowerPoint</Application>
  <PresentationFormat>Widescreen</PresentationFormat>
  <Paragraphs>699</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Franklin Gothic Book</vt:lpstr>
      <vt:lpstr>Wingdings</vt:lpstr>
      <vt:lpstr>Arial</vt:lpstr>
      <vt:lpstr>Crop</vt:lpstr>
      <vt:lpstr>Selenium WebDriver</vt:lpstr>
      <vt:lpstr>Agenda</vt:lpstr>
      <vt:lpstr>History</vt:lpstr>
      <vt:lpstr>What is Selenium?</vt:lpstr>
      <vt:lpstr>Components of Selenium</vt:lpstr>
      <vt:lpstr>Before we begin…</vt:lpstr>
      <vt:lpstr>Before we begin…</vt:lpstr>
      <vt:lpstr>Selenium IDE The Firefox extension for Selenium</vt:lpstr>
      <vt:lpstr>Selenium WebDriver</vt:lpstr>
      <vt:lpstr>Writing code in WebDriver</vt:lpstr>
      <vt:lpstr>WebDriver basic commands</vt:lpstr>
      <vt:lpstr>Browser Navigations</vt:lpstr>
      <vt:lpstr>Element Locators</vt:lpstr>
      <vt:lpstr>XPath Syntax</vt:lpstr>
      <vt:lpstr>XPath Predicates</vt:lpstr>
      <vt:lpstr>XPath Axes</vt:lpstr>
      <vt:lpstr>XPath Axes </vt:lpstr>
      <vt:lpstr>XPath Operators</vt:lpstr>
      <vt:lpstr>More XPath functions</vt:lpstr>
      <vt:lpstr>CSS Locators</vt:lpstr>
      <vt:lpstr>More jQuery selectors for CSS</vt:lpstr>
      <vt:lpstr>Using Patterns in Locators</vt:lpstr>
      <vt:lpstr>Handy tools</vt:lpstr>
      <vt:lpstr>WebElement</vt:lpstr>
      <vt:lpstr>Handling Select element</vt:lpstr>
      <vt:lpstr>Handling Tables</vt:lpstr>
      <vt:lpstr>Actions – handling advanced interactions</vt:lpstr>
      <vt:lpstr>Synchronization</vt:lpstr>
      <vt:lpstr>Synchronization</vt:lpstr>
      <vt:lpstr>Pop-up windows</vt:lpstr>
      <vt:lpstr>iFrames</vt:lpstr>
      <vt:lpstr>Alerts</vt:lpstr>
      <vt:lpstr>Taking Screenshots</vt:lpstr>
      <vt:lpstr>Firefox Profiles</vt:lpstr>
      <vt:lpstr>Desired Capabilities</vt:lpstr>
      <vt:lpstr>Browser Cookies</vt:lpstr>
      <vt:lpstr>WebDriver Events</vt:lpstr>
      <vt:lpstr>Cross browser testing</vt:lpstr>
      <vt:lpstr>Selenium Grid</vt:lpstr>
      <vt:lpstr>Selenium Grid</vt:lpstr>
      <vt:lpstr>Selenium Grid</vt:lpstr>
      <vt:lpstr>Selenium Grid</vt:lpstr>
      <vt:lpstr>Headless testing</vt:lpstr>
      <vt:lpstr>Junit</vt:lpstr>
      <vt:lpstr>TestNg</vt:lpstr>
      <vt:lpstr>JUnit vs. TestNg</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dc:title>
  <dc:creator>Amit Kumar</dc:creator>
  <cp:lastModifiedBy>Amit Kumar</cp:lastModifiedBy>
  <cp:revision>140</cp:revision>
  <dcterms:created xsi:type="dcterms:W3CDTF">2017-09-29T12:40:38Z</dcterms:created>
  <dcterms:modified xsi:type="dcterms:W3CDTF">2017-11-01T13:01:07Z</dcterms:modified>
</cp:coreProperties>
</file>