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47"/>
  </p:notesMasterIdLst>
  <p:sldIdLst>
    <p:sldId id="256" r:id="rId2"/>
    <p:sldId id="258" r:id="rId3"/>
    <p:sldId id="259" r:id="rId4"/>
    <p:sldId id="257" r:id="rId5"/>
    <p:sldId id="260" r:id="rId6"/>
    <p:sldId id="312" r:id="rId7"/>
    <p:sldId id="313" r:id="rId8"/>
    <p:sldId id="314" r:id="rId9"/>
    <p:sldId id="262" r:id="rId10"/>
    <p:sldId id="267" r:id="rId11"/>
    <p:sldId id="348" r:id="rId12"/>
    <p:sldId id="321" r:id="rId13"/>
    <p:sldId id="322" r:id="rId14"/>
    <p:sldId id="323" r:id="rId15"/>
    <p:sldId id="324" r:id="rId16"/>
    <p:sldId id="325" r:id="rId17"/>
    <p:sldId id="327" r:id="rId18"/>
    <p:sldId id="315" r:id="rId19"/>
    <p:sldId id="316" r:id="rId20"/>
    <p:sldId id="317" r:id="rId21"/>
    <p:sldId id="268" r:id="rId22"/>
    <p:sldId id="263" r:id="rId23"/>
    <p:sldId id="264" r:id="rId24"/>
    <p:sldId id="318" r:id="rId25"/>
    <p:sldId id="286" r:id="rId26"/>
    <p:sldId id="278" r:id="rId27"/>
    <p:sldId id="319" r:id="rId28"/>
    <p:sldId id="328" r:id="rId29"/>
    <p:sldId id="332" r:id="rId30"/>
    <p:sldId id="333" r:id="rId31"/>
    <p:sldId id="334" r:id="rId32"/>
    <p:sldId id="335" r:id="rId33"/>
    <p:sldId id="336" r:id="rId34"/>
    <p:sldId id="337" r:id="rId35"/>
    <p:sldId id="338" r:id="rId36"/>
    <p:sldId id="340" r:id="rId37"/>
    <p:sldId id="339" r:id="rId38"/>
    <p:sldId id="341" r:id="rId39"/>
    <p:sldId id="342" r:id="rId40"/>
    <p:sldId id="343" r:id="rId41"/>
    <p:sldId id="346" r:id="rId42"/>
    <p:sldId id="351" r:id="rId43"/>
    <p:sldId id="352" r:id="rId44"/>
    <p:sldId id="354" r:id="rId45"/>
    <p:sldId id="347"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EF6D0B-4194-46F3-9C09-7BDBD5772546}">
  <a:tblStyle styleId="{63EF6D0B-4194-46F3-9C09-7BDBD57725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6E6F4E-7F53-4A0D-A9C9-DB5D2B8CD4C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0" d="100"/>
          <a:sy n="100" d="100"/>
        </p:scale>
        <p:origin x="84" y="9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92308-A48E-4F0B-A83B-3F0EF47B9B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6EECA8BB-7464-400D-A11B-F0C71859505E}">
      <dgm:prSet custT="1"/>
      <dgm:spPr/>
      <dgm:t>
        <a:bodyPr/>
        <a:lstStyle/>
        <a:p>
          <a:pPr indent="180000"/>
          <a:r>
            <a:rPr lang="ro-RO" sz="900" b="0" i="0" dirty="0">
              <a:latin typeface="+mn-lt"/>
              <a:cs typeface="Times New Roman" panose="02020603050405020304" pitchFamily="18" charset="0"/>
            </a:rPr>
            <a:t>Multe motoare de jocuri video încep ca și motoare cu un singur fir de execuție, dar multe din funcționalități ajung să fie împărțite pe mai multe fire de execuție. Acest lucru poate duce la probleme de sincronizare a firelor de execuție și la probleme în accesarea datelor.</a:t>
          </a:r>
          <a:endParaRPr lang="ro-RO" sz="900" dirty="0">
            <a:latin typeface="+mn-lt"/>
            <a:cs typeface="Times New Roman" panose="02020603050405020304" pitchFamily="18" charset="0"/>
          </a:endParaRPr>
        </a:p>
      </dgm:t>
    </dgm:pt>
    <dgm:pt modelId="{45071202-F721-4E0C-9BAF-24C9E36C5A43}" type="parTrans" cxnId="{712E999B-ECFC-4798-A1D0-9961DFEC989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22B433E9-2293-417B-B502-06395DCD40EB}" type="sibTrans" cxnId="{712E999B-ECFC-4798-A1D0-9961DFEC989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BC590F32-867F-4962-A068-F092C15F20D4}">
      <dgm:prSet custT="1"/>
      <dgm:spPr/>
      <dgm:t>
        <a:bodyPr/>
        <a:lstStyle/>
        <a:p>
          <a:pPr indent="180000"/>
          <a:r>
            <a:rPr lang="ro-RO" sz="900" b="0" i="0" dirty="0">
              <a:latin typeface="+mn-lt"/>
              <a:cs typeface="Times New Roman" panose="02020603050405020304" pitchFamily="18" charset="0"/>
            </a:rPr>
            <a:t>Folosind mecanisme de sincronizare furnizate atât de limbajul de programare, cât și de uneltele sistemului de operare, se pot remedia problemele menționate anterior, dar în maj</a:t>
          </a:r>
          <a:r>
            <a:rPr lang="en-US" sz="900" b="0" i="0" dirty="0">
              <a:latin typeface="+mn-lt"/>
              <a:cs typeface="Times New Roman" panose="02020603050405020304" pitchFamily="18" charset="0"/>
            </a:rPr>
            <a:t>o</a:t>
          </a:r>
          <a:r>
            <a:rPr lang="ro-RO" sz="900" b="0" i="0" dirty="0">
              <a:latin typeface="+mn-lt"/>
              <a:cs typeface="Times New Roman" panose="02020603050405020304" pitchFamily="18" charset="0"/>
            </a:rPr>
            <a:t>ritatea cazurilor se p</a:t>
          </a:r>
          <a:r>
            <a:rPr lang="en-US" sz="900" b="0" i="0" dirty="0">
              <a:latin typeface="+mn-lt"/>
              <a:cs typeface="Times New Roman" panose="02020603050405020304" pitchFamily="18" charset="0"/>
            </a:rPr>
            <a:t>o</a:t>
          </a:r>
          <a:r>
            <a:rPr lang="ro-RO" sz="900" b="0" i="0" dirty="0">
              <a:latin typeface="+mn-lt"/>
              <a:cs typeface="Times New Roman" panose="02020603050405020304" pitchFamily="18" charset="0"/>
            </a:rPr>
            <a:t>ate ajunge la inactivitatea firelor de execuție în timpul sincronizării.</a:t>
          </a:r>
          <a:endParaRPr lang="ro-RO" sz="900" dirty="0">
            <a:latin typeface="+mn-lt"/>
            <a:cs typeface="Times New Roman" panose="02020603050405020304" pitchFamily="18" charset="0"/>
          </a:endParaRPr>
        </a:p>
      </dgm:t>
    </dgm:pt>
    <dgm:pt modelId="{B2196CF1-8B9F-43EB-B5FE-46D6B09F1F88}" type="parTrans" cxnId="{602198F9-393B-4B29-A7BA-C37436CC61E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155BD9D5-B395-4373-8579-91ACA67ABB5D}" type="sibTrans" cxnId="{602198F9-393B-4B29-A7BA-C37436CC61E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32F94EAA-2F8C-49C0-9FF9-04F9A272143F}">
      <dgm:prSet custT="1"/>
      <dgm:spPr/>
      <dgm:t>
        <a:bodyPr/>
        <a:lstStyle/>
        <a:p>
          <a:pPr indent="180000"/>
          <a:r>
            <a:rPr lang="ro-RO" sz="900" b="0" i="0" dirty="0">
              <a:latin typeface="+mn-lt"/>
              <a:cs typeface="Times New Roman" panose="02020603050405020304" pitchFamily="18" charset="0"/>
            </a:rPr>
            <a:t>Dacă există fire de execuție în așteptare, se poate ajunge la un timp de procesare mai mare, la o frecvență de cadre mai mică și la diminuarea fluidității simulării.</a:t>
          </a:r>
          <a:endParaRPr lang="ro-RO" sz="900" dirty="0">
            <a:latin typeface="+mn-lt"/>
            <a:cs typeface="Times New Roman" panose="02020603050405020304" pitchFamily="18" charset="0"/>
          </a:endParaRPr>
        </a:p>
      </dgm:t>
    </dgm:pt>
    <dgm:pt modelId="{828B438C-B0EB-4C71-82B3-A26D3D8D17A3}" type="parTrans" cxnId="{74FB64FB-5CFD-40F6-98C1-344AC366E726}">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71F7FEF0-754C-403A-97DA-F341EA8B5DA4}" type="sibTrans" cxnId="{74FB64FB-5CFD-40F6-98C1-344AC366E726}">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F9159493-B372-4F27-B30E-55CC54737348}">
      <dgm:prSet custT="1"/>
      <dgm:spPr/>
      <dgm:t>
        <a:bodyPr/>
        <a:lstStyle/>
        <a:p>
          <a:pPr indent="180000"/>
          <a:r>
            <a:rPr lang="ro-RO" sz="900" b="0" i="0" dirty="0">
              <a:latin typeface="+mn-lt"/>
              <a:cs typeface="Times New Roman" panose="02020603050405020304" pitchFamily="18" charset="0"/>
            </a:rPr>
            <a:t>Pentru a putea minimiza timpul de sincronizare, se poate utiliza un model de organizare a datelor bazat pe principii de programare orientată pe date.</a:t>
          </a:r>
          <a:endParaRPr lang="ro-RO" sz="900" dirty="0">
            <a:latin typeface="+mn-lt"/>
            <a:cs typeface="Times New Roman" panose="02020603050405020304" pitchFamily="18" charset="0"/>
          </a:endParaRPr>
        </a:p>
      </dgm:t>
    </dgm:pt>
    <dgm:pt modelId="{7930BB97-176F-4700-960B-ABF3A23189EF}" type="parTrans" cxnId="{56723E41-121C-4279-BC76-82AF7FF66C4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A20241D3-CF9A-4755-9C4A-87BFCF2A9736}" type="sibTrans" cxnId="{56723E41-121C-4279-BC76-82AF7FF66C4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0C323727-675E-4983-9484-7265FE971F5D}" type="pres">
      <dgm:prSet presAssocID="{4E992308-A48E-4F0B-A83B-3F0EF47B9BB0}" presName="linear" presStyleCnt="0">
        <dgm:presLayoutVars>
          <dgm:animLvl val="lvl"/>
          <dgm:resizeHandles val="exact"/>
        </dgm:presLayoutVars>
      </dgm:prSet>
      <dgm:spPr/>
    </dgm:pt>
    <dgm:pt modelId="{270539FE-1D12-4D92-9781-8CA90E5BC2B7}" type="pres">
      <dgm:prSet presAssocID="{6EECA8BB-7464-400D-A11B-F0C71859505E}" presName="parentText" presStyleLbl="node1" presStyleIdx="0" presStyleCnt="4">
        <dgm:presLayoutVars>
          <dgm:chMax val="0"/>
          <dgm:bulletEnabled val="1"/>
        </dgm:presLayoutVars>
      </dgm:prSet>
      <dgm:spPr/>
    </dgm:pt>
    <dgm:pt modelId="{BF3EAB44-90B3-4827-ACC7-6710EA2222DE}" type="pres">
      <dgm:prSet presAssocID="{22B433E9-2293-417B-B502-06395DCD40EB}" presName="spacer" presStyleCnt="0"/>
      <dgm:spPr/>
    </dgm:pt>
    <dgm:pt modelId="{69DB2546-FC65-4A3C-AAA3-FD2E33642220}" type="pres">
      <dgm:prSet presAssocID="{BC590F32-867F-4962-A068-F092C15F20D4}" presName="parentText" presStyleLbl="node1" presStyleIdx="1" presStyleCnt="4">
        <dgm:presLayoutVars>
          <dgm:chMax val="0"/>
          <dgm:bulletEnabled val="1"/>
        </dgm:presLayoutVars>
      </dgm:prSet>
      <dgm:spPr/>
    </dgm:pt>
    <dgm:pt modelId="{661EA57A-179B-40A7-B46A-477699A5B4A4}" type="pres">
      <dgm:prSet presAssocID="{155BD9D5-B395-4373-8579-91ACA67ABB5D}" presName="spacer" presStyleCnt="0"/>
      <dgm:spPr/>
    </dgm:pt>
    <dgm:pt modelId="{BE59D080-D3D6-476B-893D-472F9115D1E2}" type="pres">
      <dgm:prSet presAssocID="{32F94EAA-2F8C-49C0-9FF9-04F9A272143F}" presName="parentText" presStyleLbl="node1" presStyleIdx="2" presStyleCnt="4">
        <dgm:presLayoutVars>
          <dgm:chMax val="0"/>
          <dgm:bulletEnabled val="1"/>
        </dgm:presLayoutVars>
      </dgm:prSet>
      <dgm:spPr/>
    </dgm:pt>
    <dgm:pt modelId="{FCE4744B-FD15-4E5D-90AD-B1EBE0D0B880}" type="pres">
      <dgm:prSet presAssocID="{71F7FEF0-754C-403A-97DA-F341EA8B5DA4}" presName="spacer" presStyleCnt="0"/>
      <dgm:spPr/>
    </dgm:pt>
    <dgm:pt modelId="{233C990B-134A-48E3-A189-46F22555CA3C}" type="pres">
      <dgm:prSet presAssocID="{F9159493-B372-4F27-B30E-55CC54737348}" presName="parentText" presStyleLbl="node1" presStyleIdx="3" presStyleCnt="4">
        <dgm:presLayoutVars>
          <dgm:chMax val="0"/>
          <dgm:bulletEnabled val="1"/>
        </dgm:presLayoutVars>
      </dgm:prSet>
      <dgm:spPr/>
    </dgm:pt>
  </dgm:ptLst>
  <dgm:cxnLst>
    <dgm:cxn modelId="{2D512019-EA4F-4529-8F60-E0DACAA54BB6}" type="presOf" srcId="{BC590F32-867F-4962-A068-F092C15F20D4}" destId="{69DB2546-FC65-4A3C-AAA3-FD2E33642220}" srcOrd="0" destOrd="0" presId="urn:microsoft.com/office/officeart/2005/8/layout/vList2"/>
    <dgm:cxn modelId="{BF73EA27-F437-491E-B64E-4C3A8B7E6F82}" type="presOf" srcId="{6EECA8BB-7464-400D-A11B-F0C71859505E}" destId="{270539FE-1D12-4D92-9781-8CA90E5BC2B7}" srcOrd="0" destOrd="0" presId="urn:microsoft.com/office/officeart/2005/8/layout/vList2"/>
    <dgm:cxn modelId="{56723E41-121C-4279-BC76-82AF7FF66C40}" srcId="{4E992308-A48E-4F0B-A83B-3F0EF47B9BB0}" destId="{F9159493-B372-4F27-B30E-55CC54737348}" srcOrd="3" destOrd="0" parTransId="{7930BB97-176F-4700-960B-ABF3A23189EF}" sibTransId="{A20241D3-CF9A-4755-9C4A-87BFCF2A9736}"/>
    <dgm:cxn modelId="{8D09709B-6EF2-41B5-8113-A42711FAACF4}" type="presOf" srcId="{32F94EAA-2F8C-49C0-9FF9-04F9A272143F}" destId="{BE59D080-D3D6-476B-893D-472F9115D1E2}" srcOrd="0" destOrd="0" presId="urn:microsoft.com/office/officeart/2005/8/layout/vList2"/>
    <dgm:cxn modelId="{712E999B-ECFC-4798-A1D0-9961DFEC9890}" srcId="{4E992308-A48E-4F0B-A83B-3F0EF47B9BB0}" destId="{6EECA8BB-7464-400D-A11B-F0C71859505E}" srcOrd="0" destOrd="0" parTransId="{45071202-F721-4E0C-9BAF-24C9E36C5A43}" sibTransId="{22B433E9-2293-417B-B502-06395DCD40EB}"/>
    <dgm:cxn modelId="{AFDF1AD7-2952-4D3F-AD16-BB9518F5D5EA}" type="presOf" srcId="{F9159493-B372-4F27-B30E-55CC54737348}" destId="{233C990B-134A-48E3-A189-46F22555CA3C}" srcOrd="0" destOrd="0" presId="urn:microsoft.com/office/officeart/2005/8/layout/vList2"/>
    <dgm:cxn modelId="{047650F0-F547-428B-8FC6-D57D5BAA1C13}" type="presOf" srcId="{4E992308-A48E-4F0B-A83B-3F0EF47B9BB0}" destId="{0C323727-675E-4983-9484-7265FE971F5D}" srcOrd="0" destOrd="0" presId="urn:microsoft.com/office/officeart/2005/8/layout/vList2"/>
    <dgm:cxn modelId="{602198F9-393B-4B29-A7BA-C37436CC61E8}" srcId="{4E992308-A48E-4F0B-A83B-3F0EF47B9BB0}" destId="{BC590F32-867F-4962-A068-F092C15F20D4}" srcOrd="1" destOrd="0" parTransId="{B2196CF1-8B9F-43EB-B5FE-46D6B09F1F88}" sibTransId="{155BD9D5-B395-4373-8579-91ACA67ABB5D}"/>
    <dgm:cxn modelId="{74FB64FB-5CFD-40F6-98C1-344AC366E726}" srcId="{4E992308-A48E-4F0B-A83B-3F0EF47B9BB0}" destId="{32F94EAA-2F8C-49C0-9FF9-04F9A272143F}" srcOrd="2" destOrd="0" parTransId="{828B438C-B0EB-4C71-82B3-A26D3D8D17A3}" sibTransId="{71F7FEF0-754C-403A-97DA-F341EA8B5DA4}"/>
    <dgm:cxn modelId="{857F07CE-DD25-46DF-829D-B6297443D8BA}" type="presParOf" srcId="{0C323727-675E-4983-9484-7265FE971F5D}" destId="{270539FE-1D12-4D92-9781-8CA90E5BC2B7}" srcOrd="0" destOrd="0" presId="urn:microsoft.com/office/officeart/2005/8/layout/vList2"/>
    <dgm:cxn modelId="{86206D2A-2A2F-4479-B21D-32DEF4C661B4}" type="presParOf" srcId="{0C323727-675E-4983-9484-7265FE971F5D}" destId="{BF3EAB44-90B3-4827-ACC7-6710EA2222DE}" srcOrd="1" destOrd="0" presId="urn:microsoft.com/office/officeart/2005/8/layout/vList2"/>
    <dgm:cxn modelId="{3C17189F-A0DA-41F5-B023-DD36BFCE1810}" type="presParOf" srcId="{0C323727-675E-4983-9484-7265FE971F5D}" destId="{69DB2546-FC65-4A3C-AAA3-FD2E33642220}" srcOrd="2" destOrd="0" presId="urn:microsoft.com/office/officeart/2005/8/layout/vList2"/>
    <dgm:cxn modelId="{09C909E7-4915-4BE2-B39E-D6E445B8CC82}" type="presParOf" srcId="{0C323727-675E-4983-9484-7265FE971F5D}" destId="{661EA57A-179B-40A7-B46A-477699A5B4A4}" srcOrd="3" destOrd="0" presId="urn:microsoft.com/office/officeart/2005/8/layout/vList2"/>
    <dgm:cxn modelId="{87D50AC2-38F3-4EF0-90B5-3F230D187029}" type="presParOf" srcId="{0C323727-675E-4983-9484-7265FE971F5D}" destId="{BE59D080-D3D6-476B-893D-472F9115D1E2}" srcOrd="4" destOrd="0" presId="urn:microsoft.com/office/officeart/2005/8/layout/vList2"/>
    <dgm:cxn modelId="{85401D96-A405-4B37-90B5-21E1EC99900E}" type="presParOf" srcId="{0C323727-675E-4983-9484-7265FE971F5D}" destId="{FCE4744B-FD15-4E5D-90AD-B1EBE0D0B880}" srcOrd="5" destOrd="0" presId="urn:microsoft.com/office/officeart/2005/8/layout/vList2"/>
    <dgm:cxn modelId="{3624B482-2F14-4B38-9CA3-CEBA333A599B}" type="presParOf" srcId="{0C323727-675E-4983-9484-7265FE971F5D}" destId="{233C990B-134A-48E3-A189-46F22555CA3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92520-F3B7-4E11-9A00-89F7B16AD627}" type="doc">
      <dgm:prSet loTypeId="urn:microsoft.com/office/officeart/2005/8/layout/hierarchy6" loCatId="hierarchy" qsTypeId="urn:microsoft.com/office/officeart/2005/8/quickstyle/simple1" qsCatId="simple" csTypeId="urn:microsoft.com/office/officeart/2005/8/colors/accent1_4" csCatId="accent1" phldr="1"/>
      <dgm:spPr/>
      <dgm:t>
        <a:bodyPr/>
        <a:lstStyle/>
        <a:p>
          <a:endParaRPr lang="en-US"/>
        </a:p>
      </dgm:t>
    </dgm:pt>
    <dgm:pt modelId="{F6257858-33D5-411B-8FC3-2C13AA2B60AC}">
      <dgm:prSet phldrT="[Text]" custT="1"/>
      <dgm:spPr/>
      <dgm:t>
        <a:bodyPr/>
        <a:lstStyle/>
        <a:p>
          <a:r>
            <a:rPr lang="ro-RO" sz="800" dirty="0">
              <a:latin typeface="+mn-lt"/>
              <a:cs typeface="Times New Roman" panose="02020603050405020304" pitchFamily="18" charset="0"/>
            </a:rPr>
            <a:t>Motor joc video</a:t>
          </a:r>
          <a:endParaRPr lang="en-US" sz="800" dirty="0">
            <a:latin typeface="+mn-lt"/>
            <a:cs typeface="Times New Roman" panose="02020603050405020304" pitchFamily="18" charset="0"/>
          </a:endParaRPr>
        </a:p>
      </dgm:t>
    </dgm:pt>
    <dgm:pt modelId="{4E8199EB-D418-4DD4-B8FC-4E958585835D}" type="parTrans" cxnId="{9A28E4C8-EED8-4DE3-865F-87F9BECD1A8C}">
      <dgm:prSet/>
      <dgm:spPr/>
      <dgm:t>
        <a:bodyPr/>
        <a:lstStyle/>
        <a:p>
          <a:endParaRPr lang="en-US" sz="900"/>
        </a:p>
      </dgm:t>
    </dgm:pt>
    <dgm:pt modelId="{46134450-F393-45B5-BF5D-1E99B0FBEF1E}" type="sibTrans" cxnId="{9A28E4C8-EED8-4DE3-865F-87F9BECD1A8C}">
      <dgm:prSet/>
      <dgm:spPr/>
      <dgm:t>
        <a:bodyPr/>
        <a:lstStyle/>
        <a:p>
          <a:endParaRPr lang="en-US" sz="900"/>
        </a:p>
      </dgm:t>
    </dgm:pt>
    <dgm:pt modelId="{E18DA3D9-AC37-4EA6-92ED-1E25098FA3E1}" type="asst">
      <dgm:prSet phldrT="[Text]" custT="1"/>
      <dgm:spPr/>
      <dgm:t>
        <a:bodyPr/>
        <a:lstStyle/>
        <a:p>
          <a:r>
            <a:rPr lang="ro-RO" sz="800" dirty="0">
              <a:latin typeface="+mn-lt"/>
              <a:cs typeface="Times New Roman" panose="02020603050405020304" pitchFamily="18" charset="0"/>
            </a:rPr>
            <a:t>Motor fizică</a:t>
          </a:r>
        </a:p>
        <a:p>
          <a:r>
            <a:rPr lang="ro-RO" sz="800" dirty="0">
              <a:latin typeface="+mn-lt"/>
              <a:cs typeface="Times New Roman" panose="02020603050405020304" pitchFamily="18" charset="0"/>
            </a:rPr>
            <a:t>(corpuri rigide + statice)</a:t>
          </a:r>
          <a:endParaRPr lang="en-US" sz="800" dirty="0">
            <a:latin typeface="+mn-lt"/>
            <a:cs typeface="Times New Roman" panose="02020603050405020304" pitchFamily="18" charset="0"/>
          </a:endParaRPr>
        </a:p>
      </dgm:t>
    </dgm:pt>
    <dgm:pt modelId="{BDBF1920-465F-42A7-B0A8-815A7E61A364}" type="parTrans" cxnId="{352ACD5D-8037-4670-BC82-F16092739616}">
      <dgm:prSet/>
      <dgm:spPr/>
      <dgm:t>
        <a:bodyPr/>
        <a:lstStyle/>
        <a:p>
          <a:endParaRPr lang="en-US" sz="900"/>
        </a:p>
      </dgm:t>
    </dgm:pt>
    <dgm:pt modelId="{7176655A-1F6F-4DE3-B9DA-BA73B802B5BC}" type="sibTrans" cxnId="{352ACD5D-8037-4670-BC82-F16092739616}">
      <dgm:prSet/>
      <dgm:spPr/>
      <dgm:t>
        <a:bodyPr/>
        <a:lstStyle/>
        <a:p>
          <a:endParaRPr lang="en-US" sz="900"/>
        </a:p>
      </dgm:t>
    </dgm:pt>
    <dgm:pt modelId="{4D208909-3C24-4225-B698-B3E96AE28484}">
      <dgm:prSet phldrT="[Text]" custT="1"/>
      <dgm:spPr/>
      <dgm:t>
        <a:bodyPr/>
        <a:lstStyle/>
        <a:p>
          <a:r>
            <a:rPr lang="ro-RO" sz="800" dirty="0">
              <a:latin typeface="+mn-lt"/>
              <a:cs typeface="Times New Roman" panose="02020603050405020304" pitchFamily="18" charset="0"/>
            </a:rPr>
            <a:t>Simulare corpuri rigide</a:t>
          </a:r>
          <a:endParaRPr lang="en-US" sz="800" dirty="0">
            <a:latin typeface="+mn-lt"/>
            <a:cs typeface="Times New Roman" panose="02020603050405020304" pitchFamily="18" charset="0"/>
          </a:endParaRPr>
        </a:p>
      </dgm:t>
    </dgm:pt>
    <dgm:pt modelId="{03E00B9D-D986-4E56-A5C9-00A1BDCEFE34}" type="parTrans" cxnId="{F6E36524-3144-429F-B796-E1531791BA34}">
      <dgm:prSet/>
      <dgm:spPr/>
      <dgm:t>
        <a:bodyPr/>
        <a:lstStyle/>
        <a:p>
          <a:endParaRPr lang="en-US" sz="900"/>
        </a:p>
      </dgm:t>
    </dgm:pt>
    <dgm:pt modelId="{D8A634EA-EFE0-4493-9439-E74D93F125B9}" type="sibTrans" cxnId="{F6E36524-3144-429F-B796-E1531791BA34}">
      <dgm:prSet/>
      <dgm:spPr/>
      <dgm:t>
        <a:bodyPr/>
        <a:lstStyle/>
        <a:p>
          <a:endParaRPr lang="en-US" sz="900"/>
        </a:p>
      </dgm:t>
    </dgm:pt>
    <dgm:pt modelId="{7F0DF529-B2D8-4383-8B10-3DA13E71B886}">
      <dgm:prSet phldrT="[Text]" custT="1"/>
      <dgm:spPr/>
      <dgm:t>
        <a:bodyPr/>
        <a:lstStyle/>
        <a:p>
          <a:r>
            <a:rPr lang="ro-RO" sz="800" dirty="0">
              <a:latin typeface="+mn-lt"/>
              <a:cs typeface="Times New Roman" panose="02020603050405020304" pitchFamily="18" charset="0"/>
            </a:rPr>
            <a:t>Detectare coliziuni</a:t>
          </a:r>
          <a:endParaRPr lang="en-US" sz="800" dirty="0">
            <a:latin typeface="+mn-lt"/>
            <a:cs typeface="Times New Roman" panose="02020603050405020304" pitchFamily="18" charset="0"/>
          </a:endParaRPr>
        </a:p>
      </dgm:t>
    </dgm:pt>
    <dgm:pt modelId="{01807856-836F-422F-A7C8-046806920DE1}" type="parTrans" cxnId="{5C25F18C-393D-4076-B44B-3595A5720363}">
      <dgm:prSet/>
      <dgm:spPr/>
      <dgm:t>
        <a:bodyPr/>
        <a:lstStyle/>
        <a:p>
          <a:endParaRPr lang="en-US" sz="900"/>
        </a:p>
      </dgm:t>
    </dgm:pt>
    <dgm:pt modelId="{5D5F6AC7-AB1B-4235-B407-90725F516497}" type="sibTrans" cxnId="{5C25F18C-393D-4076-B44B-3595A5720363}">
      <dgm:prSet/>
      <dgm:spPr/>
      <dgm:t>
        <a:bodyPr/>
        <a:lstStyle/>
        <a:p>
          <a:endParaRPr lang="en-US" sz="900"/>
        </a:p>
      </dgm:t>
    </dgm:pt>
    <dgm:pt modelId="{5B5D789D-0C6A-456B-8AA1-BBD8A0C6A65A}">
      <dgm:prSet phldrT="[Text]" custT="1"/>
      <dgm:spPr/>
      <dgm:t>
        <a:bodyPr/>
        <a:lstStyle/>
        <a:p>
          <a:r>
            <a:rPr lang="ro-RO" sz="800" dirty="0">
              <a:latin typeface="+mn-lt"/>
              <a:cs typeface="Times New Roman" panose="02020603050405020304" pitchFamily="18" charset="0"/>
            </a:rPr>
            <a:t>Rezolvare coliziuni</a:t>
          </a:r>
          <a:endParaRPr lang="en-US" sz="800" dirty="0">
            <a:latin typeface="+mn-lt"/>
            <a:cs typeface="Times New Roman" panose="02020603050405020304" pitchFamily="18" charset="0"/>
          </a:endParaRPr>
        </a:p>
      </dgm:t>
    </dgm:pt>
    <dgm:pt modelId="{2AB674E7-795E-419C-A783-10D40C3514C8}" type="parTrans" cxnId="{B2ECF97C-E6A5-453C-B303-3FAE8A08CEE4}">
      <dgm:prSet/>
      <dgm:spPr/>
      <dgm:t>
        <a:bodyPr/>
        <a:lstStyle/>
        <a:p>
          <a:endParaRPr lang="en-US" sz="900"/>
        </a:p>
      </dgm:t>
    </dgm:pt>
    <dgm:pt modelId="{72FB5FE9-ECBA-4D5D-AE86-5B8C8ED7D5CE}" type="sibTrans" cxnId="{B2ECF97C-E6A5-453C-B303-3FAE8A08CEE4}">
      <dgm:prSet/>
      <dgm:spPr/>
      <dgm:t>
        <a:bodyPr/>
        <a:lstStyle/>
        <a:p>
          <a:endParaRPr lang="en-US" sz="900"/>
        </a:p>
      </dgm:t>
    </dgm:pt>
    <dgm:pt modelId="{9B8668ED-EA6F-4AFC-AA30-7C3F88F6CCA2}" type="pres">
      <dgm:prSet presAssocID="{53092520-F3B7-4E11-9A00-89F7B16AD627}" presName="mainComposite" presStyleCnt="0">
        <dgm:presLayoutVars>
          <dgm:chPref val="1"/>
          <dgm:dir/>
          <dgm:animOne val="branch"/>
          <dgm:animLvl val="lvl"/>
          <dgm:resizeHandles val="exact"/>
        </dgm:presLayoutVars>
      </dgm:prSet>
      <dgm:spPr/>
    </dgm:pt>
    <dgm:pt modelId="{F3490EF9-6EC4-48B5-8D22-8C07FF0FF7FF}" type="pres">
      <dgm:prSet presAssocID="{53092520-F3B7-4E11-9A00-89F7B16AD627}" presName="hierFlow" presStyleCnt="0"/>
      <dgm:spPr/>
    </dgm:pt>
    <dgm:pt modelId="{7431D8CA-6BF4-4089-920C-B7521C507415}" type="pres">
      <dgm:prSet presAssocID="{53092520-F3B7-4E11-9A00-89F7B16AD627}" presName="hierChild1" presStyleCnt="0">
        <dgm:presLayoutVars>
          <dgm:chPref val="1"/>
          <dgm:animOne val="branch"/>
          <dgm:animLvl val="lvl"/>
        </dgm:presLayoutVars>
      </dgm:prSet>
      <dgm:spPr/>
    </dgm:pt>
    <dgm:pt modelId="{1009F5A8-5EEF-4D69-B8B5-AA2B2B53147E}" type="pres">
      <dgm:prSet presAssocID="{F6257858-33D5-411B-8FC3-2C13AA2B60AC}" presName="Name14" presStyleCnt="0"/>
      <dgm:spPr/>
    </dgm:pt>
    <dgm:pt modelId="{E2C53BB8-52D3-4522-93D1-4AFA4A731DB0}" type="pres">
      <dgm:prSet presAssocID="{F6257858-33D5-411B-8FC3-2C13AA2B60AC}" presName="level1Shape" presStyleLbl="node0" presStyleIdx="0" presStyleCnt="1" custScaleX="93746" custScaleY="108169" custLinFactNeighborX="688" custLinFactNeighborY="-36719">
        <dgm:presLayoutVars>
          <dgm:chPref val="3"/>
        </dgm:presLayoutVars>
      </dgm:prSet>
      <dgm:spPr/>
    </dgm:pt>
    <dgm:pt modelId="{A045A66A-0E49-4D62-A14A-B5CDBB71F3F3}" type="pres">
      <dgm:prSet presAssocID="{F6257858-33D5-411B-8FC3-2C13AA2B60AC}" presName="hierChild2" presStyleCnt="0"/>
      <dgm:spPr/>
    </dgm:pt>
    <dgm:pt modelId="{4A896DBE-F180-44CD-B66D-AB50F1143598}" type="pres">
      <dgm:prSet presAssocID="{BDBF1920-465F-42A7-B0A8-815A7E61A364}" presName="Name19" presStyleLbl="parChTrans1D2" presStyleIdx="0" presStyleCnt="1"/>
      <dgm:spPr/>
    </dgm:pt>
    <dgm:pt modelId="{5836ABDF-90B6-4A7E-BA14-A67EC853BED0}" type="pres">
      <dgm:prSet presAssocID="{E18DA3D9-AC37-4EA6-92ED-1E25098FA3E1}" presName="Name21" presStyleCnt="0"/>
      <dgm:spPr/>
    </dgm:pt>
    <dgm:pt modelId="{376535F8-86E3-402E-8B19-8B45722E9CDB}" type="pres">
      <dgm:prSet presAssocID="{E18DA3D9-AC37-4EA6-92ED-1E25098FA3E1}" presName="level2Shape" presStyleLbl="asst1" presStyleIdx="0" presStyleCnt="1" custScaleX="88605" custScaleY="102236" custLinFactNeighborX="568"/>
      <dgm:spPr/>
    </dgm:pt>
    <dgm:pt modelId="{E8FBD279-D857-4236-A0F2-ACA93A269239}" type="pres">
      <dgm:prSet presAssocID="{E18DA3D9-AC37-4EA6-92ED-1E25098FA3E1}" presName="hierChild3" presStyleCnt="0"/>
      <dgm:spPr/>
    </dgm:pt>
    <dgm:pt modelId="{6C23E832-4E16-46FB-8FF0-91925D523B64}" type="pres">
      <dgm:prSet presAssocID="{03E00B9D-D986-4E56-A5C9-00A1BDCEFE34}" presName="Name19" presStyleLbl="parChTrans1D3" presStyleIdx="0" presStyleCnt="3"/>
      <dgm:spPr/>
    </dgm:pt>
    <dgm:pt modelId="{C8B1B580-8CF0-481C-B83E-E00A29202BF5}" type="pres">
      <dgm:prSet presAssocID="{4D208909-3C24-4225-B698-B3E96AE28484}" presName="Name21" presStyleCnt="0"/>
      <dgm:spPr/>
    </dgm:pt>
    <dgm:pt modelId="{DDD92903-D3E0-4FE0-80C9-05707137F9C8}" type="pres">
      <dgm:prSet presAssocID="{4D208909-3C24-4225-B698-B3E96AE28484}" presName="level2Shape" presStyleLbl="node3" presStyleIdx="0" presStyleCnt="3" custScaleX="92760" custScaleY="108169" custLinFactNeighborX="120" custLinFactNeighborY="52260"/>
      <dgm:spPr/>
    </dgm:pt>
    <dgm:pt modelId="{C0C109E9-0D2E-4258-A207-9C5D9613CD98}" type="pres">
      <dgm:prSet presAssocID="{4D208909-3C24-4225-B698-B3E96AE28484}" presName="hierChild3" presStyleCnt="0"/>
      <dgm:spPr/>
    </dgm:pt>
    <dgm:pt modelId="{949A5A71-46D7-4D57-BEBB-8EE8B917CA0C}" type="pres">
      <dgm:prSet presAssocID="{01807856-836F-422F-A7C8-046806920DE1}" presName="Name19" presStyleLbl="parChTrans1D3" presStyleIdx="1" presStyleCnt="3"/>
      <dgm:spPr/>
    </dgm:pt>
    <dgm:pt modelId="{E7906310-A080-446F-B5AF-411B3DFA983A}" type="pres">
      <dgm:prSet presAssocID="{7F0DF529-B2D8-4383-8B10-3DA13E71B886}" presName="Name21" presStyleCnt="0"/>
      <dgm:spPr/>
    </dgm:pt>
    <dgm:pt modelId="{B56F0609-60D7-4E97-BDFC-EF9CDBDBBDF9}" type="pres">
      <dgm:prSet presAssocID="{7F0DF529-B2D8-4383-8B10-3DA13E71B886}" presName="level2Shape" presStyleLbl="node3" presStyleIdx="1" presStyleCnt="3" custScaleX="90038" custScaleY="106870" custLinFactNeighborX="-1257" custLinFactNeighborY="52260"/>
      <dgm:spPr/>
    </dgm:pt>
    <dgm:pt modelId="{35366174-057D-4126-9D29-75EBFA01DDD7}" type="pres">
      <dgm:prSet presAssocID="{7F0DF529-B2D8-4383-8B10-3DA13E71B886}" presName="hierChild3" presStyleCnt="0"/>
      <dgm:spPr/>
    </dgm:pt>
    <dgm:pt modelId="{934EC0BD-936B-4096-9FDF-61975904A7E5}" type="pres">
      <dgm:prSet presAssocID="{2AB674E7-795E-419C-A783-10D40C3514C8}" presName="Name19" presStyleLbl="parChTrans1D3" presStyleIdx="2" presStyleCnt="3"/>
      <dgm:spPr/>
    </dgm:pt>
    <dgm:pt modelId="{D3B5DCEF-5F05-457B-9270-8ECCA7408F98}" type="pres">
      <dgm:prSet presAssocID="{5B5D789D-0C6A-456B-8AA1-BBD8A0C6A65A}" presName="Name21" presStyleCnt="0"/>
      <dgm:spPr/>
    </dgm:pt>
    <dgm:pt modelId="{19862184-5769-421B-B252-489456FCE009}" type="pres">
      <dgm:prSet presAssocID="{5B5D789D-0C6A-456B-8AA1-BBD8A0C6A65A}" presName="level2Shape" presStyleLbl="node3" presStyleIdx="2" presStyleCnt="3" custScaleX="89256" custScaleY="102236" custLinFactNeighborX="-3201" custLinFactNeighborY="52260"/>
      <dgm:spPr/>
    </dgm:pt>
    <dgm:pt modelId="{DD0FFAF1-DA2B-4CF2-BC83-B11F55FA5064}" type="pres">
      <dgm:prSet presAssocID="{5B5D789D-0C6A-456B-8AA1-BBD8A0C6A65A}" presName="hierChild3" presStyleCnt="0"/>
      <dgm:spPr/>
    </dgm:pt>
    <dgm:pt modelId="{FA7B30C4-AEC4-4F1A-9F2B-7107373EA56F}" type="pres">
      <dgm:prSet presAssocID="{53092520-F3B7-4E11-9A00-89F7B16AD627}" presName="bgShapesFlow" presStyleCnt="0"/>
      <dgm:spPr/>
    </dgm:pt>
  </dgm:ptLst>
  <dgm:cxnLst>
    <dgm:cxn modelId="{73D45911-4ADD-47F4-86D0-A83DF3F3E228}" type="presOf" srcId="{7F0DF529-B2D8-4383-8B10-3DA13E71B886}" destId="{B56F0609-60D7-4E97-BDFC-EF9CDBDBBDF9}" srcOrd="0" destOrd="0" presId="urn:microsoft.com/office/officeart/2005/8/layout/hierarchy6"/>
    <dgm:cxn modelId="{8CD5CD17-11FE-40E8-A448-5AD5A4E4F6BA}" type="presOf" srcId="{2AB674E7-795E-419C-A783-10D40C3514C8}" destId="{934EC0BD-936B-4096-9FDF-61975904A7E5}" srcOrd="0" destOrd="0" presId="urn:microsoft.com/office/officeart/2005/8/layout/hierarchy6"/>
    <dgm:cxn modelId="{F6E36524-3144-429F-B796-E1531791BA34}" srcId="{E18DA3D9-AC37-4EA6-92ED-1E25098FA3E1}" destId="{4D208909-3C24-4225-B698-B3E96AE28484}" srcOrd="0" destOrd="0" parTransId="{03E00B9D-D986-4E56-A5C9-00A1BDCEFE34}" sibTransId="{D8A634EA-EFE0-4493-9439-E74D93F125B9}"/>
    <dgm:cxn modelId="{BE44A625-1DC1-4E8F-95A1-CBCBA8B36057}" type="presOf" srcId="{BDBF1920-465F-42A7-B0A8-815A7E61A364}" destId="{4A896DBE-F180-44CD-B66D-AB50F1143598}" srcOrd="0" destOrd="0" presId="urn:microsoft.com/office/officeart/2005/8/layout/hierarchy6"/>
    <dgm:cxn modelId="{352ACD5D-8037-4670-BC82-F16092739616}" srcId="{F6257858-33D5-411B-8FC3-2C13AA2B60AC}" destId="{E18DA3D9-AC37-4EA6-92ED-1E25098FA3E1}" srcOrd="0" destOrd="0" parTransId="{BDBF1920-465F-42A7-B0A8-815A7E61A364}" sibTransId="{7176655A-1F6F-4DE3-B9DA-BA73B802B5BC}"/>
    <dgm:cxn modelId="{FD6B7873-C5C6-4D2B-B47D-6322E77B11DA}" type="presOf" srcId="{F6257858-33D5-411B-8FC3-2C13AA2B60AC}" destId="{E2C53BB8-52D3-4522-93D1-4AFA4A731DB0}" srcOrd="0" destOrd="0" presId="urn:microsoft.com/office/officeart/2005/8/layout/hierarchy6"/>
    <dgm:cxn modelId="{E0278F7A-EFB5-48DF-8163-0F0CDEB39E87}" type="presOf" srcId="{E18DA3D9-AC37-4EA6-92ED-1E25098FA3E1}" destId="{376535F8-86E3-402E-8B19-8B45722E9CDB}" srcOrd="0" destOrd="0" presId="urn:microsoft.com/office/officeart/2005/8/layout/hierarchy6"/>
    <dgm:cxn modelId="{B2ECF97C-E6A5-453C-B303-3FAE8A08CEE4}" srcId="{E18DA3D9-AC37-4EA6-92ED-1E25098FA3E1}" destId="{5B5D789D-0C6A-456B-8AA1-BBD8A0C6A65A}" srcOrd="2" destOrd="0" parTransId="{2AB674E7-795E-419C-A783-10D40C3514C8}" sibTransId="{72FB5FE9-ECBA-4D5D-AE86-5B8C8ED7D5CE}"/>
    <dgm:cxn modelId="{4A30E180-B8DF-408A-B780-9941266C768D}" type="presOf" srcId="{5B5D789D-0C6A-456B-8AA1-BBD8A0C6A65A}" destId="{19862184-5769-421B-B252-489456FCE009}" srcOrd="0" destOrd="0" presId="urn:microsoft.com/office/officeart/2005/8/layout/hierarchy6"/>
    <dgm:cxn modelId="{5C25F18C-393D-4076-B44B-3595A5720363}" srcId="{E18DA3D9-AC37-4EA6-92ED-1E25098FA3E1}" destId="{7F0DF529-B2D8-4383-8B10-3DA13E71B886}" srcOrd="1" destOrd="0" parTransId="{01807856-836F-422F-A7C8-046806920DE1}" sibTransId="{5D5F6AC7-AB1B-4235-B407-90725F516497}"/>
    <dgm:cxn modelId="{15AAD9A2-29C1-4455-A283-C39D51C8E84B}" type="presOf" srcId="{03E00B9D-D986-4E56-A5C9-00A1BDCEFE34}" destId="{6C23E832-4E16-46FB-8FF0-91925D523B64}" srcOrd="0" destOrd="0" presId="urn:microsoft.com/office/officeart/2005/8/layout/hierarchy6"/>
    <dgm:cxn modelId="{9A28E4C8-EED8-4DE3-865F-87F9BECD1A8C}" srcId="{53092520-F3B7-4E11-9A00-89F7B16AD627}" destId="{F6257858-33D5-411B-8FC3-2C13AA2B60AC}" srcOrd="0" destOrd="0" parTransId="{4E8199EB-D418-4DD4-B8FC-4E958585835D}" sibTransId="{46134450-F393-45B5-BF5D-1E99B0FBEF1E}"/>
    <dgm:cxn modelId="{E884B1CC-C23D-4264-87A2-CD2CC1C24B54}" type="presOf" srcId="{4D208909-3C24-4225-B698-B3E96AE28484}" destId="{DDD92903-D3E0-4FE0-80C9-05707137F9C8}" srcOrd="0" destOrd="0" presId="urn:microsoft.com/office/officeart/2005/8/layout/hierarchy6"/>
    <dgm:cxn modelId="{2F0BA9F4-DC07-4433-803B-AEFCAC67E73D}" type="presOf" srcId="{01807856-836F-422F-A7C8-046806920DE1}" destId="{949A5A71-46D7-4D57-BEBB-8EE8B917CA0C}" srcOrd="0" destOrd="0" presId="urn:microsoft.com/office/officeart/2005/8/layout/hierarchy6"/>
    <dgm:cxn modelId="{7C65B1FD-1629-4026-A0FF-931A2B705532}" type="presOf" srcId="{53092520-F3B7-4E11-9A00-89F7B16AD627}" destId="{9B8668ED-EA6F-4AFC-AA30-7C3F88F6CCA2}" srcOrd="0" destOrd="0" presId="urn:microsoft.com/office/officeart/2005/8/layout/hierarchy6"/>
    <dgm:cxn modelId="{2D3F69BF-B767-4DA6-80DD-9E6611D62D21}" type="presParOf" srcId="{9B8668ED-EA6F-4AFC-AA30-7C3F88F6CCA2}" destId="{F3490EF9-6EC4-48B5-8D22-8C07FF0FF7FF}" srcOrd="0" destOrd="0" presId="urn:microsoft.com/office/officeart/2005/8/layout/hierarchy6"/>
    <dgm:cxn modelId="{75B4CC7C-AB79-4D99-8562-0590D0ACBD93}" type="presParOf" srcId="{F3490EF9-6EC4-48B5-8D22-8C07FF0FF7FF}" destId="{7431D8CA-6BF4-4089-920C-B7521C507415}" srcOrd="0" destOrd="0" presId="urn:microsoft.com/office/officeart/2005/8/layout/hierarchy6"/>
    <dgm:cxn modelId="{F94033E6-F0D3-48FD-B318-98318E7A83F2}" type="presParOf" srcId="{7431D8CA-6BF4-4089-920C-B7521C507415}" destId="{1009F5A8-5EEF-4D69-B8B5-AA2B2B53147E}" srcOrd="0" destOrd="0" presId="urn:microsoft.com/office/officeart/2005/8/layout/hierarchy6"/>
    <dgm:cxn modelId="{07E94858-87BB-411D-8992-83D6EECCADE9}" type="presParOf" srcId="{1009F5A8-5EEF-4D69-B8B5-AA2B2B53147E}" destId="{E2C53BB8-52D3-4522-93D1-4AFA4A731DB0}" srcOrd="0" destOrd="0" presId="urn:microsoft.com/office/officeart/2005/8/layout/hierarchy6"/>
    <dgm:cxn modelId="{DB26E764-3F64-441E-936C-87E0F7F70E4B}" type="presParOf" srcId="{1009F5A8-5EEF-4D69-B8B5-AA2B2B53147E}" destId="{A045A66A-0E49-4D62-A14A-B5CDBB71F3F3}" srcOrd="1" destOrd="0" presId="urn:microsoft.com/office/officeart/2005/8/layout/hierarchy6"/>
    <dgm:cxn modelId="{F0BA8430-563E-4204-9F68-570E3BA7941A}" type="presParOf" srcId="{A045A66A-0E49-4D62-A14A-B5CDBB71F3F3}" destId="{4A896DBE-F180-44CD-B66D-AB50F1143598}" srcOrd="0" destOrd="0" presId="urn:microsoft.com/office/officeart/2005/8/layout/hierarchy6"/>
    <dgm:cxn modelId="{9239716D-4A07-4F77-8278-B6B0E4F3835A}" type="presParOf" srcId="{A045A66A-0E49-4D62-A14A-B5CDBB71F3F3}" destId="{5836ABDF-90B6-4A7E-BA14-A67EC853BED0}" srcOrd="1" destOrd="0" presId="urn:microsoft.com/office/officeart/2005/8/layout/hierarchy6"/>
    <dgm:cxn modelId="{A5D77239-E466-4CC2-97F3-BF46A230DA52}" type="presParOf" srcId="{5836ABDF-90B6-4A7E-BA14-A67EC853BED0}" destId="{376535F8-86E3-402E-8B19-8B45722E9CDB}" srcOrd="0" destOrd="0" presId="urn:microsoft.com/office/officeart/2005/8/layout/hierarchy6"/>
    <dgm:cxn modelId="{6238FB24-AAF6-418F-9828-476864CEC451}" type="presParOf" srcId="{5836ABDF-90B6-4A7E-BA14-A67EC853BED0}" destId="{E8FBD279-D857-4236-A0F2-ACA93A269239}" srcOrd="1" destOrd="0" presId="urn:microsoft.com/office/officeart/2005/8/layout/hierarchy6"/>
    <dgm:cxn modelId="{392DBA92-C558-4294-ACCA-45250A0688E5}" type="presParOf" srcId="{E8FBD279-D857-4236-A0F2-ACA93A269239}" destId="{6C23E832-4E16-46FB-8FF0-91925D523B64}" srcOrd="0" destOrd="0" presId="urn:microsoft.com/office/officeart/2005/8/layout/hierarchy6"/>
    <dgm:cxn modelId="{312C869A-A7F9-4E24-ADE7-2F1F5DF30E9B}" type="presParOf" srcId="{E8FBD279-D857-4236-A0F2-ACA93A269239}" destId="{C8B1B580-8CF0-481C-B83E-E00A29202BF5}" srcOrd="1" destOrd="0" presId="urn:microsoft.com/office/officeart/2005/8/layout/hierarchy6"/>
    <dgm:cxn modelId="{5959CCB8-F45A-4D4E-B740-0808CE996554}" type="presParOf" srcId="{C8B1B580-8CF0-481C-B83E-E00A29202BF5}" destId="{DDD92903-D3E0-4FE0-80C9-05707137F9C8}" srcOrd="0" destOrd="0" presId="urn:microsoft.com/office/officeart/2005/8/layout/hierarchy6"/>
    <dgm:cxn modelId="{C29DABF9-C9A8-4A99-B046-33F47FCF7AEA}" type="presParOf" srcId="{C8B1B580-8CF0-481C-B83E-E00A29202BF5}" destId="{C0C109E9-0D2E-4258-A207-9C5D9613CD98}" srcOrd="1" destOrd="0" presId="urn:microsoft.com/office/officeart/2005/8/layout/hierarchy6"/>
    <dgm:cxn modelId="{DF555939-E288-495F-BC54-980C96AB918A}" type="presParOf" srcId="{E8FBD279-D857-4236-A0F2-ACA93A269239}" destId="{949A5A71-46D7-4D57-BEBB-8EE8B917CA0C}" srcOrd="2" destOrd="0" presId="urn:microsoft.com/office/officeart/2005/8/layout/hierarchy6"/>
    <dgm:cxn modelId="{27E8B16F-7C20-4858-A28E-2DE1CF106CAA}" type="presParOf" srcId="{E8FBD279-D857-4236-A0F2-ACA93A269239}" destId="{E7906310-A080-446F-B5AF-411B3DFA983A}" srcOrd="3" destOrd="0" presId="urn:microsoft.com/office/officeart/2005/8/layout/hierarchy6"/>
    <dgm:cxn modelId="{F1250ACC-9F5F-4638-BF23-0BCE00AD4684}" type="presParOf" srcId="{E7906310-A080-446F-B5AF-411B3DFA983A}" destId="{B56F0609-60D7-4E97-BDFC-EF9CDBDBBDF9}" srcOrd="0" destOrd="0" presId="urn:microsoft.com/office/officeart/2005/8/layout/hierarchy6"/>
    <dgm:cxn modelId="{38627C8D-65F6-429B-8F63-87F790F94B05}" type="presParOf" srcId="{E7906310-A080-446F-B5AF-411B3DFA983A}" destId="{35366174-057D-4126-9D29-75EBFA01DDD7}" srcOrd="1" destOrd="0" presId="urn:microsoft.com/office/officeart/2005/8/layout/hierarchy6"/>
    <dgm:cxn modelId="{13CCE438-5816-4E2F-B055-B65816A33B52}" type="presParOf" srcId="{E8FBD279-D857-4236-A0F2-ACA93A269239}" destId="{934EC0BD-936B-4096-9FDF-61975904A7E5}" srcOrd="4" destOrd="0" presId="urn:microsoft.com/office/officeart/2005/8/layout/hierarchy6"/>
    <dgm:cxn modelId="{A05E8A3A-B720-42B9-84B0-8B4A55254E51}" type="presParOf" srcId="{E8FBD279-D857-4236-A0F2-ACA93A269239}" destId="{D3B5DCEF-5F05-457B-9270-8ECCA7408F98}" srcOrd="5" destOrd="0" presId="urn:microsoft.com/office/officeart/2005/8/layout/hierarchy6"/>
    <dgm:cxn modelId="{C0532869-D30E-4781-8A1A-EC99C3305D1E}" type="presParOf" srcId="{D3B5DCEF-5F05-457B-9270-8ECCA7408F98}" destId="{19862184-5769-421B-B252-489456FCE009}" srcOrd="0" destOrd="0" presId="urn:microsoft.com/office/officeart/2005/8/layout/hierarchy6"/>
    <dgm:cxn modelId="{6D683DA9-EAAD-4483-89D1-CFB79717C312}" type="presParOf" srcId="{D3B5DCEF-5F05-457B-9270-8ECCA7408F98}" destId="{DD0FFAF1-DA2B-4CF2-BC83-B11F55FA5064}" srcOrd="1" destOrd="0" presId="urn:microsoft.com/office/officeart/2005/8/layout/hierarchy6"/>
    <dgm:cxn modelId="{DF247910-46B2-424E-8338-30EA8940C267}" type="presParOf" srcId="{9B8668ED-EA6F-4AFC-AA30-7C3F88F6CCA2}" destId="{FA7B30C4-AEC4-4F1A-9F2B-7107373EA56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783906-EBDE-45D9-B123-C70BB25401B1}" type="doc">
      <dgm:prSet loTypeId="urn:microsoft.com/office/officeart/2005/8/layout/hierarchy6" loCatId="hierarchy" qsTypeId="urn:microsoft.com/office/officeart/2005/8/quickstyle/simple1" qsCatId="simple" csTypeId="urn:microsoft.com/office/officeart/2005/8/colors/accent1_4" csCatId="accent1" phldr="1"/>
      <dgm:spPr/>
      <dgm:t>
        <a:bodyPr/>
        <a:lstStyle/>
        <a:p>
          <a:endParaRPr lang="en-US"/>
        </a:p>
      </dgm:t>
    </dgm:pt>
    <dgm:pt modelId="{6AAD8A63-D4AA-4F4C-B94F-0CB482E006F3}">
      <dgm:prSet phldrT="[Text]" custT="1"/>
      <dgm:spPr/>
      <dgm:t>
        <a:bodyPr/>
        <a:lstStyle/>
        <a:p>
          <a:r>
            <a:rPr lang="en-US" sz="800" dirty="0">
              <a:latin typeface="+mn-lt"/>
              <a:cs typeface="Times New Roman" panose="02020603050405020304" pitchFamily="18" charset="0"/>
            </a:rPr>
            <a:t>Pool-</a:t>
          </a:r>
          <a:r>
            <a:rPr lang="ro-RO" sz="800" noProof="0" dirty="0">
              <a:latin typeface="+mn-lt"/>
              <a:cs typeface="Times New Roman" panose="02020603050405020304" pitchFamily="18" charset="0"/>
            </a:rPr>
            <a:t>uri</a:t>
          </a:r>
          <a:r>
            <a:rPr lang="en-US" sz="800" dirty="0">
              <a:latin typeface="+mn-lt"/>
              <a:cs typeface="Times New Roman" panose="02020603050405020304" pitchFamily="18" charset="0"/>
            </a:rPr>
            <a:t> de </a:t>
          </a:r>
          <a:r>
            <a:rPr lang="ro-RO" sz="800" dirty="0">
              <a:latin typeface="+mn-lt"/>
              <a:cs typeface="Times New Roman" panose="02020603050405020304" pitchFamily="18" charset="0"/>
            </a:rPr>
            <a:t>obiecte</a:t>
          </a:r>
          <a:endParaRPr lang="en-US" sz="800" dirty="0">
            <a:latin typeface="+mn-lt"/>
            <a:cs typeface="Times New Roman" panose="02020603050405020304" pitchFamily="18" charset="0"/>
          </a:endParaRPr>
        </a:p>
      </dgm:t>
    </dgm:pt>
    <dgm:pt modelId="{B034AD26-C3AC-44C3-A46E-9641783065A1}" type="parTrans" cxnId="{37DA1D0C-B1DC-492C-BF9E-A4CB62E5FC14}">
      <dgm:prSet/>
      <dgm:spPr/>
      <dgm:t>
        <a:bodyPr/>
        <a:lstStyle/>
        <a:p>
          <a:endParaRPr lang="en-US" sz="900"/>
        </a:p>
      </dgm:t>
    </dgm:pt>
    <dgm:pt modelId="{1115EF5F-6EF7-443C-8CA9-2430E410F7EE}" type="sibTrans" cxnId="{37DA1D0C-B1DC-492C-BF9E-A4CB62E5FC14}">
      <dgm:prSet/>
      <dgm:spPr/>
      <dgm:t>
        <a:bodyPr/>
        <a:lstStyle/>
        <a:p>
          <a:endParaRPr lang="en-US" sz="900"/>
        </a:p>
      </dgm:t>
    </dgm:pt>
    <dgm:pt modelId="{ACBAF414-E7A4-4D7F-9ABC-F6904C81A5FB}" type="asst">
      <dgm:prSet phldrT="[Text]" custT="1"/>
      <dgm:spPr/>
      <dgm:t>
        <a:bodyPr/>
        <a:lstStyle/>
        <a:p>
          <a:r>
            <a:rPr lang="ro-RO" sz="800" dirty="0">
              <a:latin typeface="+mn-lt"/>
              <a:cs typeface="Times New Roman" panose="02020603050405020304" pitchFamily="18" charset="0"/>
            </a:rPr>
            <a:t>Număr de obiecte</a:t>
          </a:r>
          <a:endParaRPr lang="en-US" sz="800" dirty="0">
            <a:latin typeface="+mn-lt"/>
            <a:cs typeface="Times New Roman" panose="02020603050405020304" pitchFamily="18" charset="0"/>
          </a:endParaRPr>
        </a:p>
      </dgm:t>
    </dgm:pt>
    <dgm:pt modelId="{78C19DEF-03A4-4AB6-B743-6510C1334138}" type="parTrans" cxnId="{1E9D5A8C-8161-40CF-9E84-8A67C17D3C27}">
      <dgm:prSet/>
      <dgm:spPr/>
      <dgm:t>
        <a:bodyPr/>
        <a:lstStyle/>
        <a:p>
          <a:endParaRPr lang="en-US" sz="900"/>
        </a:p>
      </dgm:t>
    </dgm:pt>
    <dgm:pt modelId="{F3558F91-19A4-4278-B8E1-3FA8FF64FEE3}" type="sibTrans" cxnId="{1E9D5A8C-8161-40CF-9E84-8A67C17D3C27}">
      <dgm:prSet/>
      <dgm:spPr/>
      <dgm:t>
        <a:bodyPr/>
        <a:lstStyle/>
        <a:p>
          <a:endParaRPr lang="en-US" sz="900"/>
        </a:p>
      </dgm:t>
    </dgm:pt>
    <dgm:pt modelId="{8080816C-858E-435A-B94F-91B99F49C4AE}">
      <dgm:prSet phldrT="[Text]" custT="1"/>
      <dgm:spPr/>
      <dgm:t>
        <a:bodyPr/>
        <a:lstStyle/>
        <a:p>
          <a:r>
            <a:rPr lang="ro-RO" sz="800" dirty="0">
              <a:latin typeface="+mn-lt"/>
              <a:cs typeface="Times New Roman" panose="02020603050405020304" pitchFamily="18" charset="0"/>
            </a:rPr>
            <a:t>Număr de bucăți (chunks)</a:t>
          </a:r>
          <a:endParaRPr lang="en-US" sz="800" dirty="0">
            <a:latin typeface="+mn-lt"/>
            <a:cs typeface="Times New Roman" panose="02020603050405020304" pitchFamily="18" charset="0"/>
          </a:endParaRPr>
        </a:p>
      </dgm:t>
    </dgm:pt>
    <dgm:pt modelId="{CADE9166-97F4-4A26-B0BD-FBAFC30DFEB0}" type="parTrans" cxnId="{E18DF8DE-373E-476A-A829-7A24A7054C70}">
      <dgm:prSet/>
      <dgm:spPr/>
      <dgm:t>
        <a:bodyPr/>
        <a:lstStyle/>
        <a:p>
          <a:endParaRPr lang="en-US" sz="900"/>
        </a:p>
      </dgm:t>
    </dgm:pt>
    <dgm:pt modelId="{45BFE424-4D4D-436D-ADE1-A469D007D270}" type="sibTrans" cxnId="{E18DF8DE-373E-476A-A829-7A24A7054C70}">
      <dgm:prSet/>
      <dgm:spPr/>
      <dgm:t>
        <a:bodyPr/>
        <a:lstStyle/>
        <a:p>
          <a:endParaRPr lang="en-US" sz="900"/>
        </a:p>
      </dgm:t>
    </dgm:pt>
    <dgm:pt modelId="{F4CC537C-4E61-4F4F-B34A-CF70879D22C2}">
      <dgm:prSet phldrT="[Text]" custT="1"/>
      <dgm:spPr/>
      <dgm:t>
        <a:bodyPr/>
        <a:lstStyle/>
        <a:p>
          <a:r>
            <a:rPr lang="ro-RO" sz="800" dirty="0">
              <a:latin typeface="+mn-lt"/>
              <a:cs typeface="Times New Roman" panose="02020603050405020304" pitchFamily="18" charset="0"/>
            </a:rPr>
            <a:t>Pointer cu acces aleatoriu către fiecare obiect</a:t>
          </a:r>
          <a:endParaRPr lang="en-US" sz="800" dirty="0">
            <a:latin typeface="+mn-lt"/>
            <a:cs typeface="Times New Roman" panose="02020603050405020304" pitchFamily="18" charset="0"/>
          </a:endParaRPr>
        </a:p>
      </dgm:t>
    </dgm:pt>
    <dgm:pt modelId="{6246C4E1-3872-4AEA-8F0B-62CD27CFF813}" type="parTrans" cxnId="{0A57E40F-6039-4F8A-BE98-8CDFA2F55788}">
      <dgm:prSet/>
      <dgm:spPr/>
      <dgm:t>
        <a:bodyPr/>
        <a:lstStyle/>
        <a:p>
          <a:endParaRPr lang="en-US" sz="900"/>
        </a:p>
      </dgm:t>
    </dgm:pt>
    <dgm:pt modelId="{32FF2F2B-2BE8-4D3F-81B5-5ED3B877718B}" type="sibTrans" cxnId="{0A57E40F-6039-4F8A-BE98-8CDFA2F55788}">
      <dgm:prSet/>
      <dgm:spPr/>
      <dgm:t>
        <a:bodyPr/>
        <a:lstStyle/>
        <a:p>
          <a:endParaRPr lang="en-US" sz="900"/>
        </a:p>
      </dgm:t>
    </dgm:pt>
    <dgm:pt modelId="{3CB12D1B-6519-4949-ABB4-6D3F46501DC4}">
      <dgm:prSet phldrT="[Text]" custT="1"/>
      <dgm:spPr/>
      <dgm:t>
        <a:bodyPr/>
        <a:lstStyle/>
        <a:p>
          <a:r>
            <a:rPr lang="ro-RO" sz="800" dirty="0">
              <a:latin typeface="+mn-lt"/>
              <a:cs typeface="Times New Roman" panose="02020603050405020304" pitchFamily="18" charset="0"/>
            </a:rPr>
            <a:t>Pointer direct către bucățile cu acces secvențial către obiecte</a:t>
          </a:r>
          <a:endParaRPr lang="en-US" sz="800" dirty="0">
            <a:latin typeface="+mn-lt"/>
            <a:cs typeface="Times New Roman" panose="02020603050405020304" pitchFamily="18" charset="0"/>
          </a:endParaRPr>
        </a:p>
      </dgm:t>
    </dgm:pt>
    <dgm:pt modelId="{E08B0E9D-EB7C-42C7-8ABE-164C32F4C644}" type="parTrans" cxnId="{92249312-7D8F-4F4A-86FE-19155942A9DA}">
      <dgm:prSet/>
      <dgm:spPr/>
      <dgm:t>
        <a:bodyPr/>
        <a:lstStyle/>
        <a:p>
          <a:endParaRPr lang="en-US" sz="900"/>
        </a:p>
      </dgm:t>
    </dgm:pt>
    <dgm:pt modelId="{795C700F-F582-4CED-9C7F-9D8E5ADA86F2}" type="sibTrans" cxnId="{92249312-7D8F-4F4A-86FE-19155942A9DA}">
      <dgm:prSet/>
      <dgm:spPr/>
      <dgm:t>
        <a:bodyPr/>
        <a:lstStyle/>
        <a:p>
          <a:endParaRPr lang="en-US" sz="900"/>
        </a:p>
      </dgm:t>
    </dgm:pt>
    <dgm:pt modelId="{55722FCD-B4BC-4350-8E13-E664F8893870}" type="pres">
      <dgm:prSet presAssocID="{96783906-EBDE-45D9-B123-C70BB25401B1}" presName="mainComposite" presStyleCnt="0">
        <dgm:presLayoutVars>
          <dgm:chPref val="1"/>
          <dgm:dir/>
          <dgm:animOne val="branch"/>
          <dgm:animLvl val="lvl"/>
          <dgm:resizeHandles val="exact"/>
        </dgm:presLayoutVars>
      </dgm:prSet>
      <dgm:spPr/>
    </dgm:pt>
    <dgm:pt modelId="{D8FE19C3-F930-415B-9E9F-0C9FB80905D2}" type="pres">
      <dgm:prSet presAssocID="{96783906-EBDE-45D9-B123-C70BB25401B1}" presName="hierFlow" presStyleCnt="0"/>
      <dgm:spPr/>
    </dgm:pt>
    <dgm:pt modelId="{45A19C48-54EE-460A-B125-AD672FEA5749}" type="pres">
      <dgm:prSet presAssocID="{96783906-EBDE-45D9-B123-C70BB25401B1}" presName="hierChild1" presStyleCnt="0">
        <dgm:presLayoutVars>
          <dgm:chPref val="1"/>
          <dgm:animOne val="branch"/>
          <dgm:animLvl val="lvl"/>
        </dgm:presLayoutVars>
      </dgm:prSet>
      <dgm:spPr/>
    </dgm:pt>
    <dgm:pt modelId="{8A2F61CD-47FE-4212-A0C5-75E92FD8F2FC}" type="pres">
      <dgm:prSet presAssocID="{6AAD8A63-D4AA-4F4C-B94F-0CB482E006F3}" presName="Name14" presStyleCnt="0"/>
      <dgm:spPr/>
    </dgm:pt>
    <dgm:pt modelId="{0A1651C8-BD49-4F1F-BB0B-C7EAD8559940}" type="pres">
      <dgm:prSet presAssocID="{6AAD8A63-D4AA-4F4C-B94F-0CB482E006F3}" presName="level1Shape" presStyleLbl="node0" presStyleIdx="0" presStyleCnt="1" custScaleY="113201" custLinFactNeighborY="-33490">
        <dgm:presLayoutVars>
          <dgm:chPref val="3"/>
        </dgm:presLayoutVars>
      </dgm:prSet>
      <dgm:spPr/>
    </dgm:pt>
    <dgm:pt modelId="{646755E7-FC75-4AD8-9212-95090C37BB41}" type="pres">
      <dgm:prSet presAssocID="{6AAD8A63-D4AA-4F4C-B94F-0CB482E006F3}" presName="hierChild2" presStyleCnt="0"/>
      <dgm:spPr/>
    </dgm:pt>
    <dgm:pt modelId="{42F73F48-FB76-4CB7-9CAC-9F4FF821D250}" type="pres">
      <dgm:prSet presAssocID="{78C19DEF-03A4-4AB6-B743-6510C1334138}" presName="Name19" presStyleLbl="parChTrans1D2" presStyleIdx="0" presStyleCnt="4"/>
      <dgm:spPr/>
    </dgm:pt>
    <dgm:pt modelId="{34DE37FF-BD4D-4F37-A39E-9DAD0B78D232}" type="pres">
      <dgm:prSet presAssocID="{ACBAF414-E7A4-4D7F-9ABC-F6904C81A5FB}" presName="Name21" presStyleCnt="0"/>
      <dgm:spPr/>
    </dgm:pt>
    <dgm:pt modelId="{4206E045-2C52-44B8-8036-ECFE1C83FFEB}" type="pres">
      <dgm:prSet presAssocID="{ACBAF414-E7A4-4D7F-9ABC-F6904C81A5FB}" presName="level2Shape" presStyleLbl="asst1" presStyleIdx="0" presStyleCnt="1" custScaleX="97810" custScaleY="113201"/>
      <dgm:spPr/>
    </dgm:pt>
    <dgm:pt modelId="{6F4FB3E7-4DA8-4E29-88BF-ADE93D0306BE}" type="pres">
      <dgm:prSet presAssocID="{ACBAF414-E7A4-4D7F-9ABC-F6904C81A5FB}" presName="hierChild3" presStyleCnt="0"/>
      <dgm:spPr/>
    </dgm:pt>
    <dgm:pt modelId="{BEE6AF25-98AF-48EB-A207-AC35CD0163A3}" type="pres">
      <dgm:prSet presAssocID="{CADE9166-97F4-4A26-B0BD-FBAFC30DFEB0}" presName="Name19" presStyleLbl="parChTrans1D2" presStyleIdx="1" presStyleCnt="4"/>
      <dgm:spPr/>
    </dgm:pt>
    <dgm:pt modelId="{46BE3A3D-42F7-44FF-B903-8F95C80F90E0}" type="pres">
      <dgm:prSet presAssocID="{8080816C-858E-435A-B94F-91B99F49C4AE}" presName="Name21" presStyleCnt="0"/>
      <dgm:spPr/>
    </dgm:pt>
    <dgm:pt modelId="{F0164AA4-5D19-43A9-8871-8A5DC1BF8BD1}" type="pres">
      <dgm:prSet presAssocID="{8080816C-858E-435A-B94F-91B99F49C4AE}" presName="level2Shape" presStyleLbl="node2" presStyleIdx="0" presStyleCnt="3" custScaleX="97156" custScaleY="113201"/>
      <dgm:spPr/>
    </dgm:pt>
    <dgm:pt modelId="{4ABC603F-FDE3-465B-85DE-1148724CFA61}" type="pres">
      <dgm:prSet presAssocID="{8080816C-858E-435A-B94F-91B99F49C4AE}" presName="hierChild3" presStyleCnt="0"/>
      <dgm:spPr/>
    </dgm:pt>
    <dgm:pt modelId="{5C5974EB-010C-443A-9608-1A0A04D5840D}" type="pres">
      <dgm:prSet presAssocID="{6246C4E1-3872-4AEA-8F0B-62CD27CFF813}" presName="Name19" presStyleLbl="parChTrans1D2" presStyleIdx="2" presStyleCnt="4"/>
      <dgm:spPr/>
    </dgm:pt>
    <dgm:pt modelId="{8D8593E7-283E-4AE9-8233-EABDDF71AEB5}" type="pres">
      <dgm:prSet presAssocID="{F4CC537C-4E61-4F4F-B34A-CF70879D22C2}" presName="Name21" presStyleCnt="0"/>
      <dgm:spPr/>
    </dgm:pt>
    <dgm:pt modelId="{37DA14E8-E908-498C-9DEA-4C3CF83601F1}" type="pres">
      <dgm:prSet presAssocID="{F4CC537C-4E61-4F4F-B34A-CF70879D22C2}" presName="level2Shape" presStyleLbl="node2" presStyleIdx="1" presStyleCnt="3" custScaleX="96023" custScaleY="110945"/>
      <dgm:spPr/>
    </dgm:pt>
    <dgm:pt modelId="{678BA3DB-86F5-495E-9798-BE997F8EB26A}" type="pres">
      <dgm:prSet presAssocID="{F4CC537C-4E61-4F4F-B34A-CF70879D22C2}" presName="hierChild3" presStyleCnt="0"/>
      <dgm:spPr/>
    </dgm:pt>
    <dgm:pt modelId="{892DFACC-35C0-49F8-9237-1B5B5358DD65}" type="pres">
      <dgm:prSet presAssocID="{E08B0E9D-EB7C-42C7-8ABE-164C32F4C644}" presName="Name19" presStyleLbl="parChTrans1D2" presStyleIdx="3" presStyleCnt="4"/>
      <dgm:spPr/>
    </dgm:pt>
    <dgm:pt modelId="{4DC6450A-8414-4CAA-BADB-29EEE2D8DF4C}" type="pres">
      <dgm:prSet presAssocID="{3CB12D1B-6519-4949-ABB4-6D3F46501DC4}" presName="Name21" presStyleCnt="0"/>
      <dgm:spPr/>
    </dgm:pt>
    <dgm:pt modelId="{642B6731-3A5E-41E1-A534-5E0A84BF3691}" type="pres">
      <dgm:prSet presAssocID="{3CB12D1B-6519-4949-ABB4-6D3F46501DC4}" presName="level2Shape" presStyleLbl="node2" presStyleIdx="2" presStyleCnt="3" custScaleX="96135" custScaleY="110945"/>
      <dgm:spPr/>
    </dgm:pt>
    <dgm:pt modelId="{78C363ED-16B3-47D0-B7FE-61EE15A4083E}" type="pres">
      <dgm:prSet presAssocID="{3CB12D1B-6519-4949-ABB4-6D3F46501DC4}" presName="hierChild3" presStyleCnt="0"/>
      <dgm:spPr/>
    </dgm:pt>
    <dgm:pt modelId="{904EBFBC-F1DA-4105-BF78-FD1F4710FAF3}" type="pres">
      <dgm:prSet presAssocID="{96783906-EBDE-45D9-B123-C70BB25401B1}" presName="bgShapesFlow" presStyleCnt="0"/>
      <dgm:spPr/>
    </dgm:pt>
  </dgm:ptLst>
  <dgm:cxnLst>
    <dgm:cxn modelId="{37DA1D0C-B1DC-492C-BF9E-A4CB62E5FC14}" srcId="{96783906-EBDE-45D9-B123-C70BB25401B1}" destId="{6AAD8A63-D4AA-4F4C-B94F-0CB482E006F3}" srcOrd="0" destOrd="0" parTransId="{B034AD26-C3AC-44C3-A46E-9641783065A1}" sibTransId="{1115EF5F-6EF7-443C-8CA9-2430E410F7EE}"/>
    <dgm:cxn modelId="{8551400E-783B-4496-8C79-F57EC54C77E7}" type="presOf" srcId="{F4CC537C-4E61-4F4F-B34A-CF70879D22C2}" destId="{37DA14E8-E908-498C-9DEA-4C3CF83601F1}" srcOrd="0" destOrd="0" presId="urn:microsoft.com/office/officeart/2005/8/layout/hierarchy6"/>
    <dgm:cxn modelId="{0A57E40F-6039-4F8A-BE98-8CDFA2F55788}" srcId="{6AAD8A63-D4AA-4F4C-B94F-0CB482E006F3}" destId="{F4CC537C-4E61-4F4F-B34A-CF70879D22C2}" srcOrd="2" destOrd="0" parTransId="{6246C4E1-3872-4AEA-8F0B-62CD27CFF813}" sibTransId="{32FF2F2B-2BE8-4D3F-81B5-5ED3B877718B}"/>
    <dgm:cxn modelId="{92249312-7D8F-4F4A-86FE-19155942A9DA}" srcId="{6AAD8A63-D4AA-4F4C-B94F-0CB482E006F3}" destId="{3CB12D1B-6519-4949-ABB4-6D3F46501DC4}" srcOrd="3" destOrd="0" parTransId="{E08B0E9D-EB7C-42C7-8ABE-164C32F4C644}" sibTransId="{795C700F-F582-4CED-9C7F-9D8E5ADA86F2}"/>
    <dgm:cxn modelId="{2301EA45-B614-411C-B5C6-41A0026426D1}" type="presOf" srcId="{CADE9166-97F4-4A26-B0BD-FBAFC30DFEB0}" destId="{BEE6AF25-98AF-48EB-A207-AC35CD0163A3}" srcOrd="0" destOrd="0" presId="urn:microsoft.com/office/officeart/2005/8/layout/hierarchy6"/>
    <dgm:cxn modelId="{1E9D5A8C-8161-40CF-9E84-8A67C17D3C27}" srcId="{6AAD8A63-D4AA-4F4C-B94F-0CB482E006F3}" destId="{ACBAF414-E7A4-4D7F-9ABC-F6904C81A5FB}" srcOrd="0" destOrd="0" parTransId="{78C19DEF-03A4-4AB6-B743-6510C1334138}" sibTransId="{F3558F91-19A4-4278-B8E1-3FA8FF64FEE3}"/>
    <dgm:cxn modelId="{D3075390-CE98-4FB0-9B7C-2FC63181C754}" type="presOf" srcId="{ACBAF414-E7A4-4D7F-9ABC-F6904C81A5FB}" destId="{4206E045-2C52-44B8-8036-ECFE1C83FFEB}" srcOrd="0" destOrd="0" presId="urn:microsoft.com/office/officeart/2005/8/layout/hierarchy6"/>
    <dgm:cxn modelId="{AE87F790-3320-4AEF-AE9F-BDDA4E660039}" type="presOf" srcId="{E08B0E9D-EB7C-42C7-8ABE-164C32F4C644}" destId="{892DFACC-35C0-49F8-9237-1B5B5358DD65}" srcOrd="0" destOrd="0" presId="urn:microsoft.com/office/officeart/2005/8/layout/hierarchy6"/>
    <dgm:cxn modelId="{F7C26298-0B6F-4888-B01F-7993C3B14B9E}" type="presOf" srcId="{96783906-EBDE-45D9-B123-C70BB25401B1}" destId="{55722FCD-B4BC-4350-8E13-E664F8893870}" srcOrd="0" destOrd="0" presId="urn:microsoft.com/office/officeart/2005/8/layout/hierarchy6"/>
    <dgm:cxn modelId="{C6D87D9F-6AE4-43F7-99BF-CF46B172EC0F}" type="presOf" srcId="{78C19DEF-03A4-4AB6-B743-6510C1334138}" destId="{42F73F48-FB76-4CB7-9CAC-9F4FF821D250}" srcOrd="0" destOrd="0" presId="urn:microsoft.com/office/officeart/2005/8/layout/hierarchy6"/>
    <dgm:cxn modelId="{C2DC4AB3-725B-4FB1-8B68-3A019F58D90E}" type="presOf" srcId="{8080816C-858E-435A-B94F-91B99F49C4AE}" destId="{F0164AA4-5D19-43A9-8871-8A5DC1BF8BD1}" srcOrd="0" destOrd="0" presId="urn:microsoft.com/office/officeart/2005/8/layout/hierarchy6"/>
    <dgm:cxn modelId="{6C1E4CBC-D2EC-456F-89B6-1CDCB2B265E3}" type="presOf" srcId="{6246C4E1-3872-4AEA-8F0B-62CD27CFF813}" destId="{5C5974EB-010C-443A-9608-1A0A04D5840D}" srcOrd="0" destOrd="0" presId="urn:microsoft.com/office/officeart/2005/8/layout/hierarchy6"/>
    <dgm:cxn modelId="{58F94FBC-0CC3-40DA-AE3F-353F2FF15ACE}" type="presOf" srcId="{6AAD8A63-D4AA-4F4C-B94F-0CB482E006F3}" destId="{0A1651C8-BD49-4F1F-BB0B-C7EAD8559940}" srcOrd="0" destOrd="0" presId="urn:microsoft.com/office/officeart/2005/8/layout/hierarchy6"/>
    <dgm:cxn modelId="{EE87AFCB-1671-4868-A622-DD8806A63769}" type="presOf" srcId="{3CB12D1B-6519-4949-ABB4-6D3F46501DC4}" destId="{642B6731-3A5E-41E1-A534-5E0A84BF3691}" srcOrd="0" destOrd="0" presId="urn:microsoft.com/office/officeart/2005/8/layout/hierarchy6"/>
    <dgm:cxn modelId="{E18DF8DE-373E-476A-A829-7A24A7054C70}" srcId="{6AAD8A63-D4AA-4F4C-B94F-0CB482E006F3}" destId="{8080816C-858E-435A-B94F-91B99F49C4AE}" srcOrd="1" destOrd="0" parTransId="{CADE9166-97F4-4A26-B0BD-FBAFC30DFEB0}" sibTransId="{45BFE424-4D4D-436D-ADE1-A469D007D270}"/>
    <dgm:cxn modelId="{87E73248-EFC6-4957-9383-01067A92A64A}" type="presParOf" srcId="{55722FCD-B4BC-4350-8E13-E664F8893870}" destId="{D8FE19C3-F930-415B-9E9F-0C9FB80905D2}" srcOrd="0" destOrd="0" presId="urn:microsoft.com/office/officeart/2005/8/layout/hierarchy6"/>
    <dgm:cxn modelId="{1382196E-7F8D-4E47-8131-40D9E1BACE62}" type="presParOf" srcId="{D8FE19C3-F930-415B-9E9F-0C9FB80905D2}" destId="{45A19C48-54EE-460A-B125-AD672FEA5749}" srcOrd="0" destOrd="0" presId="urn:microsoft.com/office/officeart/2005/8/layout/hierarchy6"/>
    <dgm:cxn modelId="{6493FD80-3A30-4160-99E3-4749B60F88FD}" type="presParOf" srcId="{45A19C48-54EE-460A-B125-AD672FEA5749}" destId="{8A2F61CD-47FE-4212-A0C5-75E92FD8F2FC}" srcOrd="0" destOrd="0" presId="urn:microsoft.com/office/officeart/2005/8/layout/hierarchy6"/>
    <dgm:cxn modelId="{0BD55029-37C8-4EFC-8A5C-950CF955BEE4}" type="presParOf" srcId="{8A2F61CD-47FE-4212-A0C5-75E92FD8F2FC}" destId="{0A1651C8-BD49-4F1F-BB0B-C7EAD8559940}" srcOrd="0" destOrd="0" presId="urn:microsoft.com/office/officeart/2005/8/layout/hierarchy6"/>
    <dgm:cxn modelId="{4A41B2A3-7E61-4ADC-9236-452CFDE085EA}" type="presParOf" srcId="{8A2F61CD-47FE-4212-A0C5-75E92FD8F2FC}" destId="{646755E7-FC75-4AD8-9212-95090C37BB41}" srcOrd="1" destOrd="0" presId="urn:microsoft.com/office/officeart/2005/8/layout/hierarchy6"/>
    <dgm:cxn modelId="{B2142DCE-7687-4391-9ABC-29FA93C1900B}" type="presParOf" srcId="{646755E7-FC75-4AD8-9212-95090C37BB41}" destId="{42F73F48-FB76-4CB7-9CAC-9F4FF821D250}" srcOrd="0" destOrd="0" presId="urn:microsoft.com/office/officeart/2005/8/layout/hierarchy6"/>
    <dgm:cxn modelId="{A612F80F-A2AB-418A-9CF0-88CE5F081B83}" type="presParOf" srcId="{646755E7-FC75-4AD8-9212-95090C37BB41}" destId="{34DE37FF-BD4D-4F37-A39E-9DAD0B78D232}" srcOrd="1" destOrd="0" presId="urn:microsoft.com/office/officeart/2005/8/layout/hierarchy6"/>
    <dgm:cxn modelId="{E3E6026F-AD9F-43FA-81A0-35A7CD1FA06D}" type="presParOf" srcId="{34DE37FF-BD4D-4F37-A39E-9DAD0B78D232}" destId="{4206E045-2C52-44B8-8036-ECFE1C83FFEB}" srcOrd="0" destOrd="0" presId="urn:microsoft.com/office/officeart/2005/8/layout/hierarchy6"/>
    <dgm:cxn modelId="{49C53325-4F4D-48B3-A931-19583882A2DD}" type="presParOf" srcId="{34DE37FF-BD4D-4F37-A39E-9DAD0B78D232}" destId="{6F4FB3E7-4DA8-4E29-88BF-ADE93D0306BE}" srcOrd="1" destOrd="0" presId="urn:microsoft.com/office/officeart/2005/8/layout/hierarchy6"/>
    <dgm:cxn modelId="{067F952B-C41E-4EE2-B92F-2C529B9CC432}" type="presParOf" srcId="{646755E7-FC75-4AD8-9212-95090C37BB41}" destId="{BEE6AF25-98AF-48EB-A207-AC35CD0163A3}" srcOrd="2" destOrd="0" presId="urn:microsoft.com/office/officeart/2005/8/layout/hierarchy6"/>
    <dgm:cxn modelId="{35CFB662-D88F-4DFC-8C67-553B492C06FD}" type="presParOf" srcId="{646755E7-FC75-4AD8-9212-95090C37BB41}" destId="{46BE3A3D-42F7-44FF-B903-8F95C80F90E0}" srcOrd="3" destOrd="0" presId="urn:microsoft.com/office/officeart/2005/8/layout/hierarchy6"/>
    <dgm:cxn modelId="{802AB9E8-77C8-48B4-8F77-2FB3638BEB10}" type="presParOf" srcId="{46BE3A3D-42F7-44FF-B903-8F95C80F90E0}" destId="{F0164AA4-5D19-43A9-8871-8A5DC1BF8BD1}" srcOrd="0" destOrd="0" presId="urn:microsoft.com/office/officeart/2005/8/layout/hierarchy6"/>
    <dgm:cxn modelId="{B2309B53-C4F2-46E4-85BE-E4471B698BB3}" type="presParOf" srcId="{46BE3A3D-42F7-44FF-B903-8F95C80F90E0}" destId="{4ABC603F-FDE3-465B-85DE-1148724CFA61}" srcOrd="1" destOrd="0" presId="urn:microsoft.com/office/officeart/2005/8/layout/hierarchy6"/>
    <dgm:cxn modelId="{CCD45F2F-B517-4F13-92E4-34A19622514D}" type="presParOf" srcId="{646755E7-FC75-4AD8-9212-95090C37BB41}" destId="{5C5974EB-010C-443A-9608-1A0A04D5840D}" srcOrd="4" destOrd="0" presId="urn:microsoft.com/office/officeart/2005/8/layout/hierarchy6"/>
    <dgm:cxn modelId="{B5B43DC9-CFF4-400B-8B6E-FA22B080A538}" type="presParOf" srcId="{646755E7-FC75-4AD8-9212-95090C37BB41}" destId="{8D8593E7-283E-4AE9-8233-EABDDF71AEB5}" srcOrd="5" destOrd="0" presId="urn:microsoft.com/office/officeart/2005/8/layout/hierarchy6"/>
    <dgm:cxn modelId="{6621EA72-1E3B-4D03-A5D3-2EDC9D184B74}" type="presParOf" srcId="{8D8593E7-283E-4AE9-8233-EABDDF71AEB5}" destId="{37DA14E8-E908-498C-9DEA-4C3CF83601F1}" srcOrd="0" destOrd="0" presId="urn:microsoft.com/office/officeart/2005/8/layout/hierarchy6"/>
    <dgm:cxn modelId="{3BE9A21B-13DF-49A9-9D03-21C983774DB2}" type="presParOf" srcId="{8D8593E7-283E-4AE9-8233-EABDDF71AEB5}" destId="{678BA3DB-86F5-495E-9798-BE997F8EB26A}" srcOrd="1" destOrd="0" presId="urn:microsoft.com/office/officeart/2005/8/layout/hierarchy6"/>
    <dgm:cxn modelId="{CA5D5C11-B34A-4AFD-BFC5-672F28A28800}" type="presParOf" srcId="{646755E7-FC75-4AD8-9212-95090C37BB41}" destId="{892DFACC-35C0-49F8-9237-1B5B5358DD65}" srcOrd="6" destOrd="0" presId="urn:microsoft.com/office/officeart/2005/8/layout/hierarchy6"/>
    <dgm:cxn modelId="{B2BD5131-19E1-4505-A420-5AAA9E53C327}" type="presParOf" srcId="{646755E7-FC75-4AD8-9212-95090C37BB41}" destId="{4DC6450A-8414-4CAA-BADB-29EEE2D8DF4C}" srcOrd="7" destOrd="0" presId="urn:microsoft.com/office/officeart/2005/8/layout/hierarchy6"/>
    <dgm:cxn modelId="{34EA8BBC-3EE1-47C8-AB94-C5CE82BDD3E8}" type="presParOf" srcId="{4DC6450A-8414-4CAA-BADB-29EEE2D8DF4C}" destId="{642B6731-3A5E-41E1-A534-5E0A84BF3691}" srcOrd="0" destOrd="0" presId="urn:microsoft.com/office/officeart/2005/8/layout/hierarchy6"/>
    <dgm:cxn modelId="{F315B56E-88F9-4F49-A147-F06ACE8F54BF}" type="presParOf" srcId="{4DC6450A-8414-4CAA-BADB-29EEE2D8DF4C}" destId="{78C363ED-16B3-47D0-B7FE-61EE15A4083E}" srcOrd="1" destOrd="0" presId="urn:microsoft.com/office/officeart/2005/8/layout/hierarchy6"/>
    <dgm:cxn modelId="{365F987F-5402-4F34-9B4F-A2501F9856C0}" type="presParOf" srcId="{55722FCD-B4BC-4350-8E13-E664F8893870}" destId="{904EBFBC-F1DA-4105-BF78-FD1F4710FAF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A93864-BEFF-48EC-B5EE-90DBA8342E7B}" type="doc">
      <dgm:prSet loTypeId="urn:microsoft.com/office/officeart/2005/8/layout/hierarchy2" loCatId="hierarchy" qsTypeId="urn:microsoft.com/office/officeart/2005/8/quickstyle/simple1" qsCatId="simple" csTypeId="urn:microsoft.com/office/officeart/2005/8/colors/accent1_4" csCatId="accent1" phldr="1"/>
      <dgm:spPr/>
      <dgm:t>
        <a:bodyPr/>
        <a:lstStyle/>
        <a:p>
          <a:endParaRPr lang="en-US"/>
        </a:p>
      </dgm:t>
    </dgm:pt>
    <dgm:pt modelId="{C53D67CD-B9FC-46FB-9EC9-D4CBEB85901A}">
      <dgm:prSet phldrT="[Text]" custT="1"/>
      <dgm:spPr/>
      <dgm:t>
        <a:bodyPr/>
        <a:lstStyle/>
        <a:p>
          <a:r>
            <a:rPr lang="ro-RO" sz="800" dirty="0">
              <a:latin typeface="+mn-lt"/>
              <a:cs typeface="Times New Roman" panose="02020603050405020304" pitchFamily="18" charset="0"/>
            </a:rPr>
            <a:t>Subsarcini motor fizică</a:t>
          </a:r>
          <a:endParaRPr lang="en-US" sz="800" dirty="0">
            <a:latin typeface="+mn-lt"/>
            <a:cs typeface="Times New Roman" panose="02020603050405020304" pitchFamily="18" charset="0"/>
          </a:endParaRPr>
        </a:p>
      </dgm:t>
    </dgm:pt>
    <dgm:pt modelId="{6A3FF03E-FD5A-4CBA-B590-63CD8A8A4689}" type="parTrans" cxnId="{C8D81C04-CC19-4245-8D19-1E52ADD7E3E2}">
      <dgm:prSet/>
      <dgm:spPr/>
      <dgm:t>
        <a:bodyPr/>
        <a:lstStyle/>
        <a:p>
          <a:endParaRPr lang="en-US" sz="900"/>
        </a:p>
      </dgm:t>
    </dgm:pt>
    <dgm:pt modelId="{750E9CD0-188D-4006-B8F6-0AF54FF5CBD3}" type="sibTrans" cxnId="{C8D81C04-CC19-4245-8D19-1E52ADD7E3E2}">
      <dgm:prSet/>
      <dgm:spPr/>
      <dgm:t>
        <a:bodyPr/>
        <a:lstStyle/>
        <a:p>
          <a:endParaRPr lang="en-US" sz="900"/>
        </a:p>
      </dgm:t>
    </dgm:pt>
    <dgm:pt modelId="{078E803E-C79E-45A4-8FD2-ADB7F6671D44}">
      <dgm:prSet phldrT="[Text]" custT="1"/>
      <dgm:spPr/>
      <dgm:t>
        <a:bodyPr/>
        <a:lstStyle/>
        <a:p>
          <a:r>
            <a:rPr lang="ro-RO" sz="800" dirty="0">
              <a:latin typeface="+mn-lt"/>
              <a:cs typeface="Times New Roman" panose="02020603050405020304" pitchFamily="18" charset="0"/>
            </a:rPr>
            <a:t>Preluare număr de bucăți ce conțin obiectele jocului</a:t>
          </a:r>
          <a:endParaRPr lang="en-US" sz="800" dirty="0">
            <a:latin typeface="+mn-lt"/>
            <a:cs typeface="Times New Roman" panose="02020603050405020304" pitchFamily="18" charset="0"/>
          </a:endParaRPr>
        </a:p>
      </dgm:t>
    </dgm:pt>
    <dgm:pt modelId="{997802BE-9BA0-4225-81B4-81492FFA8A45}" type="parTrans" cxnId="{975A6C89-B353-479D-8412-9BB86B69F5BD}">
      <dgm:prSet custT="1"/>
      <dgm:spPr/>
      <dgm:t>
        <a:bodyPr/>
        <a:lstStyle/>
        <a:p>
          <a:endParaRPr lang="en-US" sz="900" dirty="0"/>
        </a:p>
      </dgm:t>
    </dgm:pt>
    <dgm:pt modelId="{F9C0B634-3FC5-4C30-AA06-E1E1B1BD119F}" type="sibTrans" cxnId="{975A6C89-B353-479D-8412-9BB86B69F5BD}">
      <dgm:prSet/>
      <dgm:spPr/>
      <dgm:t>
        <a:bodyPr/>
        <a:lstStyle/>
        <a:p>
          <a:endParaRPr lang="en-US" sz="900"/>
        </a:p>
      </dgm:t>
    </dgm:pt>
    <dgm:pt modelId="{7EF4511A-6802-4608-B1BB-F66080D9171C}">
      <dgm:prSet phldrT="[Text]" custT="1"/>
      <dgm:spPr/>
      <dgm:t>
        <a:bodyPr/>
        <a:lstStyle/>
        <a:p>
          <a:r>
            <a:rPr lang="ro-RO" sz="800" dirty="0">
              <a:latin typeface="+mn-lt"/>
              <a:cs typeface="Times New Roman" panose="02020603050405020304" pitchFamily="18" charset="0"/>
            </a:rPr>
            <a:t>Executare sarcini principale cu ajutorul parametrilor</a:t>
          </a:r>
          <a:endParaRPr lang="en-US" sz="800" dirty="0">
            <a:latin typeface="+mn-lt"/>
            <a:cs typeface="Times New Roman" panose="02020603050405020304" pitchFamily="18" charset="0"/>
          </a:endParaRPr>
        </a:p>
      </dgm:t>
    </dgm:pt>
    <dgm:pt modelId="{76E70A97-15FB-4E7A-92A5-614C0C5624C0}" type="parTrans" cxnId="{5DDAF35A-7F94-48DA-BCF6-66094A27EC46}">
      <dgm:prSet custT="1"/>
      <dgm:spPr/>
      <dgm:t>
        <a:bodyPr/>
        <a:lstStyle/>
        <a:p>
          <a:endParaRPr lang="en-US" sz="900" dirty="0"/>
        </a:p>
      </dgm:t>
    </dgm:pt>
    <dgm:pt modelId="{0B507055-B7D8-4431-BAF9-25C3A8DFDF0A}" type="sibTrans" cxnId="{5DDAF35A-7F94-48DA-BCF6-66094A27EC46}">
      <dgm:prSet/>
      <dgm:spPr/>
      <dgm:t>
        <a:bodyPr/>
        <a:lstStyle/>
        <a:p>
          <a:endParaRPr lang="en-US" sz="900"/>
        </a:p>
      </dgm:t>
    </dgm:pt>
    <dgm:pt modelId="{F2FCE6F1-4411-437D-A27B-B5423A380C02}">
      <dgm:prSet phldrT="[Text]" custT="1"/>
      <dgm:spPr/>
      <dgm:t>
        <a:bodyPr/>
        <a:lstStyle/>
        <a:p>
          <a:r>
            <a:rPr lang="ro-RO" sz="800" dirty="0">
              <a:latin typeface="+mn-lt"/>
              <a:cs typeface="Times New Roman" panose="02020603050405020304" pitchFamily="18" charset="0"/>
            </a:rPr>
            <a:t>Creare parametri de sincronizare conform numărului de bucăți</a:t>
          </a:r>
          <a:endParaRPr lang="en-US" sz="800" dirty="0">
            <a:latin typeface="+mn-lt"/>
            <a:cs typeface="Times New Roman" panose="02020603050405020304" pitchFamily="18" charset="0"/>
          </a:endParaRPr>
        </a:p>
      </dgm:t>
    </dgm:pt>
    <dgm:pt modelId="{35094B76-2BC5-44A4-8AD2-442BC1A9358F}" type="parTrans" cxnId="{2D501B5B-A90E-46A4-ACAA-5F28807717D1}">
      <dgm:prSet custT="1"/>
      <dgm:spPr/>
      <dgm:t>
        <a:bodyPr/>
        <a:lstStyle/>
        <a:p>
          <a:endParaRPr lang="en-US" sz="900" dirty="0"/>
        </a:p>
      </dgm:t>
    </dgm:pt>
    <dgm:pt modelId="{1FE2D668-D162-4CE5-94B3-06FDDC6FBFA0}" type="sibTrans" cxnId="{2D501B5B-A90E-46A4-ACAA-5F28807717D1}">
      <dgm:prSet/>
      <dgm:spPr/>
      <dgm:t>
        <a:bodyPr/>
        <a:lstStyle/>
        <a:p>
          <a:endParaRPr lang="en-US" sz="900"/>
        </a:p>
      </dgm:t>
    </dgm:pt>
    <dgm:pt modelId="{4C5AE86D-1A65-42B1-973A-58289E409CFA}" type="pres">
      <dgm:prSet presAssocID="{ADA93864-BEFF-48EC-B5EE-90DBA8342E7B}" presName="diagram" presStyleCnt="0">
        <dgm:presLayoutVars>
          <dgm:chPref val="1"/>
          <dgm:dir/>
          <dgm:animOne val="branch"/>
          <dgm:animLvl val="lvl"/>
          <dgm:resizeHandles val="exact"/>
        </dgm:presLayoutVars>
      </dgm:prSet>
      <dgm:spPr/>
    </dgm:pt>
    <dgm:pt modelId="{4C362A87-4B69-4F62-A33C-1F06B277CE22}" type="pres">
      <dgm:prSet presAssocID="{C53D67CD-B9FC-46FB-9EC9-D4CBEB85901A}" presName="root1" presStyleCnt="0"/>
      <dgm:spPr/>
    </dgm:pt>
    <dgm:pt modelId="{F1FC49DA-A4F1-4FB5-9309-4A4C23D65FBF}" type="pres">
      <dgm:prSet presAssocID="{C53D67CD-B9FC-46FB-9EC9-D4CBEB85901A}" presName="LevelOneTextNode" presStyleLbl="node0" presStyleIdx="0" presStyleCnt="1" custLinFactNeighborX="-18349">
        <dgm:presLayoutVars>
          <dgm:chPref val="3"/>
        </dgm:presLayoutVars>
      </dgm:prSet>
      <dgm:spPr/>
    </dgm:pt>
    <dgm:pt modelId="{6F1C24C7-F4D6-44E5-8F57-54C66E00BA73}" type="pres">
      <dgm:prSet presAssocID="{C53D67CD-B9FC-46FB-9EC9-D4CBEB85901A}" presName="level2hierChild" presStyleCnt="0"/>
      <dgm:spPr/>
    </dgm:pt>
    <dgm:pt modelId="{D7C83777-BF6F-49C5-B47E-9A3B2DD0E574}" type="pres">
      <dgm:prSet presAssocID="{997802BE-9BA0-4225-81B4-81492FFA8A45}" presName="conn2-1" presStyleLbl="parChTrans1D2" presStyleIdx="0" presStyleCnt="3"/>
      <dgm:spPr/>
    </dgm:pt>
    <dgm:pt modelId="{5E2182AB-49A2-4AD9-8C95-D796A61E8352}" type="pres">
      <dgm:prSet presAssocID="{997802BE-9BA0-4225-81B4-81492FFA8A45}" presName="connTx" presStyleLbl="parChTrans1D2" presStyleIdx="0" presStyleCnt="3"/>
      <dgm:spPr/>
    </dgm:pt>
    <dgm:pt modelId="{88C3E629-090B-4868-9AC2-409F6D78CC24}" type="pres">
      <dgm:prSet presAssocID="{078E803E-C79E-45A4-8FD2-ADB7F6671D44}" presName="root2" presStyleCnt="0"/>
      <dgm:spPr/>
    </dgm:pt>
    <dgm:pt modelId="{BD3EE763-E602-4F40-ACD5-E656A11A3047}" type="pres">
      <dgm:prSet presAssocID="{078E803E-C79E-45A4-8FD2-ADB7F6671D44}" presName="LevelTwoTextNode" presStyleLbl="node2" presStyleIdx="0" presStyleCnt="3" custLinFactNeighborX="32751">
        <dgm:presLayoutVars>
          <dgm:chPref val="3"/>
        </dgm:presLayoutVars>
      </dgm:prSet>
      <dgm:spPr/>
    </dgm:pt>
    <dgm:pt modelId="{544F06DF-28A6-4539-B091-F2D2F6AD51F4}" type="pres">
      <dgm:prSet presAssocID="{078E803E-C79E-45A4-8FD2-ADB7F6671D44}" presName="level3hierChild" presStyleCnt="0"/>
      <dgm:spPr/>
    </dgm:pt>
    <dgm:pt modelId="{73472B34-A47F-490E-A8AD-37608EFB73BB}" type="pres">
      <dgm:prSet presAssocID="{35094B76-2BC5-44A4-8AD2-442BC1A9358F}" presName="conn2-1" presStyleLbl="parChTrans1D2" presStyleIdx="1" presStyleCnt="3"/>
      <dgm:spPr/>
    </dgm:pt>
    <dgm:pt modelId="{FDD6975F-552F-4E4A-B3E8-E3D3385DD9AD}" type="pres">
      <dgm:prSet presAssocID="{35094B76-2BC5-44A4-8AD2-442BC1A9358F}" presName="connTx" presStyleLbl="parChTrans1D2" presStyleIdx="1" presStyleCnt="3"/>
      <dgm:spPr/>
    </dgm:pt>
    <dgm:pt modelId="{38E4E0B3-EF18-4A31-9B27-090039CCE701}" type="pres">
      <dgm:prSet presAssocID="{F2FCE6F1-4411-437D-A27B-B5423A380C02}" presName="root2" presStyleCnt="0"/>
      <dgm:spPr/>
    </dgm:pt>
    <dgm:pt modelId="{0742EB60-B9BF-4FAD-8B75-6790035DB765}" type="pres">
      <dgm:prSet presAssocID="{F2FCE6F1-4411-437D-A27B-B5423A380C02}" presName="LevelTwoTextNode" presStyleLbl="node2" presStyleIdx="1" presStyleCnt="3" custLinFactNeighborX="32557" custLinFactNeighborY="-1129">
        <dgm:presLayoutVars>
          <dgm:chPref val="3"/>
        </dgm:presLayoutVars>
      </dgm:prSet>
      <dgm:spPr/>
    </dgm:pt>
    <dgm:pt modelId="{7994A3B7-6546-4689-A195-742593D263BC}" type="pres">
      <dgm:prSet presAssocID="{F2FCE6F1-4411-437D-A27B-B5423A380C02}" presName="level3hierChild" presStyleCnt="0"/>
      <dgm:spPr/>
    </dgm:pt>
    <dgm:pt modelId="{C9F554E0-1956-4624-8977-C1237A92F1CB}" type="pres">
      <dgm:prSet presAssocID="{76E70A97-15FB-4E7A-92A5-614C0C5624C0}" presName="conn2-1" presStyleLbl="parChTrans1D2" presStyleIdx="2" presStyleCnt="3"/>
      <dgm:spPr/>
    </dgm:pt>
    <dgm:pt modelId="{20B50F73-0BD3-4910-BB57-E1F6FAAD2893}" type="pres">
      <dgm:prSet presAssocID="{76E70A97-15FB-4E7A-92A5-614C0C5624C0}" presName="connTx" presStyleLbl="parChTrans1D2" presStyleIdx="2" presStyleCnt="3"/>
      <dgm:spPr/>
    </dgm:pt>
    <dgm:pt modelId="{BC1CC961-1E18-43F7-BDD7-64DD16F0DB93}" type="pres">
      <dgm:prSet presAssocID="{7EF4511A-6802-4608-B1BB-F66080D9171C}" presName="root2" presStyleCnt="0"/>
      <dgm:spPr/>
    </dgm:pt>
    <dgm:pt modelId="{E9151228-0509-4834-BABA-790910F06BB3}" type="pres">
      <dgm:prSet presAssocID="{7EF4511A-6802-4608-B1BB-F66080D9171C}" presName="LevelTwoTextNode" presStyleLbl="node2" presStyleIdx="2" presStyleCnt="3" custLinFactNeighborX="33120" custLinFactNeighborY="161">
        <dgm:presLayoutVars>
          <dgm:chPref val="3"/>
        </dgm:presLayoutVars>
      </dgm:prSet>
      <dgm:spPr/>
    </dgm:pt>
    <dgm:pt modelId="{85173580-7A4E-41CF-9FD5-14B93DAD1AF9}" type="pres">
      <dgm:prSet presAssocID="{7EF4511A-6802-4608-B1BB-F66080D9171C}" presName="level3hierChild" presStyleCnt="0"/>
      <dgm:spPr/>
    </dgm:pt>
  </dgm:ptLst>
  <dgm:cxnLst>
    <dgm:cxn modelId="{C8D81C04-CC19-4245-8D19-1E52ADD7E3E2}" srcId="{ADA93864-BEFF-48EC-B5EE-90DBA8342E7B}" destId="{C53D67CD-B9FC-46FB-9EC9-D4CBEB85901A}" srcOrd="0" destOrd="0" parTransId="{6A3FF03E-FD5A-4CBA-B590-63CD8A8A4689}" sibTransId="{750E9CD0-188D-4006-B8F6-0AF54FF5CBD3}"/>
    <dgm:cxn modelId="{BB266D19-253B-49DA-93FA-8BF1400DDA50}" type="presOf" srcId="{35094B76-2BC5-44A4-8AD2-442BC1A9358F}" destId="{73472B34-A47F-490E-A8AD-37608EFB73BB}" srcOrd="0" destOrd="0" presId="urn:microsoft.com/office/officeart/2005/8/layout/hierarchy2"/>
    <dgm:cxn modelId="{2D501B5B-A90E-46A4-ACAA-5F28807717D1}" srcId="{C53D67CD-B9FC-46FB-9EC9-D4CBEB85901A}" destId="{F2FCE6F1-4411-437D-A27B-B5423A380C02}" srcOrd="1" destOrd="0" parTransId="{35094B76-2BC5-44A4-8AD2-442BC1A9358F}" sibTransId="{1FE2D668-D162-4CE5-94B3-06FDDC6FBFA0}"/>
    <dgm:cxn modelId="{26AF375C-B06A-4752-A212-67D5CAC84451}" type="presOf" srcId="{35094B76-2BC5-44A4-8AD2-442BC1A9358F}" destId="{FDD6975F-552F-4E4A-B3E8-E3D3385DD9AD}" srcOrd="1" destOrd="0" presId="urn:microsoft.com/office/officeart/2005/8/layout/hierarchy2"/>
    <dgm:cxn modelId="{1F169B62-5569-4A6E-957D-E7C3AC9E461F}" type="presOf" srcId="{F2FCE6F1-4411-437D-A27B-B5423A380C02}" destId="{0742EB60-B9BF-4FAD-8B75-6790035DB765}" srcOrd="0" destOrd="0" presId="urn:microsoft.com/office/officeart/2005/8/layout/hierarchy2"/>
    <dgm:cxn modelId="{40407047-4116-4DBB-B946-5EAF61B7A296}" type="presOf" srcId="{7EF4511A-6802-4608-B1BB-F66080D9171C}" destId="{E9151228-0509-4834-BABA-790910F06BB3}" srcOrd="0" destOrd="0" presId="urn:microsoft.com/office/officeart/2005/8/layout/hierarchy2"/>
    <dgm:cxn modelId="{5DDAF35A-7F94-48DA-BCF6-66094A27EC46}" srcId="{C53D67CD-B9FC-46FB-9EC9-D4CBEB85901A}" destId="{7EF4511A-6802-4608-B1BB-F66080D9171C}" srcOrd="2" destOrd="0" parTransId="{76E70A97-15FB-4E7A-92A5-614C0C5624C0}" sibTransId="{0B507055-B7D8-4431-BAF9-25C3A8DFDF0A}"/>
    <dgm:cxn modelId="{4E00947E-7266-4A96-AC77-5F189C7B04A4}" type="presOf" srcId="{078E803E-C79E-45A4-8FD2-ADB7F6671D44}" destId="{BD3EE763-E602-4F40-ACD5-E656A11A3047}" srcOrd="0" destOrd="0" presId="urn:microsoft.com/office/officeart/2005/8/layout/hierarchy2"/>
    <dgm:cxn modelId="{04E3AB82-471A-4FBB-8C60-F48CA6FCCCF7}" type="presOf" srcId="{76E70A97-15FB-4E7A-92A5-614C0C5624C0}" destId="{C9F554E0-1956-4624-8977-C1237A92F1CB}" srcOrd="0" destOrd="0" presId="urn:microsoft.com/office/officeart/2005/8/layout/hierarchy2"/>
    <dgm:cxn modelId="{975A6C89-B353-479D-8412-9BB86B69F5BD}" srcId="{C53D67CD-B9FC-46FB-9EC9-D4CBEB85901A}" destId="{078E803E-C79E-45A4-8FD2-ADB7F6671D44}" srcOrd="0" destOrd="0" parTransId="{997802BE-9BA0-4225-81B4-81492FFA8A45}" sibTransId="{F9C0B634-3FC5-4C30-AA06-E1E1B1BD119F}"/>
    <dgm:cxn modelId="{8B7217D0-3BD6-455B-9F82-05653FF3B8F2}" type="presOf" srcId="{ADA93864-BEFF-48EC-B5EE-90DBA8342E7B}" destId="{4C5AE86D-1A65-42B1-973A-58289E409CFA}" srcOrd="0" destOrd="0" presId="urn:microsoft.com/office/officeart/2005/8/layout/hierarchy2"/>
    <dgm:cxn modelId="{16B4E4D8-5942-4B89-9520-673C4CCF8E3B}" type="presOf" srcId="{C53D67CD-B9FC-46FB-9EC9-D4CBEB85901A}" destId="{F1FC49DA-A4F1-4FB5-9309-4A4C23D65FBF}" srcOrd="0" destOrd="0" presId="urn:microsoft.com/office/officeart/2005/8/layout/hierarchy2"/>
    <dgm:cxn modelId="{C5FFAFD9-8D72-4B4D-A32E-65448A2A9557}" type="presOf" srcId="{76E70A97-15FB-4E7A-92A5-614C0C5624C0}" destId="{20B50F73-0BD3-4910-BB57-E1F6FAAD2893}" srcOrd="1" destOrd="0" presId="urn:microsoft.com/office/officeart/2005/8/layout/hierarchy2"/>
    <dgm:cxn modelId="{F28ABAE4-8FA8-49A7-9C3F-9B665D83C631}" type="presOf" srcId="{997802BE-9BA0-4225-81B4-81492FFA8A45}" destId="{5E2182AB-49A2-4AD9-8C95-D796A61E8352}" srcOrd="1" destOrd="0" presId="urn:microsoft.com/office/officeart/2005/8/layout/hierarchy2"/>
    <dgm:cxn modelId="{6D7EC4F1-B0B5-4E21-B529-516C1D186BAF}" type="presOf" srcId="{997802BE-9BA0-4225-81B4-81492FFA8A45}" destId="{D7C83777-BF6F-49C5-B47E-9A3B2DD0E574}" srcOrd="0" destOrd="0" presId="urn:microsoft.com/office/officeart/2005/8/layout/hierarchy2"/>
    <dgm:cxn modelId="{FDF39D35-5A6B-41A0-BBD2-3147BEB23B8A}" type="presParOf" srcId="{4C5AE86D-1A65-42B1-973A-58289E409CFA}" destId="{4C362A87-4B69-4F62-A33C-1F06B277CE22}" srcOrd="0" destOrd="0" presId="urn:microsoft.com/office/officeart/2005/8/layout/hierarchy2"/>
    <dgm:cxn modelId="{F6F62B9E-2AA3-4E20-8C44-2C7234483E7D}" type="presParOf" srcId="{4C362A87-4B69-4F62-A33C-1F06B277CE22}" destId="{F1FC49DA-A4F1-4FB5-9309-4A4C23D65FBF}" srcOrd="0" destOrd="0" presId="urn:microsoft.com/office/officeart/2005/8/layout/hierarchy2"/>
    <dgm:cxn modelId="{9892655A-D271-4E85-96FB-477C77934ADE}" type="presParOf" srcId="{4C362A87-4B69-4F62-A33C-1F06B277CE22}" destId="{6F1C24C7-F4D6-44E5-8F57-54C66E00BA73}" srcOrd="1" destOrd="0" presId="urn:microsoft.com/office/officeart/2005/8/layout/hierarchy2"/>
    <dgm:cxn modelId="{3482DBFD-EEED-4727-B0B4-9EE5ABC82C55}" type="presParOf" srcId="{6F1C24C7-F4D6-44E5-8F57-54C66E00BA73}" destId="{D7C83777-BF6F-49C5-B47E-9A3B2DD0E574}" srcOrd="0" destOrd="0" presId="urn:microsoft.com/office/officeart/2005/8/layout/hierarchy2"/>
    <dgm:cxn modelId="{2E5283CE-CF24-4BB8-9669-6D27734717C2}" type="presParOf" srcId="{D7C83777-BF6F-49C5-B47E-9A3B2DD0E574}" destId="{5E2182AB-49A2-4AD9-8C95-D796A61E8352}" srcOrd="0" destOrd="0" presId="urn:microsoft.com/office/officeart/2005/8/layout/hierarchy2"/>
    <dgm:cxn modelId="{25E36EA1-89C9-414B-AA4A-AC8919B21A41}" type="presParOf" srcId="{6F1C24C7-F4D6-44E5-8F57-54C66E00BA73}" destId="{88C3E629-090B-4868-9AC2-409F6D78CC24}" srcOrd="1" destOrd="0" presId="urn:microsoft.com/office/officeart/2005/8/layout/hierarchy2"/>
    <dgm:cxn modelId="{3B7B42AE-EA06-407F-9652-F17ABF44557B}" type="presParOf" srcId="{88C3E629-090B-4868-9AC2-409F6D78CC24}" destId="{BD3EE763-E602-4F40-ACD5-E656A11A3047}" srcOrd="0" destOrd="0" presId="urn:microsoft.com/office/officeart/2005/8/layout/hierarchy2"/>
    <dgm:cxn modelId="{195CFE5F-A530-45E6-91E1-1E6971B37F1D}" type="presParOf" srcId="{88C3E629-090B-4868-9AC2-409F6D78CC24}" destId="{544F06DF-28A6-4539-B091-F2D2F6AD51F4}" srcOrd="1" destOrd="0" presId="urn:microsoft.com/office/officeart/2005/8/layout/hierarchy2"/>
    <dgm:cxn modelId="{82E5F1D9-231B-4AB0-B873-452C81A8DF2F}" type="presParOf" srcId="{6F1C24C7-F4D6-44E5-8F57-54C66E00BA73}" destId="{73472B34-A47F-490E-A8AD-37608EFB73BB}" srcOrd="2" destOrd="0" presId="urn:microsoft.com/office/officeart/2005/8/layout/hierarchy2"/>
    <dgm:cxn modelId="{A5A67AB8-D8B9-481D-AFE8-2B3FC17B490B}" type="presParOf" srcId="{73472B34-A47F-490E-A8AD-37608EFB73BB}" destId="{FDD6975F-552F-4E4A-B3E8-E3D3385DD9AD}" srcOrd="0" destOrd="0" presId="urn:microsoft.com/office/officeart/2005/8/layout/hierarchy2"/>
    <dgm:cxn modelId="{D24B0C63-527E-47E8-B462-F24085D73F2E}" type="presParOf" srcId="{6F1C24C7-F4D6-44E5-8F57-54C66E00BA73}" destId="{38E4E0B3-EF18-4A31-9B27-090039CCE701}" srcOrd="3" destOrd="0" presId="urn:microsoft.com/office/officeart/2005/8/layout/hierarchy2"/>
    <dgm:cxn modelId="{2624033E-62A2-434F-9E3E-7C0E4D3CC4C1}" type="presParOf" srcId="{38E4E0B3-EF18-4A31-9B27-090039CCE701}" destId="{0742EB60-B9BF-4FAD-8B75-6790035DB765}" srcOrd="0" destOrd="0" presId="urn:microsoft.com/office/officeart/2005/8/layout/hierarchy2"/>
    <dgm:cxn modelId="{8E8F818A-9B78-4FDF-8794-C1F951860E19}" type="presParOf" srcId="{38E4E0B3-EF18-4A31-9B27-090039CCE701}" destId="{7994A3B7-6546-4689-A195-742593D263BC}" srcOrd="1" destOrd="0" presId="urn:microsoft.com/office/officeart/2005/8/layout/hierarchy2"/>
    <dgm:cxn modelId="{306C7058-030F-4060-AF11-9DAAC4CA9175}" type="presParOf" srcId="{6F1C24C7-F4D6-44E5-8F57-54C66E00BA73}" destId="{C9F554E0-1956-4624-8977-C1237A92F1CB}" srcOrd="4" destOrd="0" presId="urn:microsoft.com/office/officeart/2005/8/layout/hierarchy2"/>
    <dgm:cxn modelId="{984E5EF4-5F27-4312-AB7E-4F98BBACF265}" type="presParOf" srcId="{C9F554E0-1956-4624-8977-C1237A92F1CB}" destId="{20B50F73-0BD3-4910-BB57-E1F6FAAD2893}" srcOrd="0" destOrd="0" presId="urn:microsoft.com/office/officeart/2005/8/layout/hierarchy2"/>
    <dgm:cxn modelId="{C20C70A0-4624-4252-84F6-70E6195A6C09}" type="presParOf" srcId="{6F1C24C7-F4D6-44E5-8F57-54C66E00BA73}" destId="{BC1CC961-1E18-43F7-BDD7-64DD16F0DB93}" srcOrd="5" destOrd="0" presId="urn:microsoft.com/office/officeart/2005/8/layout/hierarchy2"/>
    <dgm:cxn modelId="{F2335E77-AB8C-4F47-A0BB-52441219B528}" type="presParOf" srcId="{BC1CC961-1E18-43F7-BDD7-64DD16F0DB93}" destId="{E9151228-0509-4834-BABA-790910F06BB3}" srcOrd="0" destOrd="0" presId="urn:microsoft.com/office/officeart/2005/8/layout/hierarchy2"/>
    <dgm:cxn modelId="{E6C4ED82-6E54-45FF-9F85-6F6DA448B79B}" type="presParOf" srcId="{BC1CC961-1E18-43F7-BDD7-64DD16F0DB93}" destId="{85173580-7A4E-41CF-9FD5-14B93DAD1AF9}" srcOrd="1" destOrd="0" presId="urn:microsoft.com/office/officeart/2005/8/layout/hierarchy2"/>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FA0FA2-3002-4F3D-8E6E-8B45FE0C90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349F868B-9EB8-42C0-8D9C-1EC483DFAB47}">
      <dgm:prSet custT="1"/>
      <dgm:spPr/>
      <dgm:t>
        <a:bodyPr/>
        <a:lstStyle/>
        <a:p>
          <a:pPr indent="180000"/>
          <a:r>
            <a:rPr lang="ro-RO" sz="900" b="0" i="0" dirty="0">
              <a:latin typeface="+mn-lt"/>
              <a:cs typeface="Times New Roman" panose="02020603050405020304" pitchFamily="18" charset="0"/>
            </a:rPr>
            <a:t>În această lucrare este prezentat limbajul de programare Parallel C#. Caracteristica principală este combinare</a:t>
          </a:r>
          <a:r>
            <a:rPr lang="en-US" sz="900" b="0" i="0" dirty="0">
              <a:latin typeface="+mn-lt"/>
              <a:cs typeface="Times New Roman" panose="02020603050405020304" pitchFamily="18" charset="0"/>
            </a:rPr>
            <a:t>a</a:t>
          </a:r>
          <a:r>
            <a:rPr lang="ro-RO" sz="900" b="0" i="0" dirty="0">
              <a:latin typeface="+mn-lt"/>
              <a:cs typeface="Times New Roman" panose="02020603050405020304" pitchFamily="18" charset="0"/>
            </a:rPr>
            <a:t> corzilor și funcțiilor de ordin superior într-un singur limbaj. Acest limbaj este o extindere a limbajului C# pentru programarea paralelă și simplifică sarcina de a scrie aplicații complexe multithread</a:t>
          </a:r>
          <a:r>
            <a:rPr lang="en-US" sz="900" b="0" i="0" dirty="0">
              <a:latin typeface="+mn-lt"/>
              <a:cs typeface="Times New Roman" panose="02020603050405020304" pitchFamily="18" charset="0"/>
            </a:rPr>
            <a:t>ed</a:t>
          </a:r>
          <a:r>
            <a:rPr lang="ro-RO" sz="900" b="0" i="0" dirty="0">
              <a:latin typeface="+mn-lt"/>
              <a:cs typeface="Times New Roman" panose="02020603050405020304" pitchFamily="18" charset="0"/>
            </a:rPr>
            <a:t> și distribuite.</a:t>
          </a:r>
          <a:endParaRPr lang="ro-RO" sz="900" dirty="0">
            <a:latin typeface="+mn-lt"/>
            <a:cs typeface="Times New Roman" panose="02020603050405020304" pitchFamily="18" charset="0"/>
          </a:endParaRPr>
        </a:p>
      </dgm:t>
    </dgm:pt>
    <dgm:pt modelId="{E77F600F-FEC4-4798-918E-6C1D84DC5169}" type="parTrans" cxnId="{43DCC23A-A818-48D7-BF1A-589A0A735B71}">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73098D4E-061C-4383-985F-C7FC7EAC13DD}" type="sibTrans" cxnId="{43DCC23A-A818-48D7-BF1A-589A0A735B71}">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ADA1C6ED-FA1E-4B30-AF8B-D894D066D34D}">
      <dgm:prSet custT="1"/>
      <dgm:spPr/>
      <dgm:t>
        <a:bodyPr/>
        <a:lstStyle/>
        <a:p>
          <a:pPr indent="180000"/>
          <a:r>
            <a:rPr lang="ro-RO" sz="900" b="0" i="0" dirty="0">
              <a:latin typeface="+mn-lt"/>
              <a:cs typeface="Times New Roman" panose="02020603050405020304" pitchFamily="18" charset="0"/>
            </a:rPr>
            <a:t>Prin combinarea corzilor</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cât și a funcțiilor de ordin superior</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se poate scăpa de notații precum „channel” și „channel handler”.</a:t>
          </a:r>
          <a:endParaRPr lang="ro-RO" sz="900" dirty="0">
            <a:latin typeface="+mn-lt"/>
            <a:cs typeface="Times New Roman" panose="02020603050405020304" pitchFamily="18" charset="0"/>
          </a:endParaRPr>
        </a:p>
      </dgm:t>
    </dgm:pt>
    <dgm:pt modelId="{9F780377-CDF7-49F5-8AB1-DCD003F53918}" type="parTrans" cxnId="{F1427009-6489-4B34-B346-7B3AE140219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6FCC24D4-EFF8-447F-A133-3EC8578FF559}" type="sibTrans" cxnId="{F1427009-6489-4B34-B346-7B3AE140219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85D5E813-F214-4873-A7D9-B5E47A93D87C}">
      <dgm:prSet custT="1"/>
      <dgm:spPr/>
      <dgm:t>
        <a:bodyPr/>
        <a:lstStyle/>
        <a:p>
          <a:pPr indent="180000"/>
          <a:r>
            <a:rPr lang="ro-RO" sz="900" b="0" i="0" dirty="0">
              <a:latin typeface="+mn-lt"/>
              <a:cs typeface="Times New Roman" panose="02020603050405020304" pitchFamily="18" charset="0"/>
            </a:rPr>
            <a:t>Ideea pe care se bazează Parallel C# este că programatorul ar trebui să se concentreze pe structura corectă a programului</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folosind proprietățile locale și de paralelism ale funcțiilor.</a:t>
          </a:r>
          <a:endParaRPr lang="ro-RO" sz="900" dirty="0">
            <a:latin typeface="+mn-lt"/>
            <a:cs typeface="Times New Roman" panose="02020603050405020304" pitchFamily="18" charset="0"/>
          </a:endParaRPr>
        </a:p>
      </dgm:t>
    </dgm:pt>
    <dgm:pt modelId="{5A1B7088-605F-46CD-B2FF-B6C330380569}" type="parTrans" cxnId="{1C664233-6A35-4AD2-A64A-D92ED6ACB519}">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95392391-F593-4338-B21D-F8D563CDEEE6}" type="sibTrans" cxnId="{1C664233-6A35-4AD2-A64A-D92ED6ACB519}">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2B2D76E0-1F30-421C-B873-FE6AB097200C}" type="pres">
      <dgm:prSet presAssocID="{2EFA0FA2-3002-4F3D-8E6E-8B45FE0C902C}" presName="linear" presStyleCnt="0">
        <dgm:presLayoutVars>
          <dgm:animLvl val="lvl"/>
          <dgm:resizeHandles val="exact"/>
        </dgm:presLayoutVars>
      </dgm:prSet>
      <dgm:spPr/>
    </dgm:pt>
    <dgm:pt modelId="{71976746-706B-47F6-82C7-61D25989C525}" type="pres">
      <dgm:prSet presAssocID="{349F868B-9EB8-42C0-8D9C-1EC483DFAB47}" presName="parentText" presStyleLbl="node1" presStyleIdx="0" presStyleCnt="3">
        <dgm:presLayoutVars>
          <dgm:chMax val="0"/>
          <dgm:bulletEnabled val="1"/>
        </dgm:presLayoutVars>
      </dgm:prSet>
      <dgm:spPr/>
    </dgm:pt>
    <dgm:pt modelId="{5DA008E3-88F8-44C0-96FD-846E1250F153}" type="pres">
      <dgm:prSet presAssocID="{73098D4E-061C-4383-985F-C7FC7EAC13DD}" presName="spacer" presStyleCnt="0"/>
      <dgm:spPr/>
    </dgm:pt>
    <dgm:pt modelId="{E644E56A-26E8-4C7B-96C0-AF69AA744BE9}" type="pres">
      <dgm:prSet presAssocID="{ADA1C6ED-FA1E-4B30-AF8B-D894D066D34D}" presName="parentText" presStyleLbl="node1" presStyleIdx="1" presStyleCnt="3">
        <dgm:presLayoutVars>
          <dgm:chMax val="0"/>
          <dgm:bulletEnabled val="1"/>
        </dgm:presLayoutVars>
      </dgm:prSet>
      <dgm:spPr/>
    </dgm:pt>
    <dgm:pt modelId="{C36CAA26-E7BA-4749-92A8-73BB57727B41}" type="pres">
      <dgm:prSet presAssocID="{6FCC24D4-EFF8-447F-A133-3EC8578FF559}" presName="spacer" presStyleCnt="0"/>
      <dgm:spPr/>
    </dgm:pt>
    <dgm:pt modelId="{74FC4AA3-FC9D-4526-BED7-B8611D3E6C96}" type="pres">
      <dgm:prSet presAssocID="{85D5E813-F214-4873-A7D9-B5E47A93D87C}" presName="parentText" presStyleLbl="node1" presStyleIdx="2" presStyleCnt="3">
        <dgm:presLayoutVars>
          <dgm:chMax val="0"/>
          <dgm:bulletEnabled val="1"/>
        </dgm:presLayoutVars>
      </dgm:prSet>
      <dgm:spPr/>
    </dgm:pt>
  </dgm:ptLst>
  <dgm:cxnLst>
    <dgm:cxn modelId="{F1427009-6489-4B34-B346-7B3AE1402198}" srcId="{2EFA0FA2-3002-4F3D-8E6E-8B45FE0C902C}" destId="{ADA1C6ED-FA1E-4B30-AF8B-D894D066D34D}" srcOrd="1" destOrd="0" parTransId="{9F780377-CDF7-49F5-8AB1-DCD003F53918}" sibTransId="{6FCC24D4-EFF8-447F-A133-3EC8578FF559}"/>
    <dgm:cxn modelId="{1C664233-6A35-4AD2-A64A-D92ED6ACB519}" srcId="{2EFA0FA2-3002-4F3D-8E6E-8B45FE0C902C}" destId="{85D5E813-F214-4873-A7D9-B5E47A93D87C}" srcOrd="2" destOrd="0" parTransId="{5A1B7088-605F-46CD-B2FF-B6C330380569}" sibTransId="{95392391-F593-4338-B21D-F8D563CDEEE6}"/>
    <dgm:cxn modelId="{43DCC23A-A818-48D7-BF1A-589A0A735B71}" srcId="{2EFA0FA2-3002-4F3D-8E6E-8B45FE0C902C}" destId="{349F868B-9EB8-42C0-8D9C-1EC483DFAB47}" srcOrd="0" destOrd="0" parTransId="{E77F600F-FEC4-4798-918E-6C1D84DC5169}" sibTransId="{73098D4E-061C-4383-985F-C7FC7EAC13DD}"/>
    <dgm:cxn modelId="{8FC160C2-56F6-4D52-8335-2E7953B9A74E}" type="presOf" srcId="{349F868B-9EB8-42C0-8D9C-1EC483DFAB47}" destId="{71976746-706B-47F6-82C7-61D25989C525}" srcOrd="0" destOrd="0" presId="urn:microsoft.com/office/officeart/2005/8/layout/vList2"/>
    <dgm:cxn modelId="{2BA059DD-A251-440A-9125-74ECE718DA71}" type="presOf" srcId="{85D5E813-F214-4873-A7D9-B5E47A93D87C}" destId="{74FC4AA3-FC9D-4526-BED7-B8611D3E6C96}" srcOrd="0" destOrd="0" presId="urn:microsoft.com/office/officeart/2005/8/layout/vList2"/>
    <dgm:cxn modelId="{31CFD7F6-C4BD-4853-AD67-9942567543D6}" type="presOf" srcId="{ADA1C6ED-FA1E-4B30-AF8B-D894D066D34D}" destId="{E644E56A-26E8-4C7B-96C0-AF69AA744BE9}" srcOrd="0" destOrd="0" presId="urn:microsoft.com/office/officeart/2005/8/layout/vList2"/>
    <dgm:cxn modelId="{8C76A4FF-996A-4EF2-9EFC-E6609BCCAFC8}" type="presOf" srcId="{2EFA0FA2-3002-4F3D-8E6E-8B45FE0C902C}" destId="{2B2D76E0-1F30-421C-B873-FE6AB097200C}" srcOrd="0" destOrd="0" presId="urn:microsoft.com/office/officeart/2005/8/layout/vList2"/>
    <dgm:cxn modelId="{0FE23F0C-A4E9-4F7C-9D0F-68E8E06F268D}" type="presParOf" srcId="{2B2D76E0-1F30-421C-B873-FE6AB097200C}" destId="{71976746-706B-47F6-82C7-61D25989C525}" srcOrd="0" destOrd="0" presId="urn:microsoft.com/office/officeart/2005/8/layout/vList2"/>
    <dgm:cxn modelId="{13E7B467-A9B1-41E9-A972-603E37DBBDD0}" type="presParOf" srcId="{2B2D76E0-1F30-421C-B873-FE6AB097200C}" destId="{5DA008E3-88F8-44C0-96FD-846E1250F153}" srcOrd="1" destOrd="0" presId="urn:microsoft.com/office/officeart/2005/8/layout/vList2"/>
    <dgm:cxn modelId="{09962F62-3C9C-49AE-8A0A-94B7D4A18F80}" type="presParOf" srcId="{2B2D76E0-1F30-421C-B873-FE6AB097200C}" destId="{E644E56A-26E8-4C7B-96C0-AF69AA744BE9}" srcOrd="2" destOrd="0" presId="urn:microsoft.com/office/officeart/2005/8/layout/vList2"/>
    <dgm:cxn modelId="{0A5C3B38-2A5C-4D4B-BB9E-BCF50D492B93}" type="presParOf" srcId="{2B2D76E0-1F30-421C-B873-FE6AB097200C}" destId="{C36CAA26-E7BA-4749-92A8-73BB57727B41}" srcOrd="3" destOrd="0" presId="urn:microsoft.com/office/officeart/2005/8/layout/vList2"/>
    <dgm:cxn modelId="{AC024B33-A2B8-46E7-AE92-CF97442476C6}" type="presParOf" srcId="{2B2D76E0-1F30-421C-B873-FE6AB097200C}" destId="{74FC4AA3-FC9D-4526-BED7-B8611D3E6C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39FE-1D12-4D92-9781-8CA90E5BC2B7}">
      <dsp:nvSpPr>
        <dsp:cNvPr id="0" name=""/>
        <dsp:cNvSpPr/>
      </dsp:nvSpPr>
      <dsp:spPr>
        <a:xfrm>
          <a:off x="0" y="168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Multe motoare de jocuri video încep ca și motoare cu un singur fir de execuție, dar multe din funcționalități ajung să fie împărțite pe mai multe fire de execuție. Acest lucru poate duce la probleme de sincronizare a firelor de execuție și la probleme în accesarea datelor.</a:t>
          </a:r>
          <a:endParaRPr lang="ro-RO" sz="900" kern="1200" dirty="0">
            <a:latin typeface="+mn-lt"/>
            <a:cs typeface="Times New Roman" panose="02020603050405020304" pitchFamily="18" charset="0"/>
          </a:endParaRPr>
        </a:p>
      </dsp:txBody>
      <dsp:txXfrm>
        <a:off x="30157" y="47038"/>
        <a:ext cx="7657186" cy="557446"/>
      </dsp:txXfrm>
    </dsp:sp>
    <dsp:sp modelId="{69DB2546-FC65-4A3C-AAA3-FD2E33642220}">
      <dsp:nvSpPr>
        <dsp:cNvPr id="0" name=""/>
        <dsp:cNvSpPr/>
      </dsp:nvSpPr>
      <dsp:spPr>
        <a:xfrm>
          <a:off x="0" y="7296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Folosind mecanisme de sincronizare furnizate atât de limbajul de programare, cât și de uneltele sistemului de operare, se pot remedia problemele menționate anterior, dar în maj</a:t>
          </a:r>
          <a:r>
            <a:rPr lang="en-US" sz="900" b="0" i="0" kern="1200" dirty="0">
              <a:latin typeface="+mn-lt"/>
              <a:cs typeface="Times New Roman" panose="02020603050405020304" pitchFamily="18" charset="0"/>
            </a:rPr>
            <a:t>o</a:t>
          </a:r>
          <a:r>
            <a:rPr lang="ro-RO" sz="900" b="0" i="0" kern="1200" dirty="0">
              <a:latin typeface="+mn-lt"/>
              <a:cs typeface="Times New Roman" panose="02020603050405020304" pitchFamily="18" charset="0"/>
            </a:rPr>
            <a:t>ritatea cazurilor se p</a:t>
          </a:r>
          <a:r>
            <a:rPr lang="en-US" sz="900" b="0" i="0" kern="1200" dirty="0">
              <a:latin typeface="+mn-lt"/>
              <a:cs typeface="Times New Roman" panose="02020603050405020304" pitchFamily="18" charset="0"/>
            </a:rPr>
            <a:t>o</a:t>
          </a:r>
          <a:r>
            <a:rPr lang="ro-RO" sz="900" b="0" i="0" kern="1200" dirty="0">
              <a:latin typeface="+mn-lt"/>
              <a:cs typeface="Times New Roman" panose="02020603050405020304" pitchFamily="18" charset="0"/>
            </a:rPr>
            <a:t>ate ajunge la inactivitatea firelor de execuție în timpul sincronizării.</a:t>
          </a:r>
          <a:endParaRPr lang="ro-RO" sz="900" kern="1200" dirty="0">
            <a:latin typeface="+mn-lt"/>
            <a:cs typeface="Times New Roman" panose="02020603050405020304" pitchFamily="18" charset="0"/>
          </a:endParaRPr>
        </a:p>
      </dsp:txBody>
      <dsp:txXfrm>
        <a:off x="30157" y="759838"/>
        <a:ext cx="7657186" cy="557446"/>
      </dsp:txXfrm>
    </dsp:sp>
    <dsp:sp modelId="{BE59D080-D3D6-476B-893D-472F9115D1E2}">
      <dsp:nvSpPr>
        <dsp:cNvPr id="0" name=""/>
        <dsp:cNvSpPr/>
      </dsp:nvSpPr>
      <dsp:spPr>
        <a:xfrm>
          <a:off x="0" y="14424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Dacă există fire de execuție în așteptare, se poate ajunge la un timp de procesare mai mare, la o frecvență de cadre mai mică și la diminuarea fluidității simulării.</a:t>
          </a:r>
          <a:endParaRPr lang="ro-RO" sz="900" kern="1200" dirty="0">
            <a:latin typeface="+mn-lt"/>
            <a:cs typeface="Times New Roman" panose="02020603050405020304" pitchFamily="18" charset="0"/>
          </a:endParaRPr>
        </a:p>
      </dsp:txBody>
      <dsp:txXfrm>
        <a:off x="30157" y="1472638"/>
        <a:ext cx="7657186" cy="557446"/>
      </dsp:txXfrm>
    </dsp:sp>
    <dsp:sp modelId="{233C990B-134A-48E3-A189-46F22555CA3C}">
      <dsp:nvSpPr>
        <dsp:cNvPr id="0" name=""/>
        <dsp:cNvSpPr/>
      </dsp:nvSpPr>
      <dsp:spPr>
        <a:xfrm>
          <a:off x="0" y="21552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Pentru a putea minimiza timpul de sincronizare, se poate utiliza un model de organizare a datelor bazat pe principii de programare orientată pe date.</a:t>
          </a:r>
          <a:endParaRPr lang="ro-RO" sz="900" kern="1200" dirty="0">
            <a:latin typeface="+mn-lt"/>
            <a:cs typeface="Times New Roman" panose="02020603050405020304" pitchFamily="18" charset="0"/>
          </a:endParaRPr>
        </a:p>
      </dsp:txBody>
      <dsp:txXfrm>
        <a:off x="30157" y="2185438"/>
        <a:ext cx="7657186" cy="557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53BB8-52D3-4522-93D1-4AFA4A731DB0}">
      <dsp:nvSpPr>
        <dsp:cNvPr id="0" name=""/>
        <dsp:cNvSpPr/>
      </dsp:nvSpPr>
      <dsp:spPr>
        <a:xfrm>
          <a:off x="1228501" y="0"/>
          <a:ext cx="927205" cy="713238"/>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Motor joc video</a:t>
          </a:r>
          <a:endParaRPr lang="en-US" sz="800" kern="1200" dirty="0">
            <a:latin typeface="+mn-lt"/>
            <a:cs typeface="Times New Roman" panose="02020603050405020304" pitchFamily="18" charset="0"/>
          </a:endParaRPr>
        </a:p>
      </dsp:txBody>
      <dsp:txXfrm>
        <a:off x="1249391" y="20890"/>
        <a:ext cx="885425" cy="671458"/>
      </dsp:txXfrm>
    </dsp:sp>
    <dsp:sp modelId="{4A896DBE-F180-44CD-B66D-AB50F1143598}">
      <dsp:nvSpPr>
        <dsp:cNvPr id="0" name=""/>
        <dsp:cNvSpPr/>
      </dsp:nvSpPr>
      <dsp:spPr>
        <a:xfrm>
          <a:off x="1645197" y="713238"/>
          <a:ext cx="91440" cy="381879"/>
        </a:xfrm>
        <a:custGeom>
          <a:avLst/>
          <a:gdLst/>
          <a:ahLst/>
          <a:cxnLst/>
          <a:rect l="0" t="0" r="0" b="0"/>
          <a:pathLst>
            <a:path>
              <a:moveTo>
                <a:pt x="46906" y="0"/>
              </a:moveTo>
              <a:lnTo>
                <a:pt x="46906" y="190939"/>
              </a:lnTo>
              <a:lnTo>
                <a:pt x="45720" y="190939"/>
              </a:lnTo>
              <a:lnTo>
                <a:pt x="45720" y="381879"/>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535F8-86E3-402E-8B19-8B45722E9CDB}">
      <dsp:nvSpPr>
        <dsp:cNvPr id="0" name=""/>
        <dsp:cNvSpPr/>
      </dsp:nvSpPr>
      <dsp:spPr>
        <a:xfrm>
          <a:off x="1252738" y="1095118"/>
          <a:ext cx="876358" cy="674118"/>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Motor fizică</a:t>
          </a:r>
        </a:p>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(corpuri rigide + statice)</a:t>
          </a:r>
          <a:endParaRPr lang="en-US" sz="800" kern="1200" dirty="0">
            <a:latin typeface="+mn-lt"/>
            <a:cs typeface="Times New Roman" panose="02020603050405020304" pitchFamily="18" charset="0"/>
          </a:endParaRPr>
        </a:p>
      </dsp:txBody>
      <dsp:txXfrm>
        <a:off x="1272482" y="1114862"/>
        <a:ext cx="836870" cy="634630"/>
      </dsp:txXfrm>
    </dsp:sp>
    <dsp:sp modelId="{6C23E832-4E16-46FB-8FF0-91925D523B64}">
      <dsp:nvSpPr>
        <dsp:cNvPr id="0" name=""/>
        <dsp:cNvSpPr/>
      </dsp:nvSpPr>
      <dsp:spPr>
        <a:xfrm>
          <a:off x="503103" y="1769236"/>
          <a:ext cx="1187813" cy="381879"/>
        </a:xfrm>
        <a:custGeom>
          <a:avLst/>
          <a:gdLst/>
          <a:ahLst/>
          <a:cxnLst/>
          <a:rect l="0" t="0" r="0" b="0"/>
          <a:pathLst>
            <a:path>
              <a:moveTo>
                <a:pt x="1187813" y="0"/>
              </a:moveTo>
              <a:lnTo>
                <a:pt x="1187813" y="190939"/>
              </a:lnTo>
              <a:lnTo>
                <a:pt x="0" y="190939"/>
              </a:lnTo>
              <a:lnTo>
                <a:pt x="0" y="38187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92903-D3E0-4FE0-80C9-05707137F9C8}">
      <dsp:nvSpPr>
        <dsp:cNvPr id="0" name=""/>
        <dsp:cNvSpPr/>
      </dsp:nvSpPr>
      <dsp:spPr>
        <a:xfrm>
          <a:off x="44376" y="2151116"/>
          <a:ext cx="917453" cy="713238"/>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Simulare corpuri rigide</a:t>
          </a:r>
          <a:endParaRPr lang="en-US" sz="800" kern="1200" dirty="0">
            <a:latin typeface="+mn-lt"/>
            <a:cs typeface="Times New Roman" panose="02020603050405020304" pitchFamily="18" charset="0"/>
          </a:endParaRPr>
        </a:p>
      </dsp:txBody>
      <dsp:txXfrm>
        <a:off x="65266" y="2172006"/>
        <a:ext cx="875673" cy="671458"/>
      </dsp:txXfrm>
    </dsp:sp>
    <dsp:sp modelId="{949A5A71-46D7-4D57-BEBB-8EE8B917CA0C}">
      <dsp:nvSpPr>
        <dsp:cNvPr id="0" name=""/>
        <dsp:cNvSpPr/>
      </dsp:nvSpPr>
      <dsp:spPr>
        <a:xfrm>
          <a:off x="1644475" y="1769236"/>
          <a:ext cx="91440" cy="390444"/>
        </a:xfrm>
        <a:custGeom>
          <a:avLst/>
          <a:gdLst/>
          <a:ahLst/>
          <a:cxnLst/>
          <a:rect l="0" t="0" r="0" b="0"/>
          <a:pathLst>
            <a:path>
              <a:moveTo>
                <a:pt x="46442" y="0"/>
              </a:moveTo>
              <a:lnTo>
                <a:pt x="46442" y="195222"/>
              </a:lnTo>
              <a:lnTo>
                <a:pt x="45720" y="195222"/>
              </a:lnTo>
              <a:lnTo>
                <a:pt x="45720" y="390444"/>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F0609-60D7-4E97-BDFC-EF9CDBDBBDF9}">
      <dsp:nvSpPr>
        <dsp:cNvPr id="0" name=""/>
        <dsp:cNvSpPr/>
      </dsp:nvSpPr>
      <dsp:spPr>
        <a:xfrm>
          <a:off x="1244929" y="2159681"/>
          <a:ext cx="890531" cy="704673"/>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Detectare coliziuni</a:t>
          </a:r>
          <a:endParaRPr lang="en-US" sz="800" kern="1200" dirty="0">
            <a:latin typeface="+mn-lt"/>
            <a:cs typeface="Times New Roman" panose="02020603050405020304" pitchFamily="18" charset="0"/>
          </a:endParaRPr>
        </a:p>
      </dsp:txBody>
      <dsp:txXfrm>
        <a:off x="1265568" y="2180320"/>
        <a:ext cx="849253" cy="663395"/>
      </dsp:txXfrm>
    </dsp:sp>
    <dsp:sp modelId="{934EC0BD-936B-4096-9FDF-61975904A7E5}">
      <dsp:nvSpPr>
        <dsp:cNvPr id="0" name=""/>
        <dsp:cNvSpPr/>
      </dsp:nvSpPr>
      <dsp:spPr>
        <a:xfrm>
          <a:off x="1690917" y="1769236"/>
          <a:ext cx="1163433" cy="421000"/>
        </a:xfrm>
        <a:custGeom>
          <a:avLst/>
          <a:gdLst/>
          <a:ahLst/>
          <a:cxnLst/>
          <a:rect l="0" t="0" r="0" b="0"/>
          <a:pathLst>
            <a:path>
              <a:moveTo>
                <a:pt x="0" y="0"/>
              </a:moveTo>
              <a:lnTo>
                <a:pt x="0" y="210500"/>
              </a:lnTo>
              <a:lnTo>
                <a:pt x="1163433" y="210500"/>
              </a:lnTo>
              <a:lnTo>
                <a:pt x="1163433" y="42100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862184-5769-421B-B252-489456FCE009}">
      <dsp:nvSpPr>
        <dsp:cNvPr id="0" name=""/>
        <dsp:cNvSpPr/>
      </dsp:nvSpPr>
      <dsp:spPr>
        <a:xfrm>
          <a:off x="2412952" y="2190236"/>
          <a:ext cx="882796" cy="674118"/>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Rezolvare coliziuni</a:t>
          </a:r>
          <a:endParaRPr lang="en-US" sz="800" kern="1200" dirty="0">
            <a:latin typeface="+mn-lt"/>
            <a:cs typeface="Times New Roman" panose="02020603050405020304" pitchFamily="18" charset="0"/>
          </a:endParaRPr>
        </a:p>
      </dsp:txBody>
      <dsp:txXfrm>
        <a:off x="2432696" y="2209980"/>
        <a:ext cx="843308" cy="634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51C8-BD49-4F1F-BB0B-C7EAD8559940}">
      <dsp:nvSpPr>
        <dsp:cNvPr id="0" name=""/>
        <dsp:cNvSpPr/>
      </dsp:nvSpPr>
      <dsp:spPr>
        <a:xfrm>
          <a:off x="1728639" y="0"/>
          <a:ext cx="912277" cy="688471"/>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n-lt"/>
              <a:cs typeface="Times New Roman" panose="02020603050405020304" pitchFamily="18" charset="0"/>
            </a:rPr>
            <a:t>Pool-</a:t>
          </a:r>
          <a:r>
            <a:rPr lang="ro-RO" sz="800" kern="1200" noProof="0" dirty="0">
              <a:latin typeface="+mn-lt"/>
              <a:cs typeface="Times New Roman" panose="02020603050405020304" pitchFamily="18" charset="0"/>
            </a:rPr>
            <a:t>uri</a:t>
          </a:r>
          <a:r>
            <a:rPr lang="en-US" sz="800" kern="1200" dirty="0">
              <a:latin typeface="+mn-lt"/>
              <a:cs typeface="Times New Roman" panose="02020603050405020304" pitchFamily="18" charset="0"/>
            </a:rPr>
            <a:t> de </a:t>
          </a:r>
          <a:r>
            <a:rPr lang="ro-RO" sz="800" kern="1200" dirty="0">
              <a:latin typeface="+mn-lt"/>
              <a:cs typeface="Times New Roman" panose="02020603050405020304" pitchFamily="18" charset="0"/>
            </a:rPr>
            <a:t>obiecte</a:t>
          </a:r>
          <a:endParaRPr lang="en-US" sz="800" kern="1200" dirty="0">
            <a:latin typeface="+mn-lt"/>
            <a:cs typeface="Times New Roman" panose="02020603050405020304" pitchFamily="18" charset="0"/>
          </a:endParaRPr>
        </a:p>
      </dsp:txBody>
      <dsp:txXfrm>
        <a:off x="1748804" y="20165"/>
        <a:ext cx="871947" cy="648141"/>
      </dsp:txXfrm>
    </dsp:sp>
    <dsp:sp modelId="{42F73F48-FB76-4CB7-9CAC-9F4FF821D250}">
      <dsp:nvSpPr>
        <dsp:cNvPr id="0" name=""/>
        <dsp:cNvSpPr/>
      </dsp:nvSpPr>
      <dsp:spPr>
        <a:xfrm>
          <a:off x="454580" y="688471"/>
          <a:ext cx="1730197" cy="244378"/>
        </a:xfrm>
        <a:custGeom>
          <a:avLst/>
          <a:gdLst/>
          <a:ahLst/>
          <a:cxnLst/>
          <a:rect l="0" t="0" r="0" b="0"/>
          <a:pathLst>
            <a:path>
              <a:moveTo>
                <a:pt x="1730197" y="0"/>
              </a:moveTo>
              <a:lnTo>
                <a:pt x="1730197" y="122189"/>
              </a:lnTo>
              <a:lnTo>
                <a:pt x="0" y="122189"/>
              </a:lnTo>
              <a:lnTo>
                <a:pt x="0"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06E045-2C52-44B8-8036-ECFE1C83FFEB}">
      <dsp:nvSpPr>
        <dsp:cNvPr id="0" name=""/>
        <dsp:cNvSpPr/>
      </dsp:nvSpPr>
      <dsp:spPr>
        <a:xfrm>
          <a:off x="8431" y="932849"/>
          <a:ext cx="892298" cy="688471"/>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Număr de obiecte</a:t>
          </a:r>
          <a:endParaRPr lang="en-US" sz="800" kern="1200" dirty="0">
            <a:latin typeface="+mn-lt"/>
            <a:cs typeface="Times New Roman" panose="02020603050405020304" pitchFamily="18" charset="0"/>
          </a:endParaRPr>
        </a:p>
      </dsp:txBody>
      <dsp:txXfrm>
        <a:off x="28596" y="953014"/>
        <a:ext cx="851968" cy="648141"/>
      </dsp:txXfrm>
    </dsp:sp>
    <dsp:sp modelId="{BEE6AF25-98AF-48EB-A207-AC35CD0163A3}">
      <dsp:nvSpPr>
        <dsp:cNvPr id="0" name=""/>
        <dsp:cNvSpPr/>
      </dsp:nvSpPr>
      <dsp:spPr>
        <a:xfrm>
          <a:off x="1617579" y="688471"/>
          <a:ext cx="567199" cy="244378"/>
        </a:xfrm>
        <a:custGeom>
          <a:avLst/>
          <a:gdLst/>
          <a:ahLst/>
          <a:cxnLst/>
          <a:rect l="0" t="0" r="0" b="0"/>
          <a:pathLst>
            <a:path>
              <a:moveTo>
                <a:pt x="567199" y="0"/>
              </a:moveTo>
              <a:lnTo>
                <a:pt x="567199" y="122189"/>
              </a:lnTo>
              <a:lnTo>
                <a:pt x="0" y="122189"/>
              </a:lnTo>
              <a:lnTo>
                <a:pt x="0"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64AA4-5D19-43A9-8871-8A5DC1BF8BD1}">
      <dsp:nvSpPr>
        <dsp:cNvPr id="0" name=""/>
        <dsp:cNvSpPr/>
      </dsp:nvSpPr>
      <dsp:spPr>
        <a:xfrm>
          <a:off x="1174413" y="932849"/>
          <a:ext cx="886332" cy="688471"/>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Număr de bucăți (chunks)</a:t>
          </a:r>
          <a:endParaRPr lang="en-US" sz="800" kern="1200" dirty="0">
            <a:latin typeface="+mn-lt"/>
            <a:cs typeface="Times New Roman" panose="02020603050405020304" pitchFamily="18" charset="0"/>
          </a:endParaRPr>
        </a:p>
      </dsp:txBody>
      <dsp:txXfrm>
        <a:off x="1194578" y="953014"/>
        <a:ext cx="846002" cy="648141"/>
      </dsp:txXfrm>
    </dsp:sp>
    <dsp:sp modelId="{5C5974EB-010C-443A-9608-1A0A04D5840D}">
      <dsp:nvSpPr>
        <dsp:cNvPr id="0" name=""/>
        <dsp:cNvSpPr/>
      </dsp:nvSpPr>
      <dsp:spPr>
        <a:xfrm>
          <a:off x="2184778" y="688471"/>
          <a:ext cx="587648" cy="244378"/>
        </a:xfrm>
        <a:custGeom>
          <a:avLst/>
          <a:gdLst/>
          <a:ahLst/>
          <a:cxnLst/>
          <a:rect l="0" t="0" r="0" b="0"/>
          <a:pathLst>
            <a:path>
              <a:moveTo>
                <a:pt x="0" y="0"/>
              </a:moveTo>
              <a:lnTo>
                <a:pt x="0" y="122189"/>
              </a:lnTo>
              <a:lnTo>
                <a:pt x="587648" y="122189"/>
              </a:lnTo>
              <a:lnTo>
                <a:pt x="587648"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DA14E8-E908-498C-9DEA-4C3CF83601F1}">
      <dsp:nvSpPr>
        <dsp:cNvPr id="0" name=""/>
        <dsp:cNvSpPr/>
      </dsp:nvSpPr>
      <dsp:spPr>
        <a:xfrm>
          <a:off x="2334428" y="932849"/>
          <a:ext cx="875996" cy="674750"/>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Pointer cu acces aleatoriu către fiecare obiect</a:t>
          </a:r>
          <a:endParaRPr lang="en-US" sz="800" kern="1200" dirty="0">
            <a:latin typeface="+mn-lt"/>
            <a:cs typeface="Times New Roman" panose="02020603050405020304" pitchFamily="18" charset="0"/>
          </a:endParaRPr>
        </a:p>
      </dsp:txBody>
      <dsp:txXfrm>
        <a:off x="2354191" y="952612"/>
        <a:ext cx="836470" cy="635224"/>
      </dsp:txXfrm>
    </dsp:sp>
    <dsp:sp modelId="{892DFACC-35C0-49F8-9237-1B5B5358DD65}">
      <dsp:nvSpPr>
        <dsp:cNvPr id="0" name=""/>
        <dsp:cNvSpPr/>
      </dsp:nvSpPr>
      <dsp:spPr>
        <a:xfrm>
          <a:off x="2184778" y="688471"/>
          <a:ext cx="1737838" cy="244378"/>
        </a:xfrm>
        <a:custGeom>
          <a:avLst/>
          <a:gdLst/>
          <a:ahLst/>
          <a:cxnLst/>
          <a:rect l="0" t="0" r="0" b="0"/>
          <a:pathLst>
            <a:path>
              <a:moveTo>
                <a:pt x="0" y="0"/>
              </a:moveTo>
              <a:lnTo>
                <a:pt x="0" y="122189"/>
              </a:lnTo>
              <a:lnTo>
                <a:pt x="1737838" y="122189"/>
              </a:lnTo>
              <a:lnTo>
                <a:pt x="1737838"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B6731-3A5E-41E1-A534-5E0A84BF3691}">
      <dsp:nvSpPr>
        <dsp:cNvPr id="0" name=""/>
        <dsp:cNvSpPr/>
      </dsp:nvSpPr>
      <dsp:spPr>
        <a:xfrm>
          <a:off x="3484107" y="932849"/>
          <a:ext cx="877017" cy="674750"/>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Pointer direct către bucățile cu acces secvențial către obiecte</a:t>
          </a:r>
          <a:endParaRPr lang="en-US" sz="800" kern="1200" dirty="0">
            <a:latin typeface="+mn-lt"/>
            <a:cs typeface="Times New Roman" panose="02020603050405020304" pitchFamily="18" charset="0"/>
          </a:endParaRPr>
        </a:p>
      </dsp:txBody>
      <dsp:txXfrm>
        <a:off x="3503870" y="952612"/>
        <a:ext cx="837491" cy="635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C49DA-A4F1-4FB5-9309-4A4C23D65FBF}">
      <dsp:nvSpPr>
        <dsp:cNvPr id="0" name=""/>
        <dsp:cNvSpPr/>
      </dsp:nvSpPr>
      <dsp:spPr>
        <a:xfrm>
          <a:off x="318105" y="653749"/>
          <a:ext cx="1135364" cy="567682"/>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Subsarcini motor fizică</a:t>
          </a:r>
          <a:endParaRPr lang="en-US" sz="800" kern="1200" dirty="0">
            <a:latin typeface="+mn-lt"/>
            <a:cs typeface="Times New Roman" panose="02020603050405020304" pitchFamily="18" charset="0"/>
          </a:endParaRPr>
        </a:p>
      </dsp:txBody>
      <dsp:txXfrm>
        <a:off x="334732" y="670376"/>
        <a:ext cx="1102110" cy="534428"/>
      </dsp:txXfrm>
    </dsp:sp>
    <dsp:sp modelId="{D7C83777-BF6F-49C5-B47E-9A3B2DD0E574}">
      <dsp:nvSpPr>
        <dsp:cNvPr id="0" name=""/>
        <dsp:cNvSpPr/>
      </dsp:nvSpPr>
      <dsp:spPr>
        <a:xfrm rot="19664455">
          <a:off x="1359071" y="583927"/>
          <a:ext cx="1223112" cy="54492"/>
        </a:xfrm>
        <a:custGeom>
          <a:avLst/>
          <a:gdLst/>
          <a:ahLst/>
          <a:cxnLst/>
          <a:rect l="0" t="0" r="0" b="0"/>
          <a:pathLst>
            <a:path>
              <a:moveTo>
                <a:pt x="0" y="27246"/>
              </a:moveTo>
              <a:lnTo>
                <a:pt x="1223112"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0050" y="580596"/>
        <a:ext cx="61155" cy="61155"/>
      </dsp:txXfrm>
    </dsp:sp>
    <dsp:sp modelId="{BD3EE763-E602-4F40-ACD5-E656A11A3047}">
      <dsp:nvSpPr>
        <dsp:cNvPr id="0" name=""/>
        <dsp:cNvSpPr/>
      </dsp:nvSpPr>
      <dsp:spPr>
        <a:xfrm>
          <a:off x="2487786" y="915"/>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Preluare număr de bucăți ce conțin obiectele jocului</a:t>
          </a:r>
          <a:endParaRPr lang="en-US" sz="800" kern="1200" dirty="0">
            <a:latin typeface="+mn-lt"/>
            <a:cs typeface="Times New Roman" panose="02020603050405020304" pitchFamily="18" charset="0"/>
          </a:endParaRPr>
        </a:p>
      </dsp:txBody>
      <dsp:txXfrm>
        <a:off x="2504413" y="17542"/>
        <a:ext cx="1102110" cy="534428"/>
      </dsp:txXfrm>
    </dsp:sp>
    <dsp:sp modelId="{73472B34-A47F-490E-A8AD-37608EFB73BB}">
      <dsp:nvSpPr>
        <dsp:cNvPr id="0" name=""/>
        <dsp:cNvSpPr/>
      </dsp:nvSpPr>
      <dsp:spPr>
        <a:xfrm rot="21578653">
          <a:off x="1453459" y="907140"/>
          <a:ext cx="1032133" cy="54492"/>
        </a:xfrm>
        <a:custGeom>
          <a:avLst/>
          <a:gdLst/>
          <a:ahLst/>
          <a:cxnLst/>
          <a:rect l="0" t="0" r="0" b="0"/>
          <a:pathLst>
            <a:path>
              <a:moveTo>
                <a:pt x="0" y="27246"/>
              </a:moveTo>
              <a:lnTo>
                <a:pt x="1032133"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3723" y="908583"/>
        <a:ext cx="51606" cy="51606"/>
      </dsp:txXfrm>
    </dsp:sp>
    <dsp:sp modelId="{0742EB60-B9BF-4FAD-8B75-6790035DB765}">
      <dsp:nvSpPr>
        <dsp:cNvPr id="0" name=""/>
        <dsp:cNvSpPr/>
      </dsp:nvSpPr>
      <dsp:spPr>
        <a:xfrm>
          <a:off x="2485583" y="647340"/>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Creare parametri de sincronizare conform numărului de bucăți</a:t>
          </a:r>
          <a:endParaRPr lang="en-US" sz="800" kern="1200" dirty="0">
            <a:latin typeface="+mn-lt"/>
            <a:cs typeface="Times New Roman" panose="02020603050405020304" pitchFamily="18" charset="0"/>
          </a:endParaRPr>
        </a:p>
      </dsp:txBody>
      <dsp:txXfrm>
        <a:off x="2502210" y="663967"/>
        <a:ext cx="1102110" cy="534428"/>
      </dsp:txXfrm>
    </dsp:sp>
    <dsp:sp modelId="{C9F554E0-1956-4624-8977-C1237A92F1CB}">
      <dsp:nvSpPr>
        <dsp:cNvPr id="0" name=""/>
        <dsp:cNvSpPr/>
      </dsp:nvSpPr>
      <dsp:spPr>
        <a:xfrm rot="1931445">
          <a:off x="1359150" y="1237219"/>
          <a:ext cx="1227143" cy="54492"/>
        </a:xfrm>
        <a:custGeom>
          <a:avLst/>
          <a:gdLst/>
          <a:ahLst/>
          <a:cxnLst/>
          <a:rect l="0" t="0" r="0" b="0"/>
          <a:pathLst>
            <a:path>
              <a:moveTo>
                <a:pt x="0" y="27246"/>
              </a:moveTo>
              <a:lnTo>
                <a:pt x="1227143"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2044" y="1233786"/>
        <a:ext cx="61357" cy="61357"/>
      </dsp:txXfrm>
    </dsp:sp>
    <dsp:sp modelId="{E9151228-0509-4834-BABA-790910F06BB3}">
      <dsp:nvSpPr>
        <dsp:cNvPr id="0" name=""/>
        <dsp:cNvSpPr/>
      </dsp:nvSpPr>
      <dsp:spPr>
        <a:xfrm>
          <a:off x="2491975" y="1307498"/>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Executare sarcini principale cu ajutorul parametrilor</a:t>
          </a:r>
          <a:endParaRPr lang="en-US" sz="800" kern="1200" dirty="0">
            <a:latin typeface="+mn-lt"/>
            <a:cs typeface="Times New Roman" panose="02020603050405020304" pitchFamily="18" charset="0"/>
          </a:endParaRPr>
        </a:p>
      </dsp:txBody>
      <dsp:txXfrm>
        <a:off x="2508602" y="1324125"/>
        <a:ext cx="1102110" cy="534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76746-706B-47F6-82C7-61D25989C525}">
      <dsp:nvSpPr>
        <dsp:cNvPr id="0" name=""/>
        <dsp:cNvSpPr/>
      </dsp:nvSpPr>
      <dsp:spPr>
        <a:xfrm>
          <a:off x="0" y="137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În această lucrare este prezentat limbajul de programare Parallel C#. Caracteristica principală este combinare</a:t>
          </a:r>
          <a:r>
            <a:rPr lang="en-US" sz="900" b="0" i="0" kern="1200" dirty="0">
              <a:latin typeface="+mn-lt"/>
              <a:cs typeface="Times New Roman" panose="02020603050405020304" pitchFamily="18" charset="0"/>
            </a:rPr>
            <a:t>a</a:t>
          </a:r>
          <a:r>
            <a:rPr lang="ro-RO" sz="900" b="0" i="0" kern="1200" dirty="0">
              <a:latin typeface="+mn-lt"/>
              <a:cs typeface="Times New Roman" panose="02020603050405020304" pitchFamily="18" charset="0"/>
            </a:rPr>
            <a:t> corzilor și funcțiilor de ordin superior într-un singur limbaj. Acest limbaj este o extindere a limbajului C# pentru programarea paralelă și simplifică sarcina de a scrie aplicații complexe multithread</a:t>
          </a:r>
          <a:r>
            <a:rPr lang="en-US" sz="900" b="0" i="0" kern="1200" dirty="0">
              <a:latin typeface="+mn-lt"/>
              <a:cs typeface="Times New Roman" panose="02020603050405020304" pitchFamily="18" charset="0"/>
            </a:rPr>
            <a:t>ed</a:t>
          </a:r>
          <a:r>
            <a:rPr lang="ro-RO" sz="900" b="0" i="0" kern="1200" dirty="0">
              <a:latin typeface="+mn-lt"/>
              <a:cs typeface="Times New Roman" panose="02020603050405020304" pitchFamily="18" charset="0"/>
            </a:rPr>
            <a:t> și distribuite.</a:t>
          </a:r>
          <a:endParaRPr lang="ro-RO" sz="900" kern="1200" dirty="0">
            <a:latin typeface="+mn-lt"/>
            <a:cs typeface="Times New Roman" panose="02020603050405020304" pitchFamily="18" charset="0"/>
          </a:endParaRPr>
        </a:p>
      </dsp:txBody>
      <dsp:txXfrm>
        <a:off x="34726" y="48467"/>
        <a:ext cx="6200841" cy="641908"/>
      </dsp:txXfrm>
    </dsp:sp>
    <dsp:sp modelId="{E644E56A-26E8-4C7B-96C0-AF69AA744BE9}">
      <dsp:nvSpPr>
        <dsp:cNvPr id="0" name=""/>
        <dsp:cNvSpPr/>
      </dsp:nvSpPr>
      <dsp:spPr>
        <a:xfrm>
          <a:off x="0" y="8345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Prin combinarea corzilor</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cât și a funcțiilor de ordin superior</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se poate scăpa de notații precum „channel” și „channel handler”.</a:t>
          </a:r>
          <a:endParaRPr lang="ro-RO" sz="900" kern="1200" dirty="0">
            <a:latin typeface="+mn-lt"/>
            <a:cs typeface="Times New Roman" panose="02020603050405020304" pitchFamily="18" charset="0"/>
          </a:endParaRPr>
        </a:p>
      </dsp:txBody>
      <dsp:txXfrm>
        <a:off x="34726" y="869267"/>
        <a:ext cx="6200841" cy="641908"/>
      </dsp:txXfrm>
    </dsp:sp>
    <dsp:sp modelId="{74FC4AA3-FC9D-4526-BED7-B8611D3E6C96}">
      <dsp:nvSpPr>
        <dsp:cNvPr id="0" name=""/>
        <dsp:cNvSpPr/>
      </dsp:nvSpPr>
      <dsp:spPr>
        <a:xfrm>
          <a:off x="0" y="16553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Ideea pe care se bazează Parallel C# este că programatorul ar trebui să se concentreze pe structura corectă a programului</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folosind proprietățile locale și de paralelism ale funcțiilor.</a:t>
          </a:r>
          <a:endParaRPr lang="ro-RO" sz="900" kern="1200" dirty="0">
            <a:latin typeface="+mn-lt"/>
            <a:cs typeface="Times New Roman" panose="02020603050405020304" pitchFamily="18" charset="0"/>
          </a:endParaRPr>
        </a:p>
      </dsp:txBody>
      <dsp:txXfrm>
        <a:off x="34726" y="1690067"/>
        <a:ext cx="6200841"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ed143d5643_2_15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ed143d5643_2_15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297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ed143d5643_2_15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ed143d5643_2_15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39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ed143d5643_2_15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ed143d5643_2_15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11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084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070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d143d5643_2_15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d143d5643_2_1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845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d143d5643_2_14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d143d5643_2_14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143d5643_2_15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143d5643_2_15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ed143d5643_2_15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ed143d5643_2_15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70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ed143d5643_2_15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ed143d5643_2_15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373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d143d5643_2_14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d143d5643_2_1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6037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ed143d5643_2_15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ed143d5643_2_15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102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1134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4863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e912e963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e912e963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8115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4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8517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143d5643_2_15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143d5643_2_15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5261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250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ed143d5643_2_16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ed143d5643_2_16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93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c8bb10418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c8bb10418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460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977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428525" y="2257725"/>
            <a:ext cx="3128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7" name="Google Shape;107;p17"/>
          <p:cNvSpPr txBox="1">
            <a:spLocks noGrp="1"/>
          </p:cNvSpPr>
          <p:nvPr>
            <p:ph type="subTitle" idx="1"/>
          </p:nvPr>
        </p:nvSpPr>
        <p:spPr>
          <a:xfrm flipH="1">
            <a:off x="428525" y="3099525"/>
            <a:ext cx="3128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8" name="Google Shape;108;p17"/>
          <p:cNvSpPr txBox="1">
            <a:spLocks noGrp="1"/>
          </p:cNvSpPr>
          <p:nvPr>
            <p:ph type="title" idx="2" hasCustomPrompt="1"/>
          </p:nvPr>
        </p:nvSpPr>
        <p:spPr>
          <a:xfrm flipH="1">
            <a:off x="1608425" y="1035675"/>
            <a:ext cx="19485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Clr>
                <a:schemeClr val="lt1"/>
              </a:buClr>
              <a:buSzPts val="8900"/>
              <a:buNone/>
              <a:defRPr sz="8900">
                <a:solidFill>
                  <a:schemeClr val="lt1"/>
                </a:solidFill>
              </a:defRPr>
            </a:lvl2pPr>
            <a:lvl3pPr lvl="2" algn="r" rtl="0">
              <a:spcBef>
                <a:spcPts val="0"/>
              </a:spcBef>
              <a:spcAft>
                <a:spcPts val="0"/>
              </a:spcAft>
              <a:buClr>
                <a:schemeClr val="lt1"/>
              </a:buClr>
              <a:buSzPts val="8900"/>
              <a:buNone/>
              <a:defRPr sz="8900">
                <a:solidFill>
                  <a:schemeClr val="lt1"/>
                </a:solidFill>
              </a:defRPr>
            </a:lvl3pPr>
            <a:lvl4pPr lvl="3" algn="r" rtl="0">
              <a:spcBef>
                <a:spcPts val="0"/>
              </a:spcBef>
              <a:spcAft>
                <a:spcPts val="0"/>
              </a:spcAft>
              <a:buClr>
                <a:schemeClr val="lt1"/>
              </a:buClr>
              <a:buSzPts val="8900"/>
              <a:buNone/>
              <a:defRPr sz="8900">
                <a:solidFill>
                  <a:schemeClr val="lt1"/>
                </a:solidFill>
              </a:defRPr>
            </a:lvl4pPr>
            <a:lvl5pPr lvl="4" algn="r" rtl="0">
              <a:spcBef>
                <a:spcPts val="0"/>
              </a:spcBef>
              <a:spcAft>
                <a:spcPts val="0"/>
              </a:spcAft>
              <a:buClr>
                <a:schemeClr val="lt1"/>
              </a:buClr>
              <a:buSzPts val="8900"/>
              <a:buNone/>
              <a:defRPr sz="8900">
                <a:solidFill>
                  <a:schemeClr val="lt1"/>
                </a:solidFill>
              </a:defRPr>
            </a:lvl5pPr>
            <a:lvl6pPr lvl="5" algn="r" rtl="0">
              <a:spcBef>
                <a:spcPts val="0"/>
              </a:spcBef>
              <a:spcAft>
                <a:spcPts val="0"/>
              </a:spcAft>
              <a:buClr>
                <a:schemeClr val="lt1"/>
              </a:buClr>
              <a:buSzPts val="8900"/>
              <a:buNone/>
              <a:defRPr sz="8900">
                <a:solidFill>
                  <a:schemeClr val="lt1"/>
                </a:solidFill>
              </a:defRPr>
            </a:lvl6pPr>
            <a:lvl7pPr lvl="6" algn="r" rtl="0">
              <a:spcBef>
                <a:spcPts val="0"/>
              </a:spcBef>
              <a:spcAft>
                <a:spcPts val="0"/>
              </a:spcAft>
              <a:buClr>
                <a:schemeClr val="lt1"/>
              </a:buClr>
              <a:buSzPts val="8900"/>
              <a:buNone/>
              <a:defRPr sz="8900">
                <a:solidFill>
                  <a:schemeClr val="lt1"/>
                </a:solidFill>
              </a:defRPr>
            </a:lvl7pPr>
            <a:lvl8pPr lvl="7" algn="r" rtl="0">
              <a:spcBef>
                <a:spcPts val="0"/>
              </a:spcBef>
              <a:spcAft>
                <a:spcPts val="0"/>
              </a:spcAft>
              <a:buClr>
                <a:schemeClr val="lt1"/>
              </a:buClr>
              <a:buSzPts val="8900"/>
              <a:buNone/>
              <a:defRPr sz="8900">
                <a:solidFill>
                  <a:schemeClr val="lt1"/>
                </a:solidFill>
              </a:defRPr>
            </a:lvl8pPr>
            <a:lvl9pPr lvl="8" algn="r" rtl="0">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
  <p:cSld name="CUSTOM_11">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713225" y="1473363"/>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5" name="Google Shape;115;p18"/>
          <p:cNvSpPr txBox="1">
            <a:spLocks noGrp="1"/>
          </p:cNvSpPr>
          <p:nvPr>
            <p:ph type="title" hasCustomPrompt="1"/>
          </p:nvPr>
        </p:nvSpPr>
        <p:spPr>
          <a:xfrm>
            <a:off x="713225" y="795313"/>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a:spLocks noGrp="1"/>
          </p:cNvSpPr>
          <p:nvPr>
            <p:ph type="subTitle" idx="2"/>
          </p:nvPr>
        </p:nvSpPr>
        <p:spPr>
          <a:xfrm>
            <a:off x="713225" y="26830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7" name="Google Shape;117;p18"/>
          <p:cNvSpPr txBox="1">
            <a:spLocks noGrp="1"/>
          </p:cNvSpPr>
          <p:nvPr>
            <p:ph type="title" idx="3" hasCustomPrompt="1"/>
          </p:nvPr>
        </p:nvSpPr>
        <p:spPr>
          <a:xfrm>
            <a:off x="713225" y="2005007"/>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a:spLocks noGrp="1"/>
          </p:cNvSpPr>
          <p:nvPr>
            <p:ph type="subTitle" idx="4"/>
          </p:nvPr>
        </p:nvSpPr>
        <p:spPr>
          <a:xfrm>
            <a:off x="713225" y="38927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9" name="Google Shape;119;p18"/>
          <p:cNvSpPr txBox="1">
            <a:spLocks noGrp="1"/>
          </p:cNvSpPr>
          <p:nvPr>
            <p:ph type="title" idx="5" hasCustomPrompt="1"/>
          </p:nvPr>
        </p:nvSpPr>
        <p:spPr>
          <a:xfrm>
            <a:off x="713225" y="3214688"/>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6" name="Google Shape;126;p19"/>
          <p:cNvSpPr txBox="1">
            <a:spLocks noGrp="1"/>
          </p:cNvSpPr>
          <p:nvPr>
            <p:ph type="subTitle" idx="1"/>
          </p:nvPr>
        </p:nvSpPr>
        <p:spPr>
          <a:xfrm>
            <a:off x="781100"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27" name="Google Shape;127;p19"/>
          <p:cNvSpPr txBox="1">
            <a:spLocks noGrp="1"/>
          </p:cNvSpPr>
          <p:nvPr>
            <p:ph type="subTitle" idx="2"/>
          </p:nvPr>
        </p:nvSpPr>
        <p:spPr>
          <a:xfrm>
            <a:off x="3472159"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28" name="Google Shape;128;p19"/>
          <p:cNvSpPr txBox="1">
            <a:spLocks noGrp="1"/>
          </p:cNvSpPr>
          <p:nvPr>
            <p:ph type="subTitle" idx="3"/>
          </p:nvPr>
        </p:nvSpPr>
        <p:spPr>
          <a:xfrm>
            <a:off x="781100"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29" name="Google Shape;129;p19"/>
          <p:cNvSpPr txBox="1">
            <a:spLocks noGrp="1"/>
          </p:cNvSpPr>
          <p:nvPr>
            <p:ph type="subTitle" idx="4"/>
          </p:nvPr>
        </p:nvSpPr>
        <p:spPr>
          <a:xfrm>
            <a:off x="3472159"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30" name="Google Shape;130;p19"/>
          <p:cNvSpPr txBox="1">
            <a:spLocks noGrp="1"/>
          </p:cNvSpPr>
          <p:nvPr>
            <p:ph type="title" idx="5" hasCustomPrompt="1"/>
          </p:nvPr>
        </p:nvSpPr>
        <p:spPr>
          <a:xfrm>
            <a:off x="779725"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31" name="Google Shape;131;p19"/>
          <p:cNvSpPr txBox="1">
            <a:spLocks noGrp="1"/>
          </p:cNvSpPr>
          <p:nvPr>
            <p:ph type="title" idx="6" hasCustomPrompt="1"/>
          </p:nvPr>
        </p:nvSpPr>
        <p:spPr>
          <a:xfrm>
            <a:off x="347078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132" name="Google Shape;132;p19"/>
          <p:cNvSpPr txBox="1">
            <a:spLocks noGrp="1"/>
          </p:cNvSpPr>
          <p:nvPr>
            <p:ph type="subTitle" idx="7"/>
          </p:nvPr>
        </p:nvSpPr>
        <p:spPr>
          <a:xfrm>
            <a:off x="6195099"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33" name="Google Shape;133;p19"/>
          <p:cNvSpPr txBox="1">
            <a:spLocks noGrp="1"/>
          </p:cNvSpPr>
          <p:nvPr>
            <p:ph type="subTitle" idx="8"/>
          </p:nvPr>
        </p:nvSpPr>
        <p:spPr>
          <a:xfrm>
            <a:off x="6195099"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34" name="Google Shape;134;p19"/>
          <p:cNvSpPr txBox="1">
            <a:spLocks noGrp="1"/>
          </p:cNvSpPr>
          <p:nvPr>
            <p:ph type="title" idx="9" hasCustomPrompt="1"/>
          </p:nvPr>
        </p:nvSpPr>
        <p:spPr>
          <a:xfrm>
            <a:off x="619372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cxnSp>
        <p:nvCxnSpPr>
          <p:cNvPr id="135" name="Google Shape;135;p19"/>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38" name="Google Shape;138;p20"/>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51" name="Google Shape;151;p21"/>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54" name="Google Shape;154;p2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7787800" y="25059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21">
    <p:spTree>
      <p:nvGrpSpPr>
        <p:cNvPr id="1"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65" name="Google Shape;165;p2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CUSTOM_1_1">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13225" y="1338288"/>
            <a:ext cx="3440100" cy="955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7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5" name="Google Shape;175;p24"/>
          <p:cNvSpPr txBox="1">
            <a:spLocks noGrp="1"/>
          </p:cNvSpPr>
          <p:nvPr>
            <p:ph type="subTitle" idx="1"/>
          </p:nvPr>
        </p:nvSpPr>
        <p:spPr>
          <a:xfrm>
            <a:off x="713225" y="2314513"/>
            <a:ext cx="2639400" cy="118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76" name="Google Shape;176;p2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4438625" y="445025"/>
            <a:ext cx="3457800" cy="120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2" name="Google Shape;182;p25"/>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endParaRPr/>
          </a:p>
        </p:txBody>
      </p:sp>
      <p:cxnSp>
        <p:nvCxnSpPr>
          <p:cNvPr id="183" name="Google Shape;183;p25"/>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7">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6" name="Google Shape;186;p26"/>
          <p:cNvSpPr txBox="1">
            <a:spLocks noGrp="1"/>
          </p:cNvSpPr>
          <p:nvPr>
            <p:ph type="subTitle" idx="1"/>
          </p:nvPr>
        </p:nvSpPr>
        <p:spPr>
          <a:xfrm>
            <a:off x="713225" y="2028900"/>
            <a:ext cx="3066000" cy="1085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7" name="Google Shape;187;p26"/>
          <p:cNvGrpSpPr/>
          <p:nvPr/>
        </p:nvGrpSpPr>
        <p:grpSpPr>
          <a:xfrm>
            <a:off x="7748824" y="632675"/>
            <a:ext cx="636900" cy="3228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3" name="Google Shape;193;p27"/>
          <p:cNvSpPr txBox="1">
            <a:spLocks noGrp="1"/>
          </p:cNvSpPr>
          <p:nvPr>
            <p:ph type="subTitle" idx="1"/>
          </p:nvPr>
        </p:nvSpPr>
        <p:spPr>
          <a:xfrm>
            <a:off x="5364725" y="2028900"/>
            <a:ext cx="3066000" cy="108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4" name="Google Shape;194;p27"/>
          <p:cNvGrpSpPr/>
          <p:nvPr/>
        </p:nvGrpSpPr>
        <p:grpSpPr>
          <a:xfrm>
            <a:off x="790074" y="4263975"/>
            <a:ext cx="636900" cy="3228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23">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7" name="Google Shape;207;p29"/>
          <p:cNvSpPr txBox="1">
            <a:spLocks noGrp="1"/>
          </p:cNvSpPr>
          <p:nvPr>
            <p:ph type="subTitle" idx="1"/>
          </p:nvPr>
        </p:nvSpPr>
        <p:spPr>
          <a:xfrm>
            <a:off x="713225" y="1072200"/>
            <a:ext cx="7717500" cy="3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cxnSp>
        <p:nvCxnSpPr>
          <p:cNvPr id="208" name="Google Shape;208;p2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6" name="Google Shape;216;p31"/>
          <p:cNvSpPr txBox="1">
            <a:spLocks noGrp="1"/>
          </p:cNvSpPr>
          <p:nvPr>
            <p:ph type="subTitle" idx="1"/>
          </p:nvPr>
        </p:nvSpPr>
        <p:spPr>
          <a:xfrm>
            <a:off x="883263" y="3064950"/>
            <a:ext cx="2742600" cy="38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7" name="Google Shape;217;p31"/>
          <p:cNvSpPr txBox="1">
            <a:spLocks noGrp="1"/>
          </p:cNvSpPr>
          <p:nvPr>
            <p:ph type="subTitle" idx="2"/>
          </p:nvPr>
        </p:nvSpPr>
        <p:spPr>
          <a:xfrm>
            <a:off x="5518088" y="3064950"/>
            <a:ext cx="2742600" cy="38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31"/>
          <p:cNvSpPr txBox="1">
            <a:spLocks noGrp="1"/>
          </p:cNvSpPr>
          <p:nvPr>
            <p:ph type="subTitle" idx="3"/>
          </p:nvPr>
        </p:nvSpPr>
        <p:spPr>
          <a:xfrm>
            <a:off x="883263" y="3460625"/>
            <a:ext cx="2742600" cy="636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9" name="Google Shape;219;p31"/>
          <p:cNvSpPr txBox="1">
            <a:spLocks noGrp="1"/>
          </p:cNvSpPr>
          <p:nvPr>
            <p:ph type="subTitle" idx="4"/>
          </p:nvPr>
        </p:nvSpPr>
        <p:spPr>
          <a:xfrm>
            <a:off x="5518088" y="3457799"/>
            <a:ext cx="2742600" cy="636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20" name="Google Shape;220;p31"/>
          <p:cNvGrpSpPr/>
          <p:nvPr/>
        </p:nvGrpSpPr>
        <p:grpSpPr>
          <a:xfrm>
            <a:off x="7748824" y="632675"/>
            <a:ext cx="636900" cy="3228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6" name="Google Shape;226;p32"/>
          <p:cNvSpPr txBox="1">
            <a:spLocks noGrp="1"/>
          </p:cNvSpPr>
          <p:nvPr>
            <p:ph type="subTitle" idx="1"/>
          </p:nvPr>
        </p:nvSpPr>
        <p:spPr>
          <a:xfrm flipH="1">
            <a:off x="5284948" y="125510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32"/>
          <p:cNvSpPr txBox="1">
            <a:spLocks noGrp="1"/>
          </p:cNvSpPr>
          <p:nvPr>
            <p:ph type="subTitle" idx="2"/>
          </p:nvPr>
        </p:nvSpPr>
        <p:spPr>
          <a:xfrm flipH="1">
            <a:off x="5284948" y="2411565"/>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32"/>
          <p:cNvSpPr txBox="1">
            <a:spLocks noGrp="1"/>
          </p:cNvSpPr>
          <p:nvPr>
            <p:ph type="subTitle" idx="3"/>
          </p:nvPr>
        </p:nvSpPr>
        <p:spPr>
          <a:xfrm flipH="1">
            <a:off x="5284948" y="1574572"/>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2"/>
          <p:cNvSpPr txBox="1">
            <a:spLocks noGrp="1"/>
          </p:cNvSpPr>
          <p:nvPr>
            <p:ph type="subTitle" idx="4"/>
          </p:nvPr>
        </p:nvSpPr>
        <p:spPr>
          <a:xfrm flipH="1">
            <a:off x="5284948" y="2728211"/>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32"/>
          <p:cNvSpPr txBox="1">
            <a:spLocks noGrp="1"/>
          </p:cNvSpPr>
          <p:nvPr>
            <p:ph type="subTitle" idx="5"/>
          </p:nvPr>
        </p:nvSpPr>
        <p:spPr>
          <a:xfrm flipH="1">
            <a:off x="5284948" y="356803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flipH="1">
            <a:off x="5284948" y="3884676"/>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32" name="Google Shape;232;p3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35" name="Google Shape;235;p33"/>
          <p:cNvSpPr txBox="1">
            <a:spLocks noGrp="1"/>
          </p:cNvSpPr>
          <p:nvPr>
            <p:ph type="subTitle" idx="1"/>
          </p:nvPr>
        </p:nvSpPr>
        <p:spPr>
          <a:xfrm>
            <a:off x="713225" y="127495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6" name="Google Shape;236;p33"/>
          <p:cNvSpPr txBox="1">
            <a:spLocks noGrp="1"/>
          </p:cNvSpPr>
          <p:nvPr>
            <p:ph type="subTitle" idx="2"/>
          </p:nvPr>
        </p:nvSpPr>
        <p:spPr>
          <a:xfrm>
            <a:off x="713225" y="167062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33"/>
          <p:cNvSpPr txBox="1">
            <a:spLocks noGrp="1"/>
          </p:cNvSpPr>
          <p:nvPr>
            <p:ph type="subTitle" idx="3"/>
          </p:nvPr>
        </p:nvSpPr>
        <p:spPr>
          <a:xfrm>
            <a:off x="713225" y="216710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8" name="Google Shape;238;p33"/>
          <p:cNvSpPr txBox="1">
            <a:spLocks noGrp="1"/>
          </p:cNvSpPr>
          <p:nvPr>
            <p:ph type="subTitle" idx="4"/>
          </p:nvPr>
        </p:nvSpPr>
        <p:spPr>
          <a:xfrm>
            <a:off x="713225" y="256277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33"/>
          <p:cNvSpPr txBox="1">
            <a:spLocks noGrp="1"/>
          </p:cNvSpPr>
          <p:nvPr>
            <p:ph type="subTitle" idx="5"/>
          </p:nvPr>
        </p:nvSpPr>
        <p:spPr>
          <a:xfrm>
            <a:off x="713225" y="305925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p33"/>
          <p:cNvSpPr txBox="1">
            <a:spLocks noGrp="1"/>
          </p:cNvSpPr>
          <p:nvPr>
            <p:ph type="subTitle" idx="6"/>
          </p:nvPr>
        </p:nvSpPr>
        <p:spPr>
          <a:xfrm>
            <a:off x="713225" y="345492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41" name="Google Shape;241;p33"/>
          <p:cNvGrpSpPr/>
          <p:nvPr/>
        </p:nvGrpSpPr>
        <p:grpSpPr>
          <a:xfrm>
            <a:off x="790074" y="4263975"/>
            <a:ext cx="636900" cy="3228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713225" y="1479550"/>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713225" y="2816525"/>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713225" y="1904125"/>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713225" y="3241100"/>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2" name="Google Shape;32;p5"/>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35" name="Google Shape;35;p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24050" y="1354750"/>
            <a:ext cx="3606900" cy="14412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33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subTitle" idx="1"/>
          </p:nvPr>
        </p:nvSpPr>
        <p:spPr>
          <a:xfrm>
            <a:off x="4823900" y="3009013"/>
            <a:ext cx="3606900" cy="7701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4431200" y="1473100"/>
            <a:ext cx="3999900" cy="82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5400" b="1"/>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48" name="Google Shape;48;p9"/>
          <p:cNvSpPr txBox="1">
            <a:spLocks noGrp="1"/>
          </p:cNvSpPr>
          <p:nvPr>
            <p:ph type="subTitle" idx="1"/>
          </p:nvPr>
        </p:nvSpPr>
        <p:spPr>
          <a:xfrm>
            <a:off x="4431200" y="2347125"/>
            <a:ext cx="3999900" cy="132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cxnSp>
        <p:nvCxnSpPr>
          <p:cNvPr id="49" name="Google Shape;49;p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350175" y="1492250"/>
            <a:ext cx="4080600" cy="14373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600" b="1">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a:spLocks noGrp="1"/>
          </p:cNvSpPr>
          <p:nvPr>
            <p:ph type="subTitle" idx="1"/>
          </p:nvPr>
        </p:nvSpPr>
        <p:spPr>
          <a:xfrm>
            <a:off x="4350175" y="2929450"/>
            <a:ext cx="4080600" cy="7218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0" name="Google Shape;60;p11"/>
          <p:cNvGrpSpPr/>
          <p:nvPr/>
        </p:nvGrpSpPr>
        <p:grpSpPr>
          <a:xfrm>
            <a:off x="7748824" y="632675"/>
            <a:ext cx="636900" cy="3228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5" r:id="rId25"/>
    <p:sldLayoutId id="2147483677" r:id="rId26"/>
    <p:sldLayoutId id="2147483678" r:id="rId27"/>
    <p:sldLayoutId id="2147483679" r:id="rId28"/>
    <p:sldLayoutId id="2147483683" r:id="rId29"/>
    <p:sldLayoutId id="2147483684" r:id="rId30"/>
    <p:sldLayoutId id="2147483685"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6.xml"/><Relationship Id="rId16" Type="http://schemas.openxmlformats.org/officeDocument/2006/relationships/diagramColors" Target="../diagrams/colors4.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42"/>
          <p:cNvSpPr txBox="1">
            <a:spLocks noGrp="1"/>
          </p:cNvSpPr>
          <p:nvPr>
            <p:ph type="ctrTitle"/>
          </p:nvPr>
        </p:nvSpPr>
        <p:spPr>
          <a:xfrm>
            <a:off x="470653" y="910549"/>
            <a:ext cx="4832100" cy="213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i="0" dirty="0">
                <a:solidFill>
                  <a:schemeClr val="tx1"/>
                </a:solidFill>
                <a:effectLst/>
              </a:rPr>
              <a:t>Parallel computing in game development</a:t>
            </a:r>
            <a:endParaRPr sz="4000" dirty="0">
              <a:solidFill>
                <a:schemeClr val="tx1"/>
              </a:solidFill>
            </a:endParaRPr>
          </a:p>
        </p:txBody>
      </p:sp>
      <p:sp>
        <p:nvSpPr>
          <p:cNvPr id="321" name="Google Shape;321;p42"/>
          <p:cNvSpPr txBox="1">
            <a:spLocks noGrp="1"/>
          </p:cNvSpPr>
          <p:nvPr>
            <p:ph type="subTitle" idx="1"/>
          </p:nvPr>
        </p:nvSpPr>
        <p:spPr>
          <a:xfrm>
            <a:off x="431800" y="3109738"/>
            <a:ext cx="5113525"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George</a:t>
            </a:r>
            <a:r>
              <a:rPr lang="en-US" dirty="0"/>
              <a:t>-</a:t>
            </a:r>
            <a:r>
              <a:rPr lang="ro-RO" dirty="0"/>
              <a:t>Vlad Ene</a:t>
            </a:r>
            <a:r>
              <a:rPr lang="en-US" dirty="0"/>
              <a:t>,</a:t>
            </a:r>
            <a:r>
              <a:rPr lang="ro-RO" dirty="0"/>
              <a:t> Marius Ifrim, George Răzvan Călin,</a:t>
            </a:r>
          </a:p>
          <a:p>
            <a:pPr marL="0" lvl="0" indent="0" algn="l" rtl="0">
              <a:spcBef>
                <a:spcPts val="0"/>
              </a:spcBef>
              <a:spcAft>
                <a:spcPts val="0"/>
              </a:spcAft>
              <a:buNone/>
            </a:pPr>
            <a:r>
              <a:rPr lang="ro-RO" dirty="0"/>
              <a:t>Dan George Bostan, Vlad</a:t>
            </a:r>
            <a:r>
              <a:rPr lang="en-US" dirty="0" err="1"/>
              <a:t>imir</a:t>
            </a:r>
            <a:r>
              <a:rPr lang="ro-RO" dirty="0"/>
              <a:t> Nicușor Zamfir</a:t>
            </a:r>
            <a:endParaRPr dirty="0"/>
          </a:p>
        </p:txBody>
      </p:sp>
      <p:grpSp>
        <p:nvGrpSpPr>
          <p:cNvPr id="322" name="Google Shape;322;p42"/>
          <p:cNvGrpSpPr/>
          <p:nvPr/>
        </p:nvGrpSpPr>
        <p:grpSpPr>
          <a:xfrm>
            <a:off x="790074" y="4071550"/>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365388" y="2463086"/>
            <a:ext cx="3989587" cy="1237889"/>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ro-RO" sz="1800" dirty="0"/>
              <a:t>Real-time Landscape Generation in Games Using Parallel Procedural Content</a:t>
            </a:r>
            <a:endParaRPr sz="1800" dirty="0"/>
          </a:p>
        </p:txBody>
      </p:sp>
      <p:sp>
        <p:nvSpPr>
          <p:cNvPr id="836" name="Google Shape;836;p53"/>
          <p:cNvSpPr txBox="1">
            <a:spLocks noGrp="1"/>
          </p:cNvSpPr>
          <p:nvPr>
            <p:ph type="title" idx="2"/>
          </p:nvPr>
        </p:nvSpPr>
        <p:spPr>
          <a:xfrm>
            <a:off x="766350" y="1035674"/>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02</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74"/>
          <p:cNvSpPr/>
          <p:nvPr/>
        </p:nvSpPr>
        <p:spPr>
          <a:xfrm>
            <a:off x="-448755" y="109372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7" name="Google Shape;1647;p74"/>
          <p:cNvGrpSpPr/>
          <p:nvPr/>
        </p:nvGrpSpPr>
        <p:grpSpPr>
          <a:xfrm>
            <a:off x="793929" y="1292334"/>
            <a:ext cx="2230305" cy="2916068"/>
            <a:chOff x="2644457" y="3481824"/>
            <a:chExt cx="464105" cy="635475"/>
          </a:xfrm>
        </p:grpSpPr>
        <p:sp>
          <p:nvSpPr>
            <p:cNvPr id="1648" name="Google Shape;1648;p74"/>
            <p:cNvSpPr/>
            <p:nvPr/>
          </p:nvSpPr>
          <p:spPr>
            <a:xfrm>
              <a:off x="2644457" y="3481824"/>
              <a:ext cx="46410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74"/>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50" name="Google Shape;1650;p74"/>
          <p:cNvPicPr preferRelativeResize="0"/>
          <p:nvPr/>
        </p:nvPicPr>
        <p:blipFill rotWithShape="1">
          <a:blip r:embed="rId3">
            <a:alphaModFix/>
          </a:blip>
          <a:srcRect l="28582" t="1574" r="29549"/>
          <a:stretch/>
        </p:blipFill>
        <p:spPr>
          <a:xfrm>
            <a:off x="898420" y="1411799"/>
            <a:ext cx="2028451" cy="2682250"/>
          </a:xfrm>
          <a:prstGeom prst="rect">
            <a:avLst/>
          </a:prstGeom>
          <a:noFill/>
          <a:ln w="9525" cap="flat" cmpd="sng">
            <a:solidFill>
              <a:schemeClr val="dk1"/>
            </a:solidFill>
            <a:prstDash val="solid"/>
            <a:round/>
            <a:headEnd type="none" w="sm" len="sm"/>
            <a:tailEnd type="none" w="sm" len="sm"/>
          </a:ln>
        </p:spPr>
      </p:pic>
      <p:grpSp>
        <p:nvGrpSpPr>
          <p:cNvPr id="1651" name="Google Shape;1651;p74"/>
          <p:cNvGrpSpPr/>
          <p:nvPr/>
        </p:nvGrpSpPr>
        <p:grpSpPr>
          <a:xfrm>
            <a:off x="3065020" y="2109153"/>
            <a:ext cx="1223892" cy="3034347"/>
            <a:chOff x="2330682" y="1468700"/>
            <a:chExt cx="824447" cy="2044019"/>
          </a:xfrm>
        </p:grpSpPr>
        <p:sp>
          <p:nvSpPr>
            <p:cNvPr id="1652" name="Google Shape;1652;p74"/>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74"/>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74"/>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74"/>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74"/>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Title 4">
            <a:extLst>
              <a:ext uri="{FF2B5EF4-FFF2-40B4-BE49-F238E27FC236}">
                <a16:creationId xmlns:a16="http://schemas.microsoft.com/office/drawing/2014/main" id="{4082E685-201F-407D-BF3B-A44397A4C057}"/>
              </a:ext>
            </a:extLst>
          </p:cNvPr>
          <p:cNvSpPr>
            <a:spLocks noGrp="1"/>
          </p:cNvSpPr>
          <p:nvPr>
            <p:ph type="title"/>
          </p:nvPr>
        </p:nvSpPr>
        <p:spPr>
          <a:xfrm>
            <a:off x="4651776" y="1270442"/>
            <a:ext cx="3920724" cy="572700"/>
          </a:xfrm>
        </p:spPr>
        <p:txBody>
          <a:bodyPr/>
          <a:lstStyle/>
          <a:p>
            <a:pPr algn="ctr"/>
            <a:r>
              <a:rPr lang="ro-RO" dirty="0"/>
              <a:t>Introducere</a:t>
            </a:r>
          </a:p>
        </p:txBody>
      </p:sp>
      <p:sp>
        <p:nvSpPr>
          <p:cNvPr id="21" name="Text Placeholder 14">
            <a:extLst>
              <a:ext uri="{FF2B5EF4-FFF2-40B4-BE49-F238E27FC236}">
                <a16:creationId xmlns:a16="http://schemas.microsoft.com/office/drawing/2014/main" id="{2787B1F1-F7B8-4E5F-8BD6-58628E66A2FF}"/>
              </a:ext>
            </a:extLst>
          </p:cNvPr>
          <p:cNvSpPr txBox="1">
            <a:spLocks noChangeArrowheads="1"/>
          </p:cNvSpPr>
          <p:nvPr/>
        </p:nvSpPr>
        <p:spPr bwMode="auto">
          <a:xfrm>
            <a:off x="4523708" y="2294353"/>
            <a:ext cx="4102133" cy="1614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21336" rIns="0" bIns="0" numCol="1" anchor="t" anchorCtr="0" compatLnSpc="1">
            <a:prstTxWarp prst="textNoShape">
              <a:avLst/>
            </a:prstTxWarp>
            <a:noAutofit/>
          </a:bodyPr>
          <a:lstStyle>
            <a:defPPr marR="0" lvl="0" algn="l" rtl="0">
              <a:lnSpc>
                <a:spcPct val="100000"/>
              </a:lnSpc>
              <a:spcBef>
                <a:spcPts val="0"/>
              </a:spcBef>
              <a:spcAft>
                <a:spcPts val="0"/>
              </a:spcAft>
            </a:defPPr>
            <a:lvl1pPr marL="342900" marR="0" lvl="0" indent="-342900" algn="l" defTabSz="457200" rtl="0" fontAlgn="base" hangingPunct="0">
              <a:lnSpc>
                <a:spcPct val="93000"/>
              </a:lnSpc>
              <a:spcBef>
                <a:spcPts val="1075"/>
              </a:spcBef>
              <a:spcAft>
                <a:spcPts val="13"/>
              </a:spcAft>
              <a:buClr>
                <a:srgbClr val="000000"/>
              </a:buClr>
              <a:buSzPct val="100000"/>
              <a:buFont typeface="Times New Roman" panose="02020603050405020304" pitchFamily="18" charset="0"/>
              <a:buNone/>
              <a:defRPr sz="2400" b="0" i="0" u="none" strike="noStrike" kern="1200" cap="none">
                <a:solidFill>
                  <a:srgbClr val="000000"/>
                </a:solidFill>
                <a:latin typeface="+mn-lt"/>
                <a:ea typeface="+mn-ea"/>
                <a:cs typeface="+mn-cs"/>
                <a:sym typeface="Baloo 2"/>
              </a:defRPr>
            </a:lvl1pPr>
            <a:lvl2pPr marL="742950" marR="0" lvl="1" indent="-285750" algn="l" defTabSz="457200" rtl="0" fontAlgn="base" hangingPunct="0">
              <a:lnSpc>
                <a:spcPct val="93000"/>
              </a:lnSpc>
              <a:spcBef>
                <a:spcPts val="863"/>
              </a:spcBef>
              <a:spcAft>
                <a:spcPts val="13"/>
              </a:spcAft>
              <a:buClr>
                <a:srgbClr val="000000"/>
              </a:buClr>
              <a:buSzPct val="100000"/>
              <a:buFont typeface="Times New Roman" panose="02020603050405020304" pitchFamily="18" charset="0"/>
              <a:buNone/>
              <a:defRPr sz="2100" b="0" i="0" u="none" strike="noStrike" kern="1200" cap="none">
                <a:solidFill>
                  <a:srgbClr val="000000"/>
                </a:solidFill>
                <a:latin typeface="+mn-lt"/>
                <a:ea typeface="+mn-ea"/>
                <a:cs typeface="+mn-cs"/>
                <a:sym typeface="Baloo 2"/>
              </a:defRPr>
            </a:lvl2pPr>
            <a:lvl3pPr marL="1143000" marR="0" lvl="2" indent="-228600" algn="l" defTabSz="457200" rtl="0" fontAlgn="base" hangingPunct="0">
              <a:lnSpc>
                <a:spcPct val="93000"/>
              </a:lnSpc>
              <a:spcBef>
                <a:spcPts val="650"/>
              </a:spcBef>
              <a:spcAft>
                <a:spcPts val="13"/>
              </a:spcAft>
              <a:buClr>
                <a:srgbClr val="000000"/>
              </a:buClr>
              <a:buSzPct val="100000"/>
              <a:buFont typeface="Times New Roman" panose="02020603050405020304" pitchFamily="18" charset="0"/>
              <a:buNone/>
              <a:defRPr sz="1400" b="0" i="0" u="none" strike="noStrike" kern="1200" cap="none">
                <a:solidFill>
                  <a:srgbClr val="000000"/>
                </a:solidFill>
                <a:latin typeface="+mn-lt"/>
                <a:ea typeface="+mn-ea"/>
                <a:cs typeface="+mn-cs"/>
                <a:sym typeface="Baloo 2"/>
              </a:defRPr>
            </a:lvl3pPr>
            <a:lvl4pPr marL="1600200" marR="0" lvl="3" indent="-228600" algn="l" defTabSz="457200" rtl="0" fontAlgn="base" hangingPunct="0">
              <a:lnSpc>
                <a:spcPct val="93000"/>
              </a:lnSpc>
              <a:spcBef>
                <a:spcPts val="438"/>
              </a:spcBef>
              <a:spcAft>
                <a:spcPts val="13"/>
              </a:spcAft>
              <a:buClr>
                <a:srgbClr val="000000"/>
              </a:buClr>
              <a:buSzPct val="100000"/>
              <a:buFont typeface="Times New Roman" panose="02020603050405020304" pitchFamily="18" charset="0"/>
              <a:buNone/>
              <a:defRPr sz="1500" b="0" i="0" u="none" strike="noStrike" kern="1200" cap="none">
                <a:solidFill>
                  <a:srgbClr val="000000"/>
                </a:solidFill>
                <a:latin typeface="+mn-lt"/>
                <a:ea typeface="+mn-ea"/>
                <a:cs typeface="+mn-cs"/>
                <a:sym typeface="Baloo 2"/>
              </a:defRPr>
            </a:lvl4pPr>
            <a:lvl5pPr marL="2057400" marR="0" lvl="4" indent="-228600" algn="l" defTabSz="457200" rtl="0" fontAlgn="base" hangingPunct="0">
              <a:lnSpc>
                <a:spcPct val="93000"/>
              </a:lnSpc>
              <a:spcBef>
                <a:spcPts val="225"/>
              </a:spcBef>
              <a:spcAft>
                <a:spcPts val="13"/>
              </a:spcAft>
              <a:buClr>
                <a:srgbClr val="000000"/>
              </a:buClr>
              <a:buSzPct val="100000"/>
              <a:buFont typeface="Times New Roman" panose="02020603050405020304" pitchFamily="18" charset="0"/>
              <a:buNone/>
              <a:defRPr sz="2000" b="0" i="0" u="none" strike="noStrike" kern="1200" cap="none">
                <a:solidFill>
                  <a:srgbClr val="000000"/>
                </a:solidFill>
                <a:latin typeface="+mn-lt"/>
                <a:ea typeface="+mn-ea"/>
                <a:cs typeface="+mn-cs"/>
                <a:sym typeface="Baloo 2"/>
              </a:defRPr>
            </a:lvl5pPr>
            <a:lvl6pPr marL="2514600" marR="0" lvl="5"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6pPr>
            <a:lvl7pPr marL="2971800" marR="0" lvl="6"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7pPr>
            <a:lvl8pPr marL="3429000" marR="0" lvl="7"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8pPr>
            <a:lvl9pPr marL="3886200" marR="0" lvl="8"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9pPr>
          </a:lstStyle>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Jocurile</a:t>
            </a:r>
            <a:r>
              <a:rPr lang="en-US" altLang="ro-RO" sz="900" dirty="0">
                <a:cs typeface="Times New Roman" panose="02020603050405020304" pitchFamily="18" charset="0"/>
              </a:rPr>
              <a:t> video sunt o </a:t>
            </a:r>
            <a:r>
              <a:rPr lang="en-US" altLang="ro-RO" sz="900" dirty="0" err="1">
                <a:cs typeface="Times New Roman" panose="02020603050405020304" pitchFamily="18" charset="0"/>
              </a:rPr>
              <a:t>alegere</a:t>
            </a:r>
            <a:r>
              <a:rPr lang="en-US" altLang="ro-RO" sz="900" dirty="0">
                <a:cs typeface="Times New Roman" panose="02020603050405020304" pitchFamily="18" charset="0"/>
              </a:rPr>
              <a:t> popular</a:t>
            </a:r>
            <a:r>
              <a:rPr lang="ro-RO" altLang="ro-RO" sz="900" dirty="0">
                <a:cs typeface="Times New Roman" panose="02020603050405020304" pitchFamily="18" charset="0"/>
              </a:rPr>
              <a:t>ă</a:t>
            </a:r>
            <a:r>
              <a:rPr lang="en-US" altLang="ro-RO" sz="900" dirty="0">
                <a:cs typeface="Times New Roman" panose="02020603050405020304" pitchFamily="18" charset="0"/>
              </a:rPr>
              <a:t> de </a:t>
            </a:r>
            <a:r>
              <a:rPr lang="en-US" altLang="ro-RO" sz="900" dirty="0" err="1">
                <a:cs typeface="Times New Roman" panose="02020603050405020304" pitchFamily="18" charset="0"/>
              </a:rPr>
              <a:t>divertisment</a:t>
            </a:r>
            <a:r>
              <a:rPr lang="en-US" altLang="ro-RO" sz="900" dirty="0">
                <a:cs typeface="Times New Roman" panose="02020603050405020304" pitchFamily="18" charset="0"/>
              </a:rPr>
              <a:t>. Con</a:t>
            </a:r>
            <a:r>
              <a:rPr lang="ro-RO" altLang="ro-RO" sz="900" dirty="0">
                <a:cs typeface="Times New Roman" panose="02020603050405020304" pitchFamily="18" charset="0"/>
              </a:rPr>
              <a:t>ț</a:t>
            </a:r>
            <a:r>
              <a:rPr lang="en-US" altLang="ro-RO" sz="900" dirty="0" err="1">
                <a:cs typeface="Times New Roman" panose="02020603050405020304" pitchFamily="18" charset="0"/>
              </a:rPr>
              <a:t>inutul</a:t>
            </a:r>
            <a:r>
              <a:rPr lang="en-US" altLang="ro-RO" sz="900" dirty="0">
                <a:cs typeface="Times New Roman" panose="02020603050405020304" pitchFamily="18" charset="0"/>
              </a:rPr>
              <a:t> </a:t>
            </a:r>
            <a:r>
              <a:rPr lang="en-US" altLang="ro-RO" sz="900" dirty="0" err="1">
                <a:cs typeface="Times New Roman" panose="02020603050405020304" pitchFamily="18" charset="0"/>
              </a:rPr>
              <a:t>acestor</a:t>
            </a:r>
            <a:r>
              <a:rPr lang="ro-RO" altLang="ro-RO" sz="900" dirty="0">
                <a:cs typeface="Times New Roman" panose="02020603050405020304" pitchFamily="18" charset="0"/>
              </a:rPr>
              <a:t>a</a:t>
            </a:r>
            <a:r>
              <a:rPr lang="en-US" altLang="ro-RO" sz="900" dirty="0">
                <a:cs typeface="Times New Roman" panose="02020603050405020304" pitchFamily="18" charset="0"/>
              </a:rPr>
              <a:t> </a:t>
            </a:r>
            <a:r>
              <a:rPr lang="en-US" altLang="ro-RO" sz="900" dirty="0" err="1">
                <a:cs typeface="Times New Roman" panose="02020603050405020304" pitchFamily="18" charset="0"/>
              </a:rPr>
              <a:t>este</a:t>
            </a:r>
            <a:r>
              <a:rPr lang="en-US" altLang="ro-RO" sz="900" dirty="0">
                <a:cs typeface="Times New Roman" panose="02020603050405020304" pitchFamily="18" charset="0"/>
              </a:rPr>
              <a:t> </a:t>
            </a:r>
            <a:r>
              <a:rPr lang="en-US" altLang="ro-RO" sz="900" dirty="0" err="1">
                <a:cs typeface="Times New Roman" panose="02020603050405020304" pitchFamily="18" charset="0"/>
              </a:rPr>
              <a:t>realizat</a:t>
            </a:r>
            <a:r>
              <a:rPr lang="en-US" altLang="ro-RO" sz="900" dirty="0">
                <a:cs typeface="Times New Roman" panose="02020603050405020304" pitchFamily="18" charset="0"/>
              </a:rPr>
              <a:t> manual </a:t>
            </a:r>
            <a:r>
              <a:rPr lang="en-US" altLang="ro-RO" sz="900" dirty="0" err="1">
                <a:cs typeface="Times New Roman" panose="02020603050405020304" pitchFamily="18" charset="0"/>
              </a:rPr>
              <a:t>sau</a:t>
            </a:r>
            <a:r>
              <a:rPr lang="en-US" altLang="ro-RO" sz="900" dirty="0">
                <a:cs typeface="Times New Roman" panose="02020603050405020304" pitchFamily="18" charset="0"/>
              </a:rPr>
              <a:t> </a:t>
            </a:r>
            <a:r>
              <a:rPr lang="en-US" altLang="ro-RO" sz="900" dirty="0" err="1">
                <a:cs typeface="Times New Roman" panose="02020603050405020304" pitchFamily="18" charset="0"/>
              </a:rPr>
              <a:t>prin</a:t>
            </a:r>
            <a:r>
              <a:rPr lang="en-US" altLang="ro-RO" sz="900" dirty="0">
                <a:cs typeface="Times New Roman" panose="02020603050405020304" pitchFamily="18" charset="0"/>
              </a:rPr>
              <a:t> diverse </a:t>
            </a:r>
            <a:r>
              <a:rPr lang="en-US" altLang="ro-RO" sz="900" dirty="0" err="1">
                <a:cs typeface="Times New Roman" panose="02020603050405020304" pitchFamily="18" charset="0"/>
              </a:rPr>
              <a:t>unelte</a:t>
            </a:r>
            <a:r>
              <a:rPr lang="en-US" altLang="ro-RO" sz="900" dirty="0">
                <a:cs typeface="Times New Roman" panose="02020603050405020304" pitchFamily="18" charset="0"/>
              </a:rPr>
              <a:t> </a:t>
            </a:r>
            <a:r>
              <a:rPr lang="en-US" altLang="ro-RO" sz="900" dirty="0" err="1">
                <a:cs typeface="Times New Roman" panose="02020603050405020304" pitchFamily="18" charset="0"/>
              </a:rPr>
              <a:t>ce</a:t>
            </a:r>
            <a:r>
              <a:rPr lang="en-US" altLang="ro-RO" sz="900" dirty="0">
                <a:cs typeface="Times New Roman" panose="02020603050405020304" pitchFamily="18" charset="0"/>
              </a:rPr>
              <a:t> </a:t>
            </a:r>
            <a:r>
              <a:rPr lang="en-US" altLang="ro-RO" sz="900" dirty="0" err="1">
                <a:cs typeface="Times New Roman" panose="02020603050405020304" pitchFamily="18" charset="0"/>
              </a:rPr>
              <a:t>usureaz</a:t>
            </a:r>
            <a:r>
              <a:rPr lang="ro-RO" altLang="ro-RO" sz="900" dirty="0">
                <a:cs typeface="Times New Roman" panose="02020603050405020304" pitchFamily="18" charset="0"/>
              </a:rPr>
              <a:t>ă</a:t>
            </a:r>
            <a:r>
              <a:rPr lang="en-US" altLang="ro-RO" sz="900" dirty="0">
                <a:cs typeface="Times New Roman" panose="02020603050405020304" pitchFamily="18" charset="0"/>
              </a:rPr>
              <a:t> </a:t>
            </a:r>
            <a:r>
              <a:rPr lang="en-US" altLang="ro-RO" sz="900" dirty="0" err="1">
                <a:cs typeface="Times New Roman" panose="02020603050405020304" pitchFamily="18" charset="0"/>
              </a:rPr>
              <a:t>procesul</a:t>
            </a:r>
            <a:r>
              <a:rPr lang="en-US" altLang="ro-RO" sz="900" dirty="0">
                <a:cs typeface="Times New Roman" panose="02020603050405020304" pitchFamily="18" charset="0"/>
              </a:rPr>
              <a:t>. </a:t>
            </a:r>
            <a:r>
              <a:rPr lang="en-US" altLang="ro-RO" sz="900" dirty="0" err="1">
                <a:cs typeface="Times New Roman" panose="02020603050405020304" pitchFamily="18" charset="0"/>
              </a:rPr>
              <a:t>Aceste</a:t>
            </a:r>
            <a:r>
              <a:rPr lang="en-US" altLang="ro-RO" sz="900" dirty="0">
                <a:cs typeface="Times New Roman" panose="02020603050405020304" pitchFamily="18" charset="0"/>
              </a:rPr>
              <a:t> </a:t>
            </a:r>
            <a:r>
              <a:rPr lang="en-US" altLang="ro-RO" sz="900" dirty="0" err="1">
                <a:cs typeface="Times New Roman" panose="02020603050405020304" pitchFamily="18" charset="0"/>
              </a:rPr>
              <a:t>unelte</a:t>
            </a:r>
            <a:r>
              <a:rPr lang="en-US" altLang="ro-RO" sz="900" dirty="0">
                <a:cs typeface="Times New Roman" panose="02020603050405020304" pitchFamily="18" charset="0"/>
              </a:rPr>
              <a:t> au </a:t>
            </a:r>
            <a:r>
              <a:rPr lang="ro-RO" altLang="ro-RO" sz="900" dirty="0">
                <a:cs typeface="Times New Roman" panose="02020603050405020304" pitchFamily="18" charset="0"/>
              </a:rPr>
              <a:t>î</a:t>
            </a:r>
            <a:r>
              <a:rPr lang="en-US" altLang="ro-RO" sz="900" dirty="0">
                <a:cs typeface="Times New Roman" panose="02020603050405020304" pitchFamily="18" charset="0"/>
              </a:rPr>
              <a:t>n spate </a:t>
            </a:r>
            <a:r>
              <a:rPr lang="en-US" altLang="ro-RO" sz="900" dirty="0" err="1">
                <a:cs typeface="Times New Roman" panose="02020603050405020304" pitchFamily="18" charset="0"/>
              </a:rPr>
              <a:t>generarea</a:t>
            </a:r>
            <a:r>
              <a:rPr lang="en-US" altLang="ro-RO" sz="900" dirty="0">
                <a:cs typeface="Times New Roman" panose="02020603050405020304" pitchFamily="18" charset="0"/>
              </a:rPr>
              <a:t> procedural</a:t>
            </a:r>
            <a:r>
              <a:rPr lang="ro-RO" altLang="ro-RO" sz="900" dirty="0">
                <a:cs typeface="Times New Roman" panose="02020603050405020304" pitchFamily="18" charset="0"/>
              </a:rPr>
              <a:t>ă</a:t>
            </a:r>
            <a:r>
              <a:rPr lang="en-US" altLang="ro-RO" sz="900" dirty="0">
                <a:cs typeface="Times New Roman" panose="02020603050405020304" pitchFamily="18" charset="0"/>
              </a:rPr>
              <a:t>.</a:t>
            </a:r>
            <a:endParaRPr lang="ro-RO"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Prin</a:t>
            </a:r>
            <a:r>
              <a:rPr lang="en-US" altLang="ro-RO" sz="900" dirty="0">
                <a:cs typeface="Times New Roman" panose="02020603050405020304" pitchFamily="18" charset="0"/>
              </a:rPr>
              <a:t> </a:t>
            </a:r>
            <a:r>
              <a:rPr lang="en-US" altLang="ro-RO" sz="900" dirty="0" err="1">
                <a:cs typeface="Times New Roman" panose="02020603050405020304" pitchFamily="18" charset="0"/>
              </a:rPr>
              <a:t>generare</a:t>
            </a:r>
            <a:r>
              <a:rPr lang="en-US" altLang="ro-RO" sz="900" dirty="0">
                <a:cs typeface="Times New Roman" panose="02020603050405020304" pitchFamily="18" charset="0"/>
              </a:rPr>
              <a:t> procedural</a:t>
            </a:r>
            <a:r>
              <a:rPr lang="ro-RO" altLang="ro-RO" sz="900" dirty="0">
                <a:cs typeface="Times New Roman" panose="02020603050405020304" pitchFamily="18" charset="0"/>
              </a:rPr>
              <a:t>ă</a:t>
            </a:r>
            <a:r>
              <a:rPr lang="en-US" altLang="ro-RO" sz="900" dirty="0">
                <a:cs typeface="Times New Roman" panose="02020603050405020304" pitchFamily="18" charset="0"/>
              </a:rPr>
              <a:t> se </a:t>
            </a:r>
            <a:r>
              <a:rPr lang="ro-RO" altLang="ro-RO" sz="900" dirty="0">
                <a:cs typeface="Times New Roman" panose="02020603050405020304" pitchFamily="18" charset="0"/>
              </a:rPr>
              <a:t>î</a:t>
            </a:r>
            <a:r>
              <a:rPr lang="en-US" altLang="ro-RO" sz="900" dirty="0" err="1">
                <a:cs typeface="Times New Roman" panose="02020603050405020304" pitchFamily="18" charset="0"/>
              </a:rPr>
              <a:t>ntelege</a:t>
            </a:r>
            <a:r>
              <a:rPr lang="en-US" altLang="ro-RO" sz="900" dirty="0">
                <a:cs typeface="Times New Roman" panose="02020603050405020304" pitchFamily="18" charset="0"/>
              </a:rPr>
              <a:t> un </a:t>
            </a:r>
            <a:r>
              <a:rPr lang="en-US" altLang="ro-RO" sz="900" dirty="0" err="1">
                <a:cs typeface="Times New Roman" panose="02020603050405020304" pitchFamily="18" charset="0"/>
              </a:rPr>
              <a:t>algoritm</a:t>
            </a:r>
            <a:r>
              <a:rPr lang="en-US" altLang="ro-RO" sz="900" dirty="0">
                <a:cs typeface="Times New Roman" panose="02020603050405020304" pitchFamily="18" charset="0"/>
              </a:rPr>
              <a:t> pseudo-</a:t>
            </a:r>
            <a:r>
              <a:rPr lang="en-US" altLang="ro-RO" sz="900" dirty="0" err="1">
                <a:cs typeface="Times New Roman" panose="02020603050405020304" pitchFamily="18" charset="0"/>
              </a:rPr>
              <a:t>aleator</a:t>
            </a:r>
            <a:r>
              <a:rPr lang="en-US" altLang="ro-RO" sz="900" dirty="0">
                <a:cs typeface="Times New Roman" panose="02020603050405020304" pitchFamily="18" charset="0"/>
              </a:rPr>
              <a:t> care </a:t>
            </a:r>
            <a:r>
              <a:rPr lang="en-US" altLang="ro-RO" sz="900" dirty="0" err="1">
                <a:cs typeface="Times New Roman" panose="02020603050405020304" pitchFamily="18" charset="0"/>
              </a:rPr>
              <a:t>simuleaz</a:t>
            </a:r>
            <a:r>
              <a:rPr lang="ro-RO" altLang="ro-RO" sz="900" dirty="0">
                <a:cs typeface="Times New Roman" panose="02020603050405020304" pitchFamily="18" charset="0"/>
              </a:rPr>
              <a:t>ă</a:t>
            </a:r>
            <a:r>
              <a:rPr lang="en-US" altLang="ro-RO" sz="900" dirty="0">
                <a:cs typeface="Times New Roman" panose="02020603050405020304" pitchFamily="18" charset="0"/>
              </a:rPr>
              <a:t> con</a:t>
            </a:r>
            <a:r>
              <a:rPr lang="ro-RO" altLang="ro-RO" sz="900" dirty="0">
                <a:cs typeface="Times New Roman" panose="02020603050405020304" pitchFamily="18" charset="0"/>
              </a:rPr>
              <a:t>ț</a:t>
            </a:r>
            <a:r>
              <a:rPr lang="en-US" altLang="ro-RO" sz="900" dirty="0" err="1">
                <a:cs typeface="Times New Roman" panose="02020603050405020304" pitchFamily="18" charset="0"/>
              </a:rPr>
              <a:t>inut</a:t>
            </a:r>
            <a:r>
              <a:rPr lang="en-US" altLang="ro-RO" sz="900" dirty="0">
                <a:cs typeface="Times New Roman" panose="02020603050405020304" pitchFamily="18" charset="0"/>
              </a:rPr>
              <a:t> “</a:t>
            </a:r>
            <a:r>
              <a:rPr lang="en-US" altLang="ro-RO" sz="900" dirty="0" err="1">
                <a:cs typeface="Times New Roman" panose="02020603050405020304" pitchFamily="18" charset="0"/>
              </a:rPr>
              <a:t>coerent</a:t>
            </a:r>
            <a:r>
              <a:rPr lang="en-US" altLang="ro-RO" sz="900" dirty="0">
                <a:cs typeface="Times New Roman" panose="02020603050405020304" pitchFamily="18" charset="0"/>
              </a:rPr>
              <a:t>”/”natural”</a:t>
            </a:r>
            <a:r>
              <a:rPr lang="ro-RO" altLang="ro-RO" sz="900" dirty="0">
                <a:cs typeface="Times New Roman" panose="02020603050405020304" pitchFamily="18" charset="0"/>
              </a:rPr>
              <a:t>,</a:t>
            </a:r>
            <a:r>
              <a:rPr lang="en-US" altLang="ro-RO" sz="900" dirty="0">
                <a:cs typeface="Times New Roman" panose="02020603050405020304" pitchFamily="18" charset="0"/>
              </a:rPr>
              <a:t> de </a:t>
            </a:r>
            <a:r>
              <a:rPr lang="en-US" altLang="ro-RO" sz="900" dirty="0" err="1">
                <a:cs typeface="Times New Roman" panose="02020603050405020304" pitchFamily="18" charset="0"/>
              </a:rPr>
              <a:t>exemplu</a:t>
            </a:r>
            <a:r>
              <a:rPr lang="en-US" altLang="ro-RO" sz="900" dirty="0">
                <a:cs typeface="Times New Roman" panose="02020603050405020304" pitchFamily="18" charset="0"/>
              </a:rPr>
              <a:t> </a:t>
            </a:r>
            <a:r>
              <a:rPr lang="en-US" altLang="ro-RO" sz="900" dirty="0" err="1">
                <a:cs typeface="Times New Roman" panose="02020603050405020304" pitchFamily="18" charset="0"/>
              </a:rPr>
              <a:t>copaci</a:t>
            </a:r>
            <a:r>
              <a:rPr lang="en-US" altLang="ro-RO" sz="900" dirty="0">
                <a:cs typeface="Times New Roman" panose="02020603050405020304" pitchFamily="18" charset="0"/>
              </a:rPr>
              <a:t>, </a:t>
            </a:r>
            <a:r>
              <a:rPr lang="en-US" altLang="ro-RO" sz="900" dirty="0" err="1">
                <a:cs typeface="Times New Roman" panose="02020603050405020304" pitchFamily="18" charset="0"/>
              </a:rPr>
              <a:t>teren</a:t>
            </a:r>
            <a:r>
              <a:rPr lang="en-US" altLang="ro-RO" sz="900" dirty="0">
                <a:cs typeface="Times New Roman" panose="02020603050405020304" pitchFamily="18" charset="0"/>
              </a:rPr>
              <a:t>, </a:t>
            </a:r>
            <a:r>
              <a:rPr lang="en-US" altLang="ro-RO" sz="900" dirty="0" err="1">
                <a:cs typeface="Times New Roman" panose="02020603050405020304" pitchFamily="18" charset="0"/>
              </a:rPr>
              <a:t>labirint</a:t>
            </a:r>
            <a:r>
              <a:rPr lang="en-US" altLang="ro-RO" sz="900" dirty="0">
                <a:cs typeface="Times New Roman" panose="02020603050405020304" pitchFamily="18" charset="0"/>
              </a:rPr>
              <a:t>, </a:t>
            </a:r>
            <a:r>
              <a:rPr lang="ro-RO" altLang="ro-RO" sz="900" dirty="0">
                <a:cs typeface="Times New Roman" panose="02020603050405020304" pitchFamily="18" charset="0"/>
              </a:rPr>
              <a:t>etc.</a:t>
            </a: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Adesea</a:t>
            </a:r>
            <a:r>
              <a:rPr lang="en-US" altLang="ro-RO" sz="900" dirty="0">
                <a:cs typeface="Times New Roman" panose="02020603050405020304" pitchFamily="18" charset="0"/>
              </a:rPr>
              <a:t> ace</a:t>
            </a:r>
            <a:r>
              <a:rPr lang="ro-RO" altLang="ro-RO" sz="900" dirty="0">
                <a:cs typeface="Times New Roman" panose="02020603050405020304" pitchFamily="18" charset="0"/>
              </a:rPr>
              <a:t>ș</a:t>
            </a:r>
            <a:r>
              <a:rPr lang="en-US" altLang="ro-RO" sz="900" dirty="0" err="1">
                <a:cs typeface="Times New Roman" panose="02020603050405020304" pitchFamily="18" charset="0"/>
              </a:rPr>
              <a:t>ti</a:t>
            </a:r>
            <a:r>
              <a:rPr lang="en-US" altLang="ro-RO" sz="900" dirty="0">
                <a:cs typeface="Times New Roman" panose="02020603050405020304" pitchFamily="18" charset="0"/>
              </a:rPr>
              <a:t> </a:t>
            </a:r>
            <a:r>
              <a:rPr lang="en-US" altLang="ro-RO" sz="900" dirty="0" err="1">
                <a:cs typeface="Times New Roman" panose="02020603050405020304" pitchFamily="18" charset="0"/>
              </a:rPr>
              <a:t>algoritmi</a:t>
            </a:r>
            <a:r>
              <a:rPr lang="en-US" altLang="ro-RO" sz="900" dirty="0">
                <a:cs typeface="Times New Roman" panose="02020603050405020304" pitchFamily="18" charset="0"/>
              </a:rPr>
              <a:t> sunt g</a:t>
            </a:r>
            <a:r>
              <a:rPr lang="ro-RO" altLang="ro-RO" sz="900" dirty="0">
                <a:cs typeface="Times New Roman" panose="02020603050405020304" pitchFamily="18" charset="0"/>
              </a:rPr>
              <a:t>â</a:t>
            </a:r>
            <a:r>
              <a:rPr lang="en-US" altLang="ro-RO" sz="900" dirty="0" err="1">
                <a:cs typeface="Times New Roman" panose="02020603050405020304" pitchFamily="18" charset="0"/>
              </a:rPr>
              <a:t>ndi</a:t>
            </a:r>
            <a:r>
              <a:rPr lang="ro-RO" altLang="ro-RO" sz="900" dirty="0">
                <a:cs typeface="Times New Roman" panose="02020603050405020304" pitchFamily="18" charset="0"/>
              </a:rPr>
              <a:t>ț</a:t>
            </a:r>
            <a:r>
              <a:rPr lang="en-US" altLang="ro-RO" sz="900" dirty="0" err="1">
                <a:cs typeface="Times New Roman" panose="02020603050405020304" pitchFamily="18" charset="0"/>
              </a:rPr>
              <a:t>i</a:t>
            </a:r>
            <a:r>
              <a:rPr lang="en-US" altLang="ro-RO" sz="900" dirty="0">
                <a:cs typeface="Times New Roman" panose="02020603050405020304" pitchFamily="18" charset="0"/>
              </a:rPr>
              <a:t> s</a:t>
            </a:r>
            <a:r>
              <a:rPr lang="ro-RO" altLang="ro-RO" sz="900" dirty="0">
                <a:cs typeface="Times New Roman" panose="02020603050405020304" pitchFamily="18" charset="0"/>
              </a:rPr>
              <a:t>ă</a:t>
            </a:r>
            <a:r>
              <a:rPr lang="en-US" altLang="ro-RO" sz="900" dirty="0">
                <a:cs typeface="Times New Roman" panose="02020603050405020304" pitchFamily="18" charset="0"/>
              </a:rPr>
              <a:t> fie </a:t>
            </a:r>
            <a:r>
              <a:rPr lang="en-US" altLang="ro-RO" sz="900" dirty="0" err="1">
                <a:cs typeface="Times New Roman" panose="02020603050405020304" pitchFamily="18" charset="0"/>
              </a:rPr>
              <a:t>executa</a:t>
            </a:r>
            <a:r>
              <a:rPr lang="ro-RO" altLang="ro-RO" sz="900" dirty="0">
                <a:cs typeface="Times New Roman" panose="02020603050405020304" pitchFamily="18" charset="0"/>
              </a:rPr>
              <a:t>ț</a:t>
            </a:r>
            <a:r>
              <a:rPr lang="en-US" altLang="ro-RO" sz="900" dirty="0" err="1">
                <a:cs typeface="Times New Roman" panose="02020603050405020304" pitchFamily="18" charset="0"/>
              </a:rPr>
              <a:t>i</a:t>
            </a:r>
            <a:r>
              <a:rPr lang="en-US" altLang="ro-RO" sz="900" dirty="0">
                <a:cs typeface="Times New Roman" panose="02020603050405020304" pitchFamily="18" charset="0"/>
              </a:rPr>
              <a:t> </a:t>
            </a:r>
            <a:r>
              <a:rPr lang="en-US" altLang="ro-RO" sz="900" dirty="0" err="1">
                <a:cs typeface="Times New Roman" panose="02020603050405020304" pitchFamily="18" charset="0"/>
              </a:rPr>
              <a:t>prin</a:t>
            </a:r>
            <a:r>
              <a:rPr lang="ro-RO" altLang="ro-RO" sz="900" dirty="0">
                <a:cs typeface="Times New Roman" panose="02020603050405020304" pitchFamily="18" charset="0"/>
              </a:rPr>
              <a:t>t-un</a:t>
            </a:r>
            <a:r>
              <a:rPr lang="en-US" altLang="ro-RO" sz="900" dirty="0">
                <a:cs typeface="Times New Roman" panose="02020603050405020304" pitchFamily="18" charset="0"/>
              </a:rPr>
              <a:t> </a:t>
            </a:r>
            <a:r>
              <a:rPr lang="en-US" altLang="ro-RO" sz="900" dirty="0" err="1">
                <a:cs typeface="Times New Roman" panose="02020603050405020304" pitchFamily="18" charset="0"/>
              </a:rPr>
              <a:t>singur</a:t>
            </a:r>
            <a:r>
              <a:rPr lang="en-US" altLang="ro-RO" sz="900" dirty="0">
                <a:cs typeface="Times New Roman" panose="02020603050405020304" pitchFamily="18" charset="0"/>
              </a:rPr>
              <a:t> fir de </a:t>
            </a:r>
            <a:r>
              <a:rPr lang="en-US" altLang="ro-RO" sz="900" dirty="0" err="1">
                <a:cs typeface="Times New Roman" panose="02020603050405020304" pitchFamily="18" charset="0"/>
              </a:rPr>
              <a:t>execu</a:t>
            </a:r>
            <a:r>
              <a:rPr lang="ro-RO" altLang="ro-RO" sz="900" dirty="0">
                <a:cs typeface="Times New Roman" panose="02020603050405020304" pitchFamily="18" charset="0"/>
              </a:rPr>
              <a:t>ț</a:t>
            </a:r>
            <a:r>
              <a:rPr lang="en-US" altLang="ro-RO" sz="900" dirty="0" err="1">
                <a:cs typeface="Times New Roman" panose="02020603050405020304" pitchFamily="18" charset="0"/>
              </a:rPr>
              <a:t>ie</a:t>
            </a:r>
            <a:r>
              <a:rPr lang="en-US" altLang="ro-RO" sz="900" dirty="0">
                <a:cs typeface="Times New Roman" panose="02020603050405020304" pitchFamily="18" charset="0"/>
              </a:rPr>
              <a:t>.</a:t>
            </a:r>
          </a:p>
        </p:txBody>
      </p:sp>
    </p:spTree>
    <p:extLst>
      <p:ext uri="{BB962C8B-B14F-4D97-AF65-F5344CB8AC3E}">
        <p14:creationId xmlns:p14="http://schemas.microsoft.com/office/powerpoint/2010/main" val="355000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2065700" y="14999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2" name="Google Shape;782;p51"/>
          <p:cNvGrpSpPr/>
          <p:nvPr/>
        </p:nvGrpSpPr>
        <p:grpSpPr>
          <a:xfrm>
            <a:off x="832775" y="1562300"/>
            <a:ext cx="2467593" cy="2897341"/>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9" name="Google Shape;809;p51"/>
          <p:cNvGrpSpPr/>
          <p:nvPr/>
        </p:nvGrpSpPr>
        <p:grpSpPr>
          <a:xfrm flipH="1">
            <a:off x="2692825" y="2729943"/>
            <a:ext cx="1671184" cy="2440924"/>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5DA387F8-3EBB-491C-B741-42E37645018E}"/>
              </a:ext>
            </a:extLst>
          </p:cNvPr>
          <p:cNvSpPr>
            <a:spLocks noGrp="1"/>
          </p:cNvSpPr>
          <p:nvPr>
            <p:ph type="title"/>
          </p:nvPr>
        </p:nvSpPr>
        <p:spPr/>
        <p:txBody>
          <a:bodyPr/>
          <a:lstStyle/>
          <a:p>
            <a:r>
              <a:rPr lang="ro-RO" dirty="0"/>
              <a:t>Problema</a:t>
            </a:r>
          </a:p>
        </p:txBody>
      </p:sp>
      <p:sp>
        <p:nvSpPr>
          <p:cNvPr id="73" name="Text Box 2">
            <a:extLst>
              <a:ext uri="{FF2B5EF4-FFF2-40B4-BE49-F238E27FC236}">
                <a16:creationId xmlns:a16="http://schemas.microsoft.com/office/drawing/2014/main" id="{93824823-BC7F-4D3A-96F6-32074F7BAA87}"/>
              </a:ext>
            </a:extLst>
          </p:cNvPr>
          <p:cNvSpPr txBox="1">
            <a:spLocks noChangeArrowheads="1"/>
          </p:cNvSpPr>
          <p:nvPr/>
        </p:nvSpPr>
        <p:spPr bwMode="auto">
          <a:xfrm>
            <a:off x="4873934" y="1224417"/>
            <a:ext cx="3783867" cy="281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558" rIns="0" bIns="0" anchor="ctr"/>
          <a:lstStyle>
            <a:defPPr>
              <a:defRPr lang="en-GB"/>
            </a:defPPr>
            <a:lvl1pPr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1pPr>
            <a:lvl2pPr marL="742950" indent="-28575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2pPr>
            <a:lvl3pPr marL="11430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3pPr>
            <a:lvl4pPr marL="16002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4pPr>
            <a:lvl5pPr marL="20574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9pPr>
          </a:lstStyle>
          <a:p>
            <a:pPr indent="180000" algn="l">
              <a:lnSpc>
                <a:spcPct val="100000"/>
              </a:lnSpc>
              <a:spcBef>
                <a:spcPts val="0"/>
              </a:spcBef>
              <a:spcAft>
                <a:spcPts val="0"/>
              </a:spcAft>
            </a:pPr>
            <a:r>
              <a:rPr lang="en-US" altLang="ro-RO" sz="900" dirty="0" err="1">
                <a:solidFill>
                  <a:schemeClr val="tx1"/>
                </a:solidFill>
                <a:latin typeface="+mn-lt"/>
                <a:cs typeface="Times New Roman" panose="02020603050405020304" pitchFamily="18" charset="0"/>
              </a:rPr>
              <a:t>Jocurile</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în</a:t>
            </a:r>
            <a:r>
              <a:rPr lang="en-US" altLang="ro-RO" sz="900" dirty="0">
                <a:solidFill>
                  <a:schemeClr val="tx1"/>
                </a:solidFill>
                <a:latin typeface="+mn-lt"/>
                <a:cs typeface="Times New Roman" panose="02020603050405020304" pitchFamily="18" charset="0"/>
              </a:rPr>
              <a:t> general </a:t>
            </a:r>
            <a:r>
              <a:rPr lang="en-US" altLang="ro-RO" sz="900" dirty="0" err="1">
                <a:solidFill>
                  <a:schemeClr val="tx1"/>
                </a:solidFill>
                <a:latin typeface="+mn-lt"/>
                <a:cs typeface="Times New Roman" panose="02020603050405020304" pitchFamily="18" charset="0"/>
              </a:rPr>
              <a:t>folosesc</a:t>
            </a:r>
            <a:r>
              <a:rPr lang="en-US" altLang="ro-RO" sz="900" dirty="0">
                <a:solidFill>
                  <a:schemeClr val="tx1"/>
                </a:solidFill>
                <a:latin typeface="+mn-lt"/>
                <a:cs typeface="Times New Roman" panose="02020603050405020304" pitchFamily="18" charset="0"/>
              </a:rPr>
              <a:t> 1 </a:t>
            </a:r>
            <a:r>
              <a:rPr lang="en-US" altLang="ro-RO" sz="900" dirty="0" err="1">
                <a:solidFill>
                  <a:schemeClr val="tx1"/>
                </a:solidFill>
                <a:latin typeface="+mn-lt"/>
                <a:cs typeface="Times New Roman" panose="02020603050405020304" pitchFamily="18" charset="0"/>
              </a:rPr>
              <a:t>sau</a:t>
            </a:r>
            <a:r>
              <a:rPr lang="en-US" altLang="ro-RO" sz="900" dirty="0">
                <a:solidFill>
                  <a:schemeClr val="tx1"/>
                </a:solidFill>
                <a:latin typeface="+mn-lt"/>
                <a:cs typeface="Times New Roman" panose="02020603050405020304" pitchFamily="18" charset="0"/>
              </a:rPr>
              <a:t> 2 fire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indent="180000" algn="l">
              <a:lnSpc>
                <a:spcPct val="100000"/>
              </a:lnSpc>
              <a:spcBef>
                <a:spcPts val="0"/>
              </a:spcBef>
              <a:spcAft>
                <a:spcPts val="0"/>
              </a:spcAft>
            </a:pPr>
            <a:endParaRPr lang="ro-RO" altLang="ro-RO" sz="900" dirty="0">
              <a:solidFill>
                <a:schemeClr val="tx1"/>
              </a:solidFill>
              <a:latin typeface="+mn-lt"/>
              <a:cs typeface="Times New Roman" panose="02020603050405020304" pitchFamily="18" charset="0"/>
            </a:endParaRPr>
          </a:p>
          <a:p>
            <a:pPr marL="171450" indent="180000" algn="l">
              <a:lnSpc>
                <a:spcPct val="100000"/>
              </a:lnSpc>
              <a:spcBef>
                <a:spcPts val="0"/>
              </a:spcBef>
              <a:spcAft>
                <a:spcPts val="0"/>
              </a:spcAft>
              <a:buFont typeface="Wingdings" panose="05000000000000000000" pitchFamily="2" charset="2"/>
              <a:buChar char="Ø"/>
            </a:pPr>
            <a:r>
              <a:rPr lang="en-US" altLang="ro-RO" sz="900" dirty="0" err="1">
                <a:solidFill>
                  <a:schemeClr val="tx1"/>
                </a:solidFill>
                <a:latin typeface="+mn-lt"/>
                <a:cs typeface="Times New Roman" panose="02020603050405020304" pitchFamily="18" charset="0"/>
              </a:rPr>
              <a:t>primul</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logica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jocului</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marL="171450" indent="180000" algn="l">
              <a:lnSpc>
                <a:spcPct val="100000"/>
              </a:lnSpc>
              <a:spcBef>
                <a:spcPts val="0"/>
              </a:spcBef>
              <a:spcAft>
                <a:spcPts val="0"/>
              </a:spcAft>
              <a:buFont typeface="Wingdings" panose="05000000000000000000" pitchFamily="2" charset="2"/>
              <a:buChar char="Ø"/>
            </a:pPr>
            <a:r>
              <a:rPr lang="en-US" altLang="ro-RO" sz="900" dirty="0">
                <a:solidFill>
                  <a:schemeClr val="tx1"/>
                </a:solidFill>
                <a:latin typeface="+mn-lt"/>
                <a:cs typeface="Times New Roman" panose="02020603050405020304" pitchFamily="18" charset="0"/>
              </a:rPr>
              <a:t>al </a:t>
            </a:r>
            <a:r>
              <a:rPr lang="en-US" altLang="ro-RO" sz="900" dirty="0" err="1">
                <a:solidFill>
                  <a:schemeClr val="tx1"/>
                </a:solidFill>
                <a:latin typeface="+mn-lt"/>
                <a:cs typeface="Times New Roman" panose="02020603050405020304" pitchFamily="18" charset="0"/>
              </a:rPr>
              <a:t>doilea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randare</a:t>
            </a:r>
            <a:r>
              <a:rPr lang="ro-RO" altLang="ro-RO" sz="900" dirty="0">
                <a:solidFill>
                  <a:schemeClr val="tx1"/>
                </a:solidFill>
                <a:latin typeface="+mn-lt"/>
                <a:cs typeface="Times New Roman" panose="02020603050405020304" pitchFamily="18" charset="0"/>
              </a:rPr>
              <a:t>.</a:t>
            </a:r>
          </a:p>
          <a:p>
            <a:pPr marL="171450" indent="180000" algn="l">
              <a:lnSpc>
                <a:spcPct val="100000"/>
              </a:lnSpc>
              <a:spcBef>
                <a:spcPts val="0"/>
              </a:spcBef>
              <a:spcAft>
                <a:spcPts val="0"/>
              </a:spcAft>
              <a:buFont typeface="Wingdings" panose="05000000000000000000" pitchFamily="2" charset="2"/>
              <a:buChar char="Ø"/>
            </a:pPr>
            <a:endParaRPr lang="ro-RO" altLang="ro-RO" sz="900" dirty="0">
              <a:solidFill>
                <a:schemeClr val="tx1"/>
              </a:solidFill>
              <a:latin typeface="+mn-lt"/>
              <a:cs typeface="Times New Roman" panose="02020603050405020304" pitchFamily="18" charset="0"/>
            </a:endParaRPr>
          </a:p>
          <a:p>
            <a:pPr indent="180000" algn="l">
              <a:lnSpc>
                <a:spcPct val="100000"/>
              </a:lnSpc>
              <a:spcBef>
                <a:spcPts val="0"/>
              </a:spcBef>
              <a:spcAft>
                <a:spcPts val="0"/>
              </a:spcAft>
            </a:pP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consecin</a:t>
            </a:r>
            <a:r>
              <a:rPr lang="ro-RO" altLang="ro-RO" sz="900" dirty="0">
                <a:solidFill>
                  <a:schemeClr val="tx1"/>
                </a:solidFill>
                <a:latin typeface="+mn-lt"/>
                <a:cs typeface="Times New Roman" panose="02020603050405020304" pitchFamily="18" charset="0"/>
              </a:rPr>
              <a:t>ță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experien</a:t>
            </a:r>
            <a:r>
              <a:rPr lang="ro-RO" altLang="ro-RO" sz="900" dirty="0">
                <a:solidFill>
                  <a:schemeClr val="tx1"/>
                </a:solidFill>
                <a:latin typeface="+mn-lt"/>
                <a:cs typeface="Times New Roman" panose="02020603050405020304" pitchFamily="18" charset="0"/>
              </a:rPr>
              <a:t>ț</a:t>
            </a:r>
            <a:r>
              <a:rPr lang="en-US" altLang="ro-RO" sz="900" dirty="0">
                <a:solidFill>
                  <a:schemeClr val="tx1"/>
                </a:solidFill>
                <a:latin typeface="+mn-lt"/>
                <a:cs typeface="Times New Roman" panose="02020603050405020304" pitchFamily="18" charset="0"/>
              </a:rPr>
              <a:t>a </a:t>
            </a:r>
            <a:r>
              <a:rPr lang="en-US" altLang="ro-RO" sz="900" dirty="0" err="1">
                <a:solidFill>
                  <a:schemeClr val="tx1"/>
                </a:solidFill>
                <a:latin typeface="+mn-lt"/>
                <a:cs typeface="Times New Roman" panose="02020603050405020304" pitchFamily="18" charset="0"/>
              </a:rPr>
              <a:t>juc</a:t>
            </a:r>
            <a:r>
              <a:rPr lang="ro-RO" altLang="ro-RO" sz="900" dirty="0">
                <a:solidFill>
                  <a:schemeClr val="tx1"/>
                </a:solidFill>
                <a:latin typeface="+mn-lt"/>
                <a:cs typeface="Times New Roman" panose="02020603050405020304" pitchFamily="18" charset="0"/>
              </a:rPr>
              <a:t>ă</a:t>
            </a:r>
            <a:r>
              <a:rPr lang="en-US" altLang="ro-RO" sz="900" dirty="0" err="1">
                <a:solidFill>
                  <a:schemeClr val="tx1"/>
                </a:solidFill>
                <a:latin typeface="+mn-lt"/>
                <a:cs typeface="Times New Roman" panose="02020603050405020304" pitchFamily="18" charset="0"/>
              </a:rPr>
              <a:t>torului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poate</a:t>
            </a:r>
            <a:r>
              <a:rPr lang="en-US" altLang="ro-RO" sz="900" dirty="0">
                <a:solidFill>
                  <a:schemeClr val="tx1"/>
                </a:solidFill>
                <a:latin typeface="+mn-lt"/>
                <a:cs typeface="Times New Roman" panose="02020603050405020304" pitchFamily="18" charset="0"/>
              </a:rPr>
              <a:t> s</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aib</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de </a:t>
            </a:r>
            <a:r>
              <a:rPr lang="en-US" altLang="ro-RO" sz="900" dirty="0" err="1">
                <a:solidFill>
                  <a:schemeClr val="tx1"/>
                </a:solidFill>
                <a:latin typeface="+mn-lt"/>
                <a:cs typeface="Times New Roman" panose="02020603050405020304" pitchFamily="18" charset="0"/>
              </a:rPr>
              <a:t>suferit</a:t>
            </a:r>
            <a:r>
              <a:rPr lang="en-US" altLang="ro-RO" sz="900" dirty="0">
                <a:solidFill>
                  <a:schemeClr val="tx1"/>
                </a:solidFill>
                <a:latin typeface="+mn-lt"/>
                <a:cs typeface="Times New Roman" panose="02020603050405020304" pitchFamily="18" charset="0"/>
              </a:rPr>
              <a:t> din </a:t>
            </a:r>
            <a:r>
              <a:rPr lang="en-US" altLang="ro-RO" sz="900" dirty="0" err="1">
                <a:solidFill>
                  <a:schemeClr val="tx1"/>
                </a:solidFill>
                <a:latin typeface="+mn-lt"/>
                <a:cs typeface="Times New Roman" panose="02020603050405020304" pitchFamily="18" charset="0"/>
              </a:rPr>
              <a:t>cauza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nefolosirii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firelor</a:t>
            </a:r>
            <a:r>
              <a:rPr lang="en-US" altLang="ro-RO" sz="900" dirty="0">
                <a:solidFill>
                  <a:schemeClr val="tx1"/>
                </a:solidFill>
                <a:latin typeface="+mn-lt"/>
                <a:cs typeface="Times New Roman" panose="02020603050405020304" pitchFamily="18" charset="0"/>
              </a:rPr>
              <a:t>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libere</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prin</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termeni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cunos</a:t>
            </a:r>
            <a:r>
              <a:rPr lang="ro-RO" altLang="ro-RO" sz="900" dirty="0">
                <a:solidFill>
                  <a:schemeClr val="tx1"/>
                </a:solidFill>
                <a:latin typeface="+mn-lt"/>
                <a:cs typeface="Times New Roman" panose="02020603050405020304" pitchFamily="18" charset="0"/>
              </a:rPr>
              <a:t>cuț</a:t>
            </a:r>
            <a:r>
              <a:rPr lang="en-US" altLang="ro-RO" sz="900" dirty="0" err="1">
                <a:solidFill>
                  <a:schemeClr val="tx1"/>
                </a:solidFill>
                <a:latin typeface="+mn-lt"/>
                <a:cs typeface="Times New Roman" panose="02020603050405020304" pitchFamily="18" charset="0"/>
              </a:rPr>
              <a:t>i</a:t>
            </a:r>
            <a:r>
              <a:rPr lang="en-US" altLang="ro-RO" sz="900" dirty="0">
                <a:solidFill>
                  <a:schemeClr val="tx1"/>
                </a:solidFill>
                <a:latin typeface="+mn-lt"/>
                <a:cs typeface="Times New Roman" panose="02020603050405020304" pitchFamily="18" charset="0"/>
              </a:rPr>
              <a:t> ca lag, frame-</a:t>
            </a:r>
            <a:r>
              <a:rPr lang="en-US" altLang="ro-RO" sz="900" dirty="0" err="1">
                <a:solidFill>
                  <a:schemeClr val="tx1"/>
                </a:solidFill>
                <a:latin typeface="+mn-lt"/>
                <a:cs typeface="Times New Roman" panose="02020603050405020304" pitchFamily="18" charset="0"/>
              </a:rPr>
              <a:t>dropuri</a:t>
            </a:r>
            <a:r>
              <a:rPr lang="en-US" altLang="ro-RO" sz="900" dirty="0">
                <a:solidFill>
                  <a:schemeClr val="tx1"/>
                </a:solidFill>
                <a:latin typeface="+mn-lt"/>
                <a:cs typeface="Times New Roman" panose="02020603050405020304" pitchFamily="18" charset="0"/>
              </a:rPr>
              <a:t>, freezing</a:t>
            </a:r>
            <a:r>
              <a:rPr lang="ro-RO" altLang="ro-RO" sz="900" dirty="0">
                <a:solidFill>
                  <a:schemeClr val="tx1"/>
                </a:solidFill>
                <a:latin typeface="+mn-lt"/>
                <a:cs typeface="Times New Roman" panose="02020603050405020304" pitchFamily="18" charset="0"/>
              </a:rPr>
              <a:t> și multe altele.</a:t>
            </a:r>
            <a:endParaRPr lang="en-US" altLang="ro-RO" sz="900"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267682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CB587F-D008-46EC-8F96-5D5B29D1F2AC}"/>
              </a:ext>
            </a:extLst>
          </p:cNvPr>
          <p:cNvSpPr>
            <a:spLocks noGrp="1"/>
          </p:cNvSpPr>
          <p:nvPr>
            <p:ph type="title"/>
          </p:nvPr>
        </p:nvSpPr>
        <p:spPr>
          <a:xfrm>
            <a:off x="83305" y="1000609"/>
            <a:ext cx="6195575" cy="572700"/>
          </a:xfrm>
        </p:spPr>
        <p:txBody>
          <a:bodyPr/>
          <a:lstStyle/>
          <a:p>
            <a:r>
              <a:rPr lang="ro-RO" dirty="0"/>
              <a:t>Generarea terenului (labirintului)</a:t>
            </a:r>
          </a:p>
        </p:txBody>
      </p:sp>
      <p:sp>
        <p:nvSpPr>
          <p:cNvPr id="10" name="Subtitle 9">
            <a:extLst>
              <a:ext uri="{FF2B5EF4-FFF2-40B4-BE49-F238E27FC236}">
                <a16:creationId xmlns:a16="http://schemas.microsoft.com/office/drawing/2014/main" id="{ED7A5223-2E94-469F-ADD2-2A0BAE732E90}"/>
              </a:ext>
            </a:extLst>
          </p:cNvPr>
          <p:cNvSpPr>
            <a:spLocks noGrp="1"/>
          </p:cNvSpPr>
          <p:nvPr>
            <p:ph type="subTitle" idx="1"/>
          </p:nvPr>
        </p:nvSpPr>
        <p:spPr>
          <a:xfrm>
            <a:off x="1254192" y="2177460"/>
            <a:ext cx="3060122" cy="1613127"/>
          </a:xfrm>
        </p:spPr>
        <p:txBody>
          <a:bodyPr/>
          <a:lstStyle/>
          <a:p>
            <a:pPr marL="0" indent="0">
              <a:buClr>
                <a:schemeClr val="tx1"/>
              </a:buClr>
              <a:buSzPct val="100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Procesul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mp</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r</a:t>
            </a:r>
            <a:r>
              <a:rPr lang="ro-RO" altLang="ro-RO" sz="900" dirty="0">
                <a:latin typeface="+mn-lt"/>
                <a:cs typeface="Times New Roman" panose="02020603050405020304" pitchFamily="18" charset="0"/>
              </a:rPr>
              <a:t>ț</a:t>
            </a:r>
            <a:r>
              <a:rPr lang="en-US" altLang="ro-RO" sz="900" dirty="0">
                <a:latin typeface="+mn-lt"/>
                <a:cs typeface="Times New Roman" panose="02020603050405020304" pitchFamily="18" charset="0"/>
              </a:rPr>
              <a:t>it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mai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multe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etape</a:t>
            </a:r>
            <a:r>
              <a:rPr lang="en-US" altLang="ro-RO" sz="900" dirty="0">
                <a:latin typeface="+mn-lt"/>
                <a:cs typeface="Times New Roman" panose="02020603050405020304" pitchFamily="18" charset="0"/>
              </a:rPr>
              <a:t>:</a:t>
            </a:r>
            <a:endParaRPr lang="ro-RO" altLang="ro-RO" sz="900" dirty="0">
              <a:latin typeface="+mn-lt"/>
              <a:cs typeface="Times New Roman" panose="02020603050405020304" pitchFamily="18" charset="0"/>
            </a:endParaRPr>
          </a:p>
          <a:p>
            <a:pPr marL="0" indent="0">
              <a:buClr>
                <a:schemeClr val="tx1"/>
              </a:buClr>
              <a:buSzPct val="100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Intrarea</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zgomotului</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texturilor</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ș</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materialelor</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a:t>
            </a:r>
            <a:endParaRPr lang="ro-RO" sz="900" dirty="0">
              <a:latin typeface="+mn-lt"/>
              <a:cs typeface="Times New Roman" panose="02020603050405020304" pitchFamily="18" charset="0"/>
            </a:endParaRPr>
          </a:p>
        </p:txBody>
      </p:sp>
      <p:pic>
        <p:nvPicPr>
          <p:cNvPr id="12" name="Picture 11">
            <a:extLst>
              <a:ext uri="{FF2B5EF4-FFF2-40B4-BE49-F238E27FC236}">
                <a16:creationId xmlns:a16="http://schemas.microsoft.com/office/drawing/2014/main" id="{806BDA9D-548F-4CF8-8B4E-7EDAD5993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054" y="846657"/>
            <a:ext cx="2288699" cy="414506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13" name="Google Shape;821;p52">
            <a:extLst>
              <a:ext uri="{FF2B5EF4-FFF2-40B4-BE49-F238E27FC236}">
                <a16:creationId xmlns:a16="http://schemas.microsoft.com/office/drawing/2014/main" id="{514A6E23-361D-4DA4-B047-FDCF8A09800F}"/>
              </a:ext>
            </a:extLst>
          </p:cNvPr>
          <p:cNvSpPr/>
          <p:nvPr/>
        </p:nvSpPr>
        <p:spPr>
          <a:xfrm>
            <a:off x="-726803" y="3570192"/>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821;p52">
            <a:extLst>
              <a:ext uri="{FF2B5EF4-FFF2-40B4-BE49-F238E27FC236}">
                <a16:creationId xmlns:a16="http://schemas.microsoft.com/office/drawing/2014/main" id="{5E160347-6A16-4C00-B6D9-F1C56AFB1CD7}"/>
              </a:ext>
            </a:extLst>
          </p:cNvPr>
          <p:cNvSpPr/>
          <p:nvPr/>
        </p:nvSpPr>
        <p:spPr>
          <a:xfrm>
            <a:off x="7648703" y="-141957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1562;p71">
            <a:extLst>
              <a:ext uri="{FF2B5EF4-FFF2-40B4-BE49-F238E27FC236}">
                <a16:creationId xmlns:a16="http://schemas.microsoft.com/office/drawing/2014/main" id="{DA43F1E8-15CC-4271-8906-F116ED0D0DE9}"/>
              </a:ext>
            </a:extLst>
          </p:cNvPr>
          <p:cNvGrpSpPr/>
          <p:nvPr/>
        </p:nvGrpSpPr>
        <p:grpSpPr>
          <a:xfrm>
            <a:off x="4656799" y="2446417"/>
            <a:ext cx="710080" cy="2697083"/>
            <a:chOff x="2330682" y="1468700"/>
            <a:chExt cx="538184" cy="2044019"/>
          </a:xfrm>
        </p:grpSpPr>
        <p:sp>
          <p:nvSpPr>
            <p:cNvPr id="16" name="Google Shape;1563;p71">
              <a:extLst>
                <a:ext uri="{FF2B5EF4-FFF2-40B4-BE49-F238E27FC236}">
                  <a16:creationId xmlns:a16="http://schemas.microsoft.com/office/drawing/2014/main" id="{607551FA-2B94-4B12-99EA-7C736F316846}"/>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564;p71">
              <a:extLst>
                <a:ext uri="{FF2B5EF4-FFF2-40B4-BE49-F238E27FC236}">
                  <a16:creationId xmlns:a16="http://schemas.microsoft.com/office/drawing/2014/main" id="{2324F2FE-81AD-4246-B043-091EE3C68029}"/>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65;p71">
              <a:extLst>
                <a:ext uri="{FF2B5EF4-FFF2-40B4-BE49-F238E27FC236}">
                  <a16:creationId xmlns:a16="http://schemas.microsoft.com/office/drawing/2014/main" id="{4FDEFE18-292C-42F5-9563-4FF2347ED3B5}"/>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352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A2FB5-3221-4D38-94BC-ABFA57A17CB0}"/>
              </a:ext>
            </a:extLst>
          </p:cNvPr>
          <p:cNvSpPr>
            <a:spLocks noGrp="1"/>
          </p:cNvSpPr>
          <p:nvPr>
            <p:ph type="title"/>
          </p:nvPr>
        </p:nvSpPr>
        <p:spPr/>
        <p:txBody>
          <a:bodyPr/>
          <a:lstStyle/>
          <a:p>
            <a:r>
              <a:rPr lang="ro-RO" dirty="0"/>
              <a:t>Vizualizarea procesului</a:t>
            </a:r>
          </a:p>
        </p:txBody>
      </p:sp>
      <p:sp>
        <p:nvSpPr>
          <p:cNvPr id="5" name="TextBox 4">
            <a:extLst>
              <a:ext uri="{FF2B5EF4-FFF2-40B4-BE49-F238E27FC236}">
                <a16:creationId xmlns:a16="http://schemas.microsoft.com/office/drawing/2014/main" id="{555ABE3D-54F6-4EC7-8025-E6D73B254D2E}"/>
              </a:ext>
            </a:extLst>
          </p:cNvPr>
          <p:cNvSpPr txBox="1"/>
          <p:nvPr/>
        </p:nvSpPr>
        <p:spPr>
          <a:xfrm>
            <a:off x="2654127" y="1419150"/>
            <a:ext cx="2625009" cy="2739211"/>
          </a:xfrm>
          <a:prstGeom prst="rect">
            <a:avLst/>
          </a:prstGeom>
          <a:noFill/>
        </p:spPr>
        <p:txBody>
          <a:bodyPr wrap="square" rtlCol="0">
            <a:spAutoFit/>
          </a:bodyPr>
          <a:lstStyle/>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1000" dirty="0">
              <a:solidFill>
                <a:schemeClr val="tx1"/>
              </a:solidFill>
              <a:latin typeface="Times New Roman" panose="02020603050405020304" pitchFamily="18" charset="0"/>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solidFill>
                  <a:schemeClr val="tx1"/>
                </a:solidFill>
                <a:latin typeface="+mn-lt"/>
                <a:cs typeface="Times New Roman" panose="02020603050405020304" pitchFamily="18" charset="0"/>
              </a:rPr>
              <a:t>Jocurile</a:t>
            </a:r>
            <a:r>
              <a:rPr lang="en-US" altLang="ro-RO" sz="900" dirty="0">
                <a:solidFill>
                  <a:schemeClr val="tx1"/>
                </a:solidFill>
                <a:latin typeface="+mn-lt"/>
                <a:cs typeface="Times New Roman" panose="02020603050405020304" pitchFamily="18" charset="0"/>
              </a:rPr>
              <a:t> simple, cum sunt </a:t>
            </a:r>
            <a:r>
              <a:rPr lang="en-US" altLang="ro-RO" sz="900" dirty="0" err="1">
                <a:solidFill>
                  <a:schemeClr val="tx1"/>
                </a:solidFill>
                <a:latin typeface="+mn-lt"/>
                <a:cs typeface="Times New Roman" panose="02020603050405020304" pitchFamily="18" charset="0"/>
              </a:rPr>
              <a:t>cele</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Unity, sunt </a:t>
            </a:r>
            <a:r>
              <a:rPr lang="en-US" altLang="ro-RO" sz="900" dirty="0" err="1">
                <a:solidFill>
                  <a:schemeClr val="tx1"/>
                </a:solidFill>
                <a:latin typeface="+mn-lt"/>
                <a:cs typeface="Times New Roman" panose="02020603050405020304" pitchFamily="18" charset="0"/>
              </a:rPr>
              <a:t>rulate</a:t>
            </a:r>
            <a:r>
              <a:rPr lang="en-US" altLang="ro-RO" sz="900" dirty="0">
                <a:solidFill>
                  <a:schemeClr val="tx1"/>
                </a:solidFill>
                <a:latin typeface="+mn-lt"/>
                <a:cs typeface="Times New Roman" panose="02020603050405020304" pitchFamily="18" charset="0"/>
              </a:rPr>
              <a:t> pe un </a:t>
            </a:r>
            <a:r>
              <a:rPr lang="en-US" altLang="ro-RO" sz="900" dirty="0" err="1">
                <a:solidFill>
                  <a:schemeClr val="tx1"/>
                </a:solidFill>
                <a:latin typeface="+mn-lt"/>
                <a:cs typeface="Times New Roman" panose="02020603050405020304" pitchFamily="18" charset="0"/>
              </a:rPr>
              <a:t>sigur</a:t>
            </a:r>
            <a:r>
              <a:rPr lang="en-US" altLang="ro-RO" sz="900" dirty="0">
                <a:solidFill>
                  <a:schemeClr val="tx1"/>
                </a:solidFill>
                <a:latin typeface="+mn-lt"/>
                <a:cs typeface="Times New Roman" panose="02020603050405020304" pitchFamily="18" charset="0"/>
              </a:rPr>
              <a:t> fir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solidFill>
                  <a:schemeClr val="tx1"/>
                </a:solidFill>
                <a:latin typeface="+mn-lt"/>
                <a:cs typeface="Times New Roman" panose="02020603050405020304" pitchFamily="18" charset="0"/>
              </a:rPr>
              <a:t>Separea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logicii</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mai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multe</a:t>
            </a:r>
            <a:r>
              <a:rPr lang="en-US" altLang="ro-RO" sz="900" dirty="0">
                <a:solidFill>
                  <a:schemeClr val="tx1"/>
                </a:solidFill>
                <a:latin typeface="+mn-lt"/>
                <a:cs typeface="Times New Roman" panose="02020603050405020304" pitchFamily="18" charset="0"/>
              </a:rPr>
              <a:t> fire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 sunt </a:t>
            </a:r>
            <a:r>
              <a:rPr lang="en-US" altLang="ro-RO" sz="900" dirty="0" err="1">
                <a:solidFill>
                  <a:schemeClr val="tx1"/>
                </a:solidFill>
                <a:latin typeface="+mn-lt"/>
                <a:cs typeface="Times New Roman" panose="02020603050405020304" pitchFamily="18" charset="0"/>
              </a:rPr>
              <a:t>solu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ia</a:t>
            </a:r>
            <a:r>
              <a:rPr lang="en-US" altLang="ro-RO" sz="900" dirty="0">
                <a:solidFill>
                  <a:schemeClr val="tx1"/>
                </a:solidFill>
                <a:latin typeface="+mn-lt"/>
                <a:cs typeface="Times New Roman" panose="02020603050405020304" pitchFamily="18" charset="0"/>
              </a:rPr>
              <a:t> rapid</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optimizare</a:t>
            </a:r>
            <a:r>
              <a:rPr lang="en-US" altLang="ro-RO" sz="900" dirty="0">
                <a:solidFill>
                  <a:schemeClr val="tx1"/>
                </a:solidFill>
                <a:latin typeface="+mn-lt"/>
                <a:cs typeface="Times New Roman" panose="02020603050405020304" pitchFamily="18" charset="0"/>
              </a:rPr>
              <a:t>,</a:t>
            </a:r>
            <a:r>
              <a:rPr lang="ro-RO" altLang="ro-RO" sz="900" dirty="0">
                <a:solidFill>
                  <a:schemeClr val="tx1"/>
                </a:solidFill>
                <a:latin typeface="+mn-lt"/>
                <a:cs typeface="Times New Roman" panose="02020603050405020304" pitchFamily="18" charset="0"/>
              </a:rPr>
              <a:t> 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cazul</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care </a:t>
            </a:r>
            <a:r>
              <a:rPr lang="en-US" altLang="ro-RO" sz="900" dirty="0" err="1">
                <a:solidFill>
                  <a:schemeClr val="tx1"/>
                </a:solidFill>
                <a:latin typeface="+mn-lt"/>
                <a:cs typeface="Times New Roman" panose="02020603050405020304" pitchFamily="18" charset="0"/>
              </a:rPr>
              <a:t>putem</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muta</a:t>
            </a:r>
            <a:r>
              <a:rPr lang="en-US" altLang="ro-RO" sz="900" dirty="0">
                <a:solidFill>
                  <a:schemeClr val="tx1"/>
                </a:solidFill>
                <a:latin typeface="+mn-lt"/>
                <a:cs typeface="Times New Roman" panose="02020603050405020304" pitchFamily="18" charset="0"/>
              </a:rPr>
              <a:t> un </a:t>
            </a:r>
            <a:r>
              <a:rPr lang="en-US" altLang="ro-RO" sz="900" dirty="0" err="1">
                <a:solidFill>
                  <a:schemeClr val="tx1"/>
                </a:solidFill>
                <a:latin typeface="+mn-lt"/>
                <a:cs typeface="Times New Roman" panose="02020603050405020304" pitchFamily="18" charset="0"/>
              </a:rPr>
              <a:t>calcul</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costisitor</a:t>
            </a:r>
            <a:r>
              <a:rPr lang="en-US" altLang="ro-RO" sz="900" dirty="0">
                <a:solidFill>
                  <a:schemeClr val="tx1"/>
                </a:solidFill>
                <a:latin typeface="+mn-lt"/>
                <a:cs typeface="Times New Roman" panose="02020603050405020304" pitchFamily="18" charset="0"/>
              </a:rPr>
              <a:t> pe un alt fir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p>
        </p:txBody>
      </p:sp>
      <p:pic>
        <p:nvPicPr>
          <p:cNvPr id="6" name="Picture 5">
            <a:extLst>
              <a:ext uri="{FF2B5EF4-FFF2-40B4-BE49-F238E27FC236}">
                <a16:creationId xmlns:a16="http://schemas.microsoft.com/office/drawing/2014/main" id="{48C16B8C-B703-438D-8F9E-2CE85D3C8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514" y="1419150"/>
            <a:ext cx="3482975" cy="91440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7" name="Picture 6">
            <a:extLst>
              <a:ext uri="{FF2B5EF4-FFF2-40B4-BE49-F238E27FC236}">
                <a16:creationId xmlns:a16="http://schemas.microsoft.com/office/drawing/2014/main" id="{30F2D86E-7842-420A-AE8B-D216EB3AB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101" y="3285363"/>
            <a:ext cx="2971800" cy="94615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Tree>
    <p:extLst>
      <p:ext uri="{BB962C8B-B14F-4D97-AF65-F5344CB8AC3E}">
        <p14:creationId xmlns:p14="http://schemas.microsoft.com/office/powerpoint/2010/main" val="7945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190F0-A09A-4505-BE32-0E3E1112ADAB}"/>
              </a:ext>
            </a:extLst>
          </p:cNvPr>
          <p:cNvSpPr>
            <a:spLocks noGrp="1"/>
          </p:cNvSpPr>
          <p:nvPr>
            <p:ph type="title"/>
          </p:nvPr>
        </p:nvSpPr>
        <p:spPr/>
        <p:txBody>
          <a:bodyPr/>
          <a:lstStyle/>
          <a:p>
            <a:r>
              <a:rPr lang="ro-RO" dirty="0"/>
              <a:t>Reducerea volumului de muncă</a:t>
            </a:r>
          </a:p>
        </p:txBody>
      </p:sp>
      <p:pic>
        <p:nvPicPr>
          <p:cNvPr id="4" name="Picture 3">
            <a:extLst>
              <a:ext uri="{FF2B5EF4-FFF2-40B4-BE49-F238E27FC236}">
                <a16:creationId xmlns:a16="http://schemas.microsoft.com/office/drawing/2014/main" id="{41DD52B5-D7AD-450B-8CE7-8D151D2BC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56" y="1528747"/>
            <a:ext cx="3376612" cy="107632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5" name="Picture 4">
            <a:extLst>
              <a:ext uri="{FF2B5EF4-FFF2-40B4-BE49-F238E27FC236}">
                <a16:creationId xmlns:a16="http://schemas.microsoft.com/office/drawing/2014/main" id="{BF1A805B-F9E5-4547-901C-C943F9F04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56" y="3116094"/>
            <a:ext cx="3380952" cy="1208256"/>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6" name="TextBox 5">
            <a:extLst>
              <a:ext uri="{FF2B5EF4-FFF2-40B4-BE49-F238E27FC236}">
                <a16:creationId xmlns:a16="http://schemas.microsoft.com/office/drawing/2014/main" id="{DF386D7D-66C8-4FA7-BAA6-2C3CEC68ABC2}"/>
              </a:ext>
            </a:extLst>
          </p:cNvPr>
          <p:cNvSpPr txBox="1"/>
          <p:nvPr/>
        </p:nvSpPr>
        <p:spPr>
          <a:xfrm>
            <a:off x="4161790" y="2180385"/>
            <a:ext cx="2852930" cy="1338828"/>
          </a:xfrm>
          <a:prstGeom prst="rect">
            <a:avLst/>
          </a:prstGeom>
          <a:noFill/>
        </p:spPr>
        <p:txBody>
          <a:bodyPr wrap="square" rtlCol="0">
            <a:spAutoFit/>
          </a:bodyPr>
          <a:lstStyle/>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Uneori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mutarea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unui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calcul</a:t>
            </a:r>
            <a:r>
              <a:rPr lang="en-US" altLang="ro-RO" sz="900" dirty="0">
                <a:latin typeface="+mn-lt"/>
                <a:cs typeface="Times New Roman" panose="02020603050405020304" pitchFamily="18" charset="0"/>
              </a:rPr>
              <a:t> pe un alt fir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nu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o </a:t>
            </a:r>
            <a:r>
              <a:rPr lang="en-US" altLang="ro-RO" sz="900" dirty="0" err="1">
                <a:latin typeface="+mn-lt"/>
                <a:cs typeface="Times New Roman" panose="02020603050405020304" pitchFamily="18" charset="0"/>
              </a:rPr>
              <a:t>abordare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suficient</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a:t>
            </a: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a:latin typeface="+mn-lt"/>
                <a:cs typeface="Times New Roman" panose="02020603050405020304" pitchFamily="18" charset="0"/>
              </a:rPr>
              <a:t>De </a:t>
            </a:r>
            <a:r>
              <a:rPr lang="en-US" altLang="ro-RO" sz="900" dirty="0" err="1">
                <a:latin typeface="+mn-lt"/>
                <a:cs typeface="Times New Roman" panose="02020603050405020304" pitchFamily="18" charset="0"/>
              </a:rPr>
              <a:t>exemplu</a:t>
            </a:r>
            <a:r>
              <a:rPr lang="en-US" altLang="ro-RO" sz="900" dirty="0">
                <a:latin typeface="+mn-lt"/>
                <a:cs typeface="Times New Roman" panose="02020603050405020304" pitchFamily="18" charset="0"/>
              </a:rPr>
              <a:t>, Unity nu </a:t>
            </a:r>
            <a:r>
              <a:rPr lang="en-US" altLang="ro-RO" sz="900" dirty="0" err="1">
                <a:latin typeface="+mn-lt"/>
                <a:cs typeface="Times New Roman" panose="02020603050405020304" pitchFamily="18" charset="0"/>
              </a:rPr>
              <a:t>permite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manipularea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memoriei</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ț</a:t>
            </a:r>
            <a:r>
              <a:rPr lang="en-US" altLang="ro-RO" sz="900" dirty="0">
                <a:latin typeface="+mn-lt"/>
                <a:cs typeface="Times New Roman" panose="02020603050405020304" pitchFamily="18" charset="0"/>
              </a:rPr>
              <a:t>in de </a:t>
            </a:r>
            <a:r>
              <a:rPr lang="en-US" altLang="ro-RO" sz="900" dirty="0" err="1">
                <a:latin typeface="+mn-lt"/>
                <a:cs typeface="Times New Roman" panose="02020603050405020304" pitchFamily="18" charset="0"/>
              </a:rPr>
              <a:t>motorul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grafic</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a:t>
            </a:r>
            <a:r>
              <a:rPr lang="en-US" altLang="ro-RO" sz="900" dirty="0">
                <a:latin typeface="+mn-lt"/>
                <a:cs typeface="Times New Roman" panose="02020603050405020304" pitchFamily="18" charset="0"/>
              </a:rPr>
              <a:t> face </a:t>
            </a:r>
            <a:r>
              <a:rPr lang="en-US" altLang="ro-RO" sz="900" dirty="0" err="1">
                <a:latin typeface="+mn-lt"/>
                <a:cs typeface="Times New Roman" panose="02020603050405020304" pitchFamily="18" charset="0"/>
              </a:rPr>
              <a:t>separarea</a:t>
            </a:r>
            <a:r>
              <a:rPr lang="en-US" altLang="ro-RO" sz="900" dirty="0">
                <a:latin typeface="+mn-lt"/>
                <a:cs typeface="Times New Roman" panose="02020603050405020304" pitchFamily="18" charset="0"/>
              </a:rPr>
              <a:t> pe fire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neprietenoas</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a:t>
            </a: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Spargerea</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buc</a:t>
            </a:r>
            <a:r>
              <a:rPr lang="ro-RO" altLang="ro-RO" sz="900" dirty="0">
                <a:latin typeface="+mn-lt"/>
                <a:cs typeface="Times New Roman" panose="02020603050405020304" pitchFamily="18" charset="0"/>
              </a:rPr>
              <a:t>ăț</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varianta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dorit</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pentru</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acest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caz</a:t>
            </a:r>
            <a:r>
              <a:rPr lang="en-US" altLang="ro-RO" sz="900" dirty="0">
                <a:latin typeface="+mn-lt"/>
                <a:cs typeface="Times New Roman" panose="02020603050405020304" pitchFamily="18" charset="0"/>
              </a:rPr>
              <a:t>.</a:t>
            </a:r>
          </a:p>
        </p:txBody>
      </p:sp>
    </p:spTree>
    <p:extLst>
      <p:ext uri="{BB962C8B-B14F-4D97-AF65-F5344CB8AC3E}">
        <p14:creationId xmlns:p14="http://schemas.microsoft.com/office/powerpoint/2010/main" val="5298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9"/>
          <p:cNvSpPr/>
          <p:nvPr/>
        </p:nvSpPr>
        <p:spPr>
          <a:xfrm>
            <a:off x="3460938" y="1242413"/>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69"/>
          <p:cNvSpPr/>
          <p:nvPr/>
        </p:nvSpPr>
        <p:spPr>
          <a:xfrm>
            <a:off x="6133550" y="1423613"/>
            <a:ext cx="1511700" cy="1511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69"/>
          <p:cNvSpPr/>
          <p:nvPr/>
        </p:nvSpPr>
        <p:spPr>
          <a:xfrm>
            <a:off x="1498725" y="1423613"/>
            <a:ext cx="1511700" cy="1511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6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Ce facem noi?</a:t>
            </a:r>
            <a:endParaRPr dirty="0"/>
          </a:p>
        </p:txBody>
      </p:sp>
      <p:sp>
        <p:nvSpPr>
          <p:cNvPr id="1503" name="Google Shape;1503;p69"/>
          <p:cNvSpPr txBox="1">
            <a:spLocks noGrp="1"/>
          </p:cNvSpPr>
          <p:nvPr>
            <p:ph type="subTitle" idx="3"/>
          </p:nvPr>
        </p:nvSpPr>
        <p:spPr>
          <a:xfrm>
            <a:off x="883275" y="3233801"/>
            <a:ext cx="2742600" cy="636600"/>
          </a:xfrm>
          <a:prstGeom prst="rect">
            <a:avLst/>
          </a:prstGeom>
        </p:spPr>
        <p:txBody>
          <a:bodyPr spcFirstLastPara="1" wrap="square" lIns="91425" tIns="91425" rIns="91425" bIns="91425" anchor="ctr" anchorCtr="0">
            <a:noAutofit/>
          </a:bodyPr>
          <a:lstStyle/>
          <a:p>
            <a:pPr marL="107950" indent="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F</a:t>
            </a:r>
            <a:r>
              <a:rPr lang="en-US" altLang="ro-RO" sz="900" dirty="0" err="1">
                <a:latin typeface="+mn-lt"/>
                <a:cs typeface="Times New Roman" panose="02020603050405020304" pitchFamily="18" charset="0"/>
              </a:rPr>
              <a:t>olosim</a:t>
            </a:r>
            <a:r>
              <a:rPr lang="en-US" altLang="ro-RO" sz="900" dirty="0">
                <a:latin typeface="+mn-lt"/>
                <a:cs typeface="Times New Roman" panose="02020603050405020304" pitchFamily="18" charset="0"/>
              </a:rPr>
              <a:t> un </a:t>
            </a:r>
            <a:r>
              <a:rPr lang="en-US" altLang="ro-RO" sz="900" dirty="0" err="1">
                <a:latin typeface="+mn-lt"/>
                <a:cs typeface="Times New Roman" panose="02020603050405020304" pitchFamily="18" charset="0"/>
              </a:rPr>
              <a:t>algoritm</a:t>
            </a:r>
            <a:r>
              <a:rPr lang="en-US" altLang="ro-RO" sz="900" dirty="0">
                <a:latin typeface="+mn-lt"/>
                <a:cs typeface="Times New Roman" panose="02020603050405020304" pitchFamily="18" charset="0"/>
              </a:rPr>
              <a:t> pseudo-</a:t>
            </a:r>
            <a:r>
              <a:rPr lang="en-US" altLang="ro-RO" sz="900" dirty="0" err="1">
                <a:latin typeface="+mn-lt"/>
                <a:cs typeface="Times New Roman" panose="02020603050405020304" pitchFamily="18" charset="0"/>
              </a:rPr>
              <a:t>aleator</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pentru</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unui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labirint</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jocul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nostru</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Unity.</a:t>
            </a:r>
          </a:p>
        </p:txBody>
      </p:sp>
      <p:sp>
        <p:nvSpPr>
          <p:cNvPr id="1504" name="Google Shape;1504;p69"/>
          <p:cNvSpPr txBox="1">
            <a:spLocks noGrp="1"/>
          </p:cNvSpPr>
          <p:nvPr>
            <p:ph type="subTitle" idx="4"/>
          </p:nvPr>
        </p:nvSpPr>
        <p:spPr>
          <a:xfrm>
            <a:off x="5519091" y="3261561"/>
            <a:ext cx="2742600" cy="636600"/>
          </a:xfrm>
          <a:prstGeom prst="rect">
            <a:avLst/>
          </a:prstGeom>
        </p:spPr>
        <p:txBody>
          <a:bodyPr spcFirstLastPara="1" wrap="square" lIns="91425" tIns="91425" rIns="91425" bIns="91425" anchor="ctr" anchorCtr="0">
            <a:noAutofit/>
          </a:bodyPr>
          <a:lstStyle/>
          <a:p>
            <a:pPr marL="107950" indent="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m un </a:t>
            </a:r>
            <a:r>
              <a:rPr lang="en-US" altLang="ro-RO" sz="900" dirty="0" err="1">
                <a:latin typeface="+mn-lt"/>
                <a:cs typeface="Times New Roman" panose="02020603050405020304" pitchFamily="18" charset="0"/>
              </a:rPr>
              <a:t>labirint</a:t>
            </a:r>
            <a:r>
              <a:rPr lang="en-US" altLang="ro-RO" sz="900" dirty="0">
                <a:latin typeface="+mn-lt"/>
                <a:cs typeface="Times New Roman" panose="02020603050405020304" pitchFamily="18" charset="0"/>
              </a:rPr>
              <a:t> cu </a:t>
            </a:r>
            <a:r>
              <a:rPr lang="en-US" altLang="ro-RO" sz="900" dirty="0" err="1">
                <a:latin typeface="+mn-lt"/>
                <a:cs typeface="Times New Roman" panose="02020603050405020304" pitchFamily="18" charset="0"/>
              </a:rPr>
              <a:t>mai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multe</a:t>
            </a:r>
            <a:r>
              <a:rPr lang="en-US" altLang="ro-RO" sz="900" dirty="0">
                <a:latin typeface="+mn-lt"/>
                <a:cs typeface="Times New Roman" panose="02020603050405020304" pitchFamily="18" charset="0"/>
              </a:rPr>
              <a:t> camera</a:t>
            </a:r>
            <a:r>
              <a:rPr lang="ro-RO"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conectate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ntre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ele</a:t>
            </a:r>
            <a:r>
              <a:rPr lang="en-US" altLang="ro-RO" sz="900" dirty="0">
                <a:latin typeface="+mn-lt"/>
                <a:cs typeface="Times New Roman" panose="02020603050405020304" pitchFamily="18" charset="0"/>
              </a:rPr>
              <a:t>.</a:t>
            </a:r>
          </a:p>
        </p:txBody>
      </p:sp>
      <p:grpSp>
        <p:nvGrpSpPr>
          <p:cNvPr id="1505" name="Google Shape;1505;p69"/>
          <p:cNvGrpSpPr/>
          <p:nvPr/>
        </p:nvGrpSpPr>
        <p:grpSpPr>
          <a:xfrm>
            <a:off x="1793666" y="1718584"/>
            <a:ext cx="844805" cy="921749"/>
            <a:chOff x="2313518" y="2046722"/>
            <a:chExt cx="941706" cy="1027476"/>
          </a:xfrm>
        </p:grpSpPr>
        <p:sp>
          <p:nvSpPr>
            <p:cNvPr id="1506" name="Google Shape;1506;p69"/>
            <p:cNvSpPr/>
            <p:nvPr/>
          </p:nvSpPr>
          <p:spPr>
            <a:xfrm>
              <a:off x="2492133" y="2379204"/>
              <a:ext cx="600741" cy="452484"/>
            </a:xfrm>
            <a:custGeom>
              <a:avLst/>
              <a:gdLst/>
              <a:ahLst/>
              <a:cxnLst/>
              <a:rect l="l" t="t" r="r" b="b"/>
              <a:pathLst>
                <a:path w="20244" h="15248" extrusionOk="0">
                  <a:moveTo>
                    <a:pt x="11458" y="0"/>
                  </a:moveTo>
                  <a:cubicBezTo>
                    <a:pt x="10975" y="0"/>
                    <a:pt x="10548" y="100"/>
                    <a:pt x="10213" y="289"/>
                  </a:cubicBezTo>
                  <a:cubicBezTo>
                    <a:pt x="8511" y="1262"/>
                    <a:pt x="4499" y="5274"/>
                    <a:pt x="3070" y="7857"/>
                  </a:cubicBezTo>
                  <a:cubicBezTo>
                    <a:pt x="3070" y="7857"/>
                    <a:pt x="2645" y="9043"/>
                    <a:pt x="2006" y="9286"/>
                  </a:cubicBezTo>
                  <a:cubicBezTo>
                    <a:pt x="1915" y="9321"/>
                    <a:pt x="1809" y="9336"/>
                    <a:pt x="1694" y="9336"/>
                  </a:cubicBezTo>
                  <a:cubicBezTo>
                    <a:pt x="1005" y="9336"/>
                    <a:pt x="0" y="8800"/>
                    <a:pt x="0" y="8800"/>
                  </a:cubicBezTo>
                  <a:lnTo>
                    <a:pt x="0" y="8800"/>
                  </a:lnTo>
                  <a:cubicBezTo>
                    <a:pt x="0" y="8800"/>
                    <a:pt x="1277" y="13055"/>
                    <a:pt x="5380" y="13876"/>
                  </a:cubicBezTo>
                  <a:cubicBezTo>
                    <a:pt x="6650" y="14120"/>
                    <a:pt x="7650" y="14205"/>
                    <a:pt x="8424" y="14205"/>
                  </a:cubicBezTo>
                  <a:cubicBezTo>
                    <a:pt x="10152" y="14205"/>
                    <a:pt x="10760" y="13784"/>
                    <a:pt x="10760" y="13784"/>
                  </a:cubicBezTo>
                  <a:cubicBezTo>
                    <a:pt x="10760" y="13784"/>
                    <a:pt x="13284" y="15247"/>
                    <a:pt x="15323" y="15247"/>
                  </a:cubicBezTo>
                  <a:cubicBezTo>
                    <a:pt x="15383" y="15247"/>
                    <a:pt x="15443" y="15246"/>
                    <a:pt x="15502" y="15243"/>
                  </a:cubicBezTo>
                  <a:cubicBezTo>
                    <a:pt x="19149" y="15061"/>
                    <a:pt x="19271" y="12417"/>
                    <a:pt x="19757" y="11444"/>
                  </a:cubicBezTo>
                  <a:cubicBezTo>
                    <a:pt x="20244" y="10471"/>
                    <a:pt x="19514" y="10259"/>
                    <a:pt x="17690" y="5426"/>
                  </a:cubicBezTo>
                  <a:cubicBezTo>
                    <a:pt x="16208" y="1586"/>
                    <a:pt x="13385" y="0"/>
                    <a:pt x="11458"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69"/>
            <p:cNvSpPr/>
            <p:nvPr/>
          </p:nvSpPr>
          <p:spPr>
            <a:xfrm>
              <a:off x="2313518" y="2525770"/>
              <a:ext cx="941706" cy="548424"/>
            </a:xfrm>
            <a:custGeom>
              <a:avLst/>
              <a:gdLst/>
              <a:ahLst/>
              <a:cxnLst/>
              <a:rect l="l" t="t" r="r" b="b"/>
              <a:pathLst>
                <a:path w="31734" h="18481" extrusionOk="0">
                  <a:moveTo>
                    <a:pt x="19029" y="0"/>
                  </a:moveTo>
                  <a:lnTo>
                    <a:pt x="12949" y="6444"/>
                  </a:lnTo>
                  <a:lnTo>
                    <a:pt x="13101" y="9818"/>
                  </a:lnTo>
                  <a:cubicBezTo>
                    <a:pt x="13101" y="9818"/>
                    <a:pt x="10913" y="11004"/>
                    <a:pt x="7083" y="13040"/>
                  </a:cubicBezTo>
                  <a:cubicBezTo>
                    <a:pt x="3223" y="15046"/>
                    <a:pt x="1" y="18481"/>
                    <a:pt x="1" y="18481"/>
                  </a:cubicBezTo>
                  <a:lnTo>
                    <a:pt x="31734" y="18481"/>
                  </a:lnTo>
                  <a:cubicBezTo>
                    <a:pt x="31734" y="18481"/>
                    <a:pt x="27631" y="15107"/>
                    <a:pt x="24561" y="13496"/>
                  </a:cubicBezTo>
                  <a:cubicBezTo>
                    <a:pt x="21521" y="11915"/>
                    <a:pt x="17752" y="9970"/>
                    <a:pt x="17752" y="9970"/>
                  </a:cubicBezTo>
                  <a:lnTo>
                    <a:pt x="1902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69"/>
            <p:cNvSpPr/>
            <p:nvPr/>
          </p:nvSpPr>
          <p:spPr>
            <a:xfrm>
              <a:off x="2313518" y="2854988"/>
              <a:ext cx="941706" cy="219209"/>
            </a:xfrm>
            <a:custGeom>
              <a:avLst/>
              <a:gdLst/>
              <a:ahLst/>
              <a:cxnLst/>
              <a:rect l="l" t="t" r="r" b="b"/>
              <a:pathLst>
                <a:path w="31734" h="7387" extrusionOk="0">
                  <a:moveTo>
                    <a:pt x="19940" y="1"/>
                  </a:moveTo>
                  <a:lnTo>
                    <a:pt x="18329" y="5229"/>
                  </a:lnTo>
                  <a:lnTo>
                    <a:pt x="9484" y="5229"/>
                  </a:lnTo>
                  <a:lnTo>
                    <a:pt x="10366" y="183"/>
                  </a:lnTo>
                  <a:lnTo>
                    <a:pt x="10366" y="183"/>
                  </a:lnTo>
                  <a:cubicBezTo>
                    <a:pt x="9484" y="669"/>
                    <a:pt x="8360" y="1247"/>
                    <a:pt x="7083" y="1946"/>
                  </a:cubicBezTo>
                  <a:cubicBezTo>
                    <a:pt x="3223" y="3952"/>
                    <a:pt x="1" y="7387"/>
                    <a:pt x="1" y="7387"/>
                  </a:cubicBezTo>
                  <a:lnTo>
                    <a:pt x="31734" y="7387"/>
                  </a:lnTo>
                  <a:cubicBezTo>
                    <a:pt x="31734" y="7387"/>
                    <a:pt x="27631" y="4013"/>
                    <a:pt x="24591" y="2402"/>
                  </a:cubicBezTo>
                  <a:cubicBezTo>
                    <a:pt x="23041" y="1581"/>
                    <a:pt x="21278" y="700"/>
                    <a:pt x="19940"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69"/>
            <p:cNvSpPr/>
            <p:nvPr/>
          </p:nvSpPr>
          <p:spPr>
            <a:xfrm>
              <a:off x="2557063" y="2232756"/>
              <a:ext cx="406844" cy="508689"/>
            </a:xfrm>
            <a:custGeom>
              <a:avLst/>
              <a:gdLst/>
              <a:ahLst/>
              <a:cxnLst/>
              <a:rect l="l" t="t" r="r" b="b"/>
              <a:pathLst>
                <a:path w="13710" h="17142" extrusionOk="0">
                  <a:moveTo>
                    <a:pt x="8998" y="0"/>
                  </a:moveTo>
                  <a:cubicBezTo>
                    <a:pt x="6799" y="0"/>
                    <a:pt x="4325" y="483"/>
                    <a:pt x="3587" y="877"/>
                  </a:cubicBezTo>
                  <a:cubicBezTo>
                    <a:pt x="2311" y="1607"/>
                    <a:pt x="1429" y="2731"/>
                    <a:pt x="1429" y="2731"/>
                  </a:cubicBezTo>
                  <a:cubicBezTo>
                    <a:pt x="1429" y="2731"/>
                    <a:pt x="1" y="8750"/>
                    <a:pt x="1" y="11972"/>
                  </a:cubicBezTo>
                  <a:cubicBezTo>
                    <a:pt x="1" y="14981"/>
                    <a:pt x="2652" y="17141"/>
                    <a:pt x="4314" y="17141"/>
                  </a:cubicBezTo>
                  <a:cubicBezTo>
                    <a:pt x="4432" y="17141"/>
                    <a:pt x="4545" y="17131"/>
                    <a:pt x="4651" y="17109"/>
                  </a:cubicBezTo>
                  <a:cubicBezTo>
                    <a:pt x="6262" y="16805"/>
                    <a:pt x="8086" y="15893"/>
                    <a:pt x="8998" y="14221"/>
                  </a:cubicBezTo>
                  <a:cubicBezTo>
                    <a:pt x="9454" y="13339"/>
                    <a:pt x="11794" y="6987"/>
                    <a:pt x="11794" y="6987"/>
                  </a:cubicBezTo>
                  <a:cubicBezTo>
                    <a:pt x="11794" y="6987"/>
                    <a:pt x="13709" y="3066"/>
                    <a:pt x="12676" y="1120"/>
                  </a:cubicBezTo>
                  <a:cubicBezTo>
                    <a:pt x="12226" y="287"/>
                    <a:pt x="10693" y="0"/>
                    <a:pt x="8998"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69"/>
            <p:cNvSpPr/>
            <p:nvPr/>
          </p:nvSpPr>
          <p:spPr>
            <a:xfrm>
              <a:off x="2432605" y="2046722"/>
              <a:ext cx="745970" cy="792797"/>
            </a:xfrm>
            <a:custGeom>
              <a:avLst/>
              <a:gdLst/>
              <a:ahLst/>
              <a:cxnLst/>
              <a:rect l="l" t="t" r="r" b="b"/>
              <a:pathLst>
                <a:path w="25138" h="26716" extrusionOk="0">
                  <a:moveTo>
                    <a:pt x="14382" y="1"/>
                  </a:moveTo>
                  <a:cubicBezTo>
                    <a:pt x="9150" y="1"/>
                    <a:pt x="5380" y="4107"/>
                    <a:pt x="5380" y="4107"/>
                  </a:cubicBezTo>
                  <a:cubicBezTo>
                    <a:pt x="5380" y="4107"/>
                    <a:pt x="3342" y="2250"/>
                    <a:pt x="2178" y="2250"/>
                  </a:cubicBezTo>
                  <a:cubicBezTo>
                    <a:pt x="1994" y="2250"/>
                    <a:pt x="1831" y="2296"/>
                    <a:pt x="1702" y="2405"/>
                  </a:cubicBezTo>
                  <a:cubicBezTo>
                    <a:pt x="730" y="3225"/>
                    <a:pt x="3313" y="5323"/>
                    <a:pt x="3313" y="5323"/>
                  </a:cubicBezTo>
                  <a:cubicBezTo>
                    <a:pt x="3313" y="5323"/>
                    <a:pt x="2361" y="4922"/>
                    <a:pt x="1528" y="4922"/>
                  </a:cubicBezTo>
                  <a:cubicBezTo>
                    <a:pt x="965" y="4922"/>
                    <a:pt x="457" y="5105"/>
                    <a:pt x="334" y="5718"/>
                  </a:cubicBezTo>
                  <a:cubicBezTo>
                    <a:pt x="0" y="7237"/>
                    <a:pt x="3131" y="9639"/>
                    <a:pt x="6991" y="9639"/>
                  </a:cubicBezTo>
                  <a:cubicBezTo>
                    <a:pt x="10851" y="9639"/>
                    <a:pt x="15198" y="8119"/>
                    <a:pt x="15198" y="8119"/>
                  </a:cubicBezTo>
                  <a:lnTo>
                    <a:pt x="15198" y="8119"/>
                  </a:lnTo>
                  <a:cubicBezTo>
                    <a:pt x="15198" y="8119"/>
                    <a:pt x="13830" y="11979"/>
                    <a:pt x="14134" y="13013"/>
                  </a:cubicBezTo>
                  <a:cubicBezTo>
                    <a:pt x="14468" y="14076"/>
                    <a:pt x="15927" y="15019"/>
                    <a:pt x="15927" y="15019"/>
                  </a:cubicBezTo>
                  <a:cubicBezTo>
                    <a:pt x="15927" y="15019"/>
                    <a:pt x="15350" y="17207"/>
                    <a:pt x="14560" y="19213"/>
                  </a:cubicBezTo>
                  <a:cubicBezTo>
                    <a:pt x="13739" y="21219"/>
                    <a:pt x="12614" y="25110"/>
                    <a:pt x="15836" y="26387"/>
                  </a:cubicBezTo>
                  <a:cubicBezTo>
                    <a:pt x="16414" y="26616"/>
                    <a:pt x="17040" y="26715"/>
                    <a:pt x="17681" y="26715"/>
                  </a:cubicBezTo>
                  <a:cubicBezTo>
                    <a:pt x="20618" y="26715"/>
                    <a:pt x="23889" y="24622"/>
                    <a:pt x="24438" y="23226"/>
                  </a:cubicBezTo>
                  <a:cubicBezTo>
                    <a:pt x="25076" y="21554"/>
                    <a:pt x="25137" y="20825"/>
                    <a:pt x="25137" y="20824"/>
                  </a:cubicBezTo>
                  <a:lnTo>
                    <a:pt x="25137" y="20824"/>
                  </a:lnTo>
                  <a:cubicBezTo>
                    <a:pt x="25137" y="20824"/>
                    <a:pt x="25013" y="21055"/>
                    <a:pt x="24587" y="21055"/>
                  </a:cubicBezTo>
                  <a:cubicBezTo>
                    <a:pt x="24456" y="21055"/>
                    <a:pt x="24297" y="21033"/>
                    <a:pt x="24104" y="20976"/>
                  </a:cubicBezTo>
                  <a:cubicBezTo>
                    <a:pt x="23314" y="20733"/>
                    <a:pt x="23070" y="19943"/>
                    <a:pt x="23070" y="18636"/>
                  </a:cubicBezTo>
                  <a:cubicBezTo>
                    <a:pt x="23070" y="17359"/>
                    <a:pt x="24013" y="13681"/>
                    <a:pt x="23769" y="9396"/>
                  </a:cubicBezTo>
                  <a:cubicBezTo>
                    <a:pt x="23526" y="5140"/>
                    <a:pt x="21703" y="885"/>
                    <a:pt x="15745" y="95"/>
                  </a:cubicBezTo>
                  <a:cubicBezTo>
                    <a:pt x="15281" y="30"/>
                    <a:pt x="14826" y="1"/>
                    <a:pt x="1438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69"/>
            <p:cNvSpPr/>
            <p:nvPr/>
          </p:nvSpPr>
          <p:spPr>
            <a:xfrm>
              <a:off x="2852036" y="2435172"/>
              <a:ext cx="107364" cy="135555"/>
            </a:xfrm>
            <a:custGeom>
              <a:avLst/>
              <a:gdLst/>
              <a:ahLst/>
              <a:cxnLst/>
              <a:rect l="l" t="t" r="r" b="b"/>
              <a:pathLst>
                <a:path w="3618" h="4568" extrusionOk="0">
                  <a:moveTo>
                    <a:pt x="2449" y="0"/>
                  </a:moveTo>
                  <a:cubicBezTo>
                    <a:pt x="1562" y="0"/>
                    <a:pt x="182" y="1777"/>
                    <a:pt x="182" y="1777"/>
                  </a:cubicBezTo>
                  <a:lnTo>
                    <a:pt x="0" y="4269"/>
                  </a:lnTo>
                  <a:cubicBezTo>
                    <a:pt x="0" y="4269"/>
                    <a:pt x="237" y="4568"/>
                    <a:pt x="742" y="4568"/>
                  </a:cubicBezTo>
                  <a:cubicBezTo>
                    <a:pt x="1026" y="4568"/>
                    <a:pt x="1395" y="4473"/>
                    <a:pt x="1854" y="4178"/>
                  </a:cubicBezTo>
                  <a:cubicBezTo>
                    <a:pt x="3131" y="3388"/>
                    <a:pt x="3617" y="1290"/>
                    <a:pt x="2918" y="257"/>
                  </a:cubicBezTo>
                  <a:cubicBezTo>
                    <a:pt x="2793" y="75"/>
                    <a:pt x="2632" y="0"/>
                    <a:pt x="244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69"/>
            <p:cNvSpPr/>
            <p:nvPr/>
          </p:nvSpPr>
          <p:spPr>
            <a:xfrm>
              <a:off x="2852036" y="2411224"/>
              <a:ext cx="107364" cy="172293"/>
            </a:xfrm>
            <a:custGeom>
              <a:avLst/>
              <a:gdLst/>
              <a:ahLst/>
              <a:cxnLst/>
              <a:rect l="l" t="t" r="r" b="b"/>
              <a:pathLst>
                <a:path w="3618" h="5806" fill="none" extrusionOk="0">
                  <a:moveTo>
                    <a:pt x="182" y="2584"/>
                  </a:moveTo>
                  <a:cubicBezTo>
                    <a:pt x="182" y="2584"/>
                    <a:pt x="2189" y="0"/>
                    <a:pt x="2918" y="1064"/>
                  </a:cubicBezTo>
                  <a:cubicBezTo>
                    <a:pt x="3617" y="2097"/>
                    <a:pt x="3131" y="4195"/>
                    <a:pt x="1854" y="4985"/>
                  </a:cubicBezTo>
                  <a:cubicBezTo>
                    <a:pt x="578" y="5806"/>
                    <a:pt x="0" y="5076"/>
                    <a:pt x="0" y="5076"/>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3" name="Google Shape;1513;p69"/>
          <p:cNvGrpSpPr/>
          <p:nvPr/>
        </p:nvGrpSpPr>
        <p:grpSpPr>
          <a:xfrm>
            <a:off x="6376524" y="1718593"/>
            <a:ext cx="1025749" cy="921734"/>
            <a:chOff x="5759782" y="2066034"/>
            <a:chExt cx="1166287" cy="1048020"/>
          </a:xfrm>
        </p:grpSpPr>
        <p:sp>
          <p:nvSpPr>
            <p:cNvPr id="1514" name="Google Shape;1514;p69"/>
            <p:cNvSpPr/>
            <p:nvPr/>
          </p:nvSpPr>
          <p:spPr>
            <a:xfrm>
              <a:off x="6038485" y="2472516"/>
              <a:ext cx="76710" cy="124694"/>
            </a:xfrm>
            <a:custGeom>
              <a:avLst/>
              <a:gdLst/>
              <a:ahLst/>
              <a:cxnLst/>
              <a:rect l="l" t="t" r="r" b="b"/>
              <a:pathLst>
                <a:path w="2585" h="4202" extrusionOk="0">
                  <a:moveTo>
                    <a:pt x="1647" y="1"/>
                  </a:moveTo>
                  <a:cubicBezTo>
                    <a:pt x="1239" y="1"/>
                    <a:pt x="791" y="87"/>
                    <a:pt x="517" y="403"/>
                  </a:cubicBezTo>
                  <a:cubicBezTo>
                    <a:pt x="517" y="403"/>
                    <a:pt x="1" y="1770"/>
                    <a:pt x="609" y="2804"/>
                  </a:cubicBezTo>
                  <a:cubicBezTo>
                    <a:pt x="1216" y="3868"/>
                    <a:pt x="2432" y="4202"/>
                    <a:pt x="2432" y="4202"/>
                  </a:cubicBezTo>
                  <a:lnTo>
                    <a:pt x="2584" y="129"/>
                  </a:lnTo>
                  <a:cubicBezTo>
                    <a:pt x="2584" y="129"/>
                    <a:pt x="2144" y="1"/>
                    <a:pt x="1647"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69"/>
            <p:cNvSpPr/>
            <p:nvPr/>
          </p:nvSpPr>
          <p:spPr>
            <a:xfrm>
              <a:off x="5759782" y="2825406"/>
              <a:ext cx="1166287" cy="288649"/>
            </a:xfrm>
            <a:custGeom>
              <a:avLst/>
              <a:gdLst/>
              <a:ahLst/>
              <a:cxnLst/>
              <a:rect l="l" t="t" r="r" b="b"/>
              <a:pathLst>
                <a:path w="39302" h="9727" extrusionOk="0">
                  <a:moveTo>
                    <a:pt x="26718" y="0"/>
                  </a:moveTo>
                  <a:cubicBezTo>
                    <a:pt x="25115" y="1856"/>
                    <a:pt x="20442" y="6912"/>
                    <a:pt x="17417" y="6912"/>
                  </a:cubicBezTo>
                  <a:cubicBezTo>
                    <a:pt x="17172" y="6912"/>
                    <a:pt x="16939" y="6879"/>
                    <a:pt x="16718" y="6809"/>
                  </a:cubicBezTo>
                  <a:cubicBezTo>
                    <a:pt x="13162" y="5654"/>
                    <a:pt x="10760" y="760"/>
                    <a:pt x="10760" y="760"/>
                  </a:cubicBezTo>
                  <a:lnTo>
                    <a:pt x="10700" y="699"/>
                  </a:lnTo>
                  <a:cubicBezTo>
                    <a:pt x="9727" y="1672"/>
                    <a:pt x="7204" y="4103"/>
                    <a:pt x="5320" y="4863"/>
                  </a:cubicBezTo>
                  <a:cubicBezTo>
                    <a:pt x="4651" y="5137"/>
                    <a:pt x="3496" y="6049"/>
                    <a:pt x="2584" y="6809"/>
                  </a:cubicBezTo>
                  <a:cubicBezTo>
                    <a:pt x="1733" y="7508"/>
                    <a:pt x="1003" y="8298"/>
                    <a:pt x="395" y="9210"/>
                  </a:cubicBezTo>
                  <a:lnTo>
                    <a:pt x="0" y="9727"/>
                  </a:lnTo>
                  <a:lnTo>
                    <a:pt x="39302" y="9727"/>
                  </a:lnTo>
                  <a:cubicBezTo>
                    <a:pt x="39302" y="9727"/>
                    <a:pt x="38360" y="6718"/>
                    <a:pt x="36779" y="5502"/>
                  </a:cubicBezTo>
                  <a:cubicBezTo>
                    <a:pt x="35229" y="4286"/>
                    <a:pt x="26718" y="30"/>
                    <a:pt x="26718" y="30"/>
                  </a:cubicBezTo>
                  <a:lnTo>
                    <a:pt x="26718"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69"/>
            <p:cNvSpPr/>
            <p:nvPr/>
          </p:nvSpPr>
          <p:spPr>
            <a:xfrm>
              <a:off x="6021363" y="2779381"/>
              <a:ext cx="604361" cy="332864"/>
            </a:xfrm>
            <a:custGeom>
              <a:avLst/>
              <a:gdLst/>
              <a:ahLst/>
              <a:cxnLst/>
              <a:rect l="l" t="t" r="r" b="b"/>
              <a:pathLst>
                <a:path w="20366" h="11217" extrusionOk="0">
                  <a:moveTo>
                    <a:pt x="17508" y="1"/>
                  </a:moveTo>
                  <a:lnTo>
                    <a:pt x="2401" y="882"/>
                  </a:lnTo>
                  <a:lnTo>
                    <a:pt x="547" y="2129"/>
                  </a:lnTo>
                  <a:cubicBezTo>
                    <a:pt x="547" y="2129"/>
                    <a:pt x="0" y="4074"/>
                    <a:pt x="0" y="5685"/>
                  </a:cubicBezTo>
                  <a:cubicBezTo>
                    <a:pt x="0" y="7296"/>
                    <a:pt x="365" y="9788"/>
                    <a:pt x="365" y="9788"/>
                  </a:cubicBezTo>
                  <a:lnTo>
                    <a:pt x="4985" y="6840"/>
                  </a:lnTo>
                  <a:lnTo>
                    <a:pt x="8177" y="9940"/>
                  </a:lnTo>
                  <a:lnTo>
                    <a:pt x="8359" y="11217"/>
                  </a:lnTo>
                  <a:lnTo>
                    <a:pt x="9696" y="11217"/>
                  </a:lnTo>
                  <a:lnTo>
                    <a:pt x="9788" y="10031"/>
                  </a:lnTo>
                  <a:lnTo>
                    <a:pt x="13769" y="7205"/>
                  </a:lnTo>
                  <a:lnTo>
                    <a:pt x="16809" y="11095"/>
                  </a:lnTo>
                  <a:cubicBezTo>
                    <a:pt x="16809" y="11095"/>
                    <a:pt x="18207" y="6566"/>
                    <a:pt x="18845" y="4621"/>
                  </a:cubicBezTo>
                  <a:cubicBezTo>
                    <a:pt x="19453" y="2676"/>
                    <a:pt x="20365" y="2220"/>
                    <a:pt x="19453" y="1430"/>
                  </a:cubicBezTo>
                  <a:cubicBezTo>
                    <a:pt x="18572" y="609"/>
                    <a:pt x="17508" y="1"/>
                    <a:pt x="17508"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69"/>
            <p:cNvSpPr/>
            <p:nvPr/>
          </p:nvSpPr>
          <p:spPr>
            <a:xfrm>
              <a:off x="6077269" y="2254735"/>
              <a:ext cx="483495" cy="775823"/>
            </a:xfrm>
            <a:custGeom>
              <a:avLst/>
              <a:gdLst/>
              <a:ahLst/>
              <a:cxnLst/>
              <a:rect l="l" t="t" r="r" b="b"/>
              <a:pathLst>
                <a:path w="16293" h="26144" extrusionOk="0">
                  <a:moveTo>
                    <a:pt x="9707" y="0"/>
                  </a:moveTo>
                  <a:cubicBezTo>
                    <a:pt x="9357" y="0"/>
                    <a:pt x="9007" y="37"/>
                    <a:pt x="8663" y="112"/>
                  </a:cubicBezTo>
                  <a:cubicBezTo>
                    <a:pt x="5897" y="720"/>
                    <a:pt x="943" y="6161"/>
                    <a:pt x="943" y="6161"/>
                  </a:cubicBezTo>
                  <a:lnTo>
                    <a:pt x="852" y="7468"/>
                  </a:lnTo>
                  <a:cubicBezTo>
                    <a:pt x="852" y="7468"/>
                    <a:pt x="943" y="9474"/>
                    <a:pt x="517" y="12514"/>
                  </a:cubicBezTo>
                  <a:cubicBezTo>
                    <a:pt x="61" y="15523"/>
                    <a:pt x="426" y="19535"/>
                    <a:pt x="426" y="19535"/>
                  </a:cubicBezTo>
                  <a:cubicBezTo>
                    <a:pt x="426" y="19535"/>
                    <a:pt x="274" y="19687"/>
                    <a:pt x="1" y="19930"/>
                  </a:cubicBezTo>
                  <a:lnTo>
                    <a:pt x="61" y="19991"/>
                  </a:lnTo>
                  <a:cubicBezTo>
                    <a:pt x="61" y="19991"/>
                    <a:pt x="2463" y="24885"/>
                    <a:pt x="6019" y="26040"/>
                  </a:cubicBezTo>
                  <a:cubicBezTo>
                    <a:pt x="6240" y="26110"/>
                    <a:pt x="6474" y="26143"/>
                    <a:pt x="6718" y="26143"/>
                  </a:cubicBezTo>
                  <a:cubicBezTo>
                    <a:pt x="9743" y="26143"/>
                    <a:pt x="14416" y="21089"/>
                    <a:pt x="16019" y="19261"/>
                  </a:cubicBezTo>
                  <a:lnTo>
                    <a:pt x="15928" y="9808"/>
                  </a:lnTo>
                  <a:cubicBezTo>
                    <a:pt x="15928" y="9808"/>
                    <a:pt x="16293" y="7833"/>
                    <a:pt x="15411" y="4611"/>
                  </a:cubicBezTo>
                  <a:cubicBezTo>
                    <a:pt x="14666" y="1816"/>
                    <a:pt x="12172" y="0"/>
                    <a:pt x="9707"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69"/>
            <p:cNvSpPr/>
            <p:nvPr/>
          </p:nvSpPr>
          <p:spPr>
            <a:xfrm>
              <a:off x="5936582" y="2066034"/>
              <a:ext cx="765793" cy="520974"/>
            </a:xfrm>
            <a:custGeom>
              <a:avLst/>
              <a:gdLst/>
              <a:ahLst/>
              <a:cxnLst/>
              <a:rect l="l" t="t" r="r" b="b"/>
              <a:pathLst>
                <a:path w="25806" h="17556" extrusionOk="0">
                  <a:moveTo>
                    <a:pt x="11006" y="1"/>
                  </a:moveTo>
                  <a:cubicBezTo>
                    <a:pt x="8291" y="1"/>
                    <a:pt x="6208" y="1347"/>
                    <a:pt x="5167" y="2641"/>
                  </a:cubicBezTo>
                  <a:cubicBezTo>
                    <a:pt x="4043" y="4040"/>
                    <a:pt x="3951" y="6380"/>
                    <a:pt x="4134" y="8204"/>
                  </a:cubicBezTo>
                  <a:cubicBezTo>
                    <a:pt x="4259" y="9704"/>
                    <a:pt x="3458" y="10361"/>
                    <a:pt x="2697" y="10361"/>
                  </a:cubicBezTo>
                  <a:cubicBezTo>
                    <a:pt x="2532" y="10361"/>
                    <a:pt x="2370" y="10330"/>
                    <a:pt x="2219" y="10271"/>
                  </a:cubicBezTo>
                  <a:cubicBezTo>
                    <a:pt x="1337" y="9936"/>
                    <a:pt x="1793" y="9663"/>
                    <a:pt x="1520" y="9420"/>
                  </a:cubicBezTo>
                  <a:cubicBezTo>
                    <a:pt x="1488" y="9385"/>
                    <a:pt x="1440" y="9367"/>
                    <a:pt x="1379" y="9367"/>
                  </a:cubicBezTo>
                  <a:cubicBezTo>
                    <a:pt x="967" y="9367"/>
                    <a:pt x="1" y="10178"/>
                    <a:pt x="213" y="11821"/>
                  </a:cubicBezTo>
                  <a:cubicBezTo>
                    <a:pt x="479" y="13682"/>
                    <a:pt x="2296" y="14711"/>
                    <a:pt x="5106" y="14711"/>
                  </a:cubicBezTo>
                  <a:cubicBezTo>
                    <a:pt x="5186" y="14711"/>
                    <a:pt x="5267" y="14710"/>
                    <a:pt x="5350" y="14708"/>
                  </a:cubicBezTo>
                  <a:cubicBezTo>
                    <a:pt x="8298" y="14617"/>
                    <a:pt x="9240" y="12003"/>
                    <a:pt x="10456" y="10362"/>
                  </a:cubicBezTo>
                  <a:cubicBezTo>
                    <a:pt x="11672" y="8721"/>
                    <a:pt x="15046" y="7505"/>
                    <a:pt x="15046" y="7505"/>
                  </a:cubicBezTo>
                  <a:cubicBezTo>
                    <a:pt x="15046" y="7505"/>
                    <a:pt x="18511" y="13736"/>
                    <a:pt x="19575" y="15894"/>
                  </a:cubicBezTo>
                  <a:cubicBezTo>
                    <a:pt x="20215" y="17250"/>
                    <a:pt x="20727" y="17556"/>
                    <a:pt x="21292" y="17556"/>
                  </a:cubicBezTo>
                  <a:cubicBezTo>
                    <a:pt x="21638" y="17556"/>
                    <a:pt x="22004" y="17441"/>
                    <a:pt x="22432" y="17383"/>
                  </a:cubicBezTo>
                  <a:cubicBezTo>
                    <a:pt x="23557" y="17201"/>
                    <a:pt x="24408" y="15985"/>
                    <a:pt x="25107" y="14526"/>
                  </a:cubicBezTo>
                  <a:cubicBezTo>
                    <a:pt x="25806" y="13037"/>
                    <a:pt x="25715" y="12794"/>
                    <a:pt x="24924" y="12794"/>
                  </a:cubicBezTo>
                  <a:cubicBezTo>
                    <a:pt x="24164" y="12794"/>
                    <a:pt x="22949" y="11487"/>
                    <a:pt x="22949" y="11487"/>
                  </a:cubicBezTo>
                  <a:cubicBezTo>
                    <a:pt x="22949" y="11487"/>
                    <a:pt x="23557" y="10879"/>
                    <a:pt x="23709" y="9754"/>
                  </a:cubicBezTo>
                  <a:cubicBezTo>
                    <a:pt x="23891" y="8629"/>
                    <a:pt x="23617" y="4040"/>
                    <a:pt x="21733" y="2915"/>
                  </a:cubicBezTo>
                  <a:cubicBezTo>
                    <a:pt x="21241" y="2618"/>
                    <a:pt x="20659" y="2508"/>
                    <a:pt x="20066" y="2508"/>
                  </a:cubicBezTo>
                  <a:cubicBezTo>
                    <a:pt x="18349" y="2508"/>
                    <a:pt x="16535" y="3432"/>
                    <a:pt x="16535" y="3432"/>
                  </a:cubicBezTo>
                  <a:cubicBezTo>
                    <a:pt x="16535" y="3432"/>
                    <a:pt x="14711" y="301"/>
                    <a:pt x="11672" y="27"/>
                  </a:cubicBezTo>
                  <a:cubicBezTo>
                    <a:pt x="11446" y="9"/>
                    <a:pt x="11224" y="1"/>
                    <a:pt x="11006"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69"/>
            <p:cNvSpPr/>
            <p:nvPr/>
          </p:nvSpPr>
          <p:spPr>
            <a:xfrm>
              <a:off x="6491289" y="2461002"/>
              <a:ext cx="123596" cy="133567"/>
            </a:xfrm>
            <a:custGeom>
              <a:avLst/>
              <a:gdLst/>
              <a:ahLst/>
              <a:cxnLst/>
              <a:rect l="l" t="t" r="r" b="b"/>
              <a:pathLst>
                <a:path w="4165" h="4501" extrusionOk="0">
                  <a:moveTo>
                    <a:pt x="2523" y="0"/>
                  </a:moveTo>
                  <a:cubicBezTo>
                    <a:pt x="851" y="0"/>
                    <a:pt x="0" y="2250"/>
                    <a:pt x="0" y="2250"/>
                  </a:cubicBezTo>
                  <a:lnTo>
                    <a:pt x="699" y="3982"/>
                  </a:lnTo>
                  <a:cubicBezTo>
                    <a:pt x="699" y="3982"/>
                    <a:pt x="959" y="4501"/>
                    <a:pt x="1542" y="4501"/>
                  </a:cubicBezTo>
                  <a:cubicBezTo>
                    <a:pt x="1782" y="4501"/>
                    <a:pt x="2077" y="4413"/>
                    <a:pt x="2432" y="4164"/>
                  </a:cubicBezTo>
                  <a:cubicBezTo>
                    <a:pt x="3648" y="3283"/>
                    <a:pt x="4164" y="0"/>
                    <a:pt x="252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69"/>
            <p:cNvSpPr/>
            <p:nvPr/>
          </p:nvSpPr>
          <p:spPr>
            <a:xfrm>
              <a:off x="6491289" y="2461002"/>
              <a:ext cx="123596" cy="148850"/>
            </a:xfrm>
            <a:custGeom>
              <a:avLst/>
              <a:gdLst/>
              <a:ahLst/>
              <a:cxnLst/>
              <a:rect l="l" t="t" r="r" b="b"/>
              <a:pathLst>
                <a:path w="4165" h="5016" fill="none" extrusionOk="0">
                  <a:moveTo>
                    <a:pt x="0" y="2250"/>
                  </a:moveTo>
                  <a:cubicBezTo>
                    <a:pt x="0" y="2250"/>
                    <a:pt x="851" y="0"/>
                    <a:pt x="2523" y="0"/>
                  </a:cubicBezTo>
                  <a:cubicBezTo>
                    <a:pt x="4164" y="0"/>
                    <a:pt x="3648" y="3283"/>
                    <a:pt x="2432" y="4164"/>
                  </a:cubicBezTo>
                  <a:cubicBezTo>
                    <a:pt x="1216" y="5016"/>
                    <a:pt x="699" y="3982"/>
                    <a:pt x="699" y="3982"/>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1" name="Google Shape;1521;p69"/>
          <p:cNvGrpSpPr/>
          <p:nvPr/>
        </p:nvGrpSpPr>
        <p:grpSpPr>
          <a:xfrm>
            <a:off x="3870612" y="2341134"/>
            <a:ext cx="1402764" cy="2834992"/>
            <a:chOff x="6795049" y="1179275"/>
            <a:chExt cx="916719" cy="1852694"/>
          </a:xfrm>
        </p:grpSpPr>
        <p:sp>
          <p:nvSpPr>
            <p:cNvPr id="1522" name="Google Shape;1522;p6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6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6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6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6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6652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71"/>
          <p:cNvSpPr txBox="1">
            <a:spLocks noGrp="1"/>
          </p:cNvSpPr>
          <p:nvPr>
            <p:ph type="title"/>
          </p:nvPr>
        </p:nvSpPr>
        <p:spPr>
          <a:xfrm>
            <a:off x="477688" y="445025"/>
            <a:ext cx="46478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grpSp>
        <p:nvGrpSpPr>
          <p:cNvPr id="1562" name="Google Shape;1562;p71"/>
          <p:cNvGrpSpPr/>
          <p:nvPr/>
        </p:nvGrpSpPr>
        <p:grpSpPr>
          <a:xfrm>
            <a:off x="4844150" y="2446417"/>
            <a:ext cx="710080" cy="2697083"/>
            <a:chOff x="2330682" y="1468700"/>
            <a:chExt cx="538184" cy="2044019"/>
          </a:xfrm>
        </p:grpSpPr>
        <p:sp>
          <p:nvSpPr>
            <p:cNvPr id="1563" name="Google Shape;1563;p7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7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7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0" name="Picture 39">
            <a:extLst>
              <a:ext uri="{FF2B5EF4-FFF2-40B4-BE49-F238E27FC236}">
                <a16:creationId xmlns:a16="http://schemas.microsoft.com/office/drawing/2014/main" id="{0B01DF45-1E50-4716-826D-1AA638D29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522" y="1017725"/>
            <a:ext cx="2752725" cy="210502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41" name="Picture 40">
            <a:extLst>
              <a:ext uri="{FF2B5EF4-FFF2-40B4-BE49-F238E27FC236}">
                <a16:creationId xmlns:a16="http://schemas.microsoft.com/office/drawing/2014/main" id="{6370365A-7419-40A4-91A5-FCF3B9741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648" y="3400982"/>
            <a:ext cx="3038475" cy="110490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20" name="TextBox 19">
            <a:extLst>
              <a:ext uri="{FF2B5EF4-FFF2-40B4-BE49-F238E27FC236}">
                <a16:creationId xmlns:a16="http://schemas.microsoft.com/office/drawing/2014/main" id="{F72418EF-AD2B-42ED-80D8-78A6EF51D188}"/>
              </a:ext>
            </a:extLst>
          </p:cNvPr>
          <p:cNvSpPr txBox="1"/>
          <p:nvPr/>
        </p:nvSpPr>
        <p:spPr>
          <a:xfrm>
            <a:off x="970957" y="2231431"/>
            <a:ext cx="3559103" cy="1338828"/>
          </a:xfrm>
          <a:prstGeom prst="rect">
            <a:avLst/>
          </a:prstGeom>
          <a:noFill/>
        </p:spPr>
        <p:txBody>
          <a:bodyPr wrap="square" rtlCol="0">
            <a:spAutoFit/>
          </a:bodyPr>
          <a:lstStyle/>
          <a:p>
            <a:pPr indent="180000"/>
            <a:r>
              <a:rPr lang="en-US" altLang="ro-RO" sz="900" dirty="0">
                <a:latin typeface="+mn-lt"/>
                <a:cs typeface="Times New Roman" panose="02020603050405020304" pitchFamily="18" charset="0"/>
              </a:rPr>
              <a:t>Prima </a:t>
            </a:r>
            <a:r>
              <a:rPr lang="en-US" altLang="ro-RO" sz="900" dirty="0" err="1">
                <a:latin typeface="+mn-lt"/>
                <a:cs typeface="Times New Roman" panose="02020603050405020304" pitchFamily="18" charset="0"/>
              </a:rPr>
              <a:t>itera</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fost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implementarea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algoritmului</a:t>
            </a:r>
            <a:r>
              <a:rPr lang="en-US" altLang="ro-RO" sz="900" dirty="0">
                <a:latin typeface="+mn-lt"/>
                <a:cs typeface="Times New Roman" panose="02020603050405020304" pitchFamily="18" charset="0"/>
              </a:rPr>
              <a:t> pe un </a:t>
            </a:r>
            <a:r>
              <a:rPr lang="en-US" altLang="ro-RO" sz="900" dirty="0" err="1">
                <a:latin typeface="+mn-lt"/>
                <a:cs typeface="Times New Roman" panose="02020603050405020304" pitchFamily="18" charset="0"/>
              </a:rPr>
              <a:t>singur</a:t>
            </a:r>
            <a:r>
              <a:rPr lang="en-US" altLang="ro-RO" sz="900" dirty="0">
                <a:latin typeface="+mn-lt"/>
                <a:cs typeface="Times New Roman" panose="02020603050405020304" pitchFamily="18" charset="0"/>
              </a:rPr>
              <a:t> fir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a:t>
            </a:r>
          </a:p>
          <a:p>
            <a:pPr indent="180000"/>
            <a:endParaRPr lang="ro-RO" altLang="ro-RO" sz="900" dirty="0">
              <a:latin typeface="+mn-lt"/>
              <a:cs typeface="Times New Roman" panose="02020603050405020304" pitchFamily="18" charset="0"/>
            </a:endParaRPr>
          </a:p>
          <a:p>
            <a:pPr indent="180000"/>
            <a:r>
              <a:rPr lang="en-US" altLang="ro-RO" sz="900" dirty="0" err="1">
                <a:latin typeface="+mn-lt"/>
                <a:cs typeface="Times New Roman" panose="02020603050405020304" pitchFamily="18" charset="0"/>
              </a:rPr>
              <a:t>Algoritmul</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fost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separat</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valorilor</a:t>
            </a:r>
            <a:r>
              <a:rPr lang="en-US" altLang="ro-RO" sz="900" dirty="0">
                <a:latin typeface="+mn-lt"/>
                <a:cs typeface="Times New Roman" panose="02020603050405020304" pitchFamily="18" charset="0"/>
              </a:rPr>
              <a:t> de </a:t>
            </a:r>
            <a:r>
              <a:rPr lang="en-US" altLang="ro-RO" sz="900" dirty="0" err="1">
                <a:latin typeface="+mn-lt"/>
                <a:cs typeface="Times New Roman" panose="02020603050405020304" pitchFamily="18" charset="0"/>
              </a:rPr>
              <a:t>baz</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ș</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instan</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a:t>
            </a:r>
          </a:p>
          <a:p>
            <a:pPr indent="180000"/>
            <a:endParaRPr lang="ro-RO" altLang="ro-RO" sz="900" dirty="0">
              <a:latin typeface="+mn-lt"/>
              <a:cs typeface="Times New Roman" panose="02020603050405020304" pitchFamily="18" charset="0"/>
            </a:endParaRPr>
          </a:p>
          <a:p>
            <a:pPr indent="180000"/>
            <a:r>
              <a:rPr lang="en-US" altLang="ro-RO" sz="900" dirty="0" err="1">
                <a:latin typeface="+mn-lt"/>
                <a:cs typeface="Times New Roman" panose="02020603050405020304" pitchFamily="18" charset="0"/>
              </a:rPr>
              <a:t>Abordarea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noastr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constă în</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separarea</a:t>
            </a:r>
            <a:r>
              <a:rPr lang="en-US" altLang="ro-RO" sz="900" dirty="0">
                <a:latin typeface="+mn-lt"/>
                <a:cs typeface="Times New Roman" panose="02020603050405020304" pitchFamily="18" charset="0"/>
              </a:rPr>
              <a:t> pe </a:t>
            </a:r>
            <a:r>
              <a:rPr lang="en-US" altLang="ro-RO" sz="900" dirty="0" err="1">
                <a:latin typeface="+mn-lt"/>
                <a:cs typeface="Times New Roman" panose="02020603050405020304" pitchFamily="18" charset="0"/>
              </a:rPr>
              <a:t>dou</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fire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far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putea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optimiza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instan</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ntruc</a:t>
            </a:r>
            <a:r>
              <a:rPr lang="ro-RO" altLang="ro-RO" sz="900" dirty="0">
                <a:latin typeface="+mn-lt"/>
                <a:cs typeface="Times New Roman" panose="02020603050405020304" pitchFamily="18" charset="0"/>
              </a:rPr>
              <a:t>â</a:t>
            </a:r>
            <a:r>
              <a:rPr lang="en-US" altLang="ro-RO" sz="900" dirty="0">
                <a:latin typeface="+mn-lt"/>
                <a:cs typeface="Times New Roman" panose="02020603050405020304" pitchFamily="18" charset="0"/>
              </a:rPr>
              <a:t>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str</a:t>
            </a:r>
            <a:r>
              <a:rPr lang="ro-RO" altLang="ro-RO" sz="900" dirty="0">
                <a:latin typeface="+mn-lt"/>
                <a:cs typeface="Times New Roman" panose="02020603050405020304" pitchFamily="18" charset="0"/>
              </a:rPr>
              <a:t>â</a:t>
            </a:r>
            <a:r>
              <a:rPr lang="en-US" altLang="ro-RO" sz="900" dirty="0">
                <a:latin typeface="+mn-lt"/>
                <a:cs typeface="Times New Roman" panose="02020603050405020304" pitchFamily="18" charset="0"/>
              </a:rPr>
              <a:t>ns </a:t>
            </a:r>
            <a:r>
              <a:rPr lang="en-US" altLang="ro-RO" sz="900" dirty="0" err="1">
                <a:latin typeface="+mn-lt"/>
                <a:cs typeface="Times New Roman" panose="02020603050405020304" pitchFamily="18" charset="0"/>
              </a:rPr>
              <a:t>legat</a:t>
            </a:r>
            <a:r>
              <a:rPr lang="en-US" altLang="ro-RO" sz="900" dirty="0">
                <a:latin typeface="+mn-lt"/>
                <a:cs typeface="Times New Roman" panose="02020603050405020304" pitchFamily="18" charset="0"/>
              </a:rPr>
              <a:t> de Unity.</a:t>
            </a:r>
            <a:endParaRPr lang="ro-RO" sz="900" dirty="0">
              <a:latin typeface="+mn-lt"/>
              <a:cs typeface="Times New Roman" panose="02020603050405020304" pitchFamily="18" charset="0"/>
            </a:endParaRPr>
          </a:p>
        </p:txBody>
      </p:sp>
      <p:sp>
        <p:nvSpPr>
          <p:cNvPr id="43" name="Google Shape;821;p52">
            <a:extLst>
              <a:ext uri="{FF2B5EF4-FFF2-40B4-BE49-F238E27FC236}">
                <a16:creationId xmlns:a16="http://schemas.microsoft.com/office/drawing/2014/main" id="{305ED20B-BC9A-4888-9700-05FAD63E4621}"/>
              </a:ext>
            </a:extLst>
          </p:cNvPr>
          <p:cNvSpPr/>
          <p:nvPr/>
        </p:nvSpPr>
        <p:spPr>
          <a:xfrm>
            <a:off x="-678297" y="-50699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99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47803" y="2762820"/>
            <a:ext cx="4018500" cy="841800"/>
          </a:xfrm>
          <a:prstGeom prst="rect">
            <a:avLst/>
          </a:prstGeom>
        </p:spPr>
        <p:txBody>
          <a:bodyPr spcFirstLastPara="1" wrap="square" lIns="91425" tIns="91425" rIns="0" bIns="91425" anchor="ctr" anchorCtr="0">
            <a:noAutofit/>
          </a:bodyPr>
          <a:lstStyle/>
          <a:p>
            <a:pPr lvl="0" algn="l"/>
            <a:r>
              <a:rPr lang="en-US" sz="1800" dirty="0"/>
              <a:t>Parallel C#: The usage of chords and higher-order functions in the design of parallel programming languages</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a:t>
            </a:r>
            <a:r>
              <a:rPr lang="ro-RO" dirty="0"/>
              <a:t>3</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3439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5" name="Google Shape;707;p49">
            <a:extLst>
              <a:ext uri="{FF2B5EF4-FFF2-40B4-BE49-F238E27FC236}">
                <a16:creationId xmlns:a16="http://schemas.microsoft.com/office/drawing/2014/main" id="{7A60BC2B-52ED-45D4-A93C-551047BB527B}"/>
              </a:ext>
            </a:extLst>
          </p:cNvPr>
          <p:cNvGrpSpPr/>
          <p:nvPr/>
        </p:nvGrpSpPr>
        <p:grpSpPr>
          <a:xfrm flipH="1">
            <a:off x="7368635" y="2704299"/>
            <a:ext cx="1671184" cy="2440924"/>
            <a:chOff x="6795049" y="1179275"/>
            <a:chExt cx="1268451" cy="1852694"/>
          </a:xfrm>
        </p:grpSpPr>
        <p:sp>
          <p:nvSpPr>
            <p:cNvPr id="6" name="Google Shape;708;p49">
              <a:extLst>
                <a:ext uri="{FF2B5EF4-FFF2-40B4-BE49-F238E27FC236}">
                  <a16:creationId xmlns:a16="http://schemas.microsoft.com/office/drawing/2014/main" id="{5F18D5EA-BECD-4BDA-9C02-A99914CDF16A}"/>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9;p49">
              <a:extLst>
                <a:ext uri="{FF2B5EF4-FFF2-40B4-BE49-F238E27FC236}">
                  <a16:creationId xmlns:a16="http://schemas.microsoft.com/office/drawing/2014/main" id="{93D9D07D-B50D-4984-9BFD-DC090D7C907E}"/>
                </a:ext>
              </a:extLst>
            </p:cNvPr>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10;p49">
              <a:extLst>
                <a:ext uri="{FF2B5EF4-FFF2-40B4-BE49-F238E27FC236}">
                  <a16:creationId xmlns:a16="http://schemas.microsoft.com/office/drawing/2014/main" id="{71C003ED-1A25-4B62-9216-0839FA5FA5E6}"/>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11;p49">
              <a:extLst>
                <a:ext uri="{FF2B5EF4-FFF2-40B4-BE49-F238E27FC236}">
                  <a16:creationId xmlns:a16="http://schemas.microsoft.com/office/drawing/2014/main" id="{0DE20187-79F1-418F-9BEC-8BDD11883ADD}"/>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12;p49">
              <a:extLst>
                <a:ext uri="{FF2B5EF4-FFF2-40B4-BE49-F238E27FC236}">
                  <a16:creationId xmlns:a16="http://schemas.microsoft.com/office/drawing/2014/main" id="{70860F51-EF66-45E0-931D-76D8654CE598}"/>
                </a:ext>
              </a:extLst>
            </p:cNvPr>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13;p49">
              <a:extLst>
                <a:ext uri="{FF2B5EF4-FFF2-40B4-BE49-F238E27FC236}">
                  <a16:creationId xmlns:a16="http://schemas.microsoft.com/office/drawing/2014/main" id="{1C34FCF2-7AA6-4A35-8433-3E87DAE04652}"/>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714;p49">
              <a:extLst>
                <a:ext uri="{FF2B5EF4-FFF2-40B4-BE49-F238E27FC236}">
                  <a16:creationId xmlns:a16="http://schemas.microsoft.com/office/drawing/2014/main" id="{5D606951-12D0-4458-84DA-1F7F6A24EF8B}"/>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1" name="Google Shape;371;p43"/>
          <p:cNvSpPr txBox="1">
            <a:spLocks noGrp="1"/>
          </p:cNvSpPr>
          <p:nvPr>
            <p:ph type="title"/>
          </p:nvPr>
        </p:nvSpPr>
        <p:spPr>
          <a:xfrm>
            <a:off x="820954" y="813086"/>
            <a:ext cx="62702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Introducere</a:t>
            </a:r>
            <a:endParaRPr dirty="0"/>
          </a:p>
        </p:txBody>
      </p:sp>
      <p:graphicFrame>
        <p:nvGraphicFramePr>
          <p:cNvPr id="4" name="Diagram 3">
            <a:extLst>
              <a:ext uri="{FF2B5EF4-FFF2-40B4-BE49-F238E27FC236}">
                <a16:creationId xmlns:a16="http://schemas.microsoft.com/office/drawing/2014/main" id="{7D13653B-986E-43D9-B858-0D4F296F3EA7}"/>
              </a:ext>
            </a:extLst>
          </p:cNvPr>
          <p:cNvGraphicFramePr/>
          <p:nvPr>
            <p:extLst>
              <p:ext uri="{D42A27DB-BD31-4B8C-83A1-F6EECF244321}">
                <p14:modId xmlns:p14="http://schemas.microsoft.com/office/powerpoint/2010/main" val="3262071226"/>
              </p:ext>
            </p:extLst>
          </p:nvPr>
        </p:nvGraphicFramePr>
        <p:xfrm>
          <a:off x="820955" y="1949971"/>
          <a:ext cx="6270293" cy="2380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144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101167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Cuprins</a:t>
            </a:r>
            <a:endParaRPr dirty="0"/>
          </a:p>
        </p:txBody>
      </p:sp>
      <p:sp>
        <p:nvSpPr>
          <p:cNvPr id="377" name="Google Shape;377;p44"/>
          <p:cNvSpPr txBox="1">
            <a:spLocks noGrp="1"/>
          </p:cNvSpPr>
          <p:nvPr>
            <p:ph type="subTitle" idx="1"/>
          </p:nvPr>
        </p:nvSpPr>
        <p:spPr>
          <a:xfrm>
            <a:off x="2350700" y="1473064"/>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Minimizing the synchronization overhead in multithreaded game engines</a:t>
            </a:r>
            <a:endParaRPr sz="1400" dirty="0"/>
          </a:p>
        </p:txBody>
      </p:sp>
      <p:sp>
        <p:nvSpPr>
          <p:cNvPr id="378" name="Google Shape;378;p44"/>
          <p:cNvSpPr txBox="1">
            <a:spLocks noGrp="1"/>
          </p:cNvSpPr>
          <p:nvPr>
            <p:ph type="subTitle" idx="2"/>
          </p:nvPr>
        </p:nvSpPr>
        <p:spPr>
          <a:xfrm>
            <a:off x="6092549" y="1469374"/>
            <a:ext cx="2832398"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Parallel C#: The usage of chords and higher-order functions in the design of parallel programming languages</a:t>
            </a:r>
            <a:endParaRPr sz="1400" dirty="0"/>
          </a:p>
        </p:txBody>
      </p:sp>
      <p:sp>
        <p:nvSpPr>
          <p:cNvPr id="379" name="Google Shape;379;p44"/>
          <p:cNvSpPr txBox="1">
            <a:spLocks noGrp="1"/>
          </p:cNvSpPr>
          <p:nvPr>
            <p:ph type="subTitle" idx="3"/>
          </p:nvPr>
        </p:nvSpPr>
        <p:spPr>
          <a:xfrm>
            <a:off x="2350700" y="2571750"/>
            <a:ext cx="2400900" cy="45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sz="1400" dirty="0"/>
              <a:t>Real-time Landscape Generation in Games Using Parallel Procedural Content</a:t>
            </a:r>
            <a:endParaRPr sz="1400" dirty="0"/>
          </a:p>
        </p:txBody>
      </p:sp>
      <p:sp>
        <p:nvSpPr>
          <p:cNvPr id="380" name="Google Shape;380;p44"/>
          <p:cNvSpPr txBox="1">
            <a:spLocks noGrp="1"/>
          </p:cNvSpPr>
          <p:nvPr>
            <p:ph type="subTitle" idx="4"/>
          </p:nvPr>
        </p:nvSpPr>
        <p:spPr>
          <a:xfrm>
            <a:off x="6092549" y="2655659"/>
            <a:ext cx="2832397"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A Comparison of Parrallel Design Patterns for Game Development</a:t>
            </a:r>
            <a:r>
              <a:rPr lang="en" sz="1400" dirty="0"/>
              <a:t> </a:t>
            </a:r>
            <a:endParaRPr sz="1400" dirty="0"/>
          </a:p>
        </p:txBody>
      </p:sp>
      <p:sp>
        <p:nvSpPr>
          <p:cNvPr id="385" name="Google Shape;385;p44"/>
          <p:cNvSpPr txBox="1">
            <a:spLocks noGrp="1"/>
          </p:cNvSpPr>
          <p:nvPr>
            <p:ph type="title" idx="9"/>
          </p:nvPr>
        </p:nvSpPr>
        <p:spPr>
          <a:xfrm>
            <a:off x="138710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6" name="Google Shape;386;p44"/>
          <p:cNvSpPr txBox="1">
            <a:spLocks noGrp="1"/>
          </p:cNvSpPr>
          <p:nvPr>
            <p:ph type="title" idx="13"/>
          </p:nvPr>
        </p:nvSpPr>
        <p:spPr>
          <a:xfrm>
            <a:off x="1387100" y="2655659"/>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7" name="Google Shape;387;p44"/>
          <p:cNvSpPr txBox="1">
            <a:spLocks noGrp="1"/>
          </p:cNvSpPr>
          <p:nvPr>
            <p:ph type="title" idx="14"/>
          </p:nvPr>
        </p:nvSpPr>
        <p:spPr>
          <a:xfrm>
            <a:off x="512895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8" name="Google Shape;388;p44"/>
          <p:cNvSpPr txBox="1">
            <a:spLocks noGrp="1"/>
          </p:cNvSpPr>
          <p:nvPr>
            <p:ph type="title" idx="15"/>
          </p:nvPr>
        </p:nvSpPr>
        <p:spPr>
          <a:xfrm>
            <a:off x="5128950" y="2655659"/>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mc:AlternateContent xmlns:mc="http://schemas.openxmlformats.org/markup-compatibility/2006" xmlns:a14="http://schemas.microsoft.com/office/drawing/2010/main">
        <mc:Choice Requires="a14">
          <p:sp>
            <p:nvSpPr>
              <p:cNvPr id="23" name="Google Shape;380;p44">
                <a:extLst>
                  <a:ext uri="{FF2B5EF4-FFF2-40B4-BE49-F238E27FC236}">
                    <a16:creationId xmlns:a16="http://schemas.microsoft.com/office/drawing/2014/main" id="{50A5AF0D-25D8-4678-B118-289810F93EF0}"/>
                  </a:ext>
                </a:extLst>
              </p:cNvPr>
              <p:cNvSpPr txBox="1">
                <a:spLocks/>
              </p:cNvSpPr>
              <p:nvPr/>
            </p:nvSpPr>
            <p:spPr>
              <a:xfrm>
                <a:off x="4091029" y="3758035"/>
                <a:ext cx="2580535"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ro-RO" sz="1400" dirty="0"/>
                  <a:t>Massively Parallel </a:t>
                </a:r>
                <a14:m>
                  <m:oMath xmlns:m="http://schemas.openxmlformats.org/officeDocument/2006/math">
                    <m:sSup>
                      <m:sSupPr>
                        <m:ctrlPr>
                          <a:rPr lang="ro-RO" sz="1400" i="1" smtClean="0">
                            <a:latin typeface="Cambria Math" panose="02040503050406030204" pitchFamily="18" charset="0"/>
                          </a:rPr>
                        </m:ctrlPr>
                      </m:sSupPr>
                      <m:e>
                        <m:r>
                          <a:rPr lang="ro-RO" sz="1400" b="1" i="1" smtClean="0">
                            <a:latin typeface="Cambria Math" panose="02040503050406030204" pitchFamily="18" charset="0"/>
                          </a:rPr>
                          <m:t>𝑨</m:t>
                        </m:r>
                      </m:e>
                      <m:sup>
                        <m:r>
                          <a:rPr lang="ro-RO" sz="1400" b="1" i="1" smtClean="0">
                            <a:latin typeface="Cambria Math" panose="02040503050406030204" pitchFamily="18" charset="0"/>
                          </a:rPr>
                          <m:t>∗</m:t>
                        </m:r>
                      </m:sup>
                    </m:sSup>
                  </m:oMath>
                </a14:m>
                <a:r>
                  <a:rPr lang="ro-RO" sz="1400" dirty="0"/>
                  <a:t> Search on a GPU</a:t>
                </a:r>
                <a:endParaRPr lang="en-US" sz="1400" dirty="0"/>
              </a:p>
            </p:txBody>
          </p:sp>
        </mc:Choice>
        <mc:Fallback xmlns="">
          <p:sp>
            <p:nvSpPr>
              <p:cNvPr id="23" name="Google Shape;380;p44">
                <a:extLst>
                  <a:ext uri="{FF2B5EF4-FFF2-40B4-BE49-F238E27FC236}">
                    <a16:creationId xmlns:a16="http://schemas.microsoft.com/office/drawing/2014/main" id="{50A5AF0D-25D8-4678-B118-289810F93EF0}"/>
                  </a:ext>
                </a:extLst>
              </p:cNvPr>
              <p:cNvSpPr txBox="1">
                <a:spLocks noRot="1" noChangeAspect="1" noMove="1" noResize="1" noEditPoints="1" noAdjustHandles="1" noChangeArrowheads="1" noChangeShapeType="1" noTextEdit="1"/>
              </p:cNvSpPr>
              <p:nvPr/>
            </p:nvSpPr>
            <p:spPr>
              <a:xfrm>
                <a:off x="4091029" y="3758035"/>
                <a:ext cx="2580535" cy="454500"/>
              </a:xfrm>
              <a:prstGeom prst="rect">
                <a:avLst/>
              </a:prstGeom>
              <a:blipFill>
                <a:blip r:embed="rId3"/>
                <a:stretch>
                  <a:fillRect l="-709" b="-37333"/>
                </a:stretch>
              </a:blipFill>
              <a:ln>
                <a:noFill/>
              </a:ln>
            </p:spPr>
            <p:txBody>
              <a:bodyPr/>
              <a:lstStyle/>
              <a:p>
                <a:r>
                  <a:rPr lang="en-US">
                    <a:noFill/>
                  </a:rPr>
                  <a:t> </a:t>
                </a:r>
              </a:p>
            </p:txBody>
          </p:sp>
        </mc:Fallback>
      </mc:AlternateContent>
      <p:sp>
        <p:nvSpPr>
          <p:cNvPr id="24" name="Google Shape;388;p44">
            <a:extLst>
              <a:ext uri="{FF2B5EF4-FFF2-40B4-BE49-F238E27FC236}">
                <a16:creationId xmlns:a16="http://schemas.microsoft.com/office/drawing/2014/main" id="{3ADCC810-8896-476E-AF69-A05FD7E72B07}"/>
              </a:ext>
            </a:extLst>
          </p:cNvPr>
          <p:cNvSpPr txBox="1">
            <a:spLocks/>
          </p:cNvSpPr>
          <p:nvPr/>
        </p:nvSpPr>
        <p:spPr>
          <a:xfrm>
            <a:off x="3127430" y="3758035"/>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dirty="0"/>
              <a:t>0</a:t>
            </a:r>
            <a:r>
              <a:rPr lang="ro-RO" dirty="0"/>
              <a:t>5</a:t>
            </a: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p:nvPr/>
        </p:nvSpPr>
        <p:spPr>
          <a:xfrm>
            <a:off x="6093675" y="16055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5" name="Google Shape;1325;p65"/>
          <p:cNvGrpSpPr/>
          <p:nvPr/>
        </p:nvGrpSpPr>
        <p:grpSpPr>
          <a:xfrm>
            <a:off x="7787618" y="2021295"/>
            <a:ext cx="1259755" cy="3123261"/>
            <a:chOff x="2330682" y="1468700"/>
            <a:chExt cx="824447" cy="2044019"/>
          </a:xfrm>
        </p:grpSpPr>
        <p:sp>
          <p:nvSpPr>
            <p:cNvPr id="1326" name="Google Shape;1326;p65"/>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65"/>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65"/>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65"/>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5"/>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65"/>
          <p:cNvGrpSpPr/>
          <p:nvPr/>
        </p:nvGrpSpPr>
        <p:grpSpPr>
          <a:xfrm>
            <a:off x="4572008" y="1527019"/>
            <a:ext cx="3189624" cy="2744991"/>
            <a:chOff x="879450" y="2649025"/>
            <a:chExt cx="2604200" cy="2241175"/>
          </a:xfrm>
        </p:grpSpPr>
        <p:sp>
          <p:nvSpPr>
            <p:cNvPr id="1332" name="Google Shape;1332;p65"/>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5"/>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65"/>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65"/>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5"/>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5"/>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5"/>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5"/>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65"/>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65"/>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65"/>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65"/>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65"/>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65"/>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65"/>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65"/>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5"/>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65"/>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65"/>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65"/>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65"/>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65"/>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65"/>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65"/>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65"/>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65"/>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65"/>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65"/>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65"/>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65"/>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65"/>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65"/>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65"/>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65"/>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65"/>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65"/>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65"/>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65"/>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65"/>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65"/>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65"/>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65"/>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65"/>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65"/>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65"/>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65"/>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65"/>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5"/>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65"/>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65"/>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65"/>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65"/>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65"/>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65"/>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65"/>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65"/>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TextBox 13">
            <a:extLst>
              <a:ext uri="{FF2B5EF4-FFF2-40B4-BE49-F238E27FC236}">
                <a16:creationId xmlns:a16="http://schemas.microsoft.com/office/drawing/2014/main" id="{B18CE2A5-C9E8-4304-A38A-10277CE59C67}"/>
              </a:ext>
            </a:extLst>
          </p:cNvPr>
          <p:cNvSpPr txBox="1"/>
          <p:nvPr/>
        </p:nvSpPr>
        <p:spPr>
          <a:xfrm>
            <a:off x="602529" y="2381871"/>
            <a:ext cx="4292061" cy="1200329"/>
          </a:xfrm>
          <a:prstGeom prst="rect">
            <a:avLst/>
          </a:prstGeom>
          <a:noFill/>
        </p:spPr>
        <p:txBody>
          <a:bodyPr wrap="square" rtlCol="0">
            <a:spAutoFit/>
          </a:bodyPr>
          <a:lstStyle/>
          <a:p>
            <a:pPr indent="180000"/>
            <a:r>
              <a:rPr lang="ro-RO" sz="900" dirty="0"/>
              <a:t>DRS (Distributed Runtime System) are grijă de planificarea eficientă a resurselor, protocoale de comunicare, serializarea/deserealizarea obiectelor, etc.</a:t>
            </a:r>
          </a:p>
          <a:p>
            <a:pPr indent="180000"/>
            <a:endParaRPr lang="ro-RO" sz="900" dirty="0"/>
          </a:p>
          <a:p>
            <a:pPr indent="180000"/>
            <a:r>
              <a:rPr lang="ro-RO" sz="900" dirty="0"/>
              <a:t>Față de limbajul standard C# s-au adăugat patru constructe sintactice:</a:t>
            </a:r>
          </a:p>
          <a:p>
            <a:pPr marL="285750" indent="180000">
              <a:buFont typeface="Arial" panose="020B0604020202020204" pitchFamily="34" charset="0"/>
              <a:buChar char="•"/>
            </a:pPr>
            <a:r>
              <a:rPr lang="ro-RO" sz="900" dirty="0"/>
              <a:t>Crearea unui fir nou pe domeniul aplicației locale;</a:t>
            </a:r>
          </a:p>
          <a:p>
            <a:pPr marL="285750" indent="180000">
              <a:buFont typeface="Arial" panose="020B0604020202020204" pitchFamily="34" charset="0"/>
              <a:buChar char="•"/>
            </a:pPr>
            <a:r>
              <a:rPr lang="ro-RO" sz="900" dirty="0"/>
              <a:t>Crearea unui fir nou pe domeniul aplicației la distanță;</a:t>
            </a:r>
          </a:p>
          <a:p>
            <a:pPr marL="285750" indent="180000">
              <a:buFont typeface="Arial" panose="020B0604020202020204" pitchFamily="34" charset="0"/>
              <a:buChar char="•"/>
            </a:pPr>
            <a:r>
              <a:rPr lang="ro-RO" sz="900" dirty="0"/>
              <a:t>Funcții de ordin superior și generare de funcții proxy;</a:t>
            </a:r>
          </a:p>
          <a:p>
            <a:pPr marL="285750" indent="180000">
              <a:buFont typeface="Arial" panose="020B0604020202020204" pitchFamily="34" charset="0"/>
              <a:buChar char="•"/>
            </a:pPr>
            <a:r>
              <a:rPr lang="ro-RO" sz="900" dirty="0"/>
              <a:t>Sincronizarea metodelor asincrone și sincrone prin corzi.</a:t>
            </a:r>
          </a:p>
        </p:txBody>
      </p:sp>
      <p:sp>
        <p:nvSpPr>
          <p:cNvPr id="85" name="Google Shape;371;p43">
            <a:extLst>
              <a:ext uri="{FF2B5EF4-FFF2-40B4-BE49-F238E27FC236}">
                <a16:creationId xmlns:a16="http://schemas.microsoft.com/office/drawing/2014/main" id="{66603725-7D17-4CCD-8B8C-EC89C7CD629D}"/>
              </a:ext>
            </a:extLst>
          </p:cNvPr>
          <p:cNvSpPr txBox="1">
            <a:spLocks noGrp="1"/>
          </p:cNvSpPr>
          <p:nvPr>
            <p:ph type="title"/>
          </p:nvPr>
        </p:nvSpPr>
        <p:spPr>
          <a:xfrm>
            <a:off x="489529" y="1056712"/>
            <a:ext cx="440506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3200" dirty="0">
                <a:solidFill>
                  <a:schemeClr val="tx1"/>
                </a:solidFill>
              </a:rPr>
              <a:t>Constructe</a:t>
            </a:r>
            <a:endParaRPr sz="3200" dirty="0">
              <a:solidFill>
                <a:schemeClr val="tx1"/>
              </a:solidFill>
            </a:endParaRPr>
          </a:p>
        </p:txBody>
      </p:sp>
    </p:spTree>
    <p:extLst>
      <p:ext uri="{BB962C8B-B14F-4D97-AF65-F5344CB8AC3E}">
        <p14:creationId xmlns:p14="http://schemas.microsoft.com/office/powerpoint/2010/main" val="383281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4"/>
          <p:cNvSpPr/>
          <p:nvPr/>
        </p:nvSpPr>
        <p:spPr>
          <a:xfrm>
            <a:off x="251460" y="0"/>
            <a:ext cx="4015740" cy="470916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54"/>
          <p:cNvSpPr txBox="1">
            <a:spLocks noGrp="1"/>
          </p:cNvSpPr>
          <p:nvPr>
            <p:ph type="title"/>
          </p:nvPr>
        </p:nvSpPr>
        <p:spPr>
          <a:xfrm>
            <a:off x="4472050" y="1354750"/>
            <a:ext cx="3606900" cy="66548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Funcții asincrone</a:t>
            </a:r>
            <a:endParaRPr dirty="0"/>
          </a:p>
        </p:txBody>
      </p:sp>
      <p:sp>
        <p:nvSpPr>
          <p:cNvPr id="892" name="Google Shape;892;p54"/>
          <p:cNvSpPr txBox="1">
            <a:spLocks noGrp="1"/>
          </p:cNvSpPr>
          <p:nvPr>
            <p:ph type="subTitle" idx="1"/>
          </p:nvPr>
        </p:nvSpPr>
        <p:spPr>
          <a:xfrm>
            <a:off x="4321876" y="1966277"/>
            <a:ext cx="4570664" cy="2565110"/>
          </a:xfrm>
          <a:prstGeom prst="rect">
            <a:avLst/>
          </a:prstGeom>
        </p:spPr>
        <p:txBody>
          <a:bodyPr spcFirstLastPara="1" wrap="square" lIns="91425" tIns="91425" rIns="91425" bIns="91425" anchor="ctr" anchorCtr="0">
            <a:noAutofit/>
          </a:bodyPr>
          <a:lstStyle/>
          <a:p>
            <a:pPr marL="0" indent="180000" algn="l"/>
            <a:r>
              <a:rPr lang="ro-RO" sz="900" dirty="0">
                <a:latin typeface="+mn-lt"/>
                <a:cs typeface="Times New Roman" panose="02020603050405020304" pitchFamily="18" charset="0"/>
              </a:rPr>
              <a:t>În calculul paralel, scăderea timpului de execuție se poate realiza prin executarea simultană a mai multor bucăți de cod pe procesoare diferite. Orice limbaj de programare paralel trebuie să aibă primitive sintactice care să genereaze o metodă într-un thread nou. Acestea sunt cunoscute ca funcții asincrone.</a:t>
            </a:r>
            <a:endParaRPr lang="en-US" sz="900" dirty="0">
              <a:latin typeface="+mn-lt"/>
              <a:cs typeface="Times New Roman" panose="02020603050405020304" pitchFamily="18" charset="0"/>
            </a:endParaRPr>
          </a:p>
          <a:p>
            <a:pPr marL="0" indent="180000" algn="l"/>
            <a:endParaRPr lang="ro-RO" sz="900" dirty="0">
              <a:latin typeface="+mn-lt"/>
              <a:cs typeface="Times New Roman" panose="02020603050405020304" pitchFamily="18" charset="0"/>
            </a:endParaRPr>
          </a:p>
          <a:p>
            <a:pPr marL="0" indent="180000" algn="l"/>
            <a:r>
              <a:rPr lang="ro-RO" sz="900" dirty="0">
                <a:latin typeface="+mn-lt"/>
                <a:cs typeface="Times New Roman" panose="02020603050405020304" pitchFamily="18" charset="0"/>
              </a:rPr>
              <a:t>În Parallel C#, cuvântul cheie „async” este folosit pentru a identifica funcțiile asincrone. Putem considera „async” analogul lui „void”, care aplică în plus proprietatea de paralelism funcției.</a:t>
            </a:r>
          </a:p>
          <a:p>
            <a:pPr marL="0" lvl="0" indent="180000" algn="l" rtl="0">
              <a:spcBef>
                <a:spcPts val="0"/>
              </a:spcBef>
              <a:spcAft>
                <a:spcPts val="0"/>
              </a:spcAft>
              <a:buNone/>
            </a:pPr>
            <a:endParaRPr sz="1000" dirty="0">
              <a:latin typeface="Times New Roman" panose="02020603050405020304" pitchFamily="18" charset="0"/>
              <a:cs typeface="Times New Roman" panose="02020603050405020304" pitchFamily="18" charset="0"/>
            </a:endParaRPr>
          </a:p>
        </p:txBody>
      </p:sp>
      <p:grpSp>
        <p:nvGrpSpPr>
          <p:cNvPr id="15" name="Google Shape;707;p49">
            <a:extLst>
              <a:ext uri="{FF2B5EF4-FFF2-40B4-BE49-F238E27FC236}">
                <a16:creationId xmlns:a16="http://schemas.microsoft.com/office/drawing/2014/main" id="{46E17C79-0EF2-4725-AFF0-5CAA910AB1F8}"/>
              </a:ext>
            </a:extLst>
          </p:cNvPr>
          <p:cNvGrpSpPr/>
          <p:nvPr/>
        </p:nvGrpSpPr>
        <p:grpSpPr>
          <a:xfrm flipH="1">
            <a:off x="46610" y="2717753"/>
            <a:ext cx="1671184" cy="2440924"/>
            <a:chOff x="6795049" y="1179275"/>
            <a:chExt cx="1268451" cy="1852694"/>
          </a:xfrm>
        </p:grpSpPr>
        <p:sp>
          <p:nvSpPr>
            <p:cNvPr id="16" name="Google Shape;708;p49">
              <a:extLst>
                <a:ext uri="{FF2B5EF4-FFF2-40B4-BE49-F238E27FC236}">
                  <a16:creationId xmlns:a16="http://schemas.microsoft.com/office/drawing/2014/main" id="{DFC3AE3C-ECF7-4774-8100-9942157D7035}"/>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09;p49">
              <a:extLst>
                <a:ext uri="{FF2B5EF4-FFF2-40B4-BE49-F238E27FC236}">
                  <a16:creationId xmlns:a16="http://schemas.microsoft.com/office/drawing/2014/main" id="{EBB0D1C4-78CE-45E5-AA26-55745BFF5819}"/>
                </a:ext>
              </a:extLst>
            </p:cNvPr>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10;p49">
              <a:extLst>
                <a:ext uri="{FF2B5EF4-FFF2-40B4-BE49-F238E27FC236}">
                  <a16:creationId xmlns:a16="http://schemas.microsoft.com/office/drawing/2014/main" id="{AA0B58EC-6279-49B5-978E-8B119A1DF819}"/>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11;p49">
              <a:extLst>
                <a:ext uri="{FF2B5EF4-FFF2-40B4-BE49-F238E27FC236}">
                  <a16:creationId xmlns:a16="http://schemas.microsoft.com/office/drawing/2014/main" id="{F1465128-BBA7-4865-999B-E426D27B25F2}"/>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712;p49">
              <a:extLst>
                <a:ext uri="{FF2B5EF4-FFF2-40B4-BE49-F238E27FC236}">
                  <a16:creationId xmlns:a16="http://schemas.microsoft.com/office/drawing/2014/main" id="{622A62D0-8D4D-4E3D-B86B-E9AB0587AFD8}"/>
                </a:ext>
              </a:extLst>
            </p:cNvPr>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13;p49">
              <a:extLst>
                <a:ext uri="{FF2B5EF4-FFF2-40B4-BE49-F238E27FC236}">
                  <a16:creationId xmlns:a16="http://schemas.microsoft.com/office/drawing/2014/main" id="{F8B761FB-DF94-4381-B49E-949A2D0CE539}"/>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14;p49">
              <a:extLst>
                <a:ext uri="{FF2B5EF4-FFF2-40B4-BE49-F238E27FC236}">
                  <a16:creationId xmlns:a16="http://schemas.microsoft.com/office/drawing/2014/main" id="{928C1118-5B18-4DA1-AE44-8261C8F6C1D6}"/>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B44177CD-6FE5-4FF5-BA0F-36EECB559E34}"/>
              </a:ext>
            </a:extLst>
          </p:cNvPr>
          <p:cNvPicPr>
            <a:picLocks noChangeAspect="1"/>
          </p:cNvPicPr>
          <p:nvPr/>
        </p:nvPicPr>
        <p:blipFill>
          <a:blip r:embed="rId3"/>
          <a:stretch>
            <a:fillRect/>
          </a:stretch>
        </p:blipFill>
        <p:spPr>
          <a:xfrm>
            <a:off x="823574" y="899034"/>
            <a:ext cx="2834886" cy="2911092"/>
          </a:xfrm>
          <a:prstGeom prst="rect">
            <a:avLst/>
          </a:prstGeom>
          <a:effectLst>
            <a:innerShdw blurRad="114300">
              <a:prstClr val="black"/>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9"/>
          <p:cNvSpPr txBox="1">
            <a:spLocks noGrp="1"/>
          </p:cNvSpPr>
          <p:nvPr>
            <p:ph type="title"/>
          </p:nvPr>
        </p:nvSpPr>
        <p:spPr>
          <a:xfrm>
            <a:off x="4983999" y="1194845"/>
            <a:ext cx="3457800" cy="780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Funcții mobile</a:t>
            </a:r>
            <a:endParaRPr dirty="0"/>
          </a:p>
        </p:txBody>
      </p:sp>
      <p:sp>
        <p:nvSpPr>
          <p:cNvPr id="678" name="Google Shape;678;p49"/>
          <p:cNvSpPr txBox="1">
            <a:spLocks noGrp="1"/>
          </p:cNvSpPr>
          <p:nvPr>
            <p:ph type="subTitle" idx="1"/>
          </p:nvPr>
        </p:nvSpPr>
        <p:spPr>
          <a:xfrm>
            <a:off x="4037172" y="1956324"/>
            <a:ext cx="4862962" cy="2851883"/>
          </a:xfrm>
          <a:prstGeom prst="rect">
            <a:avLst/>
          </a:prstGeom>
        </p:spPr>
        <p:txBody>
          <a:bodyPr spcFirstLastPara="1" wrap="square" lIns="91425" tIns="91425" rIns="91425" bIns="91425" anchor="t" anchorCtr="0">
            <a:noAutofit/>
          </a:bodyPr>
          <a:lstStyle/>
          <a:p>
            <a:pPr marL="0" indent="180000">
              <a:buNone/>
            </a:pPr>
            <a:r>
              <a:rPr lang="ro-RO" sz="900" dirty="0">
                <a:latin typeface="+mn-lt"/>
                <a:cs typeface="Times New Roman" panose="02020603050405020304" pitchFamily="18" charset="0"/>
              </a:rPr>
              <a:t>În Parallel C#, DRS-ul determină care nod este mai potrivit pentru execuția funcției mobile. </a:t>
            </a:r>
          </a:p>
          <a:p>
            <a:pPr marL="0" indent="180000">
              <a:buNone/>
            </a:pPr>
            <a:r>
              <a:rPr lang="ro-RO" sz="900" dirty="0">
                <a:latin typeface="+mn-lt"/>
                <a:cs typeface="Times New Roman" panose="02020603050405020304" pitchFamily="18" charset="0"/>
              </a:rPr>
              <a:t>Pentru a face Runtime System șă înțeleagă că o anumită funcție ar trebui să fie generată pe un nod diferit al cluster-ului/metacluster-ului/GRID-ului, tot ce trebuie făcut este să adăugăm modificatorul „movable” funcției. Putem considera modificatorul ca analog al cuvântului cheie „async”, care în plus aplică proprietatea de distribuire funcției.</a:t>
            </a:r>
          </a:p>
          <a:p>
            <a:pPr marL="0" indent="180000">
              <a:buNone/>
            </a:pPr>
            <a:endParaRPr lang="ro-RO" sz="900" dirty="0">
              <a:latin typeface="+mn-lt"/>
              <a:cs typeface="Times New Roman" panose="02020603050405020304" pitchFamily="18" charset="0"/>
            </a:endParaRPr>
          </a:p>
          <a:p>
            <a:pPr marL="0" indent="180000">
              <a:buClr>
                <a:srgbClr val="1A1A1A"/>
              </a:buClr>
              <a:buSzPts val="1100"/>
              <a:buNone/>
            </a:pPr>
            <a:r>
              <a:rPr lang="ro-RO" sz="900" dirty="0">
                <a:latin typeface="+mn-lt"/>
                <a:cs typeface="Times New Roman" panose="02020603050405020304" pitchFamily="18" charset="0"/>
              </a:rPr>
              <a:t>Când funcția mobilă este apelată, toate obiectele transmise ca parametrii sunt serializate automat și trimise calculatorului destinatar. Dacă nu este marcată ca statică, atunci obiectul original căruia îi aparține această funcție este copiat de asemenea. În acest caz, orice modificare aduse copiei obiectului prin funcția mobilă nu are nicio influență asupra obiectului original.</a:t>
            </a:r>
          </a:p>
          <a:p>
            <a:pPr marL="0" lvl="0" indent="180000" algn="l" rtl="0">
              <a:buClr>
                <a:srgbClr val="1A1A1A"/>
              </a:buClr>
              <a:buSzPts val="1100"/>
              <a:buFont typeface="Arial"/>
              <a:buNone/>
            </a:pPr>
            <a:endParaRPr sz="1000" dirty="0">
              <a:latin typeface="Times New Roman" panose="02020603050405020304" pitchFamily="18" charset="0"/>
              <a:cs typeface="Times New Roman" panose="02020603050405020304" pitchFamily="18" charset="0"/>
            </a:endParaRPr>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634D8280-D468-485E-B033-4E575FDC4126}"/>
              </a:ext>
            </a:extLst>
          </p:cNvPr>
          <p:cNvPicPr>
            <a:picLocks noChangeAspect="1"/>
          </p:cNvPicPr>
          <p:nvPr/>
        </p:nvPicPr>
        <p:blipFill>
          <a:blip r:embed="rId3"/>
          <a:stretch>
            <a:fillRect/>
          </a:stretch>
        </p:blipFill>
        <p:spPr>
          <a:xfrm>
            <a:off x="5813276" y="3907704"/>
            <a:ext cx="1310754" cy="624894"/>
          </a:xfrm>
          <a:prstGeom prst="rect">
            <a:avLst/>
          </a:prstGeom>
          <a:effectLst>
            <a:innerShdw blurRad="114300">
              <a:prstClr val="black"/>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Funcții de ordin superior</a:t>
            </a:r>
            <a:endParaRPr dirty="0"/>
          </a:p>
        </p:txBody>
      </p:sp>
      <p:sp>
        <p:nvSpPr>
          <p:cNvPr id="723" name="Google Shape;723;p50"/>
          <p:cNvSpPr txBox="1">
            <a:spLocks noGrp="1"/>
          </p:cNvSpPr>
          <p:nvPr>
            <p:ph type="subTitle" idx="3"/>
          </p:nvPr>
        </p:nvSpPr>
        <p:spPr>
          <a:xfrm>
            <a:off x="1214458" y="1386927"/>
            <a:ext cx="2872095" cy="1176790"/>
          </a:xfrm>
          <a:prstGeom prst="rect">
            <a:avLst/>
          </a:prstGeom>
        </p:spPr>
        <p:txBody>
          <a:bodyPr spcFirstLastPara="1" wrap="square" lIns="91425" tIns="91425" rIns="91425" bIns="91425" anchor="ctr" anchorCtr="0">
            <a:noAutofit/>
          </a:bodyPr>
          <a:lstStyle/>
          <a:p>
            <a:pPr marL="0" lvl="0" indent="180000" algn="just"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Parallel C# toate funcțiile sunt de ordin superior</a:t>
            </a:r>
            <a:r>
              <a:rPr lang="en-US" sz="900" dirty="0">
                <a:latin typeface="+mn-lt"/>
                <a:cs typeface="Times New Roman" panose="02020603050405020304" pitchFamily="18" charset="0"/>
              </a:rPr>
              <a:t>,</a:t>
            </a:r>
            <a:r>
              <a:rPr lang="ro-RO" sz="900" dirty="0">
                <a:latin typeface="+mn-lt"/>
                <a:cs typeface="Times New Roman" panose="02020603050405020304" pitchFamily="18" charset="0"/>
              </a:rPr>
              <a:t> </a:t>
            </a:r>
            <a:r>
              <a:rPr lang="en-US" sz="900" dirty="0">
                <a:latin typeface="+mn-lt"/>
                <a:cs typeface="Times New Roman" panose="02020603050405020304" pitchFamily="18" charset="0"/>
              </a:rPr>
              <a:t>a</a:t>
            </a:r>
            <a:r>
              <a:rPr lang="ro-RO" sz="900" dirty="0">
                <a:latin typeface="+mn-lt"/>
                <a:cs typeface="Times New Roman" panose="02020603050405020304" pitchFamily="18" charset="0"/>
              </a:rPr>
              <a:t>dică pot fi folosite ca oricare alt obiect.</a:t>
            </a:r>
            <a:endParaRPr sz="900" dirty="0">
              <a:latin typeface="+mn-lt"/>
              <a:cs typeface="Times New Roman" panose="02020603050405020304" pitchFamily="18" charset="0"/>
            </a:endParaRP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 name="Picture 7">
            <a:extLst>
              <a:ext uri="{FF2B5EF4-FFF2-40B4-BE49-F238E27FC236}">
                <a16:creationId xmlns:a16="http://schemas.microsoft.com/office/drawing/2014/main" id="{DE7E7AF6-DCF4-4F92-A10A-96AADB7735D9}"/>
              </a:ext>
            </a:extLst>
          </p:cNvPr>
          <p:cNvPicPr>
            <a:picLocks noChangeAspect="1"/>
          </p:cNvPicPr>
          <p:nvPr/>
        </p:nvPicPr>
        <p:blipFill>
          <a:blip r:embed="rId3"/>
          <a:stretch>
            <a:fillRect/>
          </a:stretch>
        </p:blipFill>
        <p:spPr>
          <a:xfrm>
            <a:off x="1194960" y="2446803"/>
            <a:ext cx="2911092" cy="1950889"/>
          </a:xfrm>
          <a:prstGeom prst="rect">
            <a:avLst/>
          </a:prstGeom>
          <a:effectLst>
            <a:innerShdw blurRad="114300">
              <a:prstClr val="black"/>
            </a:inn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508C8-478C-4DEE-9695-A09615E1C000}"/>
              </a:ext>
            </a:extLst>
          </p:cNvPr>
          <p:cNvSpPr>
            <a:spLocks noGrp="1"/>
          </p:cNvSpPr>
          <p:nvPr>
            <p:ph type="title"/>
          </p:nvPr>
        </p:nvSpPr>
        <p:spPr>
          <a:xfrm>
            <a:off x="1426500" y="1066027"/>
            <a:ext cx="7717500" cy="572700"/>
          </a:xfrm>
        </p:spPr>
        <p:txBody>
          <a:bodyPr/>
          <a:lstStyle/>
          <a:p>
            <a:r>
              <a:rPr lang="ro-RO" dirty="0"/>
              <a:t>Sincronizarea thread-urilor</a:t>
            </a:r>
          </a:p>
        </p:txBody>
      </p:sp>
      <p:sp>
        <p:nvSpPr>
          <p:cNvPr id="6" name="TextBox 5">
            <a:extLst>
              <a:ext uri="{FF2B5EF4-FFF2-40B4-BE49-F238E27FC236}">
                <a16:creationId xmlns:a16="http://schemas.microsoft.com/office/drawing/2014/main" id="{D8D46057-BA2A-4AA9-8649-B4B5AFBF5B72}"/>
              </a:ext>
            </a:extLst>
          </p:cNvPr>
          <p:cNvSpPr txBox="1"/>
          <p:nvPr/>
        </p:nvSpPr>
        <p:spPr>
          <a:xfrm>
            <a:off x="2689860" y="2027446"/>
            <a:ext cx="5798820" cy="1200329"/>
          </a:xfrm>
          <a:prstGeom prst="rect">
            <a:avLst/>
          </a:prstGeom>
          <a:noFill/>
        </p:spPr>
        <p:txBody>
          <a:bodyPr wrap="square" rtlCol="0">
            <a:spAutoFit/>
          </a:bodyPr>
          <a:lstStyle/>
          <a:p>
            <a:pPr indent="180000"/>
            <a:r>
              <a:rPr lang="ro-RO" sz="900" dirty="0">
                <a:latin typeface="+mn-lt"/>
                <a:cs typeface="Times New Roman" panose="02020603050405020304" pitchFamily="18" charset="0"/>
              </a:rPr>
              <a:t>Parallel C# folosește „acorduri” pentru sincronizarea diferitelor thread-uri.</a:t>
            </a:r>
            <a:endParaRPr lang="en-US"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Regula de bază este că acordul constă întotdeauna dintr-un singur corp, cel mult o metodă sincronă și cel puțin o metodă asincronă.</a:t>
            </a:r>
            <a:endParaRPr lang="en-US"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Această regulă are o consecință: metoda sincronă poate participa la acorduri doar cu metodele asincrone. Corpul acordului este executat dacă toate metodele declarate în acord au fost apelate. Corpul acordului trebuie să returneze rezultatul de același tip ca și metoda de returnare a metodei sincrone.</a:t>
            </a:r>
          </a:p>
        </p:txBody>
      </p:sp>
      <p:pic>
        <p:nvPicPr>
          <p:cNvPr id="4" name="Picture 3">
            <a:extLst>
              <a:ext uri="{FF2B5EF4-FFF2-40B4-BE49-F238E27FC236}">
                <a16:creationId xmlns:a16="http://schemas.microsoft.com/office/drawing/2014/main" id="{9994EECB-A6F6-4621-A34C-23B49CF3AA14}"/>
              </a:ext>
            </a:extLst>
          </p:cNvPr>
          <p:cNvPicPr>
            <a:picLocks noChangeAspect="1"/>
          </p:cNvPicPr>
          <p:nvPr/>
        </p:nvPicPr>
        <p:blipFill>
          <a:blip r:embed="rId2"/>
          <a:stretch>
            <a:fillRect/>
          </a:stretch>
        </p:blipFill>
        <p:spPr>
          <a:xfrm>
            <a:off x="4229788" y="3688819"/>
            <a:ext cx="2110923" cy="777307"/>
          </a:xfrm>
          <a:prstGeom prst="rect">
            <a:avLst/>
          </a:prstGeom>
          <a:effectLst>
            <a:innerShdw blurRad="114300">
              <a:prstClr val="black"/>
            </a:innerShdw>
          </a:effectLst>
        </p:spPr>
      </p:pic>
    </p:spTree>
    <p:extLst>
      <p:ext uri="{BB962C8B-B14F-4D97-AF65-F5344CB8AC3E}">
        <p14:creationId xmlns:p14="http://schemas.microsoft.com/office/powerpoint/2010/main" val="89187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72"/>
          <p:cNvSpPr/>
          <p:nvPr/>
        </p:nvSpPr>
        <p:spPr>
          <a:xfrm>
            <a:off x="5703500" y="1511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1" name="Google Shape;1571;p72"/>
          <p:cNvGrpSpPr/>
          <p:nvPr/>
        </p:nvGrpSpPr>
        <p:grpSpPr>
          <a:xfrm>
            <a:off x="7533322" y="2167172"/>
            <a:ext cx="1200560" cy="2976501"/>
            <a:chOff x="2330682" y="1468700"/>
            <a:chExt cx="824447" cy="2044019"/>
          </a:xfrm>
        </p:grpSpPr>
        <p:sp>
          <p:nvSpPr>
            <p:cNvPr id="1572" name="Google Shape;1572;p7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7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7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7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7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7" name="Google Shape;1577;p72"/>
          <p:cNvSpPr txBox="1">
            <a:spLocks noGrp="1"/>
          </p:cNvSpPr>
          <p:nvPr>
            <p:ph type="title"/>
          </p:nvPr>
        </p:nvSpPr>
        <p:spPr>
          <a:xfrm>
            <a:off x="-186886" y="885502"/>
            <a:ext cx="56132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sp>
        <p:nvSpPr>
          <p:cNvPr id="1579" name="Google Shape;1579;p72"/>
          <p:cNvSpPr txBox="1">
            <a:spLocks noGrp="1"/>
          </p:cNvSpPr>
          <p:nvPr>
            <p:ph type="subTitle" idx="2"/>
          </p:nvPr>
        </p:nvSpPr>
        <p:spPr>
          <a:xfrm>
            <a:off x="410118" y="1670625"/>
            <a:ext cx="4474607" cy="2360144"/>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concluzie, programarea paralelă devine din ce în ce mai importantă și răspândită în zilele noastre, dar este încă extrem de dificilă. Modelul propus extinde modelul de programare asincron acceptat în Polyphonic C# pentru nevoile de calcul paralel distribuit.</a:t>
            </a:r>
            <a:endParaRPr lang="en-US"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a:t>
            </a:r>
            <a:r>
              <a:rPr lang="en-US" sz="900" dirty="0">
                <a:latin typeface="+mn-lt"/>
                <a:cs typeface="Times New Roman" panose="02020603050405020304" pitchFamily="18" charset="0"/>
              </a:rPr>
              <a:t>n</a:t>
            </a:r>
            <a:r>
              <a:rPr lang="ro-RO" sz="900" dirty="0">
                <a:latin typeface="+mn-lt"/>
                <a:cs typeface="Times New Roman" panose="02020603050405020304" pitchFamily="18" charset="0"/>
              </a:rPr>
              <a:t> prez</a:t>
            </a:r>
            <a:r>
              <a:rPr lang="en-US" sz="900" dirty="0">
                <a:latin typeface="+mn-lt"/>
                <a:cs typeface="Times New Roman" panose="02020603050405020304" pitchFamily="18" charset="0"/>
              </a:rPr>
              <a:t>e</a:t>
            </a:r>
            <a:r>
              <a:rPr lang="ro-RO" sz="900" dirty="0">
                <a:latin typeface="+mn-lt"/>
                <a:cs typeface="Times New Roman" panose="02020603050405020304" pitchFamily="18" charset="0"/>
              </a:rPr>
              <a:t>nt există două tipuri de Runtime disponibile pe site-ul proiectului:</a:t>
            </a:r>
          </a:p>
          <a:p>
            <a:pPr marL="285750" lvl="0" indent="180000" algn="l" rtl="0">
              <a:spcBef>
                <a:spcPts val="0"/>
              </a:spcBef>
              <a:spcAft>
                <a:spcPts val="0"/>
              </a:spcAft>
              <a:buClr>
                <a:schemeClr val="dk1"/>
              </a:buClr>
              <a:buSzPts val="1100"/>
              <a:buFont typeface="Arial" panose="020B0604020202020204" pitchFamily="34" charset="0"/>
              <a:buChar char="•"/>
            </a:pPr>
            <a:r>
              <a:rPr lang="ro-RO" sz="900" dirty="0">
                <a:latin typeface="+mn-lt"/>
                <a:cs typeface="Times New Roman" panose="02020603050405020304" pitchFamily="18" charset="0"/>
              </a:rPr>
              <a:t>Parallel C# Many Core Edition;</a:t>
            </a:r>
          </a:p>
          <a:p>
            <a:pPr marL="285750" lvl="0" indent="180000" algn="l" rtl="0">
              <a:spcBef>
                <a:spcPts val="0"/>
              </a:spcBef>
              <a:spcAft>
                <a:spcPts val="0"/>
              </a:spcAft>
              <a:buClr>
                <a:schemeClr val="dk1"/>
              </a:buClr>
              <a:buSzPts val="1100"/>
              <a:buFont typeface="Arial" panose="020B0604020202020204" pitchFamily="34" charset="0"/>
              <a:buChar char="•"/>
            </a:pPr>
            <a:r>
              <a:rPr lang="ro-RO" sz="900" dirty="0">
                <a:latin typeface="+mn-lt"/>
                <a:cs typeface="Times New Roman" panose="02020603050405020304" pitchFamily="18" charset="0"/>
              </a:rPr>
              <a:t>Parallel C# Cluster Edition.</a:t>
            </a:r>
            <a:endParaRPr sz="900" dirty="0">
              <a:latin typeface="+mn-lt"/>
              <a:cs typeface="Times New Roman" panose="02020603050405020304" pitchFamily="18" charset="0"/>
            </a:endParaRPr>
          </a:p>
        </p:txBody>
      </p:sp>
      <p:grpSp>
        <p:nvGrpSpPr>
          <p:cNvPr id="1584" name="Google Shape;1584;p72"/>
          <p:cNvGrpSpPr/>
          <p:nvPr/>
        </p:nvGrpSpPr>
        <p:grpSpPr>
          <a:xfrm flipH="1">
            <a:off x="4757842" y="1634332"/>
            <a:ext cx="2851676" cy="2769618"/>
            <a:chOff x="2412275" y="2277450"/>
            <a:chExt cx="2598575" cy="2523800"/>
          </a:xfrm>
        </p:grpSpPr>
        <p:sp>
          <p:nvSpPr>
            <p:cNvPr id="1585" name="Google Shape;1585;p72"/>
            <p:cNvSpPr/>
            <p:nvPr/>
          </p:nvSpPr>
          <p:spPr>
            <a:xfrm>
              <a:off x="2787475" y="4693525"/>
              <a:ext cx="4300" cy="4300"/>
            </a:xfrm>
            <a:custGeom>
              <a:avLst/>
              <a:gdLst/>
              <a:ahLst/>
              <a:cxnLst/>
              <a:rect l="l" t="t" r="r" b="b"/>
              <a:pathLst>
                <a:path w="172" h="172" extrusionOk="0">
                  <a:moveTo>
                    <a:pt x="0" y="0"/>
                  </a:moveTo>
                  <a:lnTo>
                    <a:pt x="0" y="171"/>
                  </a:lnTo>
                  <a:lnTo>
                    <a:pt x="171" y="171"/>
                  </a:lnTo>
                  <a:lnTo>
                    <a:pt x="17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72"/>
            <p:cNvSpPr/>
            <p:nvPr/>
          </p:nvSpPr>
          <p:spPr>
            <a:xfrm>
              <a:off x="2600575" y="4604350"/>
              <a:ext cx="1575000" cy="89200"/>
            </a:xfrm>
            <a:custGeom>
              <a:avLst/>
              <a:gdLst/>
              <a:ahLst/>
              <a:cxnLst/>
              <a:rect l="l" t="t" r="r" b="b"/>
              <a:pathLst>
                <a:path w="63000" h="3568" extrusionOk="0">
                  <a:moveTo>
                    <a:pt x="1" y="1"/>
                  </a:moveTo>
                  <a:lnTo>
                    <a:pt x="1" y="3567"/>
                  </a:lnTo>
                  <a:lnTo>
                    <a:pt x="63000" y="3567"/>
                  </a:lnTo>
                  <a:lnTo>
                    <a:pt x="6300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72"/>
            <p:cNvSpPr/>
            <p:nvPr/>
          </p:nvSpPr>
          <p:spPr>
            <a:xfrm>
              <a:off x="4083550" y="4628600"/>
              <a:ext cx="40675" cy="41400"/>
            </a:xfrm>
            <a:custGeom>
              <a:avLst/>
              <a:gdLst/>
              <a:ahLst/>
              <a:cxnLst/>
              <a:rect l="l" t="t" r="r" b="b"/>
              <a:pathLst>
                <a:path w="1627" h="1656" extrusionOk="0">
                  <a:moveTo>
                    <a:pt x="799" y="1"/>
                  </a:moveTo>
                  <a:cubicBezTo>
                    <a:pt x="371" y="1"/>
                    <a:pt x="0" y="372"/>
                    <a:pt x="0" y="828"/>
                  </a:cubicBezTo>
                  <a:cubicBezTo>
                    <a:pt x="0" y="1285"/>
                    <a:pt x="371" y="1656"/>
                    <a:pt x="799" y="1656"/>
                  </a:cubicBezTo>
                  <a:cubicBezTo>
                    <a:pt x="1256" y="1656"/>
                    <a:pt x="1626" y="1285"/>
                    <a:pt x="1626" y="828"/>
                  </a:cubicBezTo>
                  <a:cubicBezTo>
                    <a:pt x="1626" y="372"/>
                    <a:pt x="1256" y="1"/>
                    <a:pt x="7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72"/>
            <p:cNvSpPr/>
            <p:nvPr/>
          </p:nvSpPr>
          <p:spPr>
            <a:xfrm>
              <a:off x="2412275" y="4371100"/>
              <a:ext cx="1609225" cy="233275"/>
            </a:xfrm>
            <a:custGeom>
              <a:avLst/>
              <a:gdLst/>
              <a:ahLst/>
              <a:cxnLst/>
              <a:rect l="l" t="t" r="r" b="b"/>
              <a:pathLst>
                <a:path w="64369" h="9331" extrusionOk="0">
                  <a:moveTo>
                    <a:pt x="0" y="1"/>
                  </a:moveTo>
                  <a:lnTo>
                    <a:pt x="0" y="9331"/>
                  </a:lnTo>
                  <a:lnTo>
                    <a:pt x="64369" y="9331"/>
                  </a:lnTo>
                  <a:lnTo>
                    <a:pt x="643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72"/>
            <p:cNvSpPr/>
            <p:nvPr/>
          </p:nvSpPr>
          <p:spPr>
            <a:xfrm>
              <a:off x="2683325" y="3978075"/>
              <a:ext cx="1229050" cy="386625"/>
            </a:xfrm>
            <a:custGeom>
              <a:avLst/>
              <a:gdLst/>
              <a:ahLst/>
              <a:cxnLst/>
              <a:rect l="l" t="t" r="r" b="b"/>
              <a:pathLst>
                <a:path w="49162" h="15465" extrusionOk="0">
                  <a:moveTo>
                    <a:pt x="0" y="1"/>
                  </a:moveTo>
                  <a:lnTo>
                    <a:pt x="0" y="15465"/>
                  </a:lnTo>
                  <a:lnTo>
                    <a:pt x="49161" y="15465"/>
                  </a:lnTo>
                  <a:lnTo>
                    <a:pt x="49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72"/>
            <p:cNvSpPr/>
            <p:nvPr/>
          </p:nvSpPr>
          <p:spPr>
            <a:xfrm>
              <a:off x="2649800" y="3976650"/>
              <a:ext cx="1262575" cy="49250"/>
            </a:xfrm>
            <a:custGeom>
              <a:avLst/>
              <a:gdLst/>
              <a:ahLst/>
              <a:cxnLst/>
              <a:rect l="l" t="t" r="r" b="b"/>
              <a:pathLst>
                <a:path w="50503" h="1970" extrusionOk="0">
                  <a:moveTo>
                    <a:pt x="0" y="0"/>
                  </a:moveTo>
                  <a:lnTo>
                    <a:pt x="0" y="1969"/>
                  </a:lnTo>
                  <a:lnTo>
                    <a:pt x="50502" y="1969"/>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72"/>
            <p:cNvSpPr/>
            <p:nvPr/>
          </p:nvSpPr>
          <p:spPr>
            <a:xfrm>
              <a:off x="2649800" y="4309050"/>
              <a:ext cx="1262575" cy="61375"/>
            </a:xfrm>
            <a:custGeom>
              <a:avLst/>
              <a:gdLst/>
              <a:ahLst/>
              <a:cxnLst/>
              <a:rect l="l" t="t" r="r" b="b"/>
              <a:pathLst>
                <a:path w="50503" h="2455" extrusionOk="0">
                  <a:moveTo>
                    <a:pt x="0" y="0"/>
                  </a:moveTo>
                  <a:lnTo>
                    <a:pt x="0" y="2454"/>
                  </a:lnTo>
                  <a:lnTo>
                    <a:pt x="50502" y="2454"/>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72"/>
            <p:cNvSpPr/>
            <p:nvPr/>
          </p:nvSpPr>
          <p:spPr>
            <a:xfrm>
              <a:off x="2682600" y="4247000"/>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72"/>
            <p:cNvSpPr/>
            <p:nvPr/>
          </p:nvSpPr>
          <p:spPr>
            <a:xfrm>
              <a:off x="2682600" y="4171375"/>
              <a:ext cx="1229775" cy="25"/>
            </a:xfrm>
            <a:custGeom>
              <a:avLst/>
              <a:gdLst/>
              <a:ahLst/>
              <a:cxnLst/>
              <a:rect l="l" t="t" r="r" b="b"/>
              <a:pathLst>
                <a:path w="49191" h="1" fill="none" extrusionOk="0">
                  <a:moveTo>
                    <a:pt x="1" y="1"/>
                  </a:moveTo>
                  <a:lnTo>
                    <a:pt x="49190" y="1"/>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72"/>
            <p:cNvSpPr/>
            <p:nvPr/>
          </p:nvSpPr>
          <p:spPr>
            <a:xfrm>
              <a:off x="2682600" y="4095775"/>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72"/>
            <p:cNvSpPr/>
            <p:nvPr/>
          </p:nvSpPr>
          <p:spPr>
            <a:xfrm>
              <a:off x="3824600" y="3976650"/>
              <a:ext cx="91350" cy="395200"/>
            </a:xfrm>
            <a:custGeom>
              <a:avLst/>
              <a:gdLst/>
              <a:ahLst/>
              <a:cxnLst/>
              <a:rect l="l" t="t" r="r" b="b"/>
              <a:pathLst>
                <a:path w="3654" h="15808" extrusionOk="0">
                  <a:moveTo>
                    <a:pt x="1" y="0"/>
                  </a:moveTo>
                  <a:lnTo>
                    <a:pt x="1" y="15807"/>
                  </a:lnTo>
                  <a:lnTo>
                    <a:pt x="3653" y="15807"/>
                  </a:lnTo>
                  <a:lnTo>
                    <a:pt x="365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72"/>
            <p:cNvSpPr/>
            <p:nvPr/>
          </p:nvSpPr>
          <p:spPr>
            <a:xfrm>
              <a:off x="2960075" y="4095775"/>
              <a:ext cx="189775" cy="358100"/>
            </a:xfrm>
            <a:custGeom>
              <a:avLst/>
              <a:gdLst/>
              <a:ahLst/>
              <a:cxnLst/>
              <a:rect l="l" t="t" r="r" b="b"/>
              <a:pathLst>
                <a:path w="7591" h="14324" extrusionOk="0">
                  <a:moveTo>
                    <a:pt x="1" y="0"/>
                  </a:moveTo>
                  <a:lnTo>
                    <a:pt x="1" y="14124"/>
                  </a:lnTo>
                  <a:lnTo>
                    <a:pt x="3682" y="10443"/>
                  </a:lnTo>
                  <a:lnTo>
                    <a:pt x="7590" y="14323"/>
                  </a:lnTo>
                  <a:lnTo>
                    <a:pt x="759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72"/>
            <p:cNvSpPr/>
            <p:nvPr/>
          </p:nvSpPr>
          <p:spPr>
            <a:xfrm>
              <a:off x="3315300" y="2471400"/>
              <a:ext cx="163375" cy="158100"/>
            </a:xfrm>
            <a:custGeom>
              <a:avLst/>
              <a:gdLst/>
              <a:ahLst/>
              <a:cxnLst/>
              <a:rect l="l" t="t" r="r" b="b"/>
              <a:pathLst>
                <a:path w="6535" h="6324" extrusionOk="0">
                  <a:moveTo>
                    <a:pt x="3271" y="1"/>
                  </a:moveTo>
                  <a:cubicBezTo>
                    <a:pt x="1621" y="1"/>
                    <a:pt x="225" y="1277"/>
                    <a:pt x="115" y="2946"/>
                  </a:cubicBezTo>
                  <a:cubicBezTo>
                    <a:pt x="1" y="4687"/>
                    <a:pt x="1313" y="6199"/>
                    <a:pt x="3054" y="6313"/>
                  </a:cubicBezTo>
                  <a:cubicBezTo>
                    <a:pt x="3139" y="6320"/>
                    <a:pt x="3224" y="6324"/>
                    <a:pt x="3308" y="6324"/>
                  </a:cubicBezTo>
                  <a:cubicBezTo>
                    <a:pt x="4939" y="6324"/>
                    <a:pt x="6312" y="5030"/>
                    <a:pt x="6421" y="3374"/>
                  </a:cubicBezTo>
                  <a:cubicBezTo>
                    <a:pt x="6535" y="1634"/>
                    <a:pt x="5222" y="122"/>
                    <a:pt x="3482" y="8"/>
                  </a:cubicBezTo>
                  <a:cubicBezTo>
                    <a:pt x="3411" y="3"/>
                    <a:pt x="3341" y="1"/>
                    <a:pt x="32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72"/>
            <p:cNvSpPr/>
            <p:nvPr/>
          </p:nvSpPr>
          <p:spPr>
            <a:xfrm>
              <a:off x="3322450" y="2354600"/>
              <a:ext cx="209725" cy="382350"/>
            </a:xfrm>
            <a:custGeom>
              <a:avLst/>
              <a:gdLst/>
              <a:ahLst/>
              <a:cxnLst/>
              <a:rect l="l" t="t" r="r" b="b"/>
              <a:pathLst>
                <a:path w="8389" h="15294" extrusionOk="0">
                  <a:moveTo>
                    <a:pt x="1940" y="0"/>
                  </a:moveTo>
                  <a:lnTo>
                    <a:pt x="0" y="15094"/>
                  </a:lnTo>
                  <a:cubicBezTo>
                    <a:pt x="2768" y="15151"/>
                    <a:pt x="5507" y="15208"/>
                    <a:pt x="8246" y="15294"/>
                  </a:cubicBezTo>
                  <a:cubicBezTo>
                    <a:pt x="8389" y="14095"/>
                    <a:pt x="7561" y="12840"/>
                    <a:pt x="6391" y="12497"/>
                  </a:cubicBezTo>
                  <a:cubicBezTo>
                    <a:pt x="6705" y="11898"/>
                    <a:pt x="6391" y="11156"/>
                    <a:pt x="5992" y="10614"/>
                  </a:cubicBezTo>
                  <a:cubicBezTo>
                    <a:pt x="5564" y="10101"/>
                    <a:pt x="4993" y="9644"/>
                    <a:pt x="4680" y="9074"/>
                  </a:cubicBezTo>
                  <a:cubicBezTo>
                    <a:pt x="4394" y="8531"/>
                    <a:pt x="4337" y="7904"/>
                    <a:pt x="4309" y="7305"/>
                  </a:cubicBezTo>
                  <a:cubicBezTo>
                    <a:pt x="4252" y="5935"/>
                    <a:pt x="4366" y="4565"/>
                    <a:pt x="4137" y="3253"/>
                  </a:cubicBezTo>
                  <a:cubicBezTo>
                    <a:pt x="3881" y="1912"/>
                    <a:pt x="3196" y="571"/>
                    <a:pt x="19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72"/>
            <p:cNvSpPr/>
            <p:nvPr/>
          </p:nvSpPr>
          <p:spPr>
            <a:xfrm>
              <a:off x="3144125" y="2625650"/>
              <a:ext cx="189050" cy="257525"/>
            </a:xfrm>
            <a:custGeom>
              <a:avLst/>
              <a:gdLst/>
              <a:ahLst/>
              <a:cxnLst/>
              <a:rect l="l" t="t" r="r" b="b"/>
              <a:pathLst>
                <a:path w="7562" h="10301" extrusionOk="0">
                  <a:moveTo>
                    <a:pt x="0" y="1"/>
                  </a:moveTo>
                  <a:lnTo>
                    <a:pt x="485" y="10301"/>
                  </a:lnTo>
                  <a:lnTo>
                    <a:pt x="7561" y="10129"/>
                  </a:lnTo>
                  <a:lnTo>
                    <a:pt x="7419" y="3995"/>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72"/>
            <p:cNvSpPr/>
            <p:nvPr/>
          </p:nvSpPr>
          <p:spPr>
            <a:xfrm>
              <a:off x="3134125" y="2311775"/>
              <a:ext cx="297475" cy="414200"/>
            </a:xfrm>
            <a:custGeom>
              <a:avLst/>
              <a:gdLst/>
              <a:ahLst/>
              <a:cxnLst/>
              <a:rect l="l" t="t" r="r" b="b"/>
              <a:pathLst>
                <a:path w="11899" h="16568" extrusionOk="0">
                  <a:moveTo>
                    <a:pt x="5776" y="1"/>
                  </a:moveTo>
                  <a:cubicBezTo>
                    <a:pt x="5753" y="1"/>
                    <a:pt x="5730" y="1"/>
                    <a:pt x="5707" y="1"/>
                  </a:cubicBezTo>
                  <a:cubicBezTo>
                    <a:pt x="1713" y="58"/>
                    <a:pt x="1" y="3482"/>
                    <a:pt x="1" y="3482"/>
                  </a:cubicBezTo>
                  <a:lnTo>
                    <a:pt x="200" y="12812"/>
                  </a:lnTo>
                  <a:cubicBezTo>
                    <a:pt x="200" y="12812"/>
                    <a:pt x="4035" y="16567"/>
                    <a:pt x="7299" y="16567"/>
                  </a:cubicBezTo>
                  <a:cubicBezTo>
                    <a:pt x="7426" y="16567"/>
                    <a:pt x="7551" y="16562"/>
                    <a:pt x="7676" y="16550"/>
                  </a:cubicBezTo>
                  <a:cubicBezTo>
                    <a:pt x="10444" y="16293"/>
                    <a:pt x="11613" y="13840"/>
                    <a:pt x="11756" y="12413"/>
                  </a:cubicBezTo>
                  <a:cubicBezTo>
                    <a:pt x="11899" y="10986"/>
                    <a:pt x="11385" y="5023"/>
                    <a:pt x="11357" y="4880"/>
                  </a:cubicBezTo>
                  <a:cubicBezTo>
                    <a:pt x="11357" y="4880"/>
                    <a:pt x="9721" y="1"/>
                    <a:pt x="57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72"/>
            <p:cNvSpPr/>
            <p:nvPr/>
          </p:nvSpPr>
          <p:spPr>
            <a:xfrm>
              <a:off x="3425875" y="2537925"/>
              <a:ext cx="25" cy="25"/>
            </a:xfrm>
            <a:custGeom>
              <a:avLst/>
              <a:gdLst/>
              <a:ahLst/>
              <a:cxnLst/>
              <a:rect l="l" t="t" r="r" b="b"/>
              <a:pathLst>
                <a:path w="1" h="1" extrusionOk="0">
                  <a:moveTo>
                    <a:pt x="0" y="0"/>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72"/>
            <p:cNvSpPr/>
            <p:nvPr/>
          </p:nvSpPr>
          <p:spPr>
            <a:xfrm>
              <a:off x="3058525" y="2518625"/>
              <a:ext cx="111300" cy="118900"/>
            </a:xfrm>
            <a:custGeom>
              <a:avLst/>
              <a:gdLst/>
              <a:ahLst/>
              <a:cxnLst/>
              <a:rect l="l" t="t" r="r" b="b"/>
              <a:pathLst>
                <a:path w="4452" h="4756" extrusionOk="0">
                  <a:moveTo>
                    <a:pt x="1964" y="1"/>
                  </a:moveTo>
                  <a:cubicBezTo>
                    <a:pt x="1245" y="1"/>
                    <a:pt x="563" y="477"/>
                    <a:pt x="286" y="1143"/>
                  </a:cubicBezTo>
                  <a:cubicBezTo>
                    <a:pt x="0" y="1828"/>
                    <a:pt x="86" y="2655"/>
                    <a:pt x="485" y="3283"/>
                  </a:cubicBezTo>
                  <a:cubicBezTo>
                    <a:pt x="885" y="3911"/>
                    <a:pt x="1541" y="4367"/>
                    <a:pt x="2226" y="4567"/>
                  </a:cubicBezTo>
                  <a:cubicBezTo>
                    <a:pt x="2644" y="4701"/>
                    <a:pt x="3081" y="4756"/>
                    <a:pt x="3521" y="4756"/>
                  </a:cubicBezTo>
                  <a:cubicBezTo>
                    <a:pt x="3832" y="4756"/>
                    <a:pt x="4144" y="4728"/>
                    <a:pt x="4451" y="4681"/>
                  </a:cubicBezTo>
                  <a:lnTo>
                    <a:pt x="3995" y="1229"/>
                  </a:lnTo>
                  <a:cubicBezTo>
                    <a:pt x="3938" y="487"/>
                    <a:pt x="2768" y="30"/>
                    <a:pt x="2026" y="2"/>
                  </a:cubicBezTo>
                  <a:cubicBezTo>
                    <a:pt x="2005" y="1"/>
                    <a:pt x="1985" y="1"/>
                    <a:pt x="19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72"/>
            <p:cNvSpPr/>
            <p:nvPr/>
          </p:nvSpPr>
          <p:spPr>
            <a:xfrm>
              <a:off x="2877350" y="2277450"/>
              <a:ext cx="441550" cy="460225"/>
            </a:xfrm>
            <a:custGeom>
              <a:avLst/>
              <a:gdLst/>
              <a:ahLst/>
              <a:cxnLst/>
              <a:rect l="l" t="t" r="r" b="b"/>
              <a:pathLst>
                <a:path w="17662" h="18409" extrusionOk="0">
                  <a:moveTo>
                    <a:pt x="13899" y="1"/>
                  </a:moveTo>
                  <a:cubicBezTo>
                    <a:pt x="12456" y="1"/>
                    <a:pt x="11019" y="443"/>
                    <a:pt x="10043" y="1346"/>
                  </a:cubicBezTo>
                  <a:cubicBezTo>
                    <a:pt x="9359" y="1974"/>
                    <a:pt x="8531" y="2516"/>
                    <a:pt x="8132" y="3657"/>
                  </a:cubicBezTo>
                  <a:cubicBezTo>
                    <a:pt x="8132" y="3657"/>
                    <a:pt x="8115" y="3649"/>
                    <a:pt x="8076" y="3649"/>
                  </a:cubicBezTo>
                  <a:cubicBezTo>
                    <a:pt x="7923" y="3649"/>
                    <a:pt x="7420" y="3776"/>
                    <a:pt x="6192" y="5027"/>
                  </a:cubicBezTo>
                  <a:cubicBezTo>
                    <a:pt x="4936" y="6282"/>
                    <a:pt x="5250" y="8165"/>
                    <a:pt x="5250" y="8165"/>
                  </a:cubicBezTo>
                  <a:cubicBezTo>
                    <a:pt x="5250" y="8165"/>
                    <a:pt x="3766" y="8479"/>
                    <a:pt x="2853" y="9848"/>
                  </a:cubicBezTo>
                  <a:cubicBezTo>
                    <a:pt x="2197" y="10790"/>
                    <a:pt x="2112" y="12816"/>
                    <a:pt x="2425" y="13929"/>
                  </a:cubicBezTo>
                  <a:cubicBezTo>
                    <a:pt x="885" y="14442"/>
                    <a:pt x="0" y="16297"/>
                    <a:pt x="542" y="17809"/>
                  </a:cubicBezTo>
                  <a:lnTo>
                    <a:pt x="11413" y="18408"/>
                  </a:lnTo>
                  <a:cubicBezTo>
                    <a:pt x="10985" y="14699"/>
                    <a:pt x="11442" y="11589"/>
                    <a:pt x="10871" y="8079"/>
                  </a:cubicBezTo>
                  <a:cubicBezTo>
                    <a:pt x="13125" y="5997"/>
                    <a:pt x="16292" y="5112"/>
                    <a:pt x="17662" y="1203"/>
                  </a:cubicBezTo>
                  <a:cubicBezTo>
                    <a:pt x="16670" y="407"/>
                    <a:pt x="15282" y="1"/>
                    <a:pt x="138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72"/>
            <p:cNvSpPr/>
            <p:nvPr/>
          </p:nvSpPr>
          <p:spPr>
            <a:xfrm>
              <a:off x="3020000" y="2488425"/>
              <a:ext cx="163375" cy="158100"/>
            </a:xfrm>
            <a:custGeom>
              <a:avLst/>
              <a:gdLst/>
              <a:ahLst/>
              <a:cxnLst/>
              <a:rect l="l" t="t" r="r" b="b"/>
              <a:pathLst>
                <a:path w="6535" h="6324" extrusionOk="0">
                  <a:moveTo>
                    <a:pt x="3223" y="1"/>
                  </a:moveTo>
                  <a:cubicBezTo>
                    <a:pt x="1594" y="1"/>
                    <a:pt x="223" y="1269"/>
                    <a:pt x="115" y="2950"/>
                  </a:cubicBezTo>
                  <a:cubicBezTo>
                    <a:pt x="1" y="4691"/>
                    <a:pt x="1313" y="6203"/>
                    <a:pt x="3054" y="6317"/>
                  </a:cubicBezTo>
                  <a:cubicBezTo>
                    <a:pt x="3124" y="6322"/>
                    <a:pt x="3194" y="6324"/>
                    <a:pt x="3264" y="6324"/>
                  </a:cubicBezTo>
                  <a:cubicBezTo>
                    <a:pt x="4914" y="6324"/>
                    <a:pt x="6311" y="5048"/>
                    <a:pt x="6420" y="3378"/>
                  </a:cubicBezTo>
                  <a:cubicBezTo>
                    <a:pt x="6534" y="1638"/>
                    <a:pt x="5222" y="126"/>
                    <a:pt x="3482" y="11"/>
                  </a:cubicBezTo>
                  <a:cubicBezTo>
                    <a:pt x="3395" y="4"/>
                    <a:pt x="3308" y="1"/>
                    <a:pt x="32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72"/>
            <p:cNvSpPr/>
            <p:nvPr/>
          </p:nvSpPr>
          <p:spPr>
            <a:xfrm>
              <a:off x="2983625" y="2311075"/>
              <a:ext cx="144825" cy="224000"/>
            </a:xfrm>
            <a:custGeom>
              <a:avLst/>
              <a:gdLst/>
              <a:ahLst/>
              <a:cxnLst/>
              <a:rect l="l" t="t" r="r" b="b"/>
              <a:pathLst>
                <a:path w="5793" h="8960" extrusionOk="0">
                  <a:moveTo>
                    <a:pt x="5792" y="1"/>
                  </a:moveTo>
                  <a:cubicBezTo>
                    <a:pt x="0" y="1941"/>
                    <a:pt x="3596" y="8960"/>
                    <a:pt x="3596" y="8960"/>
                  </a:cubicBezTo>
                  <a:lnTo>
                    <a:pt x="5336" y="8846"/>
                  </a:lnTo>
                  <a:cubicBezTo>
                    <a:pt x="5336" y="8846"/>
                    <a:pt x="4309" y="6050"/>
                    <a:pt x="4109" y="3567"/>
                  </a:cubicBezTo>
                  <a:cubicBezTo>
                    <a:pt x="3909" y="1085"/>
                    <a:pt x="5792" y="1"/>
                    <a:pt x="57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72"/>
            <p:cNvSpPr/>
            <p:nvPr/>
          </p:nvSpPr>
          <p:spPr>
            <a:xfrm>
              <a:off x="3281775" y="2290300"/>
              <a:ext cx="151250" cy="154900"/>
            </a:xfrm>
            <a:custGeom>
              <a:avLst/>
              <a:gdLst/>
              <a:ahLst/>
              <a:cxnLst/>
              <a:rect l="l" t="t" r="r" b="b"/>
              <a:pathLst>
                <a:path w="6050" h="6196" extrusionOk="0">
                  <a:moveTo>
                    <a:pt x="1376" y="1"/>
                  </a:moveTo>
                  <a:cubicBezTo>
                    <a:pt x="560" y="1"/>
                    <a:pt x="29" y="290"/>
                    <a:pt x="29" y="290"/>
                  </a:cubicBezTo>
                  <a:cubicBezTo>
                    <a:pt x="1" y="375"/>
                    <a:pt x="4195" y="4484"/>
                    <a:pt x="5821" y="6196"/>
                  </a:cubicBezTo>
                  <a:cubicBezTo>
                    <a:pt x="5821" y="6196"/>
                    <a:pt x="6050" y="3143"/>
                    <a:pt x="4566" y="1574"/>
                  </a:cubicBezTo>
                  <a:cubicBezTo>
                    <a:pt x="3376" y="311"/>
                    <a:pt x="2222" y="1"/>
                    <a:pt x="13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72"/>
            <p:cNvSpPr/>
            <p:nvPr/>
          </p:nvSpPr>
          <p:spPr>
            <a:xfrm>
              <a:off x="3052100" y="2484425"/>
              <a:ext cx="67075" cy="20000"/>
            </a:xfrm>
            <a:custGeom>
              <a:avLst/>
              <a:gdLst/>
              <a:ahLst/>
              <a:cxnLst/>
              <a:rect l="l" t="t" r="r" b="b"/>
              <a:pathLst>
                <a:path w="2683" h="800" fill="none" extrusionOk="0">
                  <a:moveTo>
                    <a:pt x="1" y="799"/>
                  </a:moveTo>
                  <a:cubicBezTo>
                    <a:pt x="771" y="228"/>
                    <a:pt x="1770" y="0"/>
                    <a:pt x="2683" y="200"/>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72"/>
            <p:cNvSpPr/>
            <p:nvPr/>
          </p:nvSpPr>
          <p:spPr>
            <a:xfrm>
              <a:off x="3485800" y="3022950"/>
              <a:ext cx="318875" cy="305325"/>
            </a:xfrm>
            <a:custGeom>
              <a:avLst/>
              <a:gdLst/>
              <a:ahLst/>
              <a:cxnLst/>
              <a:rect l="l" t="t" r="r" b="b"/>
              <a:pathLst>
                <a:path w="12755" h="12213" extrusionOk="0">
                  <a:moveTo>
                    <a:pt x="4394" y="1"/>
                  </a:moveTo>
                  <a:lnTo>
                    <a:pt x="0" y="4623"/>
                  </a:lnTo>
                  <a:lnTo>
                    <a:pt x="6791" y="12213"/>
                  </a:lnTo>
                  <a:lnTo>
                    <a:pt x="12754" y="8932"/>
                  </a:lnTo>
                  <a:lnTo>
                    <a:pt x="43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72"/>
            <p:cNvSpPr/>
            <p:nvPr/>
          </p:nvSpPr>
          <p:spPr>
            <a:xfrm>
              <a:off x="2813850" y="2824675"/>
              <a:ext cx="805350" cy="609175"/>
            </a:xfrm>
            <a:custGeom>
              <a:avLst/>
              <a:gdLst/>
              <a:ahLst/>
              <a:cxnLst/>
              <a:rect l="l" t="t" r="r" b="b"/>
              <a:pathLst>
                <a:path w="32214" h="24367" extrusionOk="0">
                  <a:moveTo>
                    <a:pt x="13668" y="0"/>
                  </a:moveTo>
                  <a:cubicBezTo>
                    <a:pt x="13668" y="0"/>
                    <a:pt x="7419" y="86"/>
                    <a:pt x="5336" y="1855"/>
                  </a:cubicBezTo>
                  <a:cubicBezTo>
                    <a:pt x="4109" y="2910"/>
                    <a:pt x="1656" y="7533"/>
                    <a:pt x="1" y="11898"/>
                  </a:cubicBezTo>
                  <a:lnTo>
                    <a:pt x="8132" y="13439"/>
                  </a:lnTo>
                  <a:cubicBezTo>
                    <a:pt x="8104" y="18089"/>
                    <a:pt x="8132" y="22170"/>
                    <a:pt x="8132" y="22170"/>
                  </a:cubicBezTo>
                  <a:lnTo>
                    <a:pt x="8218" y="23939"/>
                  </a:lnTo>
                  <a:lnTo>
                    <a:pt x="23140" y="24366"/>
                  </a:lnTo>
                  <a:lnTo>
                    <a:pt x="25223" y="11042"/>
                  </a:lnTo>
                  <a:lnTo>
                    <a:pt x="27192" y="13524"/>
                  </a:lnTo>
                  <a:lnTo>
                    <a:pt x="32214" y="7304"/>
                  </a:lnTo>
                  <a:lnTo>
                    <a:pt x="27392" y="2368"/>
                  </a:lnTo>
                  <a:cubicBezTo>
                    <a:pt x="26193" y="1056"/>
                    <a:pt x="22741" y="428"/>
                    <a:pt x="20972" y="371"/>
                  </a:cubicBezTo>
                  <a:lnTo>
                    <a:pt x="136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72"/>
            <p:cNvSpPr/>
            <p:nvPr/>
          </p:nvSpPr>
          <p:spPr>
            <a:xfrm>
              <a:off x="3248975" y="3038625"/>
              <a:ext cx="723900" cy="492550"/>
            </a:xfrm>
            <a:custGeom>
              <a:avLst/>
              <a:gdLst/>
              <a:ahLst/>
              <a:cxnLst/>
              <a:rect l="l" t="t" r="r" b="b"/>
              <a:pathLst>
                <a:path w="28956" h="19702" extrusionOk="0">
                  <a:moveTo>
                    <a:pt x="28233" y="0"/>
                  </a:moveTo>
                  <a:cubicBezTo>
                    <a:pt x="28219" y="0"/>
                    <a:pt x="28205" y="1"/>
                    <a:pt x="28190" y="2"/>
                  </a:cubicBezTo>
                  <a:lnTo>
                    <a:pt x="12012" y="1171"/>
                  </a:lnTo>
                  <a:cubicBezTo>
                    <a:pt x="11328" y="1200"/>
                    <a:pt x="10786" y="1685"/>
                    <a:pt x="10643" y="2341"/>
                  </a:cubicBezTo>
                  <a:lnTo>
                    <a:pt x="8075" y="15181"/>
                  </a:lnTo>
                  <a:lnTo>
                    <a:pt x="457" y="18433"/>
                  </a:lnTo>
                  <a:cubicBezTo>
                    <a:pt x="143" y="18605"/>
                    <a:pt x="0" y="19004"/>
                    <a:pt x="172" y="19318"/>
                  </a:cubicBezTo>
                  <a:cubicBezTo>
                    <a:pt x="293" y="19562"/>
                    <a:pt x="519" y="19701"/>
                    <a:pt x="778" y="19701"/>
                  </a:cubicBezTo>
                  <a:cubicBezTo>
                    <a:pt x="822" y="19701"/>
                    <a:pt x="868" y="19697"/>
                    <a:pt x="913" y="19689"/>
                  </a:cubicBezTo>
                  <a:lnTo>
                    <a:pt x="24110" y="14610"/>
                  </a:lnTo>
                  <a:cubicBezTo>
                    <a:pt x="24681" y="14467"/>
                    <a:pt x="25109" y="14068"/>
                    <a:pt x="25251" y="13526"/>
                  </a:cubicBezTo>
                  <a:lnTo>
                    <a:pt x="28818" y="801"/>
                  </a:lnTo>
                  <a:cubicBezTo>
                    <a:pt x="28956" y="387"/>
                    <a:pt x="28641" y="0"/>
                    <a:pt x="2823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72"/>
            <p:cNvSpPr/>
            <p:nvPr/>
          </p:nvSpPr>
          <p:spPr>
            <a:xfrm>
              <a:off x="4027900" y="4274800"/>
              <a:ext cx="313875" cy="413050"/>
            </a:xfrm>
            <a:custGeom>
              <a:avLst/>
              <a:gdLst/>
              <a:ahLst/>
              <a:cxnLst/>
              <a:rect l="l" t="t" r="r" b="b"/>
              <a:pathLst>
                <a:path w="12555" h="16522" extrusionOk="0">
                  <a:moveTo>
                    <a:pt x="8674" y="1"/>
                  </a:moveTo>
                  <a:lnTo>
                    <a:pt x="1" y="686"/>
                  </a:lnTo>
                  <a:lnTo>
                    <a:pt x="3910" y="16321"/>
                  </a:lnTo>
                  <a:lnTo>
                    <a:pt x="12555" y="16521"/>
                  </a:lnTo>
                  <a:lnTo>
                    <a:pt x="86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72"/>
            <p:cNvSpPr/>
            <p:nvPr/>
          </p:nvSpPr>
          <p:spPr>
            <a:xfrm>
              <a:off x="4085675" y="4600050"/>
              <a:ext cx="555700" cy="201200"/>
            </a:xfrm>
            <a:custGeom>
              <a:avLst/>
              <a:gdLst/>
              <a:ahLst/>
              <a:cxnLst/>
              <a:rect l="l" t="t" r="r" b="b"/>
              <a:pathLst>
                <a:path w="22228" h="8048" extrusionOk="0">
                  <a:moveTo>
                    <a:pt x="9748" y="1"/>
                  </a:moveTo>
                  <a:cubicBezTo>
                    <a:pt x="9741" y="1"/>
                    <a:pt x="9736" y="1"/>
                    <a:pt x="9730" y="2"/>
                  </a:cubicBezTo>
                  <a:cubicBezTo>
                    <a:pt x="9045" y="59"/>
                    <a:pt x="8646" y="629"/>
                    <a:pt x="8018" y="1171"/>
                  </a:cubicBezTo>
                  <a:cubicBezTo>
                    <a:pt x="7819" y="1343"/>
                    <a:pt x="7333" y="1799"/>
                    <a:pt x="6963" y="2027"/>
                  </a:cubicBezTo>
                  <a:cubicBezTo>
                    <a:pt x="6579" y="2283"/>
                    <a:pt x="6147" y="2406"/>
                    <a:pt x="5719" y="2406"/>
                  </a:cubicBezTo>
                  <a:cubicBezTo>
                    <a:pt x="5096" y="2406"/>
                    <a:pt x="4480" y="2147"/>
                    <a:pt x="4024" y="1656"/>
                  </a:cubicBezTo>
                  <a:cubicBezTo>
                    <a:pt x="3540" y="1126"/>
                    <a:pt x="2683" y="410"/>
                    <a:pt x="1500" y="410"/>
                  </a:cubicBezTo>
                  <a:cubicBezTo>
                    <a:pt x="1218" y="410"/>
                    <a:pt x="918" y="450"/>
                    <a:pt x="600" y="544"/>
                  </a:cubicBezTo>
                  <a:lnTo>
                    <a:pt x="1" y="8048"/>
                  </a:lnTo>
                  <a:lnTo>
                    <a:pt x="22085" y="7876"/>
                  </a:lnTo>
                  <a:cubicBezTo>
                    <a:pt x="22085" y="7876"/>
                    <a:pt x="22227" y="5908"/>
                    <a:pt x="19060" y="4624"/>
                  </a:cubicBezTo>
                  <a:cubicBezTo>
                    <a:pt x="15919" y="3351"/>
                    <a:pt x="10478" y="1"/>
                    <a:pt x="97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72"/>
            <p:cNvSpPr/>
            <p:nvPr/>
          </p:nvSpPr>
          <p:spPr>
            <a:xfrm>
              <a:off x="2982900" y="3429550"/>
              <a:ext cx="438000" cy="246100"/>
            </a:xfrm>
            <a:custGeom>
              <a:avLst/>
              <a:gdLst/>
              <a:ahLst/>
              <a:cxnLst/>
              <a:rect l="l" t="t" r="r" b="b"/>
              <a:pathLst>
                <a:path w="17520" h="9844" extrusionOk="0">
                  <a:moveTo>
                    <a:pt x="3054" y="0"/>
                  </a:moveTo>
                  <a:lnTo>
                    <a:pt x="1" y="9844"/>
                  </a:lnTo>
                  <a:lnTo>
                    <a:pt x="17520" y="6049"/>
                  </a:lnTo>
                  <a:lnTo>
                    <a:pt x="16407" y="171"/>
                  </a:lnTo>
                  <a:lnTo>
                    <a:pt x="30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72"/>
            <p:cNvSpPr/>
            <p:nvPr/>
          </p:nvSpPr>
          <p:spPr>
            <a:xfrm>
              <a:off x="4239750" y="3791900"/>
              <a:ext cx="457250" cy="418725"/>
            </a:xfrm>
            <a:custGeom>
              <a:avLst/>
              <a:gdLst/>
              <a:ahLst/>
              <a:cxnLst/>
              <a:rect l="l" t="t" r="r" b="b"/>
              <a:pathLst>
                <a:path w="18290" h="16749" extrusionOk="0">
                  <a:moveTo>
                    <a:pt x="7476" y="1"/>
                  </a:moveTo>
                  <a:lnTo>
                    <a:pt x="1" y="4509"/>
                  </a:lnTo>
                  <a:lnTo>
                    <a:pt x="10472" y="16749"/>
                  </a:lnTo>
                  <a:lnTo>
                    <a:pt x="18290" y="13068"/>
                  </a:lnTo>
                  <a:lnTo>
                    <a:pt x="74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72"/>
            <p:cNvSpPr/>
            <p:nvPr/>
          </p:nvSpPr>
          <p:spPr>
            <a:xfrm>
              <a:off x="4448050" y="4043100"/>
              <a:ext cx="562800" cy="291650"/>
            </a:xfrm>
            <a:custGeom>
              <a:avLst/>
              <a:gdLst/>
              <a:ahLst/>
              <a:cxnLst/>
              <a:rect l="l" t="t" r="r" b="b"/>
              <a:pathLst>
                <a:path w="22512" h="11666" extrusionOk="0">
                  <a:moveTo>
                    <a:pt x="9198" y="1"/>
                  </a:moveTo>
                  <a:cubicBezTo>
                    <a:pt x="8527" y="1"/>
                    <a:pt x="8067" y="29"/>
                    <a:pt x="7932" y="110"/>
                  </a:cubicBezTo>
                  <a:cubicBezTo>
                    <a:pt x="7361" y="452"/>
                    <a:pt x="7247" y="1166"/>
                    <a:pt x="6933" y="1908"/>
                  </a:cubicBezTo>
                  <a:cubicBezTo>
                    <a:pt x="6819" y="2164"/>
                    <a:pt x="6591" y="2792"/>
                    <a:pt x="6363" y="3163"/>
                  </a:cubicBezTo>
                  <a:cubicBezTo>
                    <a:pt x="5961" y="3881"/>
                    <a:pt x="5200" y="4287"/>
                    <a:pt x="4415" y="4287"/>
                  </a:cubicBezTo>
                  <a:cubicBezTo>
                    <a:pt x="4140" y="4287"/>
                    <a:pt x="3862" y="4237"/>
                    <a:pt x="3595" y="4133"/>
                  </a:cubicBezTo>
                  <a:cubicBezTo>
                    <a:pt x="3193" y="3986"/>
                    <a:pt x="2658" y="3832"/>
                    <a:pt x="2070" y="3832"/>
                  </a:cubicBezTo>
                  <a:cubicBezTo>
                    <a:pt x="1408" y="3832"/>
                    <a:pt x="680" y="4027"/>
                    <a:pt x="0" y="4647"/>
                  </a:cubicBezTo>
                  <a:lnTo>
                    <a:pt x="2796" y="11666"/>
                  </a:lnTo>
                  <a:lnTo>
                    <a:pt x="22512" y="1651"/>
                  </a:lnTo>
                  <a:cubicBezTo>
                    <a:pt x="22512" y="1651"/>
                    <a:pt x="21839" y="57"/>
                    <a:pt x="19005" y="57"/>
                  </a:cubicBezTo>
                  <a:cubicBezTo>
                    <a:pt x="18806" y="57"/>
                    <a:pt x="18596" y="65"/>
                    <a:pt x="18375" y="82"/>
                  </a:cubicBezTo>
                  <a:cubicBezTo>
                    <a:pt x="17675" y="140"/>
                    <a:pt x="16849" y="161"/>
                    <a:pt x="15972" y="161"/>
                  </a:cubicBezTo>
                  <a:cubicBezTo>
                    <a:pt x="13571" y="161"/>
                    <a:pt x="10792" y="1"/>
                    <a:pt x="91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72"/>
            <p:cNvSpPr/>
            <p:nvPr/>
          </p:nvSpPr>
          <p:spPr>
            <a:xfrm>
              <a:off x="2910950" y="3281025"/>
              <a:ext cx="1657650" cy="836175"/>
            </a:xfrm>
            <a:custGeom>
              <a:avLst/>
              <a:gdLst/>
              <a:ahLst/>
              <a:cxnLst/>
              <a:rect l="l" t="t" r="r" b="b"/>
              <a:pathLst>
                <a:path w="66306" h="33447" extrusionOk="0">
                  <a:moveTo>
                    <a:pt x="41834" y="0"/>
                  </a:moveTo>
                  <a:cubicBezTo>
                    <a:pt x="40850" y="0"/>
                    <a:pt x="39779" y="176"/>
                    <a:pt x="38630" y="606"/>
                  </a:cubicBezTo>
                  <a:cubicBezTo>
                    <a:pt x="32381" y="2917"/>
                    <a:pt x="3564" y="13559"/>
                    <a:pt x="3564" y="13559"/>
                  </a:cubicBezTo>
                  <a:cubicBezTo>
                    <a:pt x="3564" y="13559"/>
                    <a:pt x="2850" y="14672"/>
                    <a:pt x="2251" y="16327"/>
                  </a:cubicBezTo>
                  <a:cubicBezTo>
                    <a:pt x="1" y="22390"/>
                    <a:pt x="4481" y="28772"/>
                    <a:pt x="10633" y="28772"/>
                  </a:cubicBezTo>
                  <a:cubicBezTo>
                    <a:pt x="11111" y="28772"/>
                    <a:pt x="11599" y="28733"/>
                    <a:pt x="12095" y="28653"/>
                  </a:cubicBezTo>
                  <a:cubicBezTo>
                    <a:pt x="12237" y="28653"/>
                    <a:pt x="12409" y="28624"/>
                    <a:pt x="12551" y="28567"/>
                  </a:cubicBezTo>
                  <a:lnTo>
                    <a:pt x="42396" y="13531"/>
                  </a:lnTo>
                  <a:lnTo>
                    <a:pt x="56805" y="33446"/>
                  </a:lnTo>
                  <a:lnTo>
                    <a:pt x="66306" y="26056"/>
                  </a:lnTo>
                  <a:lnTo>
                    <a:pt x="48844" y="3459"/>
                  </a:lnTo>
                  <a:cubicBezTo>
                    <a:pt x="48844" y="3459"/>
                    <a:pt x="46203" y="0"/>
                    <a:pt x="418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72"/>
            <p:cNvSpPr/>
            <p:nvPr/>
          </p:nvSpPr>
          <p:spPr>
            <a:xfrm>
              <a:off x="3910200" y="3911025"/>
              <a:ext cx="156250" cy="647700"/>
            </a:xfrm>
            <a:custGeom>
              <a:avLst/>
              <a:gdLst/>
              <a:ahLst/>
              <a:cxnLst/>
              <a:rect l="l" t="t" r="r" b="b"/>
              <a:pathLst>
                <a:path w="6250" h="25908" extrusionOk="0">
                  <a:moveTo>
                    <a:pt x="1028" y="1"/>
                  </a:moveTo>
                  <a:lnTo>
                    <a:pt x="1028" y="1"/>
                  </a:lnTo>
                  <a:cubicBezTo>
                    <a:pt x="1" y="1227"/>
                    <a:pt x="600" y="3710"/>
                    <a:pt x="1085" y="5222"/>
                  </a:cubicBezTo>
                  <a:cubicBezTo>
                    <a:pt x="1570" y="6763"/>
                    <a:pt x="2055" y="8389"/>
                    <a:pt x="1912" y="9987"/>
                  </a:cubicBezTo>
                  <a:cubicBezTo>
                    <a:pt x="1770" y="11727"/>
                    <a:pt x="857" y="13182"/>
                    <a:pt x="942" y="14923"/>
                  </a:cubicBezTo>
                  <a:cubicBezTo>
                    <a:pt x="1028" y="16720"/>
                    <a:pt x="2455" y="18347"/>
                    <a:pt x="2198" y="20116"/>
                  </a:cubicBezTo>
                  <a:cubicBezTo>
                    <a:pt x="2055" y="21086"/>
                    <a:pt x="1656" y="21856"/>
                    <a:pt x="1285" y="22798"/>
                  </a:cubicBezTo>
                  <a:cubicBezTo>
                    <a:pt x="914" y="23711"/>
                    <a:pt x="743" y="25480"/>
                    <a:pt x="2654" y="25908"/>
                  </a:cubicBezTo>
                  <a:lnTo>
                    <a:pt x="6249" y="25052"/>
                  </a:lnTo>
                  <a:lnTo>
                    <a:pt x="102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72"/>
            <p:cNvSpPr/>
            <p:nvPr/>
          </p:nvSpPr>
          <p:spPr>
            <a:xfrm>
              <a:off x="3220450" y="3582325"/>
              <a:ext cx="1112775" cy="955000"/>
            </a:xfrm>
            <a:custGeom>
              <a:avLst/>
              <a:gdLst/>
              <a:ahLst/>
              <a:cxnLst/>
              <a:rect l="l" t="t" r="r" b="b"/>
              <a:pathLst>
                <a:path w="44511" h="38200" extrusionOk="0">
                  <a:moveTo>
                    <a:pt x="33806" y="0"/>
                  </a:moveTo>
                  <a:cubicBezTo>
                    <a:pt x="33141" y="0"/>
                    <a:pt x="32412" y="87"/>
                    <a:pt x="31614" y="280"/>
                  </a:cubicBezTo>
                  <a:cubicBezTo>
                    <a:pt x="23454" y="2221"/>
                    <a:pt x="0" y="16515"/>
                    <a:pt x="0" y="16515"/>
                  </a:cubicBezTo>
                  <a:lnTo>
                    <a:pt x="27505" y="15374"/>
                  </a:lnTo>
                  <a:lnTo>
                    <a:pt x="33839" y="38200"/>
                  </a:lnTo>
                  <a:lnTo>
                    <a:pt x="44510" y="35832"/>
                  </a:lnTo>
                  <a:lnTo>
                    <a:pt x="40687" y="7356"/>
                  </a:lnTo>
                  <a:cubicBezTo>
                    <a:pt x="40687" y="7356"/>
                    <a:pt x="39921" y="0"/>
                    <a:pt x="338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72"/>
            <p:cNvSpPr/>
            <p:nvPr/>
          </p:nvSpPr>
          <p:spPr>
            <a:xfrm>
              <a:off x="3212600" y="3241050"/>
              <a:ext cx="221650" cy="218050"/>
            </a:xfrm>
            <a:custGeom>
              <a:avLst/>
              <a:gdLst/>
              <a:ahLst/>
              <a:cxnLst/>
              <a:rect l="l" t="t" r="r" b="b"/>
              <a:pathLst>
                <a:path w="8866" h="8722" extrusionOk="0">
                  <a:moveTo>
                    <a:pt x="5340" y="0"/>
                  </a:moveTo>
                  <a:cubicBezTo>
                    <a:pt x="5270" y="0"/>
                    <a:pt x="5202" y="3"/>
                    <a:pt x="5136" y="8"/>
                  </a:cubicBezTo>
                  <a:cubicBezTo>
                    <a:pt x="4451" y="65"/>
                    <a:pt x="3139" y="1805"/>
                    <a:pt x="3139" y="1805"/>
                  </a:cubicBezTo>
                  <a:lnTo>
                    <a:pt x="0" y="5229"/>
                  </a:lnTo>
                  <a:lnTo>
                    <a:pt x="599" y="8396"/>
                  </a:lnTo>
                  <a:cubicBezTo>
                    <a:pt x="599" y="8396"/>
                    <a:pt x="886" y="8722"/>
                    <a:pt x="1406" y="8722"/>
                  </a:cubicBezTo>
                  <a:cubicBezTo>
                    <a:pt x="1656" y="8722"/>
                    <a:pt x="1960" y="8647"/>
                    <a:pt x="2311" y="8425"/>
                  </a:cubicBezTo>
                  <a:cubicBezTo>
                    <a:pt x="3481" y="7683"/>
                    <a:pt x="4137" y="6827"/>
                    <a:pt x="4137" y="6827"/>
                  </a:cubicBezTo>
                  <a:cubicBezTo>
                    <a:pt x="4137" y="6827"/>
                    <a:pt x="4297" y="6810"/>
                    <a:pt x="4545" y="6810"/>
                  </a:cubicBezTo>
                  <a:cubicBezTo>
                    <a:pt x="5084" y="6810"/>
                    <a:pt x="6042" y="6890"/>
                    <a:pt x="6705" y="7398"/>
                  </a:cubicBezTo>
                  <a:cubicBezTo>
                    <a:pt x="6875" y="7526"/>
                    <a:pt x="7010" y="7579"/>
                    <a:pt x="7118" y="7579"/>
                  </a:cubicBezTo>
                  <a:cubicBezTo>
                    <a:pt x="7610" y="7579"/>
                    <a:pt x="7533" y="6485"/>
                    <a:pt x="7533" y="6485"/>
                  </a:cubicBezTo>
                  <a:lnTo>
                    <a:pt x="7533" y="6485"/>
                  </a:lnTo>
                  <a:cubicBezTo>
                    <a:pt x="7596" y="6491"/>
                    <a:pt x="7654" y="6494"/>
                    <a:pt x="7709" y="6494"/>
                  </a:cubicBezTo>
                  <a:cubicBezTo>
                    <a:pt x="8866" y="6494"/>
                    <a:pt x="8189" y="5115"/>
                    <a:pt x="8189" y="5115"/>
                  </a:cubicBezTo>
                  <a:cubicBezTo>
                    <a:pt x="8189" y="5115"/>
                    <a:pt x="8531" y="5029"/>
                    <a:pt x="8588" y="4487"/>
                  </a:cubicBezTo>
                  <a:cubicBezTo>
                    <a:pt x="8617" y="3917"/>
                    <a:pt x="7333" y="3175"/>
                    <a:pt x="6563" y="2775"/>
                  </a:cubicBezTo>
                  <a:cubicBezTo>
                    <a:pt x="5906" y="2462"/>
                    <a:pt x="4851" y="2376"/>
                    <a:pt x="4851" y="2376"/>
                  </a:cubicBezTo>
                  <a:lnTo>
                    <a:pt x="5478" y="1577"/>
                  </a:lnTo>
                  <a:lnTo>
                    <a:pt x="6477" y="1577"/>
                  </a:lnTo>
                  <a:cubicBezTo>
                    <a:pt x="6537" y="1581"/>
                    <a:pt x="6596" y="1583"/>
                    <a:pt x="6654" y="1583"/>
                  </a:cubicBezTo>
                  <a:cubicBezTo>
                    <a:pt x="7493" y="1583"/>
                    <a:pt x="8012" y="1202"/>
                    <a:pt x="7932" y="721"/>
                  </a:cubicBezTo>
                  <a:cubicBezTo>
                    <a:pt x="7932" y="587"/>
                    <a:pt x="6422" y="0"/>
                    <a:pt x="53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72"/>
            <p:cNvSpPr/>
            <p:nvPr/>
          </p:nvSpPr>
          <p:spPr>
            <a:xfrm>
              <a:off x="2770350" y="3130675"/>
              <a:ext cx="484350" cy="437000"/>
            </a:xfrm>
            <a:custGeom>
              <a:avLst/>
              <a:gdLst/>
              <a:ahLst/>
              <a:cxnLst/>
              <a:rect l="l" t="t" r="r" b="b"/>
              <a:pathLst>
                <a:path w="19374" h="17480" extrusionOk="0">
                  <a:moveTo>
                    <a:pt x="3424" y="0"/>
                  </a:moveTo>
                  <a:lnTo>
                    <a:pt x="229" y="11784"/>
                  </a:lnTo>
                  <a:cubicBezTo>
                    <a:pt x="0" y="12840"/>
                    <a:pt x="29" y="13981"/>
                    <a:pt x="371" y="15008"/>
                  </a:cubicBezTo>
                  <a:cubicBezTo>
                    <a:pt x="771" y="16121"/>
                    <a:pt x="1541" y="17291"/>
                    <a:pt x="3139" y="17462"/>
                  </a:cubicBezTo>
                  <a:cubicBezTo>
                    <a:pt x="3247" y="17474"/>
                    <a:pt x="3366" y="17479"/>
                    <a:pt x="3496" y="17479"/>
                  </a:cubicBezTo>
                  <a:cubicBezTo>
                    <a:pt x="7182" y="17479"/>
                    <a:pt x="19374" y="12954"/>
                    <a:pt x="19374" y="12954"/>
                  </a:cubicBezTo>
                  <a:lnTo>
                    <a:pt x="18261" y="9131"/>
                  </a:lnTo>
                  <a:lnTo>
                    <a:pt x="6648" y="11213"/>
                  </a:lnTo>
                  <a:lnTo>
                    <a:pt x="9673" y="1199"/>
                  </a:lnTo>
                  <a:lnTo>
                    <a:pt x="342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4"/>
          <p:cNvSpPr/>
          <p:nvPr/>
        </p:nvSpPr>
        <p:spPr>
          <a:xfrm>
            <a:off x="5412500" y="18767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64"/>
          <p:cNvSpPr txBox="1">
            <a:spLocks noGrp="1"/>
          </p:cNvSpPr>
          <p:nvPr>
            <p:ph type="title"/>
          </p:nvPr>
        </p:nvSpPr>
        <p:spPr>
          <a:xfrm flipH="1">
            <a:off x="517475" y="2257725"/>
            <a:ext cx="2843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br>
              <a:rPr lang="en-US" sz="1800" dirty="0"/>
            </a:br>
            <a:r>
              <a:rPr lang="ro-RO" sz="1800" dirty="0"/>
              <a:t>A Comparison of Parallel Design Patterns for Game Development</a:t>
            </a:r>
            <a:endParaRPr sz="1800" dirty="0"/>
          </a:p>
        </p:txBody>
      </p:sp>
      <p:sp>
        <p:nvSpPr>
          <p:cNvPr id="1282" name="Google Shape;1282;p64"/>
          <p:cNvSpPr txBox="1">
            <a:spLocks noGrp="1"/>
          </p:cNvSpPr>
          <p:nvPr>
            <p:ph type="title" idx="2"/>
          </p:nvPr>
        </p:nvSpPr>
        <p:spPr>
          <a:xfrm flipH="1">
            <a:off x="1412675" y="1035675"/>
            <a:ext cx="19485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grpSp>
        <p:nvGrpSpPr>
          <p:cNvPr id="1283" name="Google Shape;1283;p64"/>
          <p:cNvGrpSpPr/>
          <p:nvPr/>
        </p:nvGrpSpPr>
        <p:grpSpPr>
          <a:xfrm flipH="1">
            <a:off x="4954998" y="1944546"/>
            <a:ext cx="2698516" cy="2537795"/>
            <a:chOff x="1200125" y="1530875"/>
            <a:chExt cx="3065450" cy="2882875"/>
          </a:xfrm>
        </p:grpSpPr>
        <p:sp>
          <p:nvSpPr>
            <p:cNvPr id="1284" name="Google Shape;1284;p64"/>
            <p:cNvSpPr/>
            <p:nvPr/>
          </p:nvSpPr>
          <p:spPr>
            <a:xfrm>
              <a:off x="3968425" y="3753525"/>
              <a:ext cx="297150" cy="615100"/>
            </a:xfrm>
            <a:custGeom>
              <a:avLst/>
              <a:gdLst/>
              <a:ahLst/>
              <a:cxnLst/>
              <a:rect l="l" t="t" r="r" b="b"/>
              <a:pathLst>
                <a:path w="11886" h="24604" extrusionOk="0">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64"/>
            <p:cNvSpPr/>
            <p:nvPr/>
          </p:nvSpPr>
          <p:spPr>
            <a:xfrm>
              <a:off x="1877200" y="3879525"/>
              <a:ext cx="2117850" cy="477225"/>
            </a:xfrm>
            <a:custGeom>
              <a:avLst/>
              <a:gdLst/>
              <a:ahLst/>
              <a:cxnLst/>
              <a:rect l="l" t="t" r="r" b="b"/>
              <a:pathLst>
                <a:path w="84714" h="19089" extrusionOk="0">
                  <a:moveTo>
                    <a:pt x="21825" y="1"/>
                  </a:moveTo>
                  <a:lnTo>
                    <a:pt x="1" y="19089"/>
                  </a:lnTo>
                  <a:lnTo>
                    <a:pt x="84713" y="19089"/>
                  </a:lnTo>
                  <a:lnTo>
                    <a:pt x="84713" y="4773"/>
                  </a:lnTo>
                  <a:lnTo>
                    <a:pt x="218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64"/>
            <p:cNvSpPr/>
            <p:nvPr/>
          </p:nvSpPr>
          <p:spPr>
            <a:xfrm>
              <a:off x="2872650" y="4117375"/>
              <a:ext cx="621625" cy="296375"/>
            </a:xfrm>
            <a:custGeom>
              <a:avLst/>
              <a:gdLst/>
              <a:ahLst/>
              <a:cxnLst/>
              <a:rect l="l" t="t" r="r" b="b"/>
              <a:pathLst>
                <a:path w="24865" h="11855" extrusionOk="0">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64"/>
            <p:cNvSpPr/>
            <p:nvPr/>
          </p:nvSpPr>
          <p:spPr>
            <a:xfrm>
              <a:off x="1360475" y="3038200"/>
              <a:ext cx="1975750" cy="1375525"/>
            </a:xfrm>
            <a:custGeom>
              <a:avLst/>
              <a:gdLst/>
              <a:ahLst/>
              <a:cxnLst/>
              <a:rect l="l" t="t" r="r" b="b"/>
              <a:pathLst>
                <a:path w="79030" h="55021" extrusionOk="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64"/>
            <p:cNvSpPr/>
            <p:nvPr/>
          </p:nvSpPr>
          <p:spPr>
            <a:xfrm>
              <a:off x="2497275" y="2954750"/>
              <a:ext cx="691525" cy="323725"/>
            </a:xfrm>
            <a:custGeom>
              <a:avLst/>
              <a:gdLst/>
              <a:ahLst/>
              <a:cxnLst/>
              <a:rect l="l" t="t" r="r" b="b"/>
              <a:pathLst>
                <a:path w="27661" h="12949" extrusionOk="0">
                  <a:moveTo>
                    <a:pt x="27661" y="0"/>
                  </a:moveTo>
                  <a:lnTo>
                    <a:pt x="21703" y="304"/>
                  </a:lnTo>
                  <a:lnTo>
                    <a:pt x="0" y="10943"/>
                  </a:lnTo>
                  <a:lnTo>
                    <a:pt x="639" y="12949"/>
                  </a:lnTo>
                  <a:lnTo>
                    <a:pt x="27661" y="2280"/>
                  </a:lnTo>
                  <a:lnTo>
                    <a:pt x="276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64"/>
            <p:cNvSpPr/>
            <p:nvPr/>
          </p:nvSpPr>
          <p:spPr>
            <a:xfrm>
              <a:off x="3000325" y="2285275"/>
              <a:ext cx="188475" cy="700650"/>
            </a:xfrm>
            <a:custGeom>
              <a:avLst/>
              <a:gdLst/>
              <a:ahLst/>
              <a:cxnLst/>
              <a:rect l="l" t="t" r="r" b="b"/>
              <a:pathLst>
                <a:path w="7539" h="28026" extrusionOk="0">
                  <a:moveTo>
                    <a:pt x="5836" y="1"/>
                  </a:moveTo>
                  <a:cubicBezTo>
                    <a:pt x="5411" y="1"/>
                    <a:pt x="5076" y="305"/>
                    <a:pt x="4985" y="700"/>
                  </a:cubicBezTo>
                  <a:lnTo>
                    <a:pt x="0" y="28025"/>
                  </a:lnTo>
                  <a:lnTo>
                    <a:pt x="2432" y="28025"/>
                  </a:lnTo>
                  <a:lnTo>
                    <a:pt x="753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64"/>
            <p:cNvSpPr/>
            <p:nvPr/>
          </p:nvSpPr>
          <p:spPr>
            <a:xfrm>
              <a:off x="2469925" y="2921300"/>
              <a:ext cx="591225" cy="307775"/>
            </a:xfrm>
            <a:custGeom>
              <a:avLst/>
              <a:gdLst/>
              <a:ahLst/>
              <a:cxnLst/>
              <a:rect l="l" t="t" r="r" b="b"/>
              <a:pathLst>
                <a:path w="23649" h="12311" extrusionOk="0">
                  <a:moveTo>
                    <a:pt x="22554" y="1"/>
                  </a:moveTo>
                  <a:lnTo>
                    <a:pt x="0" y="9758"/>
                  </a:lnTo>
                  <a:lnTo>
                    <a:pt x="1094" y="12311"/>
                  </a:lnTo>
                  <a:lnTo>
                    <a:pt x="23648" y="2554"/>
                  </a:lnTo>
                  <a:lnTo>
                    <a:pt x="2255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64"/>
            <p:cNvSpPr/>
            <p:nvPr/>
          </p:nvSpPr>
          <p:spPr>
            <a:xfrm>
              <a:off x="3061125" y="2276900"/>
              <a:ext cx="256775" cy="708250"/>
            </a:xfrm>
            <a:custGeom>
              <a:avLst/>
              <a:gdLst/>
              <a:ahLst/>
              <a:cxnLst/>
              <a:rect l="l" t="t" r="r" b="b"/>
              <a:pathLst>
                <a:path w="10271" h="28330" extrusionOk="0">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64"/>
            <p:cNvSpPr/>
            <p:nvPr/>
          </p:nvSpPr>
          <p:spPr>
            <a:xfrm>
              <a:off x="1960800" y="2520075"/>
              <a:ext cx="320700" cy="758400"/>
            </a:xfrm>
            <a:custGeom>
              <a:avLst/>
              <a:gdLst/>
              <a:ahLst/>
              <a:cxnLst/>
              <a:rect l="l" t="t" r="r" b="b"/>
              <a:pathLst>
                <a:path w="12828" h="30336" extrusionOk="0">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64"/>
            <p:cNvSpPr/>
            <p:nvPr/>
          </p:nvSpPr>
          <p:spPr>
            <a:xfrm>
              <a:off x="2006375" y="2447125"/>
              <a:ext cx="128450" cy="176325"/>
            </a:xfrm>
            <a:custGeom>
              <a:avLst/>
              <a:gdLst/>
              <a:ahLst/>
              <a:cxnLst/>
              <a:rect l="l" t="t" r="r" b="b"/>
              <a:pathLst>
                <a:path w="5138" h="7053" extrusionOk="0">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64"/>
            <p:cNvSpPr/>
            <p:nvPr/>
          </p:nvSpPr>
          <p:spPr>
            <a:xfrm>
              <a:off x="1778425" y="2535275"/>
              <a:ext cx="355650" cy="993200"/>
            </a:xfrm>
            <a:custGeom>
              <a:avLst/>
              <a:gdLst/>
              <a:ahLst/>
              <a:cxnLst/>
              <a:rect l="l" t="t" r="r" b="b"/>
              <a:pathLst>
                <a:path w="14226" h="39728" extrusionOk="0">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64"/>
            <p:cNvSpPr/>
            <p:nvPr/>
          </p:nvSpPr>
          <p:spPr>
            <a:xfrm>
              <a:off x="1778425" y="2167500"/>
              <a:ext cx="276625" cy="506100"/>
            </a:xfrm>
            <a:custGeom>
              <a:avLst/>
              <a:gdLst/>
              <a:ahLst/>
              <a:cxnLst/>
              <a:rect l="l" t="t" r="r" b="b"/>
              <a:pathLst>
                <a:path w="11065" h="20244" extrusionOk="0">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64"/>
            <p:cNvSpPr/>
            <p:nvPr/>
          </p:nvSpPr>
          <p:spPr>
            <a:xfrm>
              <a:off x="1691775" y="2297425"/>
              <a:ext cx="278150" cy="326025"/>
            </a:xfrm>
            <a:custGeom>
              <a:avLst/>
              <a:gdLst/>
              <a:ahLst/>
              <a:cxnLst/>
              <a:rect l="l" t="t" r="r" b="b"/>
              <a:pathLst>
                <a:path w="11126" h="13041" extrusionOk="0">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64"/>
            <p:cNvSpPr/>
            <p:nvPr/>
          </p:nvSpPr>
          <p:spPr>
            <a:xfrm>
              <a:off x="1321050" y="3781450"/>
              <a:ext cx="402675" cy="255450"/>
            </a:xfrm>
            <a:custGeom>
              <a:avLst/>
              <a:gdLst/>
              <a:ahLst/>
              <a:cxnLst/>
              <a:rect l="l" t="t" r="r" b="b"/>
              <a:pathLst>
                <a:path w="16107" h="10218" extrusionOk="0">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64"/>
            <p:cNvSpPr/>
            <p:nvPr/>
          </p:nvSpPr>
          <p:spPr>
            <a:xfrm>
              <a:off x="1200125" y="2457450"/>
              <a:ext cx="788050" cy="1486675"/>
            </a:xfrm>
            <a:custGeom>
              <a:avLst/>
              <a:gdLst/>
              <a:ahLst/>
              <a:cxnLst/>
              <a:rect l="l" t="t" r="r" b="b"/>
              <a:pathLst>
                <a:path w="31522" h="59467" extrusionOk="0">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64"/>
            <p:cNvSpPr/>
            <p:nvPr/>
          </p:nvSpPr>
          <p:spPr>
            <a:xfrm>
              <a:off x="2235875" y="2846825"/>
              <a:ext cx="7625" cy="35750"/>
            </a:xfrm>
            <a:custGeom>
              <a:avLst/>
              <a:gdLst/>
              <a:ahLst/>
              <a:cxnLst/>
              <a:rect l="l" t="t" r="r" b="b"/>
              <a:pathLst>
                <a:path w="305" h="1430" extrusionOk="0">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64"/>
            <p:cNvSpPr/>
            <p:nvPr/>
          </p:nvSpPr>
          <p:spPr>
            <a:xfrm>
              <a:off x="2538300" y="2747675"/>
              <a:ext cx="422525" cy="251475"/>
            </a:xfrm>
            <a:custGeom>
              <a:avLst/>
              <a:gdLst/>
              <a:ahLst/>
              <a:cxnLst/>
              <a:rect l="l" t="t" r="r" b="b"/>
              <a:pathLst>
                <a:path w="16901" h="10059" extrusionOk="0">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64"/>
            <p:cNvSpPr/>
            <p:nvPr/>
          </p:nvSpPr>
          <p:spPr>
            <a:xfrm>
              <a:off x="2741950" y="2878175"/>
              <a:ext cx="118575" cy="39350"/>
            </a:xfrm>
            <a:custGeom>
              <a:avLst/>
              <a:gdLst/>
              <a:ahLst/>
              <a:cxnLst/>
              <a:rect l="l" t="t" r="r" b="b"/>
              <a:pathLst>
                <a:path w="4743" h="1574" extrusionOk="0">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64"/>
            <p:cNvSpPr/>
            <p:nvPr/>
          </p:nvSpPr>
          <p:spPr>
            <a:xfrm>
              <a:off x="2484350" y="2797825"/>
              <a:ext cx="395925" cy="241350"/>
            </a:xfrm>
            <a:custGeom>
              <a:avLst/>
              <a:gdLst/>
              <a:ahLst/>
              <a:cxnLst/>
              <a:rect l="l" t="t" r="r" b="b"/>
              <a:pathLst>
                <a:path w="15837" h="9654" extrusionOk="0">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64"/>
            <p:cNvSpPr/>
            <p:nvPr/>
          </p:nvSpPr>
          <p:spPr>
            <a:xfrm>
              <a:off x="1328550" y="2519975"/>
              <a:ext cx="1247775" cy="1409025"/>
            </a:xfrm>
            <a:custGeom>
              <a:avLst/>
              <a:gdLst/>
              <a:ahLst/>
              <a:cxnLst/>
              <a:rect l="l" t="t" r="r" b="b"/>
              <a:pathLst>
                <a:path w="49911" h="56361" extrusionOk="0">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64"/>
            <p:cNvSpPr/>
            <p:nvPr/>
          </p:nvSpPr>
          <p:spPr>
            <a:xfrm>
              <a:off x="2406075" y="2849875"/>
              <a:ext cx="203675" cy="241675"/>
            </a:xfrm>
            <a:custGeom>
              <a:avLst/>
              <a:gdLst/>
              <a:ahLst/>
              <a:cxnLst/>
              <a:rect l="l" t="t" r="r" b="b"/>
              <a:pathLst>
                <a:path w="8147" h="9667" extrusionOk="0">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64"/>
            <p:cNvSpPr/>
            <p:nvPr/>
          </p:nvSpPr>
          <p:spPr>
            <a:xfrm>
              <a:off x="1830850" y="1842225"/>
              <a:ext cx="570700" cy="574550"/>
            </a:xfrm>
            <a:custGeom>
              <a:avLst/>
              <a:gdLst/>
              <a:ahLst/>
              <a:cxnLst/>
              <a:rect l="l" t="t" r="r" b="b"/>
              <a:pathLst>
                <a:path w="22828" h="22982" extrusionOk="0">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64"/>
            <p:cNvSpPr/>
            <p:nvPr/>
          </p:nvSpPr>
          <p:spPr>
            <a:xfrm>
              <a:off x="1577800" y="1530875"/>
              <a:ext cx="1133800" cy="710100"/>
            </a:xfrm>
            <a:custGeom>
              <a:avLst/>
              <a:gdLst/>
              <a:ahLst/>
              <a:cxnLst/>
              <a:rect l="l" t="t" r="r" b="b"/>
              <a:pathLst>
                <a:path w="45352" h="28404" extrusionOk="0">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64"/>
            <p:cNvSpPr/>
            <p:nvPr/>
          </p:nvSpPr>
          <p:spPr>
            <a:xfrm>
              <a:off x="1578575" y="1771775"/>
              <a:ext cx="1107175" cy="326600"/>
            </a:xfrm>
            <a:custGeom>
              <a:avLst/>
              <a:gdLst/>
              <a:ahLst/>
              <a:cxnLst/>
              <a:rect l="l" t="t" r="r" b="b"/>
              <a:pathLst>
                <a:path w="44287" h="13064" extrusionOk="0">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8" name="Google Shape;1308;p64"/>
          <p:cNvGrpSpPr/>
          <p:nvPr/>
        </p:nvGrpSpPr>
        <p:grpSpPr>
          <a:xfrm>
            <a:off x="7497374" y="1853382"/>
            <a:ext cx="1628002" cy="3290198"/>
            <a:chOff x="6795049" y="1179275"/>
            <a:chExt cx="916719" cy="1852694"/>
          </a:xfrm>
        </p:grpSpPr>
        <p:sp>
          <p:nvSpPr>
            <p:cNvPr id="1309" name="Google Shape;1309;p64"/>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64"/>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64"/>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64"/>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64"/>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FCA5F7-14DB-4FF3-9F2D-D6A7E17CCBA1}"/>
              </a:ext>
            </a:extLst>
          </p:cNvPr>
          <p:cNvSpPr>
            <a:spLocks noGrp="1"/>
          </p:cNvSpPr>
          <p:nvPr>
            <p:ph type="title"/>
          </p:nvPr>
        </p:nvSpPr>
        <p:spPr>
          <a:xfrm>
            <a:off x="1764562" y="425001"/>
            <a:ext cx="7717500" cy="572700"/>
          </a:xfrm>
        </p:spPr>
        <p:txBody>
          <a:bodyPr/>
          <a:lstStyle/>
          <a:p>
            <a:r>
              <a:rPr lang="en-US" dirty="0"/>
              <a:t>Abstract</a:t>
            </a:r>
            <a:endParaRPr lang="ro-RO" dirty="0"/>
          </a:p>
        </p:txBody>
      </p:sp>
      <p:sp>
        <p:nvSpPr>
          <p:cNvPr id="8" name="Text Placeholder 7">
            <a:extLst>
              <a:ext uri="{FF2B5EF4-FFF2-40B4-BE49-F238E27FC236}">
                <a16:creationId xmlns:a16="http://schemas.microsoft.com/office/drawing/2014/main" id="{D39520E6-9AAA-4FAB-AE6E-F289A8366CDA}"/>
              </a:ext>
            </a:extLst>
          </p:cNvPr>
          <p:cNvSpPr>
            <a:spLocks noGrp="1"/>
          </p:cNvSpPr>
          <p:nvPr>
            <p:ph type="body" idx="4294967295"/>
          </p:nvPr>
        </p:nvSpPr>
        <p:spPr>
          <a:xfrm>
            <a:off x="3097119" y="1754256"/>
            <a:ext cx="5151531" cy="3455987"/>
          </a:xfrm>
        </p:spPr>
        <p:txBody>
          <a:bodyPr/>
          <a:lstStyle/>
          <a:p>
            <a:pPr marL="152400" indent="180000">
              <a:buNone/>
            </a:pPr>
            <a:r>
              <a:rPr lang="ro-RO" sz="900" dirty="0">
                <a:latin typeface="+mn-lt"/>
                <a:cs typeface="Times New Roman" panose="02020603050405020304" pitchFamily="18" charset="0"/>
              </a:rPr>
              <a:t>Deoarece capabilitățile de performanță ale procesorului pot fi crescute doar prin utilizarea unei arhitecturi multicore, software-ul trebuie dezvoltat pentru a utiliza paralelismul oferit de nucleele suplimentare. În special, dezvoltatorii de jocuri trebuie să profite de această oportunitate pentru a salva cicluri și pentru a reduce timpul general de redare.</a:t>
            </a:r>
            <a:endParaRPr lang="en-US" sz="900" dirty="0">
              <a:latin typeface="+mn-lt"/>
              <a:cs typeface="Times New Roman" panose="02020603050405020304" pitchFamily="18" charset="0"/>
            </a:endParaRPr>
          </a:p>
          <a:p>
            <a:pPr marL="152400" indent="180000">
              <a:buNone/>
            </a:pPr>
            <a:endParaRPr lang="ro-RO" sz="900" dirty="0">
              <a:latin typeface="+mn-lt"/>
              <a:cs typeface="Times New Roman" panose="02020603050405020304" pitchFamily="18" charset="0"/>
            </a:endParaRPr>
          </a:p>
          <a:p>
            <a:pPr marL="152400" indent="180000">
              <a:buNone/>
            </a:pPr>
            <a:r>
              <a:rPr lang="ro-RO" sz="900" dirty="0">
                <a:latin typeface="+mn-lt"/>
                <a:cs typeface="Times New Roman" panose="02020603050405020304" pitchFamily="18" charset="0"/>
              </a:rPr>
              <a:t>Cu toate acestea, specificul modelelor de proiectare paralele utilizate nu sunt conturate. Nici ideile despre cum să se combine aceste modele nu oferă un ghid pentru când să se utilizeze unul dintre cele două modele de design paralele:</a:t>
            </a:r>
          </a:p>
          <a:p>
            <a:pPr marL="323850" indent="180000">
              <a:buSzPct val="100000"/>
              <a:buFont typeface="Wingdings" panose="05000000000000000000" pitchFamily="2" charset="2"/>
              <a:buChar char="Ø"/>
            </a:pPr>
            <a:r>
              <a:rPr lang="ro-RO" sz="900" dirty="0">
                <a:latin typeface="+mn-lt"/>
                <a:cs typeface="Times New Roman" panose="02020603050405020304" pitchFamily="18" charset="0"/>
              </a:rPr>
              <a:t>Fork-join;</a:t>
            </a:r>
          </a:p>
          <a:p>
            <a:pPr marL="323850" indent="180000">
              <a:buSzPct val="100000"/>
              <a:buFont typeface="Wingdings" panose="05000000000000000000" pitchFamily="2" charset="2"/>
              <a:buChar char="Ø"/>
            </a:pPr>
            <a:r>
              <a:rPr lang="ro-RO" sz="900" dirty="0">
                <a:latin typeface="+mn-lt"/>
                <a:cs typeface="Times New Roman" panose="02020603050405020304" pitchFamily="18" charset="0"/>
              </a:rPr>
              <a:t>Paralelismul conductelor</a:t>
            </a:r>
          </a:p>
          <a:p>
            <a:pPr marL="152400" indent="180000">
              <a:buNone/>
            </a:pPr>
            <a:endParaRPr lang="ro-RO"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9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47"/>
          <p:cNvSpPr txBox="1">
            <a:spLocks noGrp="1"/>
          </p:cNvSpPr>
          <p:nvPr>
            <p:ph type="title"/>
          </p:nvPr>
        </p:nvSpPr>
        <p:spPr>
          <a:xfrm>
            <a:off x="4169946" y="826456"/>
            <a:ext cx="3999900" cy="82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sz="3300" dirty="0"/>
              <a:t>Introducere</a:t>
            </a:r>
            <a:endParaRPr sz="3300" dirty="0"/>
          </a:p>
        </p:txBody>
      </p:sp>
      <p:grpSp>
        <p:nvGrpSpPr>
          <p:cNvPr id="547" name="Google Shape;547;p47"/>
          <p:cNvGrpSpPr/>
          <p:nvPr/>
        </p:nvGrpSpPr>
        <p:grpSpPr>
          <a:xfrm>
            <a:off x="297275" y="2729943"/>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3" name="Google Shape;593;p47"/>
          <p:cNvSpPr txBox="1">
            <a:spLocks noGrp="1"/>
          </p:cNvSpPr>
          <p:nvPr>
            <p:ph type="subTitle" idx="1"/>
          </p:nvPr>
        </p:nvSpPr>
        <p:spPr>
          <a:xfrm>
            <a:off x="4188580" y="2224078"/>
            <a:ext cx="4248734" cy="1323300"/>
          </a:xfrm>
          <a:prstGeom prst="rect">
            <a:avLst/>
          </a:prstGeom>
        </p:spPr>
        <p:txBody>
          <a:bodyPr spcFirstLastPara="1" wrap="square" lIns="91425" tIns="91425" rIns="91425" bIns="91425" anchor="t" anchorCtr="0">
            <a:noAutofit/>
          </a:bodyPr>
          <a:lstStyle/>
          <a:p>
            <a:pPr marL="0" lvl="0" indent="0" algn="r" rtl="0">
              <a:spcAft>
                <a:spcPts val="0"/>
              </a:spcAft>
              <a:buNone/>
            </a:pPr>
            <a:r>
              <a:rPr lang="ro-RO" sz="900" dirty="0">
                <a:latin typeface="+mn-lt"/>
                <a:cs typeface="Times New Roman" panose="02020603050405020304" pitchFamily="18" charset="0"/>
              </a:rPr>
              <a:t>Chiar dacă viteza procesorului a crescut exponenția</a:t>
            </a:r>
            <a:r>
              <a:rPr lang="en-US" sz="900" dirty="0">
                <a:latin typeface="+mn-lt"/>
                <a:cs typeface="Times New Roman" panose="02020603050405020304" pitchFamily="18" charset="0"/>
              </a:rPr>
              <a:t>l</a:t>
            </a:r>
            <a:r>
              <a:rPr lang="ro-RO" sz="900" dirty="0">
                <a:latin typeface="+mn-lt"/>
                <a:cs typeface="Times New Roman" panose="02020603050405020304" pitchFamily="18" charset="0"/>
              </a:rPr>
              <a:t> în ultimele decenii, recent acestă creștere s-a oprit.</a:t>
            </a:r>
          </a:p>
          <a:p>
            <a:pPr marL="0" lvl="0" indent="0" algn="r" rtl="0">
              <a:spcAft>
                <a:spcPts val="0"/>
              </a:spcAft>
              <a:buNone/>
            </a:pPr>
            <a:endParaRPr lang="ro-RO" sz="900" dirty="0">
              <a:latin typeface="+mn-lt"/>
              <a:cs typeface="Times New Roman" panose="02020603050405020304" pitchFamily="18" charset="0"/>
            </a:endParaRPr>
          </a:p>
          <a:p>
            <a:pPr marL="0" lvl="0" indent="0" algn="r" rtl="0">
              <a:spcAft>
                <a:spcPts val="0"/>
              </a:spcAft>
              <a:buNone/>
            </a:pPr>
            <a:r>
              <a:rPr lang="ro-RO" sz="900" dirty="0">
                <a:latin typeface="+mn-lt"/>
                <a:cs typeface="Times New Roman" panose="02020603050405020304" pitchFamily="18" charset="0"/>
              </a:rPr>
              <a:t>Nu se mai poate crește frecvența ceasului procesorului din cauza toleranței limitate la căldură, fenomen numit perete de putere.</a:t>
            </a:r>
          </a:p>
          <a:p>
            <a:pPr marL="0" lvl="0" indent="0" algn="r" rtl="0">
              <a:spcAft>
                <a:spcPts val="0"/>
              </a:spcAft>
              <a:buNone/>
            </a:pPr>
            <a:endParaRPr lang="ro-RO" sz="900" dirty="0">
              <a:latin typeface="+mn-lt"/>
              <a:cs typeface="Times New Roman" panose="02020603050405020304" pitchFamily="18" charset="0"/>
            </a:endParaRPr>
          </a:p>
          <a:p>
            <a:pPr marL="0" lvl="0" indent="0" algn="r" rtl="0">
              <a:spcAft>
                <a:spcPts val="0"/>
              </a:spcAft>
              <a:buNone/>
            </a:pPr>
            <a:r>
              <a:rPr lang="ro-RO" sz="900" dirty="0">
                <a:latin typeface="+mn-lt"/>
                <a:cs typeface="Times New Roman" panose="02020603050405020304" pitchFamily="18" charset="0"/>
              </a:rPr>
              <a:t>Aici, multithreading-ul devine important. Pentru a putea dezvolta performanța procesorului mai mult, au fost adăugate mai multe unități de procesare. Acest lucru este deosebit de important în ceea ce privește diferitele software-uri cu performanță ridicată care necesită ca un număr mare de calcule complexe să se realizeze cât mai repede.</a:t>
            </a:r>
            <a:endParaRPr sz="900" dirty="0">
              <a:latin typeface="+mn-lt"/>
              <a:cs typeface="Times New Roman" panose="02020603050405020304" pitchFamily="18" charset="0"/>
            </a:endParaRPr>
          </a:p>
        </p:txBody>
      </p:sp>
    </p:spTree>
    <p:extLst>
      <p:ext uri="{BB962C8B-B14F-4D97-AF65-F5344CB8AC3E}">
        <p14:creationId xmlns:p14="http://schemas.microsoft.com/office/powerpoint/2010/main" val="296253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74"/>
          <p:cNvSpPr/>
          <p:nvPr/>
        </p:nvSpPr>
        <p:spPr>
          <a:xfrm>
            <a:off x="-448755" y="109372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74"/>
          <p:cNvSpPr txBox="1">
            <a:spLocks noGrp="1"/>
          </p:cNvSpPr>
          <p:nvPr>
            <p:ph type="title"/>
          </p:nvPr>
        </p:nvSpPr>
        <p:spPr>
          <a:xfrm>
            <a:off x="4401311" y="839099"/>
            <a:ext cx="444747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Fork-join</a:t>
            </a:r>
            <a:endParaRPr dirty="0"/>
          </a:p>
        </p:txBody>
      </p:sp>
      <p:sp>
        <p:nvSpPr>
          <p:cNvPr id="1646" name="Google Shape;1646;p74"/>
          <p:cNvSpPr txBox="1">
            <a:spLocks noGrp="1"/>
          </p:cNvSpPr>
          <p:nvPr>
            <p:ph type="subTitle" idx="1"/>
          </p:nvPr>
        </p:nvSpPr>
        <p:spPr>
          <a:xfrm>
            <a:off x="4401310" y="1959371"/>
            <a:ext cx="4447473" cy="108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Fork-join este un model de proiectare paralel, în care firul principal se ramifică (bifurcă) în punctele desemnate din program.</a:t>
            </a:r>
          </a:p>
          <a:p>
            <a:pPr marL="0" lvl="0" indent="0" algn="r"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Firele bifurcate trebuie să fie independente unele de altele.</a:t>
            </a:r>
          </a:p>
          <a:p>
            <a:pPr marL="0" lvl="0" indent="0" algn="r"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După ce sarcinile au fost rezolvate în paralel, ele se unesc în firul principal</a:t>
            </a:r>
            <a:r>
              <a:rPr lang="en-US" sz="900" dirty="0">
                <a:latin typeface="+mn-lt"/>
                <a:cs typeface="Times New Roman" panose="02020603050405020304" pitchFamily="18" charset="0"/>
              </a:rPr>
              <a:t>.</a:t>
            </a:r>
            <a:endParaRPr sz="900" dirty="0">
              <a:latin typeface="+mn-lt"/>
              <a:cs typeface="Times New Roman" panose="02020603050405020304" pitchFamily="18" charset="0"/>
            </a:endParaRPr>
          </a:p>
        </p:txBody>
      </p:sp>
      <p:grpSp>
        <p:nvGrpSpPr>
          <p:cNvPr id="1647" name="Google Shape;1647;p74"/>
          <p:cNvGrpSpPr/>
          <p:nvPr/>
        </p:nvGrpSpPr>
        <p:grpSpPr>
          <a:xfrm>
            <a:off x="793929" y="1292334"/>
            <a:ext cx="2230305" cy="2916068"/>
            <a:chOff x="2644457" y="3481824"/>
            <a:chExt cx="464105" cy="635475"/>
          </a:xfrm>
        </p:grpSpPr>
        <p:sp>
          <p:nvSpPr>
            <p:cNvPr id="1648" name="Google Shape;1648;p74"/>
            <p:cNvSpPr/>
            <p:nvPr/>
          </p:nvSpPr>
          <p:spPr>
            <a:xfrm>
              <a:off x="2644457" y="3481824"/>
              <a:ext cx="46410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74"/>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50" name="Google Shape;1650;p74"/>
          <p:cNvPicPr preferRelativeResize="0"/>
          <p:nvPr/>
        </p:nvPicPr>
        <p:blipFill rotWithShape="1">
          <a:blip r:embed="rId3">
            <a:alphaModFix/>
          </a:blip>
          <a:srcRect l="28582" t="1574" r="29549"/>
          <a:stretch/>
        </p:blipFill>
        <p:spPr>
          <a:xfrm>
            <a:off x="898420" y="1411799"/>
            <a:ext cx="2028451" cy="2682250"/>
          </a:xfrm>
          <a:prstGeom prst="rect">
            <a:avLst/>
          </a:prstGeom>
          <a:noFill/>
          <a:ln w="9525" cap="flat" cmpd="sng">
            <a:solidFill>
              <a:schemeClr val="dk1"/>
            </a:solidFill>
            <a:prstDash val="solid"/>
            <a:round/>
            <a:headEnd type="none" w="sm" len="sm"/>
            <a:tailEnd type="none" w="sm" len="sm"/>
          </a:ln>
        </p:spPr>
      </p:pic>
      <p:grpSp>
        <p:nvGrpSpPr>
          <p:cNvPr id="1651" name="Google Shape;1651;p74"/>
          <p:cNvGrpSpPr/>
          <p:nvPr/>
        </p:nvGrpSpPr>
        <p:grpSpPr>
          <a:xfrm>
            <a:off x="3065020" y="2109153"/>
            <a:ext cx="1223892" cy="3034347"/>
            <a:chOff x="2330682" y="1468700"/>
            <a:chExt cx="824447" cy="2044019"/>
          </a:xfrm>
        </p:grpSpPr>
        <p:sp>
          <p:nvSpPr>
            <p:cNvPr id="1652" name="Google Shape;1652;p74"/>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74"/>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74"/>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74"/>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74"/>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5" name="Google Shape;92;p16">
            <a:extLst>
              <a:ext uri="{FF2B5EF4-FFF2-40B4-BE49-F238E27FC236}">
                <a16:creationId xmlns:a16="http://schemas.microsoft.com/office/drawing/2014/main" id="{0E2BD2A0-D68A-46E2-BAEA-A524567B97CE}"/>
              </a:ext>
            </a:extLst>
          </p:cNvPr>
          <p:cNvPicPr preferRelativeResize="0"/>
          <p:nvPr/>
        </p:nvPicPr>
        <p:blipFill>
          <a:blip r:embed="rId4">
            <a:alphaModFix/>
          </a:blip>
          <a:stretch>
            <a:fillRect/>
          </a:stretch>
        </p:blipFill>
        <p:spPr>
          <a:xfrm>
            <a:off x="4401310" y="3592643"/>
            <a:ext cx="4447473" cy="907592"/>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93496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41584" y="2729873"/>
            <a:ext cx="4018500" cy="841800"/>
          </a:xfrm>
          <a:prstGeom prst="rect">
            <a:avLst/>
          </a:prstGeom>
        </p:spPr>
        <p:txBody>
          <a:bodyPr spcFirstLastPara="1" wrap="square" lIns="91425" tIns="91425" rIns="0" bIns="91425" anchor="ctr" anchorCtr="0">
            <a:noAutofit/>
          </a:bodyPr>
          <a:lstStyle/>
          <a:p>
            <a:pPr lvl="0" algn="l"/>
            <a:r>
              <a:rPr lang="en-US" sz="1800" dirty="0"/>
              <a:t>Minimizing the synchronization overhead in multithreaded game engines</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a:t>01</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8D9D7C-9D88-48FC-9532-4DAB02756866}"/>
              </a:ext>
            </a:extLst>
          </p:cNvPr>
          <p:cNvSpPr>
            <a:spLocks noGrp="1"/>
          </p:cNvSpPr>
          <p:nvPr>
            <p:ph type="title"/>
          </p:nvPr>
        </p:nvSpPr>
        <p:spPr>
          <a:xfrm>
            <a:off x="268324" y="1256224"/>
            <a:ext cx="2921740" cy="572700"/>
          </a:xfrm>
        </p:spPr>
        <p:txBody>
          <a:bodyPr/>
          <a:lstStyle/>
          <a:p>
            <a:pPr algn="ctr"/>
            <a:r>
              <a:rPr lang="ro-RO" dirty="0"/>
              <a:t>Pipeline</a:t>
            </a:r>
          </a:p>
        </p:txBody>
      </p:sp>
      <p:sp>
        <p:nvSpPr>
          <p:cNvPr id="6" name="Text Placeholder 5">
            <a:extLst>
              <a:ext uri="{FF2B5EF4-FFF2-40B4-BE49-F238E27FC236}">
                <a16:creationId xmlns:a16="http://schemas.microsoft.com/office/drawing/2014/main" id="{03B46152-08FA-40E4-9F5B-10A7EDC16B18}"/>
              </a:ext>
            </a:extLst>
          </p:cNvPr>
          <p:cNvSpPr>
            <a:spLocks noGrp="1"/>
          </p:cNvSpPr>
          <p:nvPr>
            <p:ph type="body" idx="1"/>
          </p:nvPr>
        </p:nvSpPr>
        <p:spPr>
          <a:xfrm>
            <a:off x="268323" y="2364686"/>
            <a:ext cx="3043765" cy="3456000"/>
          </a:xfrm>
        </p:spPr>
        <p:txBody>
          <a:bodyPr/>
          <a:lstStyle/>
          <a:p>
            <a:pPr marL="0" indent="180000">
              <a:buNone/>
            </a:pPr>
            <a:r>
              <a:rPr lang="ro-RO" sz="900" dirty="0">
                <a:latin typeface="+mn-lt"/>
                <a:cs typeface="Times New Roman" panose="02020603050405020304" pitchFamily="18" charset="0"/>
              </a:rPr>
              <a:t>Pipeline-ul este</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o secvență liniară de etape. Poate fi văzută ca o</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adevărată conductă de fabrică, în care elementele curg prin conductă de la un capăt la altul.</a:t>
            </a:r>
          </a:p>
          <a:p>
            <a:pPr marL="0" indent="180000">
              <a:buNone/>
            </a:pPr>
            <a:endParaRPr lang="ro-RO" sz="900" dirty="0">
              <a:latin typeface="+mn-lt"/>
              <a:cs typeface="Times New Roman" panose="02020603050405020304" pitchFamily="18" charset="0"/>
            </a:endParaRPr>
          </a:p>
          <a:p>
            <a:pPr marL="0" indent="180000">
              <a:buNone/>
            </a:pPr>
            <a:r>
              <a:rPr lang="ro-RO" sz="900" dirty="0">
                <a:latin typeface="+mn-lt"/>
                <a:cs typeface="Times New Roman" panose="02020603050405020304" pitchFamily="18" charset="0"/>
              </a:rPr>
              <a:t>Pipeline-urile au mai multe etape care transformă datele în flux, unde în fiecare etapă datele sunt împărțite în bucăți sau elemente.</a:t>
            </a:r>
          </a:p>
        </p:txBody>
      </p:sp>
      <p:pic>
        <p:nvPicPr>
          <p:cNvPr id="7" name="Google Shape;99;p17">
            <a:extLst>
              <a:ext uri="{FF2B5EF4-FFF2-40B4-BE49-F238E27FC236}">
                <a16:creationId xmlns:a16="http://schemas.microsoft.com/office/drawing/2014/main" id="{CBAE6E84-1F58-4B11-84E7-C2D458A7EAEC}"/>
              </a:ext>
            </a:extLst>
          </p:cNvPr>
          <p:cNvPicPr preferRelativeResize="0"/>
          <p:nvPr/>
        </p:nvPicPr>
        <p:blipFill>
          <a:blip r:embed="rId2">
            <a:alphaModFix/>
          </a:blip>
          <a:stretch>
            <a:fillRect/>
          </a:stretch>
        </p:blipFill>
        <p:spPr>
          <a:xfrm>
            <a:off x="4784268" y="1438220"/>
            <a:ext cx="4095854" cy="2654466"/>
          </a:xfrm>
          <a:prstGeom prst="rect">
            <a:avLst/>
          </a:prstGeom>
          <a:noFill/>
          <a:ln>
            <a:noFill/>
          </a:ln>
          <a:effectLst>
            <a:innerShdw blurRad="114300">
              <a:prstClr val="black"/>
            </a:innerShdw>
          </a:effectLst>
        </p:spPr>
      </p:pic>
      <p:grpSp>
        <p:nvGrpSpPr>
          <p:cNvPr id="8" name="Google Shape;1308;p64">
            <a:extLst>
              <a:ext uri="{FF2B5EF4-FFF2-40B4-BE49-F238E27FC236}">
                <a16:creationId xmlns:a16="http://schemas.microsoft.com/office/drawing/2014/main" id="{20742C13-C596-4DE0-9F5B-01E42D03CB61}"/>
              </a:ext>
            </a:extLst>
          </p:cNvPr>
          <p:cNvGrpSpPr/>
          <p:nvPr/>
        </p:nvGrpSpPr>
        <p:grpSpPr>
          <a:xfrm>
            <a:off x="3278290" y="1853302"/>
            <a:ext cx="1628002" cy="3290198"/>
            <a:chOff x="6795049" y="1179275"/>
            <a:chExt cx="916719" cy="1852694"/>
          </a:xfrm>
        </p:grpSpPr>
        <p:sp>
          <p:nvSpPr>
            <p:cNvPr id="9" name="Google Shape;1309;p64">
              <a:extLst>
                <a:ext uri="{FF2B5EF4-FFF2-40B4-BE49-F238E27FC236}">
                  <a16:creationId xmlns:a16="http://schemas.microsoft.com/office/drawing/2014/main" id="{C060D215-C36C-4AF6-BF9D-8E76BAFF2F00}"/>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310;p64">
              <a:extLst>
                <a:ext uri="{FF2B5EF4-FFF2-40B4-BE49-F238E27FC236}">
                  <a16:creationId xmlns:a16="http://schemas.microsoft.com/office/drawing/2014/main" id="{F454D339-F4BF-4968-990A-40C48849851F}"/>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11;p64">
              <a:extLst>
                <a:ext uri="{FF2B5EF4-FFF2-40B4-BE49-F238E27FC236}">
                  <a16:creationId xmlns:a16="http://schemas.microsoft.com/office/drawing/2014/main" id="{059EE65C-C5D4-44D2-B466-77E37E322DF0}"/>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312;p64">
              <a:extLst>
                <a:ext uri="{FF2B5EF4-FFF2-40B4-BE49-F238E27FC236}">
                  <a16:creationId xmlns:a16="http://schemas.microsoft.com/office/drawing/2014/main" id="{76D62BD3-B3A2-44A7-9907-1669DDD7801A}"/>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13;p64">
              <a:extLst>
                <a:ext uri="{FF2B5EF4-FFF2-40B4-BE49-F238E27FC236}">
                  <a16:creationId xmlns:a16="http://schemas.microsoft.com/office/drawing/2014/main" id="{AF7BB7F9-61D3-4FE9-AF1B-2B188883B917}"/>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934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651;p74">
            <a:extLst>
              <a:ext uri="{FF2B5EF4-FFF2-40B4-BE49-F238E27FC236}">
                <a16:creationId xmlns:a16="http://schemas.microsoft.com/office/drawing/2014/main" id="{6D30842E-71E3-4897-8CAE-0AA032E7D54B}"/>
              </a:ext>
            </a:extLst>
          </p:cNvPr>
          <p:cNvGrpSpPr/>
          <p:nvPr/>
        </p:nvGrpSpPr>
        <p:grpSpPr>
          <a:xfrm>
            <a:off x="58422" y="1950657"/>
            <a:ext cx="1223892" cy="3034347"/>
            <a:chOff x="2330682" y="1468700"/>
            <a:chExt cx="824447" cy="2044019"/>
          </a:xfrm>
        </p:grpSpPr>
        <p:sp>
          <p:nvSpPr>
            <p:cNvPr id="6" name="Google Shape;1652;p74">
              <a:extLst>
                <a:ext uri="{FF2B5EF4-FFF2-40B4-BE49-F238E27FC236}">
                  <a16:creationId xmlns:a16="http://schemas.microsoft.com/office/drawing/2014/main" id="{FCF791D3-74DF-4C3D-A825-79E733B7ACB6}"/>
                </a:ext>
              </a:extLst>
            </p:cNvPr>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653;p74">
              <a:extLst>
                <a:ext uri="{FF2B5EF4-FFF2-40B4-BE49-F238E27FC236}">
                  <a16:creationId xmlns:a16="http://schemas.microsoft.com/office/drawing/2014/main" id="{E43C389F-1D59-4BEC-AE92-88EE27D2EFEB}"/>
                </a:ext>
              </a:extLst>
            </p:cNvPr>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54;p74">
              <a:extLst>
                <a:ext uri="{FF2B5EF4-FFF2-40B4-BE49-F238E27FC236}">
                  <a16:creationId xmlns:a16="http://schemas.microsoft.com/office/drawing/2014/main" id="{8CB9FEB5-AE87-40B9-8FC9-FD647746AC2F}"/>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655;p74">
              <a:extLst>
                <a:ext uri="{FF2B5EF4-FFF2-40B4-BE49-F238E27FC236}">
                  <a16:creationId xmlns:a16="http://schemas.microsoft.com/office/drawing/2014/main" id="{8D45E2BB-7423-4656-B138-BF059C9BDC51}"/>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656;p74">
              <a:extLst>
                <a:ext uri="{FF2B5EF4-FFF2-40B4-BE49-F238E27FC236}">
                  <a16:creationId xmlns:a16="http://schemas.microsoft.com/office/drawing/2014/main" id="{05DFD458-7E70-4A25-B22D-8657AD8B99E4}"/>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Google Shape;106;p18">
            <a:extLst>
              <a:ext uri="{FF2B5EF4-FFF2-40B4-BE49-F238E27FC236}">
                <a16:creationId xmlns:a16="http://schemas.microsoft.com/office/drawing/2014/main" id="{D51FCE1D-101F-431A-919D-925887B4D327}"/>
              </a:ext>
            </a:extLst>
          </p:cNvPr>
          <p:cNvPicPr preferRelativeResize="0"/>
          <p:nvPr/>
        </p:nvPicPr>
        <p:blipFill>
          <a:blip r:embed="rId2">
            <a:alphaModFix/>
          </a:blip>
          <a:stretch>
            <a:fillRect/>
          </a:stretch>
        </p:blipFill>
        <p:spPr>
          <a:xfrm>
            <a:off x="1378932" y="1791036"/>
            <a:ext cx="7394448" cy="2265566"/>
          </a:xfrm>
          <a:prstGeom prst="rect">
            <a:avLst/>
          </a:prstGeom>
          <a:noFill/>
          <a:ln>
            <a:noFill/>
          </a:ln>
          <a:effectLst>
            <a:innerShdw blurRad="114300">
              <a:prstClr val="black"/>
            </a:innerShdw>
          </a:effectLst>
        </p:spPr>
      </p:pic>
      <p:sp>
        <p:nvSpPr>
          <p:cNvPr id="11" name="TextBox 10">
            <a:extLst>
              <a:ext uri="{FF2B5EF4-FFF2-40B4-BE49-F238E27FC236}">
                <a16:creationId xmlns:a16="http://schemas.microsoft.com/office/drawing/2014/main" id="{CB33CF38-8604-4153-9329-0949A40095D1}"/>
              </a:ext>
            </a:extLst>
          </p:cNvPr>
          <p:cNvSpPr txBox="1"/>
          <p:nvPr/>
        </p:nvSpPr>
        <p:spPr>
          <a:xfrm>
            <a:off x="1385282" y="730473"/>
            <a:ext cx="7394448" cy="600164"/>
          </a:xfrm>
          <a:prstGeom prst="rect">
            <a:avLst/>
          </a:prstGeom>
          <a:noFill/>
        </p:spPr>
        <p:txBody>
          <a:bodyPr wrap="square" rtlCol="0">
            <a:spAutoFit/>
          </a:bodyPr>
          <a:lstStyle/>
          <a:p>
            <a:pPr algn="ctr"/>
            <a:r>
              <a:rPr lang="ro-RO" sz="3300" b="1" dirty="0">
                <a:latin typeface="El Messiri"/>
              </a:rPr>
              <a:t>Rezultate: Fork Join</a:t>
            </a:r>
          </a:p>
        </p:txBody>
      </p:sp>
    </p:spTree>
    <p:extLst>
      <p:ext uri="{BB962C8B-B14F-4D97-AF65-F5344CB8AC3E}">
        <p14:creationId xmlns:p14="http://schemas.microsoft.com/office/powerpoint/2010/main" val="124463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33CF38-8604-4153-9329-0949A40095D1}"/>
              </a:ext>
            </a:extLst>
          </p:cNvPr>
          <p:cNvSpPr txBox="1"/>
          <p:nvPr/>
        </p:nvSpPr>
        <p:spPr>
          <a:xfrm>
            <a:off x="177800" y="932403"/>
            <a:ext cx="7394448" cy="600164"/>
          </a:xfrm>
          <a:prstGeom prst="rect">
            <a:avLst/>
          </a:prstGeom>
          <a:noFill/>
        </p:spPr>
        <p:txBody>
          <a:bodyPr wrap="square" rtlCol="0">
            <a:spAutoFit/>
          </a:bodyPr>
          <a:lstStyle/>
          <a:p>
            <a:pPr algn="ctr"/>
            <a:r>
              <a:rPr lang="ro-RO" sz="3300" b="1" dirty="0">
                <a:latin typeface="El Messiri"/>
              </a:rPr>
              <a:t>Rezultate: Pipeline</a:t>
            </a:r>
          </a:p>
        </p:txBody>
      </p:sp>
      <p:pic>
        <p:nvPicPr>
          <p:cNvPr id="12" name="Google Shape;113;p19">
            <a:extLst>
              <a:ext uri="{FF2B5EF4-FFF2-40B4-BE49-F238E27FC236}">
                <a16:creationId xmlns:a16="http://schemas.microsoft.com/office/drawing/2014/main" id="{81BB3EDA-412A-4D3A-BD3F-C464A25B22D9}"/>
              </a:ext>
            </a:extLst>
          </p:cNvPr>
          <p:cNvPicPr preferRelativeResize="0"/>
          <p:nvPr/>
        </p:nvPicPr>
        <p:blipFill>
          <a:blip r:embed="rId2">
            <a:alphaModFix/>
          </a:blip>
          <a:stretch>
            <a:fillRect/>
          </a:stretch>
        </p:blipFill>
        <p:spPr>
          <a:xfrm>
            <a:off x="177800" y="1894847"/>
            <a:ext cx="7394448" cy="2524530"/>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2705648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9"/>
          <p:cNvSpPr/>
          <p:nvPr/>
        </p:nvSpPr>
        <p:spPr>
          <a:xfrm>
            <a:off x="3462950" y="16703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sp>
        <p:nvSpPr>
          <p:cNvPr id="1052" name="Google Shape;1052;p59"/>
          <p:cNvSpPr txBox="1"/>
          <p:nvPr/>
        </p:nvSpPr>
        <p:spPr>
          <a:xfrm>
            <a:off x="737342" y="2101389"/>
            <a:ext cx="2341800" cy="3255268"/>
          </a:xfrm>
          <a:prstGeom prst="rect">
            <a:avLst/>
          </a:prstGeom>
          <a:noFill/>
          <a:ln>
            <a:noFill/>
          </a:ln>
        </p:spPr>
        <p:txBody>
          <a:bodyPr spcFirstLastPara="1" wrap="square" lIns="91425" tIns="91425" rIns="91425" bIns="91425" anchor="t" anchorCtr="0">
            <a:noAutofit/>
          </a:bodyPr>
          <a:lstStyle/>
          <a:p>
            <a:pPr marL="0" lvl="0" indent="180000" algn="l" rtl="0">
              <a:buNone/>
            </a:pPr>
            <a:r>
              <a:rPr lang="ro-RO" sz="900" dirty="0">
                <a:solidFill>
                  <a:schemeClr val="dk1"/>
                </a:solidFill>
                <a:latin typeface="+mn-lt"/>
                <a:ea typeface="Baloo 2"/>
                <a:cs typeface="Times New Roman" panose="02020603050405020304" pitchFamily="18" charset="0"/>
                <a:sym typeface="Baloo 2"/>
              </a:rPr>
              <a:t>Au fost implementate două modele de design paralele și comparate în ceea ce privește accelerarea și eficiența.</a:t>
            </a:r>
          </a:p>
          <a:p>
            <a:pPr marL="0" lvl="0" indent="180000" algn="l" rtl="0">
              <a:buNone/>
            </a:pPr>
            <a:endParaRPr lang="ro-RO" sz="900" dirty="0">
              <a:solidFill>
                <a:schemeClr val="dk1"/>
              </a:solidFill>
              <a:latin typeface="+mn-lt"/>
              <a:ea typeface="Baloo 2"/>
              <a:cs typeface="Times New Roman" panose="02020603050405020304" pitchFamily="18" charset="0"/>
              <a:sym typeface="Baloo 2"/>
            </a:endParaRPr>
          </a:p>
          <a:p>
            <a:pPr marL="0" lvl="0" indent="180000" algn="l" rtl="0">
              <a:buNone/>
            </a:pPr>
            <a:r>
              <a:rPr lang="ro-RO" sz="900" dirty="0">
                <a:solidFill>
                  <a:schemeClr val="dk1"/>
                </a:solidFill>
                <a:latin typeface="+mn-lt"/>
                <a:ea typeface="Baloo 2"/>
                <a:cs typeface="Times New Roman" panose="02020603050405020304" pitchFamily="18" charset="0"/>
                <a:sym typeface="Baloo 2"/>
              </a:rPr>
              <a:t>Rezultatele reprezintă un ghid pentru dezvoltatorii de jocuri care întâmpină probleme în paralizarea buclelor.</a:t>
            </a:r>
            <a:endParaRPr sz="900" dirty="0">
              <a:solidFill>
                <a:schemeClr val="dk1"/>
              </a:solidFill>
              <a:latin typeface="+mn-lt"/>
              <a:ea typeface="Baloo 2"/>
              <a:cs typeface="Times New Roman" panose="02020603050405020304" pitchFamily="18" charset="0"/>
              <a:sym typeface="Baloo 2"/>
            </a:endParaRPr>
          </a:p>
        </p:txBody>
      </p:sp>
      <p:sp>
        <p:nvSpPr>
          <p:cNvPr id="1054" name="Google Shape;1054;p59"/>
          <p:cNvSpPr txBox="1"/>
          <p:nvPr/>
        </p:nvSpPr>
        <p:spPr>
          <a:xfrm>
            <a:off x="6088925" y="2095970"/>
            <a:ext cx="2341800" cy="3211915"/>
          </a:xfrm>
          <a:prstGeom prst="rect">
            <a:avLst/>
          </a:prstGeom>
          <a:noFill/>
          <a:ln>
            <a:noFill/>
          </a:ln>
        </p:spPr>
        <p:txBody>
          <a:bodyPr spcFirstLastPara="1" wrap="square" lIns="91425" tIns="91425" rIns="91425" bIns="91425" anchor="t" anchorCtr="0">
            <a:noAutofit/>
          </a:bodyPr>
          <a:lstStyle/>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Ghidul prezintă un model de proiectare paralelă în diferitele etape ale buclei.</a:t>
            </a:r>
          </a:p>
          <a:p>
            <a:pPr marL="0" lvl="0" indent="180000" rtl="0">
              <a:spcBef>
                <a:spcPts val="0"/>
              </a:spcBef>
              <a:spcAft>
                <a:spcPts val="0"/>
              </a:spcAft>
              <a:buNone/>
            </a:pPr>
            <a:endParaRPr lang="ro-RO" sz="900" dirty="0">
              <a:solidFill>
                <a:schemeClr val="dk1"/>
              </a:solidFill>
              <a:latin typeface="+mn-lt"/>
              <a:ea typeface="Baloo 2"/>
              <a:cs typeface="Times New Roman" panose="02020603050405020304" pitchFamily="18" charset="0"/>
              <a:sym typeface="Baloo 2"/>
            </a:endParaRPr>
          </a:p>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Modelul arată că este de preferat lucrul cu pipeline-uri atunci când se paralelizaează iterația bufferelor.</a:t>
            </a:r>
          </a:p>
          <a:p>
            <a:pPr marL="0" lvl="0" indent="180000" rtl="0">
              <a:spcBef>
                <a:spcPts val="0"/>
              </a:spcBef>
              <a:spcAft>
                <a:spcPts val="0"/>
              </a:spcAft>
              <a:buNone/>
            </a:pPr>
            <a:endParaRPr lang="ro-RO" sz="900" dirty="0">
              <a:solidFill>
                <a:schemeClr val="dk1"/>
              </a:solidFill>
              <a:latin typeface="+mn-lt"/>
              <a:ea typeface="Baloo 2"/>
              <a:cs typeface="Times New Roman" panose="02020603050405020304" pitchFamily="18" charset="0"/>
              <a:sym typeface="Baloo 2"/>
            </a:endParaRPr>
          </a:p>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În plus, se confirmă faptul că multithreading-ul depășește arhitectura cu un singur thread. </a:t>
            </a:r>
            <a:endParaRPr sz="900" dirty="0">
              <a:solidFill>
                <a:schemeClr val="dk1"/>
              </a:solidFill>
              <a:latin typeface="+mn-lt"/>
              <a:ea typeface="Baloo 2"/>
              <a:cs typeface="Times New Roman" panose="02020603050405020304" pitchFamily="18" charset="0"/>
              <a:sym typeface="Baloo 2"/>
            </a:endParaRPr>
          </a:p>
        </p:txBody>
      </p:sp>
      <p:grpSp>
        <p:nvGrpSpPr>
          <p:cNvPr id="1056" name="Google Shape;1056;p59"/>
          <p:cNvGrpSpPr/>
          <p:nvPr/>
        </p:nvGrpSpPr>
        <p:grpSpPr>
          <a:xfrm>
            <a:off x="2859133" y="1713653"/>
            <a:ext cx="2663693" cy="2623302"/>
            <a:chOff x="3240133" y="1713653"/>
            <a:chExt cx="2663693" cy="2623302"/>
          </a:xfrm>
        </p:grpSpPr>
        <p:sp>
          <p:nvSpPr>
            <p:cNvPr id="1057" name="Google Shape;1057;p59"/>
            <p:cNvSpPr/>
            <p:nvPr/>
          </p:nvSpPr>
          <p:spPr>
            <a:xfrm>
              <a:off x="3240133" y="3605846"/>
              <a:ext cx="463156" cy="405394"/>
            </a:xfrm>
            <a:custGeom>
              <a:avLst/>
              <a:gdLst/>
              <a:ahLst/>
              <a:cxnLst/>
              <a:rect l="l" t="t" r="r" b="b"/>
              <a:pathLst>
                <a:path w="13102" h="11468" extrusionOk="0">
                  <a:moveTo>
                    <a:pt x="1273" y="1"/>
                  </a:moveTo>
                  <a:cubicBezTo>
                    <a:pt x="963" y="1"/>
                    <a:pt x="726" y="66"/>
                    <a:pt x="548" y="161"/>
                  </a:cubicBezTo>
                  <a:cubicBezTo>
                    <a:pt x="122" y="374"/>
                    <a:pt x="0" y="677"/>
                    <a:pt x="0" y="677"/>
                  </a:cubicBezTo>
                  <a:lnTo>
                    <a:pt x="7995" y="11468"/>
                  </a:lnTo>
                  <a:cubicBezTo>
                    <a:pt x="8207" y="11438"/>
                    <a:pt x="8450" y="11346"/>
                    <a:pt x="8724" y="11164"/>
                  </a:cubicBezTo>
                  <a:cubicBezTo>
                    <a:pt x="9666" y="10556"/>
                    <a:pt x="10913" y="9188"/>
                    <a:pt x="11733" y="8368"/>
                  </a:cubicBezTo>
                  <a:cubicBezTo>
                    <a:pt x="11824" y="8276"/>
                    <a:pt x="11916" y="8185"/>
                    <a:pt x="11976" y="8094"/>
                  </a:cubicBezTo>
                  <a:cubicBezTo>
                    <a:pt x="12128" y="7972"/>
                    <a:pt x="12250" y="7851"/>
                    <a:pt x="12341" y="7790"/>
                  </a:cubicBezTo>
                  <a:cubicBezTo>
                    <a:pt x="13101" y="7243"/>
                    <a:pt x="12463" y="6665"/>
                    <a:pt x="12463" y="6665"/>
                  </a:cubicBezTo>
                  <a:cubicBezTo>
                    <a:pt x="10578" y="6361"/>
                    <a:pt x="11277" y="3930"/>
                    <a:pt x="10213" y="3595"/>
                  </a:cubicBezTo>
                  <a:cubicBezTo>
                    <a:pt x="10213" y="3595"/>
                    <a:pt x="9757" y="3474"/>
                    <a:pt x="8359" y="3170"/>
                  </a:cubicBezTo>
                  <a:cubicBezTo>
                    <a:pt x="6961" y="2896"/>
                    <a:pt x="5350" y="1802"/>
                    <a:pt x="3922" y="951"/>
                  </a:cubicBezTo>
                  <a:cubicBezTo>
                    <a:pt x="2709" y="235"/>
                    <a:pt x="1860" y="1"/>
                    <a:pt x="12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8" name="Google Shape;1058;p59"/>
            <p:cNvGrpSpPr/>
            <p:nvPr/>
          </p:nvGrpSpPr>
          <p:grpSpPr>
            <a:xfrm>
              <a:off x="3468989" y="1713653"/>
              <a:ext cx="2434837" cy="2623302"/>
              <a:chOff x="3468989" y="1713653"/>
              <a:chExt cx="2434837" cy="2623302"/>
            </a:xfrm>
          </p:grpSpPr>
          <p:sp>
            <p:nvSpPr>
              <p:cNvPr id="1059" name="Google Shape;1059;p59"/>
              <p:cNvSpPr/>
              <p:nvPr/>
            </p:nvSpPr>
            <p:spPr>
              <a:xfrm>
                <a:off x="3468989" y="2213940"/>
                <a:ext cx="2434837" cy="2123015"/>
              </a:xfrm>
              <a:custGeom>
                <a:avLst/>
                <a:gdLst/>
                <a:ahLst/>
                <a:cxnLst/>
                <a:rect l="l" t="t" r="r" b="b"/>
                <a:pathLst>
                  <a:path w="68878" h="60057" extrusionOk="0">
                    <a:moveTo>
                      <a:pt x="48995" y="0"/>
                    </a:moveTo>
                    <a:cubicBezTo>
                      <a:pt x="48048" y="0"/>
                      <a:pt x="47094" y="77"/>
                      <a:pt x="46141" y="234"/>
                    </a:cubicBezTo>
                    <a:cubicBezTo>
                      <a:pt x="41673" y="964"/>
                      <a:pt x="37600" y="3365"/>
                      <a:pt x="34287" y="8137"/>
                    </a:cubicBezTo>
                    <a:cubicBezTo>
                      <a:pt x="28998" y="15797"/>
                      <a:pt x="34713" y="22940"/>
                      <a:pt x="20244" y="27317"/>
                    </a:cubicBezTo>
                    <a:cubicBezTo>
                      <a:pt x="10578" y="30235"/>
                      <a:pt x="1" y="42818"/>
                      <a:pt x="10578" y="53335"/>
                    </a:cubicBezTo>
                    <a:cubicBezTo>
                      <a:pt x="11095" y="53882"/>
                      <a:pt x="11703" y="54399"/>
                      <a:pt x="12341" y="54886"/>
                    </a:cubicBezTo>
                    <a:cubicBezTo>
                      <a:pt x="15503" y="57317"/>
                      <a:pt x="19880" y="59080"/>
                      <a:pt x="25716" y="59658"/>
                    </a:cubicBezTo>
                    <a:cubicBezTo>
                      <a:pt x="28401" y="59926"/>
                      <a:pt x="30925" y="60057"/>
                      <a:pt x="33296" y="60057"/>
                    </a:cubicBezTo>
                    <a:cubicBezTo>
                      <a:pt x="57247" y="60057"/>
                      <a:pt x="65598" y="46716"/>
                      <a:pt x="67783" y="27134"/>
                    </a:cubicBezTo>
                    <a:cubicBezTo>
                      <a:pt x="68877" y="17560"/>
                      <a:pt x="66355" y="11237"/>
                      <a:pt x="63254" y="7164"/>
                    </a:cubicBezTo>
                    <a:cubicBezTo>
                      <a:pt x="62920" y="6739"/>
                      <a:pt x="62586" y="6344"/>
                      <a:pt x="62251" y="5949"/>
                    </a:cubicBezTo>
                    <a:cubicBezTo>
                      <a:pt x="62069" y="5736"/>
                      <a:pt x="61856" y="5523"/>
                      <a:pt x="61674" y="5341"/>
                    </a:cubicBezTo>
                    <a:cubicBezTo>
                      <a:pt x="58305" y="1921"/>
                      <a:pt x="53733" y="0"/>
                      <a:pt x="489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9"/>
              <p:cNvSpPr/>
              <p:nvPr/>
            </p:nvSpPr>
            <p:spPr>
              <a:xfrm>
                <a:off x="4554234" y="2553159"/>
                <a:ext cx="349258" cy="528094"/>
              </a:xfrm>
              <a:custGeom>
                <a:avLst/>
                <a:gdLst/>
                <a:ahLst/>
                <a:cxnLst/>
                <a:rect l="l" t="t" r="r" b="b"/>
                <a:pathLst>
                  <a:path w="9880" h="14939" extrusionOk="0">
                    <a:moveTo>
                      <a:pt x="4742" y="0"/>
                    </a:moveTo>
                    <a:cubicBezTo>
                      <a:pt x="4742" y="0"/>
                      <a:pt x="0" y="11155"/>
                      <a:pt x="1703" y="13861"/>
                    </a:cubicBezTo>
                    <a:cubicBezTo>
                      <a:pt x="2149" y="14565"/>
                      <a:pt x="2709" y="14939"/>
                      <a:pt x="3321" y="14939"/>
                    </a:cubicBezTo>
                    <a:cubicBezTo>
                      <a:pt x="4292" y="14939"/>
                      <a:pt x="5395" y="13997"/>
                      <a:pt x="6384" y="11946"/>
                    </a:cubicBezTo>
                    <a:cubicBezTo>
                      <a:pt x="8602" y="7204"/>
                      <a:pt x="9879" y="2219"/>
                      <a:pt x="9879" y="2219"/>
                    </a:cubicBezTo>
                    <a:lnTo>
                      <a:pt x="474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9"/>
              <p:cNvSpPr/>
              <p:nvPr/>
            </p:nvSpPr>
            <p:spPr>
              <a:xfrm>
                <a:off x="4677782" y="2235115"/>
                <a:ext cx="271912" cy="442829"/>
              </a:xfrm>
              <a:custGeom>
                <a:avLst/>
                <a:gdLst/>
                <a:ahLst/>
                <a:cxnLst/>
                <a:rect l="l" t="t" r="r" b="b"/>
                <a:pathLst>
                  <a:path w="7692" h="12527" extrusionOk="0">
                    <a:moveTo>
                      <a:pt x="5563" y="0"/>
                    </a:moveTo>
                    <a:cubicBezTo>
                      <a:pt x="5563" y="0"/>
                      <a:pt x="4408" y="760"/>
                      <a:pt x="2767" y="3921"/>
                    </a:cubicBezTo>
                    <a:cubicBezTo>
                      <a:pt x="2706" y="4012"/>
                      <a:pt x="2676" y="4103"/>
                      <a:pt x="2615" y="4195"/>
                    </a:cubicBezTo>
                    <a:cubicBezTo>
                      <a:pt x="2311" y="4833"/>
                      <a:pt x="1946" y="5562"/>
                      <a:pt x="1612" y="6413"/>
                    </a:cubicBezTo>
                    <a:cubicBezTo>
                      <a:pt x="1551" y="6505"/>
                      <a:pt x="1521" y="6596"/>
                      <a:pt x="1490" y="6687"/>
                    </a:cubicBezTo>
                    <a:cubicBezTo>
                      <a:pt x="1247" y="7234"/>
                      <a:pt x="1034" y="7842"/>
                      <a:pt x="791" y="8480"/>
                    </a:cubicBezTo>
                    <a:cubicBezTo>
                      <a:pt x="761" y="8572"/>
                      <a:pt x="700" y="8663"/>
                      <a:pt x="670" y="8754"/>
                    </a:cubicBezTo>
                    <a:cubicBezTo>
                      <a:pt x="457" y="9362"/>
                      <a:pt x="244" y="10000"/>
                      <a:pt x="1" y="10669"/>
                    </a:cubicBezTo>
                    <a:cubicBezTo>
                      <a:pt x="1" y="10669"/>
                      <a:pt x="518" y="11490"/>
                      <a:pt x="1885" y="12037"/>
                    </a:cubicBezTo>
                    <a:cubicBezTo>
                      <a:pt x="1977" y="12097"/>
                      <a:pt x="2068" y="12128"/>
                      <a:pt x="2159" y="12158"/>
                    </a:cubicBezTo>
                    <a:cubicBezTo>
                      <a:pt x="2778" y="12355"/>
                      <a:pt x="3554" y="12526"/>
                      <a:pt x="4487" y="12526"/>
                    </a:cubicBezTo>
                    <a:cubicBezTo>
                      <a:pt x="4561" y="12526"/>
                      <a:pt x="4636" y="12525"/>
                      <a:pt x="4712" y="12523"/>
                    </a:cubicBezTo>
                    <a:cubicBezTo>
                      <a:pt x="4712" y="12523"/>
                      <a:pt x="6840" y="8328"/>
                      <a:pt x="7265" y="5441"/>
                    </a:cubicBezTo>
                    <a:cubicBezTo>
                      <a:pt x="7691" y="2553"/>
                      <a:pt x="7326" y="790"/>
                      <a:pt x="55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9"/>
              <p:cNvSpPr/>
              <p:nvPr/>
            </p:nvSpPr>
            <p:spPr>
              <a:xfrm>
                <a:off x="4598280" y="2169151"/>
                <a:ext cx="875761" cy="1226044"/>
              </a:xfrm>
              <a:custGeom>
                <a:avLst/>
                <a:gdLst/>
                <a:ahLst/>
                <a:cxnLst/>
                <a:rect l="l" t="t" r="r" b="b"/>
                <a:pathLst>
                  <a:path w="24774" h="34683" extrusionOk="0">
                    <a:moveTo>
                      <a:pt x="13953" y="0"/>
                    </a:moveTo>
                    <a:cubicBezTo>
                      <a:pt x="13863" y="0"/>
                      <a:pt x="13777" y="35"/>
                      <a:pt x="13709" y="103"/>
                    </a:cubicBezTo>
                    <a:lnTo>
                      <a:pt x="13679" y="103"/>
                    </a:lnTo>
                    <a:cubicBezTo>
                      <a:pt x="13253" y="468"/>
                      <a:pt x="12797" y="711"/>
                      <a:pt x="12341" y="833"/>
                    </a:cubicBezTo>
                    <a:cubicBezTo>
                      <a:pt x="12250" y="863"/>
                      <a:pt x="12159" y="893"/>
                      <a:pt x="12068" y="924"/>
                    </a:cubicBezTo>
                    <a:cubicBezTo>
                      <a:pt x="12007" y="954"/>
                      <a:pt x="11916" y="954"/>
                      <a:pt x="11855" y="985"/>
                    </a:cubicBezTo>
                    <a:cubicBezTo>
                      <a:pt x="11794" y="985"/>
                      <a:pt x="11703" y="1015"/>
                      <a:pt x="11642" y="1015"/>
                    </a:cubicBezTo>
                    <a:cubicBezTo>
                      <a:pt x="11460" y="1045"/>
                      <a:pt x="11308" y="1076"/>
                      <a:pt x="11125" y="1076"/>
                    </a:cubicBezTo>
                    <a:cubicBezTo>
                      <a:pt x="10366" y="1167"/>
                      <a:pt x="9575" y="1167"/>
                      <a:pt x="8937" y="1319"/>
                    </a:cubicBezTo>
                    <a:cubicBezTo>
                      <a:pt x="8815" y="1349"/>
                      <a:pt x="8724" y="1380"/>
                      <a:pt x="8663" y="1410"/>
                    </a:cubicBezTo>
                    <a:cubicBezTo>
                      <a:pt x="8329" y="1501"/>
                      <a:pt x="8056" y="1653"/>
                      <a:pt x="7812" y="1866"/>
                    </a:cubicBezTo>
                    <a:cubicBezTo>
                      <a:pt x="7660" y="1988"/>
                      <a:pt x="7539" y="2109"/>
                      <a:pt x="7448" y="2261"/>
                    </a:cubicBezTo>
                    <a:cubicBezTo>
                      <a:pt x="7326" y="2413"/>
                      <a:pt x="7235" y="2596"/>
                      <a:pt x="7144" y="2808"/>
                    </a:cubicBezTo>
                    <a:cubicBezTo>
                      <a:pt x="7113" y="2930"/>
                      <a:pt x="7083" y="3051"/>
                      <a:pt x="7022" y="3173"/>
                    </a:cubicBezTo>
                    <a:cubicBezTo>
                      <a:pt x="6961" y="3507"/>
                      <a:pt x="6900" y="3872"/>
                      <a:pt x="6870" y="4358"/>
                    </a:cubicBezTo>
                    <a:cubicBezTo>
                      <a:pt x="6870" y="4450"/>
                      <a:pt x="6870" y="4541"/>
                      <a:pt x="6840" y="4632"/>
                    </a:cubicBezTo>
                    <a:cubicBezTo>
                      <a:pt x="6779" y="5513"/>
                      <a:pt x="6748" y="6669"/>
                      <a:pt x="6597" y="8067"/>
                    </a:cubicBezTo>
                    <a:cubicBezTo>
                      <a:pt x="6566" y="8219"/>
                      <a:pt x="6536" y="8340"/>
                      <a:pt x="6536" y="8492"/>
                    </a:cubicBezTo>
                    <a:cubicBezTo>
                      <a:pt x="6414" y="9465"/>
                      <a:pt x="6232" y="10590"/>
                      <a:pt x="5958" y="11836"/>
                    </a:cubicBezTo>
                    <a:cubicBezTo>
                      <a:pt x="5928" y="11988"/>
                      <a:pt x="5897" y="12140"/>
                      <a:pt x="5867" y="12292"/>
                    </a:cubicBezTo>
                    <a:cubicBezTo>
                      <a:pt x="5867" y="12322"/>
                      <a:pt x="5867" y="12352"/>
                      <a:pt x="5837" y="12383"/>
                    </a:cubicBezTo>
                    <a:cubicBezTo>
                      <a:pt x="5776" y="12687"/>
                      <a:pt x="5715" y="13021"/>
                      <a:pt x="5624" y="13325"/>
                    </a:cubicBezTo>
                    <a:cubicBezTo>
                      <a:pt x="5593" y="13447"/>
                      <a:pt x="5563" y="13538"/>
                      <a:pt x="5563" y="13629"/>
                    </a:cubicBezTo>
                    <a:cubicBezTo>
                      <a:pt x="5502" y="13842"/>
                      <a:pt x="5441" y="14024"/>
                      <a:pt x="5381" y="14237"/>
                    </a:cubicBezTo>
                    <a:cubicBezTo>
                      <a:pt x="5350" y="14389"/>
                      <a:pt x="5320" y="14571"/>
                      <a:pt x="5259" y="14723"/>
                    </a:cubicBezTo>
                    <a:cubicBezTo>
                      <a:pt x="5229" y="14784"/>
                      <a:pt x="5229" y="14815"/>
                      <a:pt x="5229" y="14875"/>
                    </a:cubicBezTo>
                    <a:cubicBezTo>
                      <a:pt x="5198" y="14906"/>
                      <a:pt x="5198" y="14967"/>
                      <a:pt x="5168" y="15027"/>
                    </a:cubicBezTo>
                    <a:cubicBezTo>
                      <a:pt x="5077" y="15362"/>
                      <a:pt x="4955" y="15726"/>
                      <a:pt x="4864" y="16091"/>
                    </a:cubicBezTo>
                    <a:cubicBezTo>
                      <a:pt x="4742" y="16456"/>
                      <a:pt x="4621" y="16821"/>
                      <a:pt x="4499" y="17185"/>
                    </a:cubicBezTo>
                    <a:cubicBezTo>
                      <a:pt x="4469" y="17246"/>
                      <a:pt x="4469" y="17307"/>
                      <a:pt x="4438" y="17368"/>
                    </a:cubicBezTo>
                    <a:cubicBezTo>
                      <a:pt x="4408" y="17459"/>
                      <a:pt x="4378" y="17581"/>
                      <a:pt x="4347" y="17672"/>
                    </a:cubicBezTo>
                    <a:cubicBezTo>
                      <a:pt x="4256" y="17915"/>
                      <a:pt x="4165" y="18158"/>
                      <a:pt x="4074" y="18401"/>
                    </a:cubicBezTo>
                    <a:cubicBezTo>
                      <a:pt x="3739" y="19343"/>
                      <a:pt x="3192" y="20833"/>
                      <a:pt x="2554" y="22444"/>
                    </a:cubicBezTo>
                    <a:cubicBezTo>
                      <a:pt x="2523" y="22565"/>
                      <a:pt x="2463" y="22717"/>
                      <a:pt x="2402" y="22839"/>
                    </a:cubicBezTo>
                    <a:cubicBezTo>
                      <a:pt x="2007" y="23872"/>
                      <a:pt x="1551" y="24936"/>
                      <a:pt x="1125" y="25939"/>
                    </a:cubicBezTo>
                    <a:cubicBezTo>
                      <a:pt x="943" y="26365"/>
                      <a:pt x="791" y="26760"/>
                      <a:pt x="609" y="27155"/>
                    </a:cubicBezTo>
                    <a:cubicBezTo>
                      <a:pt x="578" y="27216"/>
                      <a:pt x="578" y="27246"/>
                      <a:pt x="548" y="27277"/>
                    </a:cubicBezTo>
                    <a:cubicBezTo>
                      <a:pt x="365" y="27702"/>
                      <a:pt x="183" y="28128"/>
                      <a:pt x="1" y="28462"/>
                    </a:cubicBezTo>
                    <a:cubicBezTo>
                      <a:pt x="274" y="28888"/>
                      <a:pt x="609" y="29283"/>
                      <a:pt x="1004" y="29648"/>
                    </a:cubicBezTo>
                    <a:lnTo>
                      <a:pt x="1034" y="29708"/>
                    </a:lnTo>
                    <a:cubicBezTo>
                      <a:pt x="1308" y="29952"/>
                      <a:pt x="1612" y="30225"/>
                      <a:pt x="1916" y="30499"/>
                    </a:cubicBezTo>
                    <a:cubicBezTo>
                      <a:pt x="2007" y="30590"/>
                      <a:pt x="2128" y="30681"/>
                      <a:pt x="2250" y="30772"/>
                    </a:cubicBezTo>
                    <a:cubicBezTo>
                      <a:pt x="3162" y="31471"/>
                      <a:pt x="4226" y="32110"/>
                      <a:pt x="5381" y="32687"/>
                    </a:cubicBezTo>
                    <a:cubicBezTo>
                      <a:pt x="5502" y="32748"/>
                      <a:pt x="5593" y="32778"/>
                      <a:pt x="5715" y="32839"/>
                    </a:cubicBezTo>
                    <a:cubicBezTo>
                      <a:pt x="6019" y="32991"/>
                      <a:pt x="6353" y="33113"/>
                      <a:pt x="6657" y="33234"/>
                    </a:cubicBezTo>
                    <a:cubicBezTo>
                      <a:pt x="6779" y="33295"/>
                      <a:pt x="6900" y="33325"/>
                      <a:pt x="6992" y="33386"/>
                    </a:cubicBezTo>
                    <a:cubicBezTo>
                      <a:pt x="8268" y="33842"/>
                      <a:pt x="9606" y="34207"/>
                      <a:pt x="11004" y="34450"/>
                    </a:cubicBezTo>
                    <a:cubicBezTo>
                      <a:pt x="11156" y="34480"/>
                      <a:pt x="11338" y="34480"/>
                      <a:pt x="11490" y="34511"/>
                    </a:cubicBezTo>
                    <a:cubicBezTo>
                      <a:pt x="11946" y="34572"/>
                      <a:pt x="12372" y="34632"/>
                      <a:pt x="12828" y="34663"/>
                    </a:cubicBezTo>
                    <a:lnTo>
                      <a:pt x="13253" y="34663"/>
                    </a:lnTo>
                    <a:cubicBezTo>
                      <a:pt x="13555" y="34675"/>
                      <a:pt x="13858" y="34683"/>
                      <a:pt x="14160" y="34683"/>
                    </a:cubicBezTo>
                    <a:cubicBezTo>
                      <a:pt x="14587" y="34683"/>
                      <a:pt x="15014" y="34668"/>
                      <a:pt x="15442" y="34632"/>
                    </a:cubicBezTo>
                    <a:cubicBezTo>
                      <a:pt x="16080" y="34572"/>
                      <a:pt x="16718" y="34480"/>
                      <a:pt x="17326" y="34359"/>
                    </a:cubicBezTo>
                    <a:lnTo>
                      <a:pt x="17661" y="34298"/>
                    </a:lnTo>
                    <a:cubicBezTo>
                      <a:pt x="17782" y="34268"/>
                      <a:pt x="17904" y="34237"/>
                      <a:pt x="18056" y="34207"/>
                    </a:cubicBezTo>
                    <a:lnTo>
                      <a:pt x="18086" y="34207"/>
                    </a:lnTo>
                    <a:cubicBezTo>
                      <a:pt x="18329" y="33812"/>
                      <a:pt x="18603" y="33234"/>
                      <a:pt x="18907" y="32505"/>
                    </a:cubicBezTo>
                    <a:cubicBezTo>
                      <a:pt x="18937" y="32414"/>
                      <a:pt x="18968" y="32322"/>
                      <a:pt x="19028" y="32231"/>
                    </a:cubicBezTo>
                    <a:cubicBezTo>
                      <a:pt x="19211" y="31714"/>
                      <a:pt x="19423" y="31167"/>
                      <a:pt x="19667" y="30590"/>
                    </a:cubicBezTo>
                    <a:cubicBezTo>
                      <a:pt x="19697" y="30499"/>
                      <a:pt x="19727" y="30407"/>
                      <a:pt x="19758" y="30316"/>
                    </a:cubicBezTo>
                    <a:cubicBezTo>
                      <a:pt x="20700" y="27763"/>
                      <a:pt x="21642" y="24815"/>
                      <a:pt x="22038" y="23568"/>
                    </a:cubicBezTo>
                    <a:lnTo>
                      <a:pt x="22068" y="23508"/>
                    </a:lnTo>
                    <a:cubicBezTo>
                      <a:pt x="22098" y="23356"/>
                      <a:pt x="22159" y="23204"/>
                      <a:pt x="22190" y="23052"/>
                    </a:cubicBezTo>
                    <a:cubicBezTo>
                      <a:pt x="22250" y="22809"/>
                      <a:pt x="22341" y="22596"/>
                      <a:pt x="22402" y="22353"/>
                    </a:cubicBezTo>
                    <a:cubicBezTo>
                      <a:pt x="22615" y="21532"/>
                      <a:pt x="22828" y="20711"/>
                      <a:pt x="23010" y="19860"/>
                    </a:cubicBezTo>
                    <a:cubicBezTo>
                      <a:pt x="23010" y="19769"/>
                      <a:pt x="23041" y="19647"/>
                      <a:pt x="23071" y="19556"/>
                    </a:cubicBezTo>
                    <a:cubicBezTo>
                      <a:pt x="23071" y="19526"/>
                      <a:pt x="23071" y="19526"/>
                      <a:pt x="23071" y="19495"/>
                    </a:cubicBezTo>
                    <a:cubicBezTo>
                      <a:pt x="23101" y="19404"/>
                      <a:pt x="23132" y="19283"/>
                      <a:pt x="23132" y="19161"/>
                    </a:cubicBezTo>
                    <a:cubicBezTo>
                      <a:pt x="23162" y="19100"/>
                      <a:pt x="23162" y="19040"/>
                      <a:pt x="23193" y="18979"/>
                    </a:cubicBezTo>
                    <a:cubicBezTo>
                      <a:pt x="23314" y="18340"/>
                      <a:pt x="23405" y="17733"/>
                      <a:pt x="23527" y="17094"/>
                    </a:cubicBezTo>
                    <a:cubicBezTo>
                      <a:pt x="23527" y="16973"/>
                      <a:pt x="23557" y="16881"/>
                      <a:pt x="23557" y="16790"/>
                    </a:cubicBezTo>
                    <a:cubicBezTo>
                      <a:pt x="23588" y="16608"/>
                      <a:pt x="23618" y="16426"/>
                      <a:pt x="23648" y="16274"/>
                    </a:cubicBezTo>
                    <a:cubicBezTo>
                      <a:pt x="23679" y="16152"/>
                      <a:pt x="23679" y="16030"/>
                      <a:pt x="23709" y="15909"/>
                    </a:cubicBezTo>
                    <a:cubicBezTo>
                      <a:pt x="23770" y="15483"/>
                      <a:pt x="23831" y="15058"/>
                      <a:pt x="23892" y="14632"/>
                    </a:cubicBezTo>
                    <a:cubicBezTo>
                      <a:pt x="23922" y="14511"/>
                      <a:pt x="23922" y="14419"/>
                      <a:pt x="23952" y="14298"/>
                    </a:cubicBezTo>
                    <a:cubicBezTo>
                      <a:pt x="23952" y="14267"/>
                      <a:pt x="23952" y="14237"/>
                      <a:pt x="23952" y="14207"/>
                    </a:cubicBezTo>
                    <a:cubicBezTo>
                      <a:pt x="24135" y="12991"/>
                      <a:pt x="24287" y="11745"/>
                      <a:pt x="24469" y="10438"/>
                    </a:cubicBezTo>
                    <a:cubicBezTo>
                      <a:pt x="24773" y="8310"/>
                      <a:pt x="24682" y="6608"/>
                      <a:pt x="24165" y="5331"/>
                    </a:cubicBezTo>
                    <a:cubicBezTo>
                      <a:pt x="24013" y="4997"/>
                      <a:pt x="23861" y="4723"/>
                      <a:pt x="23679" y="4480"/>
                    </a:cubicBezTo>
                    <a:cubicBezTo>
                      <a:pt x="23405" y="4055"/>
                      <a:pt x="23071" y="3751"/>
                      <a:pt x="22676" y="3507"/>
                    </a:cubicBezTo>
                    <a:cubicBezTo>
                      <a:pt x="22493" y="3386"/>
                      <a:pt x="22311" y="3325"/>
                      <a:pt x="22129" y="3234"/>
                    </a:cubicBezTo>
                    <a:lnTo>
                      <a:pt x="22068" y="3234"/>
                    </a:lnTo>
                    <a:cubicBezTo>
                      <a:pt x="21703" y="3082"/>
                      <a:pt x="21338" y="2930"/>
                      <a:pt x="21034" y="2747"/>
                    </a:cubicBezTo>
                    <a:cubicBezTo>
                      <a:pt x="20974" y="2717"/>
                      <a:pt x="20913" y="2687"/>
                      <a:pt x="20852" y="2656"/>
                    </a:cubicBezTo>
                    <a:cubicBezTo>
                      <a:pt x="20670" y="2565"/>
                      <a:pt x="20518" y="2474"/>
                      <a:pt x="20366" y="2352"/>
                    </a:cubicBezTo>
                    <a:cubicBezTo>
                      <a:pt x="20183" y="2231"/>
                      <a:pt x="20001" y="2140"/>
                      <a:pt x="19849" y="2018"/>
                    </a:cubicBezTo>
                    <a:cubicBezTo>
                      <a:pt x="19849" y="1988"/>
                      <a:pt x="19819" y="1988"/>
                      <a:pt x="19788" y="1957"/>
                    </a:cubicBezTo>
                    <a:cubicBezTo>
                      <a:pt x="19758" y="1927"/>
                      <a:pt x="19697" y="1896"/>
                      <a:pt x="19667" y="1866"/>
                    </a:cubicBezTo>
                    <a:cubicBezTo>
                      <a:pt x="19241" y="1501"/>
                      <a:pt x="18937" y="1197"/>
                      <a:pt x="18785" y="1045"/>
                    </a:cubicBezTo>
                    <a:cubicBezTo>
                      <a:pt x="18724" y="985"/>
                      <a:pt x="18664" y="954"/>
                      <a:pt x="18572" y="924"/>
                    </a:cubicBezTo>
                    <a:lnTo>
                      <a:pt x="14043" y="12"/>
                    </a:lnTo>
                    <a:cubicBezTo>
                      <a:pt x="14013" y="4"/>
                      <a:pt x="13983" y="0"/>
                      <a:pt x="1395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9"/>
              <p:cNvSpPr/>
              <p:nvPr/>
            </p:nvSpPr>
            <p:spPr>
              <a:xfrm>
                <a:off x="4355461" y="3945666"/>
                <a:ext cx="198808" cy="190218"/>
              </a:xfrm>
              <a:custGeom>
                <a:avLst/>
                <a:gdLst/>
                <a:ahLst/>
                <a:cxnLst/>
                <a:rect l="l" t="t" r="r" b="b"/>
                <a:pathLst>
                  <a:path w="5624" h="5381" extrusionOk="0">
                    <a:moveTo>
                      <a:pt x="0" y="1"/>
                    </a:moveTo>
                    <a:lnTo>
                      <a:pt x="1854" y="5381"/>
                    </a:lnTo>
                    <a:lnTo>
                      <a:pt x="5623" y="5168"/>
                    </a:lnTo>
                    <a:lnTo>
                      <a:pt x="4742" y="183"/>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9"/>
              <p:cNvSpPr/>
              <p:nvPr/>
            </p:nvSpPr>
            <p:spPr>
              <a:xfrm>
                <a:off x="4102956" y="4101206"/>
                <a:ext cx="491082" cy="234547"/>
              </a:xfrm>
              <a:custGeom>
                <a:avLst/>
                <a:gdLst/>
                <a:ahLst/>
                <a:cxnLst/>
                <a:rect l="l" t="t" r="r" b="b"/>
                <a:pathLst>
                  <a:path w="13892" h="6635" extrusionOk="0">
                    <a:moveTo>
                      <a:pt x="9093" y="1"/>
                    </a:moveTo>
                    <a:cubicBezTo>
                      <a:pt x="8939" y="1"/>
                      <a:pt x="8795" y="38"/>
                      <a:pt x="8663" y="130"/>
                    </a:cubicBezTo>
                    <a:cubicBezTo>
                      <a:pt x="8663" y="130"/>
                      <a:pt x="8298" y="403"/>
                      <a:pt x="7204" y="1346"/>
                    </a:cubicBezTo>
                    <a:cubicBezTo>
                      <a:pt x="6140" y="2318"/>
                      <a:pt x="4316" y="2926"/>
                      <a:pt x="2766" y="3564"/>
                    </a:cubicBezTo>
                    <a:cubicBezTo>
                      <a:pt x="760" y="4385"/>
                      <a:pt x="183" y="5206"/>
                      <a:pt x="91" y="5783"/>
                    </a:cubicBezTo>
                    <a:cubicBezTo>
                      <a:pt x="0" y="6239"/>
                      <a:pt x="183" y="6513"/>
                      <a:pt x="183" y="6513"/>
                    </a:cubicBezTo>
                    <a:lnTo>
                      <a:pt x="13617" y="6634"/>
                    </a:lnTo>
                    <a:cubicBezTo>
                      <a:pt x="13709" y="6452"/>
                      <a:pt x="13769" y="6209"/>
                      <a:pt x="13800" y="5874"/>
                    </a:cubicBezTo>
                    <a:cubicBezTo>
                      <a:pt x="13891" y="4750"/>
                      <a:pt x="13557" y="2926"/>
                      <a:pt x="13374" y="1801"/>
                    </a:cubicBezTo>
                    <a:cubicBezTo>
                      <a:pt x="13374" y="1650"/>
                      <a:pt x="13344" y="1528"/>
                      <a:pt x="13344" y="1406"/>
                    </a:cubicBezTo>
                    <a:cubicBezTo>
                      <a:pt x="13314" y="1224"/>
                      <a:pt x="13283" y="1072"/>
                      <a:pt x="13283" y="950"/>
                    </a:cubicBezTo>
                    <a:cubicBezTo>
                      <a:pt x="13306" y="238"/>
                      <a:pt x="12825" y="151"/>
                      <a:pt x="12589" y="151"/>
                    </a:cubicBezTo>
                    <a:cubicBezTo>
                      <a:pt x="12513" y="151"/>
                      <a:pt x="12462" y="160"/>
                      <a:pt x="12462" y="160"/>
                    </a:cubicBezTo>
                    <a:cubicBezTo>
                      <a:pt x="12105" y="509"/>
                      <a:pt x="11738" y="630"/>
                      <a:pt x="11374" y="630"/>
                    </a:cubicBezTo>
                    <a:cubicBezTo>
                      <a:pt x="10544" y="630"/>
                      <a:pt x="9731" y="1"/>
                      <a:pt x="90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9"/>
              <p:cNvSpPr/>
              <p:nvPr/>
            </p:nvSpPr>
            <p:spPr>
              <a:xfrm>
                <a:off x="4163121" y="3125899"/>
                <a:ext cx="696289" cy="911146"/>
              </a:xfrm>
              <a:custGeom>
                <a:avLst/>
                <a:gdLst/>
                <a:ahLst/>
                <a:cxnLst/>
                <a:rect l="l" t="t" r="r" b="b"/>
                <a:pathLst>
                  <a:path w="19697" h="25775" extrusionOk="0">
                    <a:moveTo>
                      <a:pt x="10539" y="0"/>
                    </a:moveTo>
                    <a:cubicBezTo>
                      <a:pt x="7112" y="0"/>
                      <a:pt x="1144" y="536"/>
                      <a:pt x="669" y="4224"/>
                    </a:cubicBezTo>
                    <a:cubicBezTo>
                      <a:pt x="0" y="9422"/>
                      <a:pt x="6049" y="25410"/>
                      <a:pt x="6049" y="25410"/>
                    </a:cubicBezTo>
                    <a:lnTo>
                      <a:pt x="10669" y="25774"/>
                    </a:lnTo>
                    <a:lnTo>
                      <a:pt x="10578" y="17020"/>
                    </a:lnTo>
                    <a:cubicBezTo>
                      <a:pt x="10457" y="12127"/>
                      <a:pt x="10578" y="9452"/>
                      <a:pt x="9393" y="7020"/>
                    </a:cubicBezTo>
                    <a:lnTo>
                      <a:pt x="9393" y="7020"/>
                    </a:lnTo>
                    <a:lnTo>
                      <a:pt x="19028" y="7963"/>
                    </a:lnTo>
                    <a:cubicBezTo>
                      <a:pt x="19028" y="7963"/>
                      <a:pt x="19697" y="1944"/>
                      <a:pt x="12919" y="90"/>
                    </a:cubicBezTo>
                    <a:cubicBezTo>
                      <a:pt x="12919" y="90"/>
                      <a:pt x="11942" y="0"/>
                      <a:pt x="105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9"/>
              <p:cNvSpPr/>
              <p:nvPr/>
            </p:nvSpPr>
            <p:spPr>
              <a:xfrm>
                <a:off x="3583982" y="3625465"/>
                <a:ext cx="223518" cy="236421"/>
              </a:xfrm>
              <a:custGeom>
                <a:avLst/>
                <a:gdLst/>
                <a:ahLst/>
                <a:cxnLst/>
                <a:rect l="l" t="t" r="r" b="b"/>
                <a:pathLst>
                  <a:path w="6323" h="6688" extrusionOk="0">
                    <a:moveTo>
                      <a:pt x="3891" y="1"/>
                    </a:moveTo>
                    <a:lnTo>
                      <a:pt x="0" y="3831"/>
                    </a:lnTo>
                    <a:lnTo>
                      <a:pt x="2432" y="6688"/>
                    </a:lnTo>
                    <a:lnTo>
                      <a:pt x="6322" y="3800"/>
                    </a:lnTo>
                    <a:lnTo>
                      <a:pt x="38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9"/>
              <p:cNvSpPr/>
              <p:nvPr/>
            </p:nvSpPr>
            <p:spPr>
              <a:xfrm>
                <a:off x="3630185" y="3075808"/>
                <a:ext cx="1613904" cy="740971"/>
              </a:xfrm>
              <a:custGeom>
                <a:avLst/>
                <a:gdLst/>
                <a:ahLst/>
                <a:cxnLst/>
                <a:rect l="l" t="t" r="r" b="b"/>
                <a:pathLst>
                  <a:path w="45655" h="20961" extrusionOk="0">
                    <a:moveTo>
                      <a:pt x="21958" y="0"/>
                    </a:moveTo>
                    <a:cubicBezTo>
                      <a:pt x="21803" y="0"/>
                      <a:pt x="21657" y="6"/>
                      <a:pt x="21520" y="18"/>
                    </a:cubicBezTo>
                    <a:cubicBezTo>
                      <a:pt x="16201" y="474"/>
                      <a:pt x="0" y="17495"/>
                      <a:pt x="0" y="17495"/>
                    </a:cubicBezTo>
                    <a:lnTo>
                      <a:pt x="3252" y="20960"/>
                    </a:lnTo>
                    <a:cubicBezTo>
                      <a:pt x="3252" y="20960"/>
                      <a:pt x="6991" y="18924"/>
                      <a:pt x="11611" y="16553"/>
                    </a:cubicBezTo>
                    <a:cubicBezTo>
                      <a:pt x="16201" y="14182"/>
                      <a:pt x="20700" y="11143"/>
                      <a:pt x="22918" y="8559"/>
                    </a:cubicBezTo>
                    <a:cubicBezTo>
                      <a:pt x="22918" y="8559"/>
                      <a:pt x="32736" y="16158"/>
                      <a:pt x="39059" y="16492"/>
                    </a:cubicBezTo>
                    <a:cubicBezTo>
                      <a:pt x="39187" y="16499"/>
                      <a:pt x="39313" y="16503"/>
                      <a:pt x="39437" y="16503"/>
                    </a:cubicBezTo>
                    <a:cubicBezTo>
                      <a:pt x="41884" y="16503"/>
                      <a:pt x="43359" y="15100"/>
                      <a:pt x="44256" y="13422"/>
                    </a:cubicBezTo>
                    <a:cubicBezTo>
                      <a:pt x="44408" y="13179"/>
                      <a:pt x="44530" y="12905"/>
                      <a:pt x="44651" y="12632"/>
                    </a:cubicBezTo>
                    <a:cubicBezTo>
                      <a:pt x="45563" y="10474"/>
                      <a:pt x="45654" y="8225"/>
                      <a:pt x="45654" y="8225"/>
                    </a:cubicBezTo>
                    <a:cubicBezTo>
                      <a:pt x="45654" y="8225"/>
                      <a:pt x="27821" y="0"/>
                      <a:pt x="219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9"/>
              <p:cNvSpPr/>
              <p:nvPr/>
            </p:nvSpPr>
            <p:spPr>
              <a:xfrm>
                <a:off x="5372975" y="2648780"/>
                <a:ext cx="270816" cy="527104"/>
              </a:xfrm>
              <a:custGeom>
                <a:avLst/>
                <a:gdLst/>
                <a:ahLst/>
                <a:cxnLst/>
                <a:rect l="l" t="t" r="r" b="b"/>
                <a:pathLst>
                  <a:path w="7661" h="14911" extrusionOk="0">
                    <a:moveTo>
                      <a:pt x="5472" y="0"/>
                    </a:moveTo>
                    <a:lnTo>
                      <a:pt x="1" y="1003"/>
                    </a:lnTo>
                    <a:cubicBezTo>
                      <a:pt x="1" y="1003"/>
                      <a:pt x="123" y="6171"/>
                      <a:pt x="1278" y="11277"/>
                    </a:cubicBezTo>
                    <a:cubicBezTo>
                      <a:pt x="1817" y="13744"/>
                      <a:pt x="2822" y="14911"/>
                      <a:pt x="3899" y="14911"/>
                    </a:cubicBezTo>
                    <a:cubicBezTo>
                      <a:pt x="4401" y="14911"/>
                      <a:pt x="4919" y="14657"/>
                      <a:pt x="5411" y="14165"/>
                    </a:cubicBezTo>
                    <a:cubicBezTo>
                      <a:pt x="7661" y="11885"/>
                      <a:pt x="5472" y="1"/>
                      <a:pt x="54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59"/>
              <p:cNvSpPr/>
              <p:nvPr/>
            </p:nvSpPr>
            <p:spPr>
              <a:xfrm>
                <a:off x="5053871" y="3000265"/>
                <a:ext cx="553404" cy="204535"/>
              </a:xfrm>
              <a:custGeom>
                <a:avLst/>
                <a:gdLst/>
                <a:ahLst/>
                <a:cxnLst/>
                <a:rect l="l" t="t" r="r" b="b"/>
                <a:pathLst>
                  <a:path w="15655" h="5786" extrusionOk="0">
                    <a:moveTo>
                      <a:pt x="11666" y="0"/>
                    </a:moveTo>
                    <a:cubicBezTo>
                      <a:pt x="10010" y="0"/>
                      <a:pt x="8163" y="333"/>
                      <a:pt x="6779" y="605"/>
                    </a:cubicBezTo>
                    <a:cubicBezTo>
                      <a:pt x="5593" y="848"/>
                      <a:pt x="2949" y="969"/>
                      <a:pt x="760" y="1152"/>
                    </a:cubicBezTo>
                    <a:cubicBezTo>
                      <a:pt x="92" y="2185"/>
                      <a:pt x="0" y="3583"/>
                      <a:pt x="456" y="4708"/>
                    </a:cubicBezTo>
                    <a:cubicBezTo>
                      <a:pt x="2648" y="5190"/>
                      <a:pt x="6481" y="5786"/>
                      <a:pt x="9596" y="5786"/>
                    </a:cubicBezTo>
                    <a:cubicBezTo>
                      <a:pt x="10412" y="5786"/>
                      <a:pt x="11179" y="5745"/>
                      <a:pt x="11855" y="5650"/>
                    </a:cubicBezTo>
                    <a:cubicBezTo>
                      <a:pt x="13192" y="5468"/>
                      <a:pt x="14043" y="4799"/>
                      <a:pt x="14560" y="4070"/>
                    </a:cubicBezTo>
                    <a:cubicBezTo>
                      <a:pt x="15654" y="2489"/>
                      <a:pt x="14682" y="270"/>
                      <a:pt x="12767" y="57"/>
                    </a:cubicBezTo>
                    <a:cubicBezTo>
                      <a:pt x="12415" y="18"/>
                      <a:pt x="12045" y="0"/>
                      <a:pt x="116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59"/>
              <p:cNvSpPr/>
              <p:nvPr/>
            </p:nvSpPr>
            <p:spPr>
              <a:xfrm>
                <a:off x="4946407" y="3021581"/>
                <a:ext cx="166605" cy="54863"/>
              </a:xfrm>
              <a:custGeom>
                <a:avLst/>
                <a:gdLst/>
                <a:ahLst/>
                <a:cxnLst/>
                <a:rect l="l" t="t" r="r" b="b"/>
                <a:pathLst>
                  <a:path w="4713" h="1552" extrusionOk="0">
                    <a:moveTo>
                      <a:pt x="2754" y="0"/>
                    </a:moveTo>
                    <a:cubicBezTo>
                      <a:pt x="1988" y="0"/>
                      <a:pt x="1219" y="94"/>
                      <a:pt x="913" y="427"/>
                    </a:cubicBezTo>
                    <a:cubicBezTo>
                      <a:pt x="183" y="1157"/>
                      <a:pt x="1" y="1552"/>
                      <a:pt x="1" y="1552"/>
                    </a:cubicBezTo>
                    <a:lnTo>
                      <a:pt x="4712" y="154"/>
                    </a:lnTo>
                    <a:cubicBezTo>
                      <a:pt x="4712" y="154"/>
                      <a:pt x="3735" y="0"/>
                      <a:pt x="27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59"/>
              <p:cNvSpPr/>
              <p:nvPr/>
            </p:nvSpPr>
            <p:spPr>
              <a:xfrm>
                <a:off x="4844351" y="3024233"/>
                <a:ext cx="356752" cy="206550"/>
              </a:xfrm>
              <a:custGeom>
                <a:avLst/>
                <a:gdLst/>
                <a:ahLst/>
                <a:cxnLst/>
                <a:rect l="l" t="t" r="r" b="b"/>
                <a:pathLst>
                  <a:path w="10092" h="5843" extrusionOk="0">
                    <a:moveTo>
                      <a:pt x="7200" y="0"/>
                    </a:moveTo>
                    <a:cubicBezTo>
                      <a:pt x="7100" y="0"/>
                      <a:pt x="7000" y="6"/>
                      <a:pt x="6900" y="18"/>
                    </a:cubicBezTo>
                    <a:cubicBezTo>
                      <a:pt x="5897" y="109"/>
                      <a:pt x="4438" y="322"/>
                      <a:pt x="3283" y="778"/>
                    </a:cubicBezTo>
                    <a:cubicBezTo>
                      <a:pt x="1490" y="1477"/>
                      <a:pt x="0" y="3209"/>
                      <a:pt x="335" y="3696"/>
                    </a:cubicBezTo>
                    <a:cubicBezTo>
                      <a:pt x="371" y="3745"/>
                      <a:pt x="417" y="3767"/>
                      <a:pt x="471" y="3767"/>
                    </a:cubicBezTo>
                    <a:cubicBezTo>
                      <a:pt x="922" y="3767"/>
                      <a:pt x="1956" y="2261"/>
                      <a:pt x="2797" y="2206"/>
                    </a:cubicBezTo>
                    <a:lnTo>
                      <a:pt x="2797" y="2206"/>
                    </a:lnTo>
                    <a:cubicBezTo>
                      <a:pt x="2797" y="2206"/>
                      <a:pt x="183" y="3908"/>
                      <a:pt x="335" y="4577"/>
                    </a:cubicBezTo>
                    <a:cubicBezTo>
                      <a:pt x="353" y="4689"/>
                      <a:pt x="407" y="4736"/>
                      <a:pt x="489" y="4736"/>
                    </a:cubicBezTo>
                    <a:cubicBezTo>
                      <a:pt x="944" y="4736"/>
                      <a:pt x="2255" y="3273"/>
                      <a:pt x="3131" y="3118"/>
                    </a:cubicBezTo>
                    <a:lnTo>
                      <a:pt x="3131" y="3118"/>
                    </a:lnTo>
                    <a:cubicBezTo>
                      <a:pt x="3131" y="3118"/>
                      <a:pt x="730" y="4851"/>
                      <a:pt x="1003" y="5185"/>
                    </a:cubicBezTo>
                    <a:cubicBezTo>
                      <a:pt x="1066" y="5267"/>
                      <a:pt x="1142" y="5301"/>
                      <a:pt x="1230" y="5301"/>
                    </a:cubicBezTo>
                    <a:cubicBezTo>
                      <a:pt x="1699" y="5301"/>
                      <a:pt x="2509" y="4315"/>
                      <a:pt x="3405" y="4212"/>
                    </a:cubicBezTo>
                    <a:lnTo>
                      <a:pt x="3405" y="4212"/>
                    </a:lnTo>
                    <a:cubicBezTo>
                      <a:pt x="3404" y="4212"/>
                      <a:pt x="1672" y="5276"/>
                      <a:pt x="1854" y="5763"/>
                    </a:cubicBezTo>
                    <a:cubicBezTo>
                      <a:pt x="1879" y="5818"/>
                      <a:pt x="1929" y="5843"/>
                      <a:pt x="2002" y="5843"/>
                    </a:cubicBezTo>
                    <a:cubicBezTo>
                      <a:pt x="2528" y="5843"/>
                      <a:pt x="4206" y="4534"/>
                      <a:pt x="5296" y="4534"/>
                    </a:cubicBezTo>
                    <a:cubicBezTo>
                      <a:pt x="5356" y="4534"/>
                      <a:pt x="5415" y="4538"/>
                      <a:pt x="5471" y="4547"/>
                    </a:cubicBezTo>
                    <a:cubicBezTo>
                      <a:pt x="6121" y="4644"/>
                      <a:pt x="6710" y="4776"/>
                      <a:pt x="7252" y="4776"/>
                    </a:cubicBezTo>
                    <a:cubicBezTo>
                      <a:pt x="7724" y="4776"/>
                      <a:pt x="8161" y="4676"/>
                      <a:pt x="8572" y="4364"/>
                    </a:cubicBezTo>
                    <a:cubicBezTo>
                      <a:pt x="9241" y="3878"/>
                      <a:pt x="10092" y="2662"/>
                      <a:pt x="9423" y="1355"/>
                    </a:cubicBezTo>
                    <a:cubicBezTo>
                      <a:pt x="9011" y="504"/>
                      <a:pt x="8128" y="0"/>
                      <a:pt x="72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59"/>
              <p:cNvSpPr/>
              <p:nvPr/>
            </p:nvSpPr>
            <p:spPr>
              <a:xfrm>
                <a:off x="5406310" y="2422045"/>
                <a:ext cx="152606" cy="154267"/>
              </a:xfrm>
              <a:custGeom>
                <a:avLst/>
                <a:gdLst/>
                <a:ahLst/>
                <a:cxnLst/>
                <a:rect l="l" t="t" r="r" b="b"/>
                <a:pathLst>
                  <a:path w="4317" h="4364" extrusionOk="0">
                    <a:moveTo>
                      <a:pt x="3009" y="1"/>
                    </a:moveTo>
                    <a:cubicBezTo>
                      <a:pt x="2462" y="335"/>
                      <a:pt x="1976" y="730"/>
                      <a:pt x="1550" y="1186"/>
                    </a:cubicBezTo>
                    <a:cubicBezTo>
                      <a:pt x="1064" y="1673"/>
                      <a:pt x="608" y="2220"/>
                      <a:pt x="335" y="2888"/>
                    </a:cubicBezTo>
                    <a:cubicBezTo>
                      <a:pt x="183" y="3284"/>
                      <a:pt x="0" y="3861"/>
                      <a:pt x="395" y="4195"/>
                    </a:cubicBezTo>
                    <a:cubicBezTo>
                      <a:pt x="530" y="4318"/>
                      <a:pt x="701" y="4363"/>
                      <a:pt x="883" y="4363"/>
                    </a:cubicBezTo>
                    <a:cubicBezTo>
                      <a:pt x="1197" y="4363"/>
                      <a:pt x="1544" y="4231"/>
                      <a:pt x="1794" y="4135"/>
                    </a:cubicBezTo>
                    <a:cubicBezTo>
                      <a:pt x="2553" y="3891"/>
                      <a:pt x="3222" y="3496"/>
                      <a:pt x="3891" y="3071"/>
                    </a:cubicBezTo>
                    <a:cubicBezTo>
                      <a:pt x="4043" y="2980"/>
                      <a:pt x="4164" y="2888"/>
                      <a:pt x="4316" y="2797"/>
                    </a:cubicBezTo>
                    <a:cubicBezTo>
                      <a:pt x="4286" y="2706"/>
                      <a:pt x="4256" y="2615"/>
                      <a:pt x="4195" y="2524"/>
                    </a:cubicBezTo>
                    <a:cubicBezTo>
                      <a:pt x="3283" y="3132"/>
                      <a:pt x="2280" y="3770"/>
                      <a:pt x="1216" y="4013"/>
                    </a:cubicBezTo>
                    <a:cubicBezTo>
                      <a:pt x="1094" y="4043"/>
                      <a:pt x="973" y="4074"/>
                      <a:pt x="851" y="4074"/>
                    </a:cubicBezTo>
                    <a:cubicBezTo>
                      <a:pt x="365" y="3983"/>
                      <a:pt x="456" y="3588"/>
                      <a:pt x="517" y="3284"/>
                    </a:cubicBezTo>
                    <a:cubicBezTo>
                      <a:pt x="608" y="2980"/>
                      <a:pt x="760" y="2676"/>
                      <a:pt x="912" y="2402"/>
                    </a:cubicBezTo>
                    <a:cubicBezTo>
                      <a:pt x="1216" y="1946"/>
                      <a:pt x="1642" y="1490"/>
                      <a:pt x="2037" y="1125"/>
                    </a:cubicBezTo>
                    <a:cubicBezTo>
                      <a:pt x="2401" y="791"/>
                      <a:pt x="2766" y="518"/>
                      <a:pt x="3161" y="244"/>
                    </a:cubicBezTo>
                    <a:cubicBezTo>
                      <a:pt x="3101" y="153"/>
                      <a:pt x="3040" y="92"/>
                      <a:pt x="30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59"/>
              <p:cNvSpPr/>
              <p:nvPr/>
            </p:nvSpPr>
            <p:spPr>
              <a:xfrm>
                <a:off x="5146275" y="1953587"/>
                <a:ext cx="171942" cy="163352"/>
              </a:xfrm>
              <a:custGeom>
                <a:avLst/>
                <a:gdLst/>
                <a:ahLst/>
                <a:cxnLst/>
                <a:rect l="l" t="t" r="r" b="b"/>
                <a:pathLst>
                  <a:path w="4864" h="4621" extrusionOk="0">
                    <a:moveTo>
                      <a:pt x="2493" y="0"/>
                    </a:moveTo>
                    <a:cubicBezTo>
                      <a:pt x="0" y="61"/>
                      <a:pt x="548" y="3861"/>
                      <a:pt x="548" y="3861"/>
                    </a:cubicBezTo>
                    <a:cubicBezTo>
                      <a:pt x="548" y="3861"/>
                      <a:pt x="1308" y="4621"/>
                      <a:pt x="2271" y="4621"/>
                    </a:cubicBezTo>
                    <a:cubicBezTo>
                      <a:pt x="2479" y="4621"/>
                      <a:pt x="2697" y="4585"/>
                      <a:pt x="2918" y="4499"/>
                    </a:cubicBezTo>
                    <a:cubicBezTo>
                      <a:pt x="4165" y="4043"/>
                      <a:pt x="2493" y="2615"/>
                      <a:pt x="2493" y="2614"/>
                    </a:cubicBezTo>
                    <a:lnTo>
                      <a:pt x="2493" y="2614"/>
                    </a:lnTo>
                    <a:cubicBezTo>
                      <a:pt x="2493" y="2614"/>
                      <a:pt x="2753" y="2684"/>
                      <a:pt x="3082" y="2684"/>
                    </a:cubicBezTo>
                    <a:cubicBezTo>
                      <a:pt x="3507" y="2684"/>
                      <a:pt x="4046" y="2568"/>
                      <a:pt x="4286" y="2037"/>
                    </a:cubicBezTo>
                    <a:cubicBezTo>
                      <a:pt x="4864" y="669"/>
                      <a:pt x="2493" y="0"/>
                      <a:pt x="24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59"/>
              <p:cNvSpPr/>
              <p:nvPr/>
            </p:nvSpPr>
            <p:spPr>
              <a:xfrm>
                <a:off x="4815329" y="1713653"/>
                <a:ext cx="508262" cy="361595"/>
              </a:xfrm>
              <a:custGeom>
                <a:avLst/>
                <a:gdLst/>
                <a:ahLst/>
                <a:cxnLst/>
                <a:rect l="l" t="t" r="r" b="b"/>
                <a:pathLst>
                  <a:path w="14378" h="10229" extrusionOk="0">
                    <a:moveTo>
                      <a:pt x="10208" y="0"/>
                    </a:moveTo>
                    <a:cubicBezTo>
                      <a:pt x="9201" y="0"/>
                      <a:pt x="8603" y="955"/>
                      <a:pt x="8603" y="955"/>
                    </a:cubicBezTo>
                    <a:cubicBezTo>
                      <a:pt x="8603" y="955"/>
                      <a:pt x="8012" y="222"/>
                      <a:pt x="6999" y="222"/>
                    </a:cubicBezTo>
                    <a:cubicBezTo>
                      <a:pt x="6774" y="222"/>
                      <a:pt x="6527" y="258"/>
                      <a:pt x="6262" y="347"/>
                    </a:cubicBezTo>
                    <a:cubicBezTo>
                      <a:pt x="5168" y="712"/>
                      <a:pt x="4985" y="1411"/>
                      <a:pt x="4985" y="1411"/>
                    </a:cubicBezTo>
                    <a:cubicBezTo>
                      <a:pt x="4985" y="1411"/>
                      <a:pt x="3610" y="422"/>
                      <a:pt x="2344" y="422"/>
                    </a:cubicBezTo>
                    <a:cubicBezTo>
                      <a:pt x="1767" y="422"/>
                      <a:pt x="1212" y="628"/>
                      <a:pt x="821" y="1228"/>
                    </a:cubicBezTo>
                    <a:cubicBezTo>
                      <a:pt x="61" y="2414"/>
                      <a:pt x="1612" y="4420"/>
                      <a:pt x="1612" y="4420"/>
                    </a:cubicBezTo>
                    <a:cubicBezTo>
                      <a:pt x="1612" y="4420"/>
                      <a:pt x="1" y="4541"/>
                      <a:pt x="153" y="6152"/>
                    </a:cubicBezTo>
                    <a:cubicBezTo>
                      <a:pt x="305" y="7824"/>
                      <a:pt x="2371" y="8371"/>
                      <a:pt x="2371" y="8371"/>
                    </a:cubicBezTo>
                    <a:cubicBezTo>
                      <a:pt x="2371" y="8371"/>
                      <a:pt x="2168" y="10229"/>
                      <a:pt x="3832" y="10229"/>
                    </a:cubicBezTo>
                    <a:cubicBezTo>
                      <a:pt x="3871" y="10229"/>
                      <a:pt x="3911" y="10228"/>
                      <a:pt x="3952" y="10225"/>
                    </a:cubicBezTo>
                    <a:cubicBezTo>
                      <a:pt x="4651" y="10196"/>
                      <a:pt x="10003" y="6739"/>
                      <a:pt x="12298" y="6739"/>
                    </a:cubicBezTo>
                    <a:cubicBezTo>
                      <a:pt x="12400" y="6739"/>
                      <a:pt x="12495" y="6746"/>
                      <a:pt x="12584" y="6760"/>
                    </a:cubicBezTo>
                    <a:cubicBezTo>
                      <a:pt x="12584" y="6760"/>
                      <a:pt x="14378" y="4541"/>
                      <a:pt x="13739" y="3447"/>
                    </a:cubicBezTo>
                    <a:cubicBezTo>
                      <a:pt x="13276" y="2631"/>
                      <a:pt x="12429" y="2519"/>
                      <a:pt x="11999" y="2519"/>
                    </a:cubicBezTo>
                    <a:cubicBezTo>
                      <a:pt x="11836" y="2519"/>
                      <a:pt x="11733" y="2535"/>
                      <a:pt x="11733" y="2535"/>
                    </a:cubicBezTo>
                    <a:cubicBezTo>
                      <a:pt x="11733" y="2535"/>
                      <a:pt x="12311" y="894"/>
                      <a:pt x="11125" y="256"/>
                    </a:cubicBezTo>
                    <a:cubicBezTo>
                      <a:pt x="10792" y="72"/>
                      <a:pt x="10484" y="0"/>
                      <a:pt x="102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9"/>
              <p:cNvSpPr/>
              <p:nvPr/>
            </p:nvSpPr>
            <p:spPr>
              <a:xfrm>
                <a:off x="4405940" y="3063542"/>
                <a:ext cx="650122" cy="218569"/>
              </a:xfrm>
              <a:custGeom>
                <a:avLst/>
                <a:gdLst/>
                <a:ahLst/>
                <a:cxnLst/>
                <a:rect l="l" t="t" r="r" b="b"/>
                <a:pathLst>
                  <a:path w="18391" h="6183" extrusionOk="0">
                    <a:moveTo>
                      <a:pt x="578" y="0"/>
                    </a:moveTo>
                    <a:cubicBezTo>
                      <a:pt x="548" y="0"/>
                      <a:pt x="487" y="0"/>
                      <a:pt x="487" y="61"/>
                    </a:cubicBezTo>
                    <a:lnTo>
                      <a:pt x="1" y="2219"/>
                    </a:lnTo>
                    <a:cubicBezTo>
                      <a:pt x="1" y="2280"/>
                      <a:pt x="31" y="2310"/>
                      <a:pt x="92" y="2340"/>
                    </a:cubicBezTo>
                    <a:lnTo>
                      <a:pt x="17813" y="6170"/>
                    </a:lnTo>
                    <a:cubicBezTo>
                      <a:pt x="17829" y="6178"/>
                      <a:pt x="17843" y="6182"/>
                      <a:pt x="17856" y="6182"/>
                    </a:cubicBezTo>
                    <a:cubicBezTo>
                      <a:pt x="17890" y="6182"/>
                      <a:pt x="17912" y="6154"/>
                      <a:pt x="17934" y="6110"/>
                    </a:cubicBezTo>
                    <a:lnTo>
                      <a:pt x="18390" y="3951"/>
                    </a:lnTo>
                    <a:cubicBezTo>
                      <a:pt x="18390" y="3891"/>
                      <a:pt x="18360" y="3860"/>
                      <a:pt x="18329" y="3830"/>
                    </a:cubicBezTo>
                    <a:lnTo>
                      <a:pt x="5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59"/>
              <p:cNvSpPr/>
              <p:nvPr/>
            </p:nvSpPr>
            <p:spPr>
              <a:xfrm>
                <a:off x="4273908" y="2565991"/>
                <a:ext cx="403909" cy="638315"/>
              </a:xfrm>
              <a:custGeom>
                <a:avLst/>
                <a:gdLst/>
                <a:ahLst/>
                <a:cxnLst/>
                <a:rect l="l" t="t" r="r" b="b"/>
                <a:pathLst>
                  <a:path w="11426" h="18057" extrusionOk="0">
                    <a:moveTo>
                      <a:pt x="1265" y="1"/>
                    </a:moveTo>
                    <a:cubicBezTo>
                      <a:pt x="567" y="1"/>
                      <a:pt x="1" y="580"/>
                      <a:pt x="28" y="1278"/>
                    </a:cubicBezTo>
                    <a:lnTo>
                      <a:pt x="666" y="14561"/>
                    </a:lnTo>
                    <a:cubicBezTo>
                      <a:pt x="696" y="15260"/>
                      <a:pt x="1183" y="15838"/>
                      <a:pt x="1851" y="15990"/>
                    </a:cubicBezTo>
                    <a:lnTo>
                      <a:pt x="11426" y="18057"/>
                    </a:lnTo>
                    <a:lnTo>
                      <a:pt x="11426" y="18057"/>
                    </a:lnTo>
                    <a:lnTo>
                      <a:pt x="10514" y="2889"/>
                    </a:lnTo>
                    <a:cubicBezTo>
                      <a:pt x="10484" y="2342"/>
                      <a:pt x="10089" y="1886"/>
                      <a:pt x="9541" y="1765"/>
                    </a:cubicBezTo>
                    <a:lnTo>
                      <a:pt x="1547" y="32"/>
                    </a:lnTo>
                    <a:cubicBezTo>
                      <a:pt x="1452" y="11"/>
                      <a:pt x="1357" y="1"/>
                      <a:pt x="1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59"/>
              <p:cNvSpPr/>
              <p:nvPr/>
            </p:nvSpPr>
            <p:spPr>
              <a:xfrm>
                <a:off x="4611183" y="2628348"/>
                <a:ext cx="98874" cy="578114"/>
              </a:xfrm>
              <a:custGeom>
                <a:avLst/>
                <a:gdLst/>
                <a:ahLst/>
                <a:cxnLst/>
                <a:rect l="l" t="t" r="r" b="b"/>
                <a:pathLst>
                  <a:path w="2797" h="16354" extrusionOk="0">
                    <a:moveTo>
                      <a:pt x="0" y="1"/>
                    </a:moveTo>
                    <a:lnTo>
                      <a:pt x="0" y="1"/>
                    </a:lnTo>
                    <a:cubicBezTo>
                      <a:pt x="548" y="122"/>
                      <a:pt x="943" y="578"/>
                      <a:pt x="973" y="1125"/>
                    </a:cubicBezTo>
                    <a:lnTo>
                      <a:pt x="1885" y="16171"/>
                    </a:lnTo>
                    <a:lnTo>
                      <a:pt x="2797" y="16354"/>
                    </a:lnTo>
                    <a:lnTo>
                      <a:pt x="1885" y="1338"/>
                    </a:lnTo>
                    <a:cubicBezTo>
                      <a:pt x="1855" y="791"/>
                      <a:pt x="1459" y="305"/>
                      <a:pt x="912" y="183"/>
                    </a:cubicBezTo>
                    <a:lnTo>
                      <a:pt x="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59"/>
              <p:cNvSpPr/>
              <p:nvPr/>
            </p:nvSpPr>
            <p:spPr>
              <a:xfrm>
                <a:off x="5280570" y="2293124"/>
                <a:ext cx="326705" cy="445445"/>
              </a:xfrm>
              <a:custGeom>
                <a:avLst/>
                <a:gdLst/>
                <a:ahLst/>
                <a:cxnLst/>
                <a:rect l="l" t="t" r="r" b="b"/>
                <a:pathLst>
                  <a:path w="9242" h="12601" extrusionOk="0">
                    <a:moveTo>
                      <a:pt x="3314" y="0"/>
                    </a:moveTo>
                    <a:cubicBezTo>
                      <a:pt x="1460" y="578"/>
                      <a:pt x="1" y="2280"/>
                      <a:pt x="62" y="5198"/>
                    </a:cubicBezTo>
                    <a:cubicBezTo>
                      <a:pt x="62" y="5867"/>
                      <a:pt x="183" y="6657"/>
                      <a:pt x="305" y="7417"/>
                    </a:cubicBezTo>
                    <a:cubicBezTo>
                      <a:pt x="335" y="7538"/>
                      <a:pt x="366" y="7630"/>
                      <a:pt x="366" y="7721"/>
                    </a:cubicBezTo>
                    <a:cubicBezTo>
                      <a:pt x="518" y="8420"/>
                      <a:pt x="700" y="9119"/>
                      <a:pt x="852" y="9757"/>
                    </a:cubicBezTo>
                    <a:cubicBezTo>
                      <a:pt x="913" y="9879"/>
                      <a:pt x="943" y="10001"/>
                      <a:pt x="974" y="10122"/>
                    </a:cubicBezTo>
                    <a:cubicBezTo>
                      <a:pt x="1369" y="11490"/>
                      <a:pt x="1733" y="12523"/>
                      <a:pt x="1733" y="12523"/>
                    </a:cubicBezTo>
                    <a:cubicBezTo>
                      <a:pt x="2150" y="12577"/>
                      <a:pt x="2573" y="12601"/>
                      <a:pt x="2995" y="12601"/>
                    </a:cubicBezTo>
                    <a:cubicBezTo>
                      <a:pt x="6144" y="12601"/>
                      <a:pt x="9241" y="11277"/>
                      <a:pt x="9241" y="11277"/>
                    </a:cubicBezTo>
                    <a:cubicBezTo>
                      <a:pt x="9120" y="10608"/>
                      <a:pt x="8968" y="10001"/>
                      <a:pt x="8816" y="9393"/>
                    </a:cubicBezTo>
                    <a:cubicBezTo>
                      <a:pt x="8785" y="9301"/>
                      <a:pt x="8755" y="9180"/>
                      <a:pt x="8724" y="9089"/>
                    </a:cubicBezTo>
                    <a:cubicBezTo>
                      <a:pt x="8481" y="8116"/>
                      <a:pt x="8177" y="7235"/>
                      <a:pt x="7873" y="6444"/>
                    </a:cubicBezTo>
                    <a:cubicBezTo>
                      <a:pt x="7843" y="6353"/>
                      <a:pt x="7813" y="6231"/>
                      <a:pt x="7782" y="6140"/>
                    </a:cubicBezTo>
                    <a:cubicBezTo>
                      <a:pt x="7417" y="5289"/>
                      <a:pt x="7053" y="4529"/>
                      <a:pt x="6718" y="3891"/>
                    </a:cubicBezTo>
                    <a:cubicBezTo>
                      <a:pt x="6658" y="3800"/>
                      <a:pt x="6597" y="3709"/>
                      <a:pt x="6566" y="3648"/>
                    </a:cubicBezTo>
                    <a:cubicBezTo>
                      <a:pt x="6050" y="2766"/>
                      <a:pt x="5533" y="2067"/>
                      <a:pt x="5077" y="1551"/>
                    </a:cubicBezTo>
                    <a:cubicBezTo>
                      <a:pt x="5016" y="1459"/>
                      <a:pt x="4955" y="1399"/>
                      <a:pt x="4864" y="1307"/>
                    </a:cubicBezTo>
                    <a:cubicBezTo>
                      <a:pt x="3983" y="335"/>
                      <a:pt x="3314" y="0"/>
                      <a:pt x="33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9" name="Google Shape;1079;p59"/>
              <p:cNvGrpSpPr/>
              <p:nvPr/>
            </p:nvGrpSpPr>
            <p:grpSpPr>
              <a:xfrm>
                <a:off x="4859391" y="1806608"/>
                <a:ext cx="451814" cy="601912"/>
                <a:chOff x="1870800" y="2728525"/>
                <a:chExt cx="393875" cy="524725"/>
              </a:xfrm>
            </p:grpSpPr>
            <p:sp>
              <p:nvSpPr>
                <p:cNvPr id="1080" name="Google Shape;1080;p59"/>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9"/>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9"/>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59"/>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4" name="Google Shape;1084;p59"/>
              <p:cNvSpPr/>
              <p:nvPr/>
            </p:nvSpPr>
            <p:spPr>
              <a:xfrm>
                <a:off x="4891968" y="1755378"/>
                <a:ext cx="354985" cy="260671"/>
              </a:xfrm>
              <a:custGeom>
                <a:avLst/>
                <a:gdLst/>
                <a:ahLst/>
                <a:cxnLst/>
                <a:rect l="l" t="t" r="r" b="b"/>
                <a:pathLst>
                  <a:path w="10042" h="7374" extrusionOk="0">
                    <a:moveTo>
                      <a:pt x="5473" y="1"/>
                    </a:moveTo>
                    <a:cubicBezTo>
                      <a:pt x="5075" y="1"/>
                      <a:pt x="4669" y="28"/>
                      <a:pt x="4266" y="75"/>
                    </a:cubicBezTo>
                    <a:cubicBezTo>
                      <a:pt x="2199" y="349"/>
                      <a:pt x="71" y="3236"/>
                      <a:pt x="11" y="4270"/>
                    </a:cubicBezTo>
                    <a:cubicBezTo>
                      <a:pt x="0" y="4616"/>
                      <a:pt x="174" y="4752"/>
                      <a:pt x="432" y="4752"/>
                    </a:cubicBezTo>
                    <a:cubicBezTo>
                      <a:pt x="920" y="4752"/>
                      <a:pt x="1710" y="4261"/>
                      <a:pt x="2108" y="3783"/>
                    </a:cubicBezTo>
                    <a:cubicBezTo>
                      <a:pt x="2418" y="3392"/>
                      <a:pt x="2755" y="3184"/>
                      <a:pt x="3099" y="3184"/>
                    </a:cubicBezTo>
                    <a:cubicBezTo>
                      <a:pt x="3395" y="3184"/>
                      <a:pt x="3697" y="3338"/>
                      <a:pt x="3992" y="3662"/>
                    </a:cubicBezTo>
                    <a:cubicBezTo>
                      <a:pt x="4223" y="3915"/>
                      <a:pt x="4628" y="3977"/>
                      <a:pt x="5061" y="3977"/>
                    </a:cubicBezTo>
                    <a:cubicBezTo>
                      <a:pt x="5469" y="3977"/>
                      <a:pt x="5903" y="3922"/>
                      <a:pt x="6241" y="3922"/>
                    </a:cubicBezTo>
                    <a:cubicBezTo>
                      <a:pt x="6493" y="3922"/>
                      <a:pt x="6692" y="3952"/>
                      <a:pt x="6789" y="4057"/>
                    </a:cubicBezTo>
                    <a:cubicBezTo>
                      <a:pt x="7147" y="4415"/>
                      <a:pt x="6598" y="7374"/>
                      <a:pt x="7179" y="7374"/>
                    </a:cubicBezTo>
                    <a:cubicBezTo>
                      <a:pt x="7190" y="7374"/>
                      <a:pt x="7202" y="7372"/>
                      <a:pt x="7214" y="7370"/>
                    </a:cubicBezTo>
                    <a:cubicBezTo>
                      <a:pt x="7822" y="7248"/>
                      <a:pt x="7701" y="6093"/>
                      <a:pt x="8126" y="5577"/>
                    </a:cubicBezTo>
                    <a:cubicBezTo>
                      <a:pt x="8552" y="5090"/>
                      <a:pt x="9312" y="5090"/>
                      <a:pt x="9312" y="5090"/>
                    </a:cubicBezTo>
                    <a:cubicBezTo>
                      <a:pt x="9312" y="5090"/>
                      <a:pt x="10041" y="4148"/>
                      <a:pt x="9281" y="2112"/>
                    </a:cubicBezTo>
                    <a:cubicBezTo>
                      <a:pt x="8692" y="491"/>
                      <a:pt x="7150" y="1"/>
                      <a:pt x="54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85" name="Google Shape;1085;p59"/>
          <p:cNvGrpSpPr/>
          <p:nvPr/>
        </p:nvGrpSpPr>
        <p:grpSpPr>
          <a:xfrm flipH="1">
            <a:off x="4429631" y="3303199"/>
            <a:ext cx="1388738" cy="1840296"/>
            <a:chOff x="6795049" y="1817172"/>
            <a:chExt cx="916719" cy="1214797"/>
          </a:xfrm>
        </p:grpSpPr>
        <p:sp>
          <p:nvSpPr>
            <p:cNvPr id="1086" name="Google Shape;1086;p5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5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5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49138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63"/>
          <p:cNvSpPr/>
          <p:nvPr/>
        </p:nvSpPr>
        <p:spPr>
          <a:xfrm>
            <a:off x="1737438" y="1099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63"/>
          <p:cNvSpPr txBox="1">
            <a:spLocks noGrp="1"/>
          </p:cNvSpPr>
          <p:nvPr>
            <p:ph type="title"/>
          </p:nvPr>
        </p:nvSpPr>
        <p:spPr>
          <a:xfrm>
            <a:off x="4350175" y="1492250"/>
            <a:ext cx="4080600" cy="14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sz="8900" dirty="0"/>
              <a:t>0</a:t>
            </a:r>
            <a:r>
              <a:rPr lang="en" sz="8900" dirty="0"/>
              <a:t>5</a:t>
            </a:r>
            <a:endParaRPr sz="8900" dirty="0"/>
          </a:p>
        </p:txBody>
      </p:sp>
      <mc:AlternateContent xmlns:mc="http://schemas.openxmlformats.org/markup-compatibility/2006" xmlns:a14="http://schemas.microsoft.com/office/drawing/2010/main">
        <mc:Choice Requires="a14">
          <p:sp>
            <p:nvSpPr>
              <p:cNvPr id="1230" name="Google Shape;1230;p63"/>
              <p:cNvSpPr txBox="1">
                <a:spLocks noGrp="1"/>
              </p:cNvSpPr>
              <p:nvPr>
                <p:ph type="subTitle" idx="1"/>
              </p:nvPr>
            </p:nvSpPr>
            <p:spPr>
              <a:xfrm>
                <a:off x="5496643" y="2929450"/>
                <a:ext cx="2934131" cy="72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sz="1800" b="1" dirty="0">
                    <a:latin typeface="El Messiri"/>
                  </a:rPr>
                  <a:t>Massively Parallel </a:t>
                </a:r>
                <a14:m>
                  <m:oMath xmlns:m="http://schemas.openxmlformats.org/officeDocument/2006/math">
                    <m:sSup>
                      <m:sSupPr>
                        <m:ctrlPr>
                          <a:rPr lang="ro-RO" sz="1800" b="1" i="1" smtClean="0">
                            <a:latin typeface="Cambria Math" panose="02040503050406030204" pitchFamily="18" charset="0"/>
                          </a:rPr>
                        </m:ctrlPr>
                      </m:sSupPr>
                      <m:e>
                        <m:r>
                          <a:rPr lang="ro-RO" sz="1800" b="1" i="1" smtClean="0">
                            <a:latin typeface="Cambria Math" panose="02040503050406030204" pitchFamily="18" charset="0"/>
                          </a:rPr>
                          <m:t>𝑨</m:t>
                        </m:r>
                      </m:e>
                      <m:sup>
                        <m:r>
                          <a:rPr lang="ro-RO" sz="1800" b="1" i="1" smtClean="0">
                            <a:latin typeface="Cambria Math" panose="02040503050406030204" pitchFamily="18" charset="0"/>
                          </a:rPr>
                          <m:t>∗</m:t>
                        </m:r>
                      </m:sup>
                    </m:sSup>
                  </m:oMath>
                </a14:m>
                <a:r>
                  <a:rPr lang="ro-RO" sz="1800" b="1" dirty="0">
                    <a:latin typeface="El Messiri"/>
                  </a:rPr>
                  <a:t> Search on a GPU</a:t>
                </a:r>
              </a:p>
            </p:txBody>
          </p:sp>
        </mc:Choice>
        <mc:Fallback xmlns="">
          <p:sp>
            <p:nvSpPr>
              <p:cNvPr id="1230" name="Google Shape;1230;p63"/>
              <p:cNvSpPr txBox="1">
                <a:spLocks noGrp="1" noRot="1" noChangeAspect="1" noMove="1" noResize="1" noEditPoints="1" noAdjustHandles="1" noChangeArrowheads="1" noChangeShapeType="1" noTextEdit="1"/>
              </p:cNvSpPr>
              <p:nvPr>
                <p:ph type="subTitle" idx="1"/>
              </p:nvPr>
            </p:nvSpPr>
            <p:spPr>
              <a:xfrm>
                <a:off x="5496643" y="2929450"/>
                <a:ext cx="2934131" cy="721800"/>
              </a:xfrm>
              <a:prstGeom prst="rect">
                <a:avLst/>
              </a:prstGeom>
              <a:blipFill>
                <a:blip r:embed="rId3"/>
                <a:stretch>
                  <a:fillRect r="-2911" b="-8475"/>
                </a:stretch>
              </a:blipFill>
            </p:spPr>
            <p:txBody>
              <a:bodyPr/>
              <a:lstStyle/>
              <a:p>
                <a:r>
                  <a:rPr lang="en-US">
                    <a:noFill/>
                  </a:rPr>
                  <a:t> </a:t>
                </a:r>
              </a:p>
            </p:txBody>
          </p:sp>
        </mc:Fallback>
      </mc:AlternateContent>
      <p:grpSp>
        <p:nvGrpSpPr>
          <p:cNvPr id="1231" name="Google Shape;1231;p63"/>
          <p:cNvGrpSpPr/>
          <p:nvPr/>
        </p:nvGrpSpPr>
        <p:grpSpPr>
          <a:xfrm>
            <a:off x="1423022" y="1515525"/>
            <a:ext cx="2684647" cy="2890449"/>
            <a:chOff x="1118222" y="1515525"/>
            <a:chExt cx="2684647" cy="2890449"/>
          </a:xfrm>
        </p:grpSpPr>
        <p:sp>
          <p:nvSpPr>
            <p:cNvPr id="1232" name="Google Shape;1232;p63"/>
            <p:cNvSpPr/>
            <p:nvPr/>
          </p:nvSpPr>
          <p:spPr>
            <a:xfrm>
              <a:off x="1983774" y="2160477"/>
              <a:ext cx="762438" cy="751955"/>
            </a:xfrm>
            <a:custGeom>
              <a:avLst/>
              <a:gdLst/>
              <a:ahLst/>
              <a:cxnLst/>
              <a:rect l="l" t="t" r="r" b="b"/>
              <a:pathLst>
                <a:path w="20001" h="19726" extrusionOk="0">
                  <a:moveTo>
                    <a:pt x="2993" y="0"/>
                  </a:moveTo>
                  <a:cubicBezTo>
                    <a:pt x="2858" y="0"/>
                    <a:pt x="2722" y="10"/>
                    <a:pt x="2584" y="29"/>
                  </a:cubicBezTo>
                  <a:cubicBezTo>
                    <a:pt x="1034" y="272"/>
                    <a:pt x="1" y="1701"/>
                    <a:pt x="213" y="3221"/>
                  </a:cubicBezTo>
                  <a:lnTo>
                    <a:pt x="274" y="3464"/>
                  </a:lnTo>
                  <a:lnTo>
                    <a:pt x="304" y="3677"/>
                  </a:lnTo>
                  <a:lnTo>
                    <a:pt x="365" y="4072"/>
                  </a:lnTo>
                  <a:cubicBezTo>
                    <a:pt x="426" y="4345"/>
                    <a:pt x="456" y="4589"/>
                    <a:pt x="517" y="4862"/>
                  </a:cubicBezTo>
                  <a:cubicBezTo>
                    <a:pt x="608" y="5379"/>
                    <a:pt x="730" y="5896"/>
                    <a:pt x="852" y="6412"/>
                  </a:cubicBezTo>
                  <a:cubicBezTo>
                    <a:pt x="973" y="6929"/>
                    <a:pt x="1125" y="7476"/>
                    <a:pt x="1277" y="7993"/>
                  </a:cubicBezTo>
                  <a:cubicBezTo>
                    <a:pt x="1399" y="8510"/>
                    <a:pt x="1551" y="9026"/>
                    <a:pt x="1733" y="9543"/>
                  </a:cubicBezTo>
                  <a:cubicBezTo>
                    <a:pt x="1885" y="10060"/>
                    <a:pt x="2067" y="10577"/>
                    <a:pt x="2280" y="11093"/>
                  </a:cubicBezTo>
                  <a:cubicBezTo>
                    <a:pt x="2463" y="11610"/>
                    <a:pt x="2675" y="12127"/>
                    <a:pt x="2888" y="12643"/>
                  </a:cubicBezTo>
                  <a:cubicBezTo>
                    <a:pt x="3131" y="13160"/>
                    <a:pt x="3374" y="13647"/>
                    <a:pt x="3648" y="14163"/>
                  </a:cubicBezTo>
                  <a:cubicBezTo>
                    <a:pt x="3922" y="14680"/>
                    <a:pt x="4256" y="15197"/>
                    <a:pt x="4590" y="15713"/>
                  </a:cubicBezTo>
                  <a:cubicBezTo>
                    <a:pt x="4773" y="15987"/>
                    <a:pt x="4955" y="16230"/>
                    <a:pt x="5168" y="16504"/>
                  </a:cubicBezTo>
                  <a:cubicBezTo>
                    <a:pt x="5350" y="16747"/>
                    <a:pt x="5563" y="16990"/>
                    <a:pt x="5806" y="17264"/>
                  </a:cubicBezTo>
                  <a:cubicBezTo>
                    <a:pt x="6049" y="17507"/>
                    <a:pt x="6323" y="17750"/>
                    <a:pt x="6596" y="17993"/>
                  </a:cubicBezTo>
                  <a:cubicBezTo>
                    <a:pt x="6870" y="18236"/>
                    <a:pt x="7204" y="18449"/>
                    <a:pt x="7539" y="18662"/>
                  </a:cubicBezTo>
                  <a:cubicBezTo>
                    <a:pt x="7873" y="18875"/>
                    <a:pt x="8268" y="19057"/>
                    <a:pt x="8663" y="19239"/>
                  </a:cubicBezTo>
                  <a:cubicBezTo>
                    <a:pt x="9089" y="19391"/>
                    <a:pt x="9545" y="19513"/>
                    <a:pt x="9970" y="19574"/>
                  </a:cubicBezTo>
                  <a:lnTo>
                    <a:pt x="10153" y="19574"/>
                  </a:lnTo>
                  <a:lnTo>
                    <a:pt x="10244" y="19604"/>
                  </a:lnTo>
                  <a:lnTo>
                    <a:pt x="10457" y="19604"/>
                  </a:lnTo>
                  <a:lnTo>
                    <a:pt x="10852" y="19634"/>
                  </a:lnTo>
                  <a:cubicBezTo>
                    <a:pt x="11095" y="19665"/>
                    <a:pt x="11369" y="19665"/>
                    <a:pt x="11642" y="19695"/>
                  </a:cubicBezTo>
                  <a:cubicBezTo>
                    <a:pt x="12159" y="19695"/>
                    <a:pt x="12676" y="19726"/>
                    <a:pt x="13192" y="19726"/>
                  </a:cubicBezTo>
                  <a:lnTo>
                    <a:pt x="14773" y="19726"/>
                  </a:lnTo>
                  <a:cubicBezTo>
                    <a:pt x="15016" y="19726"/>
                    <a:pt x="15290" y="19726"/>
                    <a:pt x="15533" y="19695"/>
                  </a:cubicBezTo>
                  <a:lnTo>
                    <a:pt x="15928" y="19695"/>
                  </a:lnTo>
                  <a:lnTo>
                    <a:pt x="16323" y="19665"/>
                  </a:lnTo>
                  <a:cubicBezTo>
                    <a:pt x="16597" y="19665"/>
                    <a:pt x="16840" y="19634"/>
                    <a:pt x="17113" y="19634"/>
                  </a:cubicBezTo>
                  <a:cubicBezTo>
                    <a:pt x="17235" y="19604"/>
                    <a:pt x="17356" y="19604"/>
                    <a:pt x="17508" y="19604"/>
                  </a:cubicBezTo>
                  <a:lnTo>
                    <a:pt x="17904" y="19543"/>
                  </a:lnTo>
                  <a:cubicBezTo>
                    <a:pt x="18815" y="19452"/>
                    <a:pt x="19606" y="18783"/>
                    <a:pt x="19788" y="17841"/>
                  </a:cubicBezTo>
                  <a:cubicBezTo>
                    <a:pt x="20001" y="16686"/>
                    <a:pt x="19241" y="15592"/>
                    <a:pt x="18086" y="15379"/>
                  </a:cubicBezTo>
                  <a:lnTo>
                    <a:pt x="17995" y="15349"/>
                  </a:lnTo>
                  <a:cubicBezTo>
                    <a:pt x="17873" y="15318"/>
                    <a:pt x="17752" y="15318"/>
                    <a:pt x="17630" y="15288"/>
                  </a:cubicBezTo>
                  <a:lnTo>
                    <a:pt x="17265" y="15227"/>
                  </a:lnTo>
                  <a:lnTo>
                    <a:pt x="16901" y="15166"/>
                  </a:lnTo>
                  <a:lnTo>
                    <a:pt x="16536" y="15136"/>
                  </a:lnTo>
                  <a:cubicBezTo>
                    <a:pt x="16293" y="15075"/>
                    <a:pt x="16049" y="15045"/>
                    <a:pt x="15806" y="15014"/>
                  </a:cubicBezTo>
                  <a:lnTo>
                    <a:pt x="15077" y="14893"/>
                  </a:lnTo>
                  <a:cubicBezTo>
                    <a:pt x="14590" y="14832"/>
                    <a:pt x="14104" y="14771"/>
                    <a:pt x="13618" y="14680"/>
                  </a:cubicBezTo>
                  <a:lnTo>
                    <a:pt x="12888" y="14589"/>
                  </a:lnTo>
                  <a:lnTo>
                    <a:pt x="12159" y="14467"/>
                  </a:lnTo>
                  <a:lnTo>
                    <a:pt x="11460" y="14346"/>
                  </a:lnTo>
                  <a:lnTo>
                    <a:pt x="11095" y="14285"/>
                  </a:lnTo>
                  <a:lnTo>
                    <a:pt x="10913" y="14254"/>
                  </a:lnTo>
                  <a:lnTo>
                    <a:pt x="10821" y="14224"/>
                  </a:lnTo>
                  <a:cubicBezTo>
                    <a:pt x="10761" y="14224"/>
                    <a:pt x="10730" y="14224"/>
                    <a:pt x="10669" y="14194"/>
                  </a:cubicBezTo>
                  <a:cubicBezTo>
                    <a:pt x="10609" y="14163"/>
                    <a:pt x="10517" y="14102"/>
                    <a:pt x="10457" y="14042"/>
                  </a:cubicBezTo>
                  <a:cubicBezTo>
                    <a:pt x="10274" y="13920"/>
                    <a:pt x="10061" y="13768"/>
                    <a:pt x="9849" y="13525"/>
                  </a:cubicBezTo>
                  <a:cubicBezTo>
                    <a:pt x="9666" y="13282"/>
                    <a:pt x="9423" y="12978"/>
                    <a:pt x="9241" y="12643"/>
                  </a:cubicBezTo>
                  <a:cubicBezTo>
                    <a:pt x="9028" y="12309"/>
                    <a:pt x="8815" y="11975"/>
                    <a:pt x="8633" y="11580"/>
                  </a:cubicBezTo>
                  <a:cubicBezTo>
                    <a:pt x="8420" y="11215"/>
                    <a:pt x="8268" y="10820"/>
                    <a:pt x="8086" y="10394"/>
                  </a:cubicBezTo>
                  <a:cubicBezTo>
                    <a:pt x="7903" y="9999"/>
                    <a:pt x="7751" y="9574"/>
                    <a:pt x="7599" y="9118"/>
                  </a:cubicBezTo>
                  <a:cubicBezTo>
                    <a:pt x="7417" y="8692"/>
                    <a:pt x="7295" y="8267"/>
                    <a:pt x="7144" y="7811"/>
                  </a:cubicBezTo>
                  <a:cubicBezTo>
                    <a:pt x="6992" y="7355"/>
                    <a:pt x="6870" y="6929"/>
                    <a:pt x="6748" y="6473"/>
                  </a:cubicBezTo>
                  <a:cubicBezTo>
                    <a:pt x="6627" y="6017"/>
                    <a:pt x="6505" y="5531"/>
                    <a:pt x="6384" y="5075"/>
                  </a:cubicBezTo>
                  <a:cubicBezTo>
                    <a:pt x="6262" y="4619"/>
                    <a:pt x="6140" y="4163"/>
                    <a:pt x="6049" y="3707"/>
                  </a:cubicBezTo>
                  <a:lnTo>
                    <a:pt x="5897" y="3008"/>
                  </a:lnTo>
                  <a:lnTo>
                    <a:pt x="5836" y="2674"/>
                  </a:lnTo>
                  <a:lnTo>
                    <a:pt x="5776" y="2339"/>
                  </a:lnTo>
                  <a:lnTo>
                    <a:pt x="5745" y="2248"/>
                  </a:lnTo>
                  <a:cubicBezTo>
                    <a:pt x="5497" y="924"/>
                    <a:pt x="4322" y="0"/>
                    <a:pt x="29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63"/>
            <p:cNvSpPr/>
            <p:nvPr/>
          </p:nvSpPr>
          <p:spPr>
            <a:xfrm>
              <a:off x="1968717" y="2132116"/>
              <a:ext cx="352267" cy="477910"/>
            </a:xfrm>
            <a:custGeom>
              <a:avLst/>
              <a:gdLst/>
              <a:ahLst/>
              <a:cxnLst/>
              <a:rect l="l" t="t" r="r" b="b"/>
              <a:pathLst>
                <a:path w="9241" h="12537" extrusionOk="0">
                  <a:moveTo>
                    <a:pt x="3168" y="1"/>
                  </a:moveTo>
                  <a:cubicBezTo>
                    <a:pt x="2765" y="1"/>
                    <a:pt x="2327" y="89"/>
                    <a:pt x="1855" y="317"/>
                  </a:cubicBezTo>
                  <a:cubicBezTo>
                    <a:pt x="183" y="1108"/>
                    <a:pt x="0" y="2992"/>
                    <a:pt x="31" y="3904"/>
                  </a:cubicBezTo>
                  <a:cubicBezTo>
                    <a:pt x="31" y="4178"/>
                    <a:pt x="61" y="4482"/>
                    <a:pt x="152" y="4755"/>
                  </a:cubicBezTo>
                  <a:cubicBezTo>
                    <a:pt x="517" y="6001"/>
                    <a:pt x="2037" y="10348"/>
                    <a:pt x="3374" y="12536"/>
                  </a:cubicBezTo>
                  <a:lnTo>
                    <a:pt x="9241" y="9770"/>
                  </a:lnTo>
                  <a:cubicBezTo>
                    <a:pt x="9241" y="9770"/>
                    <a:pt x="7235" y="5120"/>
                    <a:pt x="6171" y="2202"/>
                  </a:cubicBezTo>
                  <a:cubicBezTo>
                    <a:pt x="5836" y="1260"/>
                    <a:pt x="5107" y="500"/>
                    <a:pt x="4134" y="165"/>
                  </a:cubicBezTo>
                  <a:cubicBezTo>
                    <a:pt x="3838" y="67"/>
                    <a:pt x="3516" y="1"/>
                    <a:pt x="31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63"/>
            <p:cNvSpPr/>
            <p:nvPr/>
          </p:nvSpPr>
          <p:spPr>
            <a:xfrm>
              <a:off x="2822681" y="3989970"/>
              <a:ext cx="171502" cy="154157"/>
            </a:xfrm>
            <a:custGeom>
              <a:avLst/>
              <a:gdLst/>
              <a:ahLst/>
              <a:cxnLst/>
              <a:rect l="l" t="t" r="r" b="b"/>
              <a:pathLst>
                <a:path w="4499" h="4044" extrusionOk="0">
                  <a:moveTo>
                    <a:pt x="3161" y="1"/>
                  </a:moveTo>
                  <a:lnTo>
                    <a:pt x="0" y="1520"/>
                  </a:lnTo>
                  <a:lnTo>
                    <a:pt x="1550" y="4043"/>
                  </a:lnTo>
                  <a:lnTo>
                    <a:pt x="4499" y="2736"/>
                  </a:lnTo>
                  <a:lnTo>
                    <a:pt x="3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63"/>
            <p:cNvSpPr/>
            <p:nvPr/>
          </p:nvSpPr>
          <p:spPr>
            <a:xfrm>
              <a:off x="2844676" y="4061255"/>
              <a:ext cx="507530" cy="275188"/>
            </a:xfrm>
            <a:custGeom>
              <a:avLst/>
              <a:gdLst/>
              <a:ahLst/>
              <a:cxnLst/>
              <a:rect l="l" t="t" r="r" b="b"/>
              <a:pathLst>
                <a:path w="13314" h="7219" extrusionOk="0">
                  <a:moveTo>
                    <a:pt x="3757" y="1"/>
                  </a:moveTo>
                  <a:cubicBezTo>
                    <a:pt x="2954" y="1"/>
                    <a:pt x="2439" y="1548"/>
                    <a:pt x="1274" y="1548"/>
                  </a:cubicBezTo>
                  <a:cubicBezTo>
                    <a:pt x="1107" y="1548"/>
                    <a:pt x="927" y="1516"/>
                    <a:pt x="730" y="1444"/>
                  </a:cubicBezTo>
                  <a:cubicBezTo>
                    <a:pt x="730" y="1444"/>
                    <a:pt x="1" y="1596"/>
                    <a:pt x="335" y="2386"/>
                  </a:cubicBezTo>
                  <a:cubicBezTo>
                    <a:pt x="365" y="2477"/>
                    <a:pt x="426" y="2599"/>
                    <a:pt x="487" y="2781"/>
                  </a:cubicBezTo>
                  <a:cubicBezTo>
                    <a:pt x="517" y="2872"/>
                    <a:pt x="548" y="2994"/>
                    <a:pt x="578" y="3115"/>
                  </a:cubicBezTo>
                  <a:cubicBezTo>
                    <a:pt x="852" y="4118"/>
                    <a:pt x="1216" y="5760"/>
                    <a:pt x="1703" y="6672"/>
                  </a:cubicBezTo>
                  <a:cubicBezTo>
                    <a:pt x="1824" y="6915"/>
                    <a:pt x="1976" y="7097"/>
                    <a:pt x="2098" y="7219"/>
                  </a:cubicBezTo>
                  <a:lnTo>
                    <a:pt x="13253" y="2295"/>
                  </a:lnTo>
                  <a:cubicBezTo>
                    <a:pt x="13253" y="2295"/>
                    <a:pt x="13314" y="1991"/>
                    <a:pt x="13071" y="1626"/>
                  </a:cubicBezTo>
                  <a:cubicBezTo>
                    <a:pt x="12776" y="1213"/>
                    <a:pt x="12052" y="743"/>
                    <a:pt x="10205" y="743"/>
                  </a:cubicBezTo>
                  <a:cubicBezTo>
                    <a:pt x="10148" y="743"/>
                    <a:pt x="10090" y="744"/>
                    <a:pt x="10031" y="745"/>
                  </a:cubicBezTo>
                  <a:cubicBezTo>
                    <a:pt x="9329" y="759"/>
                    <a:pt x="8581" y="799"/>
                    <a:pt x="7857" y="799"/>
                  </a:cubicBezTo>
                  <a:cubicBezTo>
                    <a:pt x="7014" y="799"/>
                    <a:pt x="6203" y="744"/>
                    <a:pt x="5533" y="532"/>
                  </a:cubicBezTo>
                  <a:cubicBezTo>
                    <a:pt x="4317" y="106"/>
                    <a:pt x="3891" y="15"/>
                    <a:pt x="3891" y="15"/>
                  </a:cubicBezTo>
                  <a:cubicBezTo>
                    <a:pt x="3846" y="5"/>
                    <a:pt x="3801" y="1"/>
                    <a:pt x="37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63"/>
            <p:cNvSpPr/>
            <p:nvPr/>
          </p:nvSpPr>
          <p:spPr>
            <a:xfrm>
              <a:off x="1949009" y="3030947"/>
              <a:ext cx="1035911" cy="1067970"/>
            </a:xfrm>
            <a:custGeom>
              <a:avLst/>
              <a:gdLst/>
              <a:ahLst/>
              <a:cxnLst/>
              <a:rect l="l" t="t" r="r" b="b"/>
              <a:pathLst>
                <a:path w="27175" h="28016" extrusionOk="0">
                  <a:moveTo>
                    <a:pt x="5588" y="0"/>
                  </a:moveTo>
                  <a:cubicBezTo>
                    <a:pt x="4124" y="0"/>
                    <a:pt x="2683" y="147"/>
                    <a:pt x="1399" y="508"/>
                  </a:cubicBezTo>
                  <a:cubicBezTo>
                    <a:pt x="791" y="1693"/>
                    <a:pt x="1" y="4733"/>
                    <a:pt x="1946" y="7529"/>
                  </a:cubicBezTo>
                  <a:cubicBezTo>
                    <a:pt x="9059" y="8684"/>
                    <a:pt x="13040" y="11085"/>
                    <a:pt x="13040" y="11085"/>
                  </a:cubicBezTo>
                  <a:cubicBezTo>
                    <a:pt x="13040" y="11085"/>
                    <a:pt x="15563" y="16921"/>
                    <a:pt x="17053" y="19079"/>
                  </a:cubicBezTo>
                  <a:cubicBezTo>
                    <a:pt x="18542" y="21207"/>
                    <a:pt x="21977" y="28016"/>
                    <a:pt x="21977" y="28016"/>
                  </a:cubicBezTo>
                  <a:lnTo>
                    <a:pt x="27174" y="25797"/>
                  </a:lnTo>
                  <a:cubicBezTo>
                    <a:pt x="27174" y="25797"/>
                    <a:pt x="18816" y="5067"/>
                    <a:pt x="16019" y="2301"/>
                  </a:cubicBezTo>
                  <a:cubicBezTo>
                    <a:pt x="15231" y="1513"/>
                    <a:pt x="10289" y="0"/>
                    <a:pt x="55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63"/>
            <p:cNvSpPr/>
            <p:nvPr/>
          </p:nvSpPr>
          <p:spPr>
            <a:xfrm>
              <a:off x="2324415" y="4060645"/>
              <a:ext cx="137918" cy="115923"/>
            </a:xfrm>
            <a:custGeom>
              <a:avLst/>
              <a:gdLst/>
              <a:ahLst/>
              <a:cxnLst/>
              <a:rect l="l" t="t" r="r" b="b"/>
              <a:pathLst>
                <a:path w="3618" h="3041" extrusionOk="0">
                  <a:moveTo>
                    <a:pt x="3496" y="1"/>
                  </a:moveTo>
                  <a:lnTo>
                    <a:pt x="1" y="92"/>
                  </a:lnTo>
                  <a:lnTo>
                    <a:pt x="396" y="3040"/>
                  </a:lnTo>
                  <a:lnTo>
                    <a:pt x="3618" y="3040"/>
                  </a:lnTo>
                  <a:lnTo>
                    <a:pt x="34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63"/>
            <p:cNvSpPr/>
            <p:nvPr/>
          </p:nvSpPr>
          <p:spPr>
            <a:xfrm>
              <a:off x="2291975" y="4141878"/>
              <a:ext cx="479740" cy="228186"/>
            </a:xfrm>
            <a:custGeom>
              <a:avLst/>
              <a:gdLst/>
              <a:ahLst/>
              <a:cxnLst/>
              <a:rect l="l" t="t" r="r" b="b"/>
              <a:pathLst>
                <a:path w="12585" h="5986" extrusionOk="0">
                  <a:moveTo>
                    <a:pt x="4379" y="1"/>
                  </a:moveTo>
                  <a:cubicBezTo>
                    <a:pt x="3800" y="1"/>
                    <a:pt x="3055" y="564"/>
                    <a:pt x="2296" y="564"/>
                  </a:cubicBezTo>
                  <a:cubicBezTo>
                    <a:pt x="1965" y="564"/>
                    <a:pt x="1631" y="457"/>
                    <a:pt x="1308" y="149"/>
                  </a:cubicBezTo>
                  <a:cubicBezTo>
                    <a:pt x="1308" y="149"/>
                    <a:pt x="1257" y="139"/>
                    <a:pt x="1183" y="139"/>
                  </a:cubicBezTo>
                  <a:cubicBezTo>
                    <a:pt x="974" y="139"/>
                    <a:pt x="578" y="221"/>
                    <a:pt x="578" y="848"/>
                  </a:cubicBezTo>
                  <a:cubicBezTo>
                    <a:pt x="578" y="940"/>
                    <a:pt x="548" y="1092"/>
                    <a:pt x="518" y="1274"/>
                  </a:cubicBezTo>
                  <a:cubicBezTo>
                    <a:pt x="518" y="1365"/>
                    <a:pt x="487" y="1487"/>
                    <a:pt x="487" y="1608"/>
                  </a:cubicBezTo>
                  <a:cubicBezTo>
                    <a:pt x="305" y="2642"/>
                    <a:pt x="1" y="4283"/>
                    <a:pt x="62" y="5317"/>
                  </a:cubicBezTo>
                  <a:cubicBezTo>
                    <a:pt x="92" y="5590"/>
                    <a:pt x="122" y="5833"/>
                    <a:pt x="214" y="5985"/>
                  </a:cubicBezTo>
                  <a:lnTo>
                    <a:pt x="12402" y="5985"/>
                  </a:lnTo>
                  <a:cubicBezTo>
                    <a:pt x="12402" y="5985"/>
                    <a:pt x="12585" y="5712"/>
                    <a:pt x="12524" y="5317"/>
                  </a:cubicBezTo>
                  <a:cubicBezTo>
                    <a:pt x="12402" y="4800"/>
                    <a:pt x="11916" y="4040"/>
                    <a:pt x="10092" y="3280"/>
                  </a:cubicBezTo>
                  <a:cubicBezTo>
                    <a:pt x="8694" y="2703"/>
                    <a:pt x="7053" y="2125"/>
                    <a:pt x="6080" y="1244"/>
                  </a:cubicBezTo>
                  <a:cubicBezTo>
                    <a:pt x="5107" y="393"/>
                    <a:pt x="4773" y="119"/>
                    <a:pt x="4773" y="119"/>
                  </a:cubicBezTo>
                  <a:cubicBezTo>
                    <a:pt x="4653" y="35"/>
                    <a:pt x="4521" y="1"/>
                    <a:pt x="43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63"/>
            <p:cNvSpPr/>
            <p:nvPr/>
          </p:nvSpPr>
          <p:spPr>
            <a:xfrm>
              <a:off x="1427604" y="1998200"/>
              <a:ext cx="768232" cy="1180881"/>
            </a:xfrm>
            <a:custGeom>
              <a:avLst/>
              <a:gdLst/>
              <a:ahLst/>
              <a:cxnLst/>
              <a:rect l="l" t="t" r="r" b="b"/>
              <a:pathLst>
                <a:path w="20153" h="30978" extrusionOk="0">
                  <a:moveTo>
                    <a:pt x="11156" y="1"/>
                  </a:moveTo>
                  <a:cubicBezTo>
                    <a:pt x="11156" y="1"/>
                    <a:pt x="10730" y="213"/>
                    <a:pt x="10031" y="426"/>
                  </a:cubicBezTo>
                  <a:cubicBezTo>
                    <a:pt x="9970" y="456"/>
                    <a:pt x="9910" y="456"/>
                    <a:pt x="9849" y="487"/>
                  </a:cubicBezTo>
                  <a:cubicBezTo>
                    <a:pt x="9304" y="623"/>
                    <a:pt x="8638" y="735"/>
                    <a:pt x="7828" y="735"/>
                  </a:cubicBezTo>
                  <a:cubicBezTo>
                    <a:pt x="7733" y="735"/>
                    <a:pt x="7637" y="733"/>
                    <a:pt x="7539" y="730"/>
                  </a:cubicBezTo>
                  <a:cubicBezTo>
                    <a:pt x="7507" y="729"/>
                    <a:pt x="7475" y="729"/>
                    <a:pt x="7443" y="729"/>
                  </a:cubicBezTo>
                  <a:cubicBezTo>
                    <a:pt x="5455" y="729"/>
                    <a:pt x="3969" y="2606"/>
                    <a:pt x="3131" y="5897"/>
                  </a:cubicBezTo>
                  <a:cubicBezTo>
                    <a:pt x="2675" y="7599"/>
                    <a:pt x="2250" y="9180"/>
                    <a:pt x="1885" y="10730"/>
                  </a:cubicBezTo>
                  <a:cubicBezTo>
                    <a:pt x="1855" y="10821"/>
                    <a:pt x="1855" y="10943"/>
                    <a:pt x="1824" y="11034"/>
                  </a:cubicBezTo>
                  <a:cubicBezTo>
                    <a:pt x="1368" y="12919"/>
                    <a:pt x="1004" y="14712"/>
                    <a:pt x="791" y="16536"/>
                  </a:cubicBezTo>
                  <a:cubicBezTo>
                    <a:pt x="730" y="16931"/>
                    <a:pt x="700" y="17296"/>
                    <a:pt x="669" y="17660"/>
                  </a:cubicBezTo>
                  <a:cubicBezTo>
                    <a:pt x="487" y="19575"/>
                    <a:pt x="1" y="25989"/>
                    <a:pt x="305" y="27873"/>
                  </a:cubicBezTo>
                  <a:cubicBezTo>
                    <a:pt x="3229" y="30046"/>
                    <a:pt x="6934" y="30978"/>
                    <a:pt x="10309" y="30978"/>
                  </a:cubicBezTo>
                  <a:cubicBezTo>
                    <a:pt x="13073" y="30978"/>
                    <a:pt x="15615" y="30353"/>
                    <a:pt x="17326" y="29271"/>
                  </a:cubicBezTo>
                  <a:cubicBezTo>
                    <a:pt x="17144" y="26536"/>
                    <a:pt x="17265" y="21612"/>
                    <a:pt x="17357" y="19515"/>
                  </a:cubicBezTo>
                  <a:cubicBezTo>
                    <a:pt x="17357" y="19302"/>
                    <a:pt x="17387" y="19119"/>
                    <a:pt x="17387" y="18907"/>
                  </a:cubicBezTo>
                  <a:cubicBezTo>
                    <a:pt x="17387" y="18724"/>
                    <a:pt x="17417" y="18542"/>
                    <a:pt x="17417" y="18359"/>
                  </a:cubicBezTo>
                  <a:cubicBezTo>
                    <a:pt x="17448" y="17995"/>
                    <a:pt x="17478" y="17660"/>
                    <a:pt x="17509" y="17326"/>
                  </a:cubicBezTo>
                  <a:cubicBezTo>
                    <a:pt x="17539" y="16931"/>
                    <a:pt x="17569" y="16536"/>
                    <a:pt x="17630" y="16171"/>
                  </a:cubicBezTo>
                  <a:cubicBezTo>
                    <a:pt x="17630" y="16080"/>
                    <a:pt x="17630" y="15989"/>
                    <a:pt x="17660" y="15897"/>
                  </a:cubicBezTo>
                  <a:cubicBezTo>
                    <a:pt x="17691" y="15593"/>
                    <a:pt x="17721" y="15320"/>
                    <a:pt x="17752" y="15046"/>
                  </a:cubicBezTo>
                  <a:cubicBezTo>
                    <a:pt x="17782" y="14925"/>
                    <a:pt x="17782" y="14803"/>
                    <a:pt x="17812" y="14712"/>
                  </a:cubicBezTo>
                  <a:cubicBezTo>
                    <a:pt x="17843" y="14438"/>
                    <a:pt x="17904" y="14165"/>
                    <a:pt x="17934" y="13891"/>
                  </a:cubicBezTo>
                  <a:cubicBezTo>
                    <a:pt x="17964" y="13770"/>
                    <a:pt x="17995" y="13679"/>
                    <a:pt x="17995" y="13557"/>
                  </a:cubicBezTo>
                  <a:cubicBezTo>
                    <a:pt x="18846" y="8846"/>
                    <a:pt x="20153" y="6688"/>
                    <a:pt x="20123" y="5472"/>
                  </a:cubicBezTo>
                  <a:cubicBezTo>
                    <a:pt x="20123" y="3526"/>
                    <a:pt x="18268" y="3314"/>
                    <a:pt x="16840" y="2341"/>
                  </a:cubicBezTo>
                  <a:cubicBezTo>
                    <a:pt x="16779" y="2311"/>
                    <a:pt x="16749" y="2280"/>
                    <a:pt x="16688" y="2250"/>
                  </a:cubicBezTo>
                  <a:cubicBezTo>
                    <a:pt x="16232" y="1885"/>
                    <a:pt x="15806" y="1460"/>
                    <a:pt x="15533" y="821"/>
                  </a:cubicBezTo>
                  <a:lnTo>
                    <a:pt x="111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63"/>
            <p:cNvSpPr/>
            <p:nvPr/>
          </p:nvSpPr>
          <p:spPr>
            <a:xfrm>
              <a:off x="1694101" y="2462845"/>
              <a:ext cx="148363" cy="270004"/>
            </a:xfrm>
            <a:custGeom>
              <a:avLst/>
              <a:gdLst/>
              <a:ahLst/>
              <a:cxnLst/>
              <a:rect l="l" t="t" r="r" b="b"/>
              <a:pathLst>
                <a:path w="3892" h="7083" extrusionOk="0">
                  <a:moveTo>
                    <a:pt x="2463" y="0"/>
                  </a:moveTo>
                  <a:lnTo>
                    <a:pt x="1" y="3313"/>
                  </a:lnTo>
                  <a:lnTo>
                    <a:pt x="1460" y="7082"/>
                  </a:lnTo>
                  <a:lnTo>
                    <a:pt x="3891" y="3860"/>
                  </a:lnTo>
                  <a:lnTo>
                    <a:pt x="246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63"/>
            <p:cNvSpPr/>
            <p:nvPr/>
          </p:nvSpPr>
          <p:spPr>
            <a:xfrm>
              <a:off x="1929301" y="2153463"/>
              <a:ext cx="22071" cy="22071"/>
            </a:xfrm>
            <a:custGeom>
              <a:avLst/>
              <a:gdLst/>
              <a:ahLst/>
              <a:cxnLst/>
              <a:rect l="l" t="t" r="r" b="b"/>
              <a:pathLst>
                <a:path w="579" h="579" extrusionOk="0">
                  <a:moveTo>
                    <a:pt x="305" y="1"/>
                  </a:moveTo>
                  <a:cubicBezTo>
                    <a:pt x="153" y="1"/>
                    <a:pt x="1" y="122"/>
                    <a:pt x="1" y="305"/>
                  </a:cubicBezTo>
                  <a:cubicBezTo>
                    <a:pt x="1" y="456"/>
                    <a:pt x="153" y="578"/>
                    <a:pt x="305" y="578"/>
                  </a:cubicBezTo>
                  <a:cubicBezTo>
                    <a:pt x="457" y="578"/>
                    <a:pt x="578" y="456"/>
                    <a:pt x="578" y="305"/>
                  </a:cubicBezTo>
                  <a:cubicBezTo>
                    <a:pt x="578" y="122"/>
                    <a:pt x="457" y="1"/>
                    <a:pt x="3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63"/>
            <p:cNvSpPr/>
            <p:nvPr/>
          </p:nvSpPr>
          <p:spPr>
            <a:xfrm>
              <a:off x="1927014" y="2209080"/>
              <a:ext cx="22033" cy="22071"/>
            </a:xfrm>
            <a:custGeom>
              <a:avLst/>
              <a:gdLst/>
              <a:ahLst/>
              <a:cxnLst/>
              <a:rect l="l" t="t" r="r" b="b"/>
              <a:pathLst>
                <a:path w="578" h="579" extrusionOk="0">
                  <a:moveTo>
                    <a:pt x="274" y="1"/>
                  </a:moveTo>
                  <a:cubicBezTo>
                    <a:pt x="122" y="1"/>
                    <a:pt x="0" y="122"/>
                    <a:pt x="0" y="304"/>
                  </a:cubicBezTo>
                  <a:cubicBezTo>
                    <a:pt x="0" y="456"/>
                    <a:pt x="122" y="578"/>
                    <a:pt x="274" y="578"/>
                  </a:cubicBezTo>
                  <a:cubicBezTo>
                    <a:pt x="456" y="578"/>
                    <a:pt x="578" y="456"/>
                    <a:pt x="578" y="304"/>
                  </a:cubicBezTo>
                  <a:cubicBezTo>
                    <a:pt x="578" y="122"/>
                    <a:pt x="456" y="1"/>
                    <a:pt x="2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63"/>
            <p:cNvSpPr/>
            <p:nvPr/>
          </p:nvSpPr>
          <p:spPr>
            <a:xfrm>
              <a:off x="1808804" y="1515525"/>
              <a:ext cx="508711" cy="347197"/>
            </a:xfrm>
            <a:custGeom>
              <a:avLst/>
              <a:gdLst/>
              <a:ahLst/>
              <a:cxnLst/>
              <a:rect l="l" t="t" r="r" b="b"/>
              <a:pathLst>
                <a:path w="13345" h="9108" extrusionOk="0">
                  <a:moveTo>
                    <a:pt x="3415" y="0"/>
                  </a:moveTo>
                  <a:cubicBezTo>
                    <a:pt x="3209" y="0"/>
                    <a:pt x="2999" y="31"/>
                    <a:pt x="2797" y="109"/>
                  </a:cubicBezTo>
                  <a:cubicBezTo>
                    <a:pt x="1825" y="504"/>
                    <a:pt x="1885" y="2389"/>
                    <a:pt x="1885" y="2389"/>
                  </a:cubicBezTo>
                  <a:cubicBezTo>
                    <a:pt x="1885" y="2389"/>
                    <a:pt x="1812" y="2368"/>
                    <a:pt x="1694" y="2368"/>
                  </a:cubicBezTo>
                  <a:cubicBezTo>
                    <a:pt x="1433" y="2368"/>
                    <a:pt x="955" y="2469"/>
                    <a:pt x="578" y="3118"/>
                  </a:cubicBezTo>
                  <a:cubicBezTo>
                    <a:pt x="1" y="4091"/>
                    <a:pt x="1125" y="6067"/>
                    <a:pt x="1125" y="6067"/>
                  </a:cubicBezTo>
                  <a:cubicBezTo>
                    <a:pt x="1205" y="6053"/>
                    <a:pt x="1292" y="6047"/>
                    <a:pt x="1383" y="6047"/>
                  </a:cubicBezTo>
                  <a:cubicBezTo>
                    <a:pt x="3383" y="6047"/>
                    <a:pt x="8023" y="9077"/>
                    <a:pt x="8633" y="9106"/>
                  </a:cubicBezTo>
                  <a:cubicBezTo>
                    <a:pt x="8661" y="9107"/>
                    <a:pt x="8688" y="9108"/>
                    <a:pt x="8715" y="9108"/>
                  </a:cubicBezTo>
                  <a:cubicBezTo>
                    <a:pt x="10177" y="9108"/>
                    <a:pt x="10001" y="7495"/>
                    <a:pt x="10001" y="7495"/>
                  </a:cubicBezTo>
                  <a:lnTo>
                    <a:pt x="10001" y="7495"/>
                  </a:lnTo>
                  <a:cubicBezTo>
                    <a:pt x="10001" y="7495"/>
                    <a:pt x="10147" y="7511"/>
                    <a:pt x="10372" y="7511"/>
                  </a:cubicBezTo>
                  <a:cubicBezTo>
                    <a:pt x="11019" y="7511"/>
                    <a:pt x="12323" y="7378"/>
                    <a:pt x="12706" y="6340"/>
                  </a:cubicBezTo>
                  <a:cubicBezTo>
                    <a:pt x="13344" y="4577"/>
                    <a:pt x="10700" y="4061"/>
                    <a:pt x="10700" y="4061"/>
                  </a:cubicBezTo>
                  <a:cubicBezTo>
                    <a:pt x="10700" y="4061"/>
                    <a:pt x="11946" y="3027"/>
                    <a:pt x="11217" y="2085"/>
                  </a:cubicBezTo>
                  <a:cubicBezTo>
                    <a:pt x="10755" y="1512"/>
                    <a:pt x="9574" y="1400"/>
                    <a:pt x="8719" y="1400"/>
                  </a:cubicBezTo>
                  <a:cubicBezTo>
                    <a:pt x="8168" y="1400"/>
                    <a:pt x="7752" y="1447"/>
                    <a:pt x="7752" y="1447"/>
                  </a:cubicBezTo>
                  <a:cubicBezTo>
                    <a:pt x="7752" y="1447"/>
                    <a:pt x="7660" y="656"/>
                    <a:pt x="6657" y="504"/>
                  </a:cubicBezTo>
                  <a:cubicBezTo>
                    <a:pt x="6110" y="413"/>
                    <a:pt x="5662" y="390"/>
                    <a:pt x="5350" y="390"/>
                  </a:cubicBezTo>
                  <a:cubicBezTo>
                    <a:pt x="5039" y="390"/>
                    <a:pt x="4864" y="413"/>
                    <a:pt x="4864" y="413"/>
                  </a:cubicBezTo>
                  <a:cubicBezTo>
                    <a:pt x="4864" y="413"/>
                    <a:pt x="4170" y="0"/>
                    <a:pt x="34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63"/>
            <p:cNvSpPr/>
            <p:nvPr/>
          </p:nvSpPr>
          <p:spPr>
            <a:xfrm>
              <a:off x="1789134" y="1965760"/>
              <a:ext cx="159913" cy="141387"/>
            </a:xfrm>
            <a:custGeom>
              <a:avLst/>
              <a:gdLst/>
              <a:ahLst/>
              <a:cxnLst/>
              <a:rect l="l" t="t" r="r" b="b"/>
              <a:pathLst>
                <a:path w="4195" h="3709" extrusionOk="0">
                  <a:moveTo>
                    <a:pt x="1969" y="0"/>
                  </a:moveTo>
                  <a:cubicBezTo>
                    <a:pt x="1856" y="0"/>
                    <a:pt x="351" y="29"/>
                    <a:pt x="0" y="1520"/>
                  </a:cubicBezTo>
                  <a:lnTo>
                    <a:pt x="1003" y="3709"/>
                  </a:lnTo>
                  <a:cubicBezTo>
                    <a:pt x="1003" y="3709"/>
                    <a:pt x="1914" y="3093"/>
                    <a:pt x="3811" y="3093"/>
                  </a:cubicBezTo>
                  <a:cubicBezTo>
                    <a:pt x="3935" y="3093"/>
                    <a:pt x="4063" y="3095"/>
                    <a:pt x="4195" y="3101"/>
                  </a:cubicBezTo>
                  <a:cubicBezTo>
                    <a:pt x="4195" y="3101"/>
                    <a:pt x="2462" y="1338"/>
                    <a:pt x="1976" y="0"/>
                  </a:cubicBezTo>
                  <a:cubicBezTo>
                    <a:pt x="1976" y="0"/>
                    <a:pt x="1973"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63"/>
            <p:cNvSpPr/>
            <p:nvPr/>
          </p:nvSpPr>
          <p:spPr>
            <a:xfrm>
              <a:off x="1983774" y="2015583"/>
              <a:ext cx="100827" cy="106622"/>
            </a:xfrm>
            <a:custGeom>
              <a:avLst/>
              <a:gdLst/>
              <a:ahLst/>
              <a:cxnLst/>
              <a:rect l="l" t="t" r="r" b="b"/>
              <a:pathLst>
                <a:path w="2645" h="2797" extrusionOk="0">
                  <a:moveTo>
                    <a:pt x="1733" y="0"/>
                  </a:moveTo>
                  <a:cubicBezTo>
                    <a:pt x="1520" y="852"/>
                    <a:pt x="1" y="1824"/>
                    <a:pt x="1" y="1824"/>
                  </a:cubicBezTo>
                  <a:cubicBezTo>
                    <a:pt x="639" y="2311"/>
                    <a:pt x="1277" y="2797"/>
                    <a:pt x="1277" y="2797"/>
                  </a:cubicBezTo>
                  <a:lnTo>
                    <a:pt x="2615" y="2159"/>
                  </a:lnTo>
                  <a:cubicBezTo>
                    <a:pt x="2645" y="852"/>
                    <a:pt x="1733" y="0"/>
                    <a:pt x="17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63"/>
            <p:cNvSpPr/>
            <p:nvPr/>
          </p:nvSpPr>
          <p:spPr>
            <a:xfrm>
              <a:off x="1341872" y="3031328"/>
              <a:ext cx="1206231" cy="1069914"/>
            </a:xfrm>
            <a:custGeom>
              <a:avLst/>
              <a:gdLst/>
              <a:ahLst/>
              <a:cxnLst/>
              <a:rect l="l" t="t" r="r" b="b"/>
              <a:pathLst>
                <a:path w="31643" h="28067" extrusionOk="0">
                  <a:moveTo>
                    <a:pt x="5802" y="0"/>
                  </a:moveTo>
                  <a:cubicBezTo>
                    <a:pt x="4403" y="0"/>
                    <a:pt x="3141" y="146"/>
                    <a:pt x="2523" y="589"/>
                  </a:cubicBezTo>
                  <a:cubicBezTo>
                    <a:pt x="2523" y="589"/>
                    <a:pt x="0" y="10498"/>
                    <a:pt x="13040" y="10498"/>
                  </a:cubicBezTo>
                  <a:cubicBezTo>
                    <a:pt x="20001" y="10498"/>
                    <a:pt x="23314" y="9829"/>
                    <a:pt x="23314" y="9829"/>
                  </a:cubicBezTo>
                  <a:cubicBezTo>
                    <a:pt x="23314" y="9829"/>
                    <a:pt x="23496" y="15999"/>
                    <a:pt x="23800" y="18583"/>
                  </a:cubicBezTo>
                  <a:cubicBezTo>
                    <a:pt x="24134" y="21167"/>
                    <a:pt x="25290" y="27641"/>
                    <a:pt x="25290" y="27641"/>
                  </a:cubicBezTo>
                  <a:lnTo>
                    <a:pt x="30761" y="28067"/>
                  </a:lnTo>
                  <a:cubicBezTo>
                    <a:pt x="30761" y="28067"/>
                    <a:pt x="31642" y="5543"/>
                    <a:pt x="28299" y="3477"/>
                  </a:cubicBezTo>
                  <a:cubicBezTo>
                    <a:pt x="24925" y="1410"/>
                    <a:pt x="20092" y="1349"/>
                    <a:pt x="11794" y="559"/>
                  </a:cubicBezTo>
                  <a:cubicBezTo>
                    <a:pt x="11794" y="559"/>
                    <a:pt x="8536" y="0"/>
                    <a:pt x="58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63"/>
            <p:cNvSpPr/>
            <p:nvPr/>
          </p:nvSpPr>
          <p:spPr>
            <a:xfrm>
              <a:off x="1570134" y="2082750"/>
              <a:ext cx="821524" cy="849390"/>
            </a:xfrm>
            <a:custGeom>
              <a:avLst/>
              <a:gdLst/>
              <a:ahLst/>
              <a:cxnLst/>
              <a:rect l="l" t="t" r="r" b="b"/>
              <a:pathLst>
                <a:path w="21551" h="22282" extrusionOk="0">
                  <a:moveTo>
                    <a:pt x="2823" y="1"/>
                  </a:moveTo>
                  <a:cubicBezTo>
                    <a:pt x="2804" y="1"/>
                    <a:pt x="2785" y="1"/>
                    <a:pt x="2766" y="1"/>
                  </a:cubicBezTo>
                  <a:cubicBezTo>
                    <a:pt x="1216" y="32"/>
                    <a:pt x="0" y="1308"/>
                    <a:pt x="31" y="2859"/>
                  </a:cubicBezTo>
                  <a:lnTo>
                    <a:pt x="31" y="3132"/>
                  </a:lnTo>
                  <a:lnTo>
                    <a:pt x="31" y="3375"/>
                  </a:lnTo>
                  <a:lnTo>
                    <a:pt x="61" y="3862"/>
                  </a:lnTo>
                  <a:cubicBezTo>
                    <a:pt x="61" y="4166"/>
                    <a:pt x="91" y="4500"/>
                    <a:pt x="122" y="4804"/>
                  </a:cubicBezTo>
                  <a:cubicBezTo>
                    <a:pt x="152" y="5442"/>
                    <a:pt x="213" y="6050"/>
                    <a:pt x="274" y="6688"/>
                  </a:cubicBezTo>
                  <a:cubicBezTo>
                    <a:pt x="304" y="6992"/>
                    <a:pt x="335" y="7327"/>
                    <a:pt x="395" y="7631"/>
                  </a:cubicBezTo>
                  <a:cubicBezTo>
                    <a:pt x="426" y="7935"/>
                    <a:pt x="487" y="8269"/>
                    <a:pt x="517" y="8573"/>
                  </a:cubicBezTo>
                  <a:cubicBezTo>
                    <a:pt x="608" y="9211"/>
                    <a:pt x="730" y="9819"/>
                    <a:pt x="851" y="10458"/>
                  </a:cubicBezTo>
                  <a:cubicBezTo>
                    <a:pt x="973" y="11096"/>
                    <a:pt x="1125" y="11734"/>
                    <a:pt x="1277" y="12372"/>
                  </a:cubicBezTo>
                  <a:cubicBezTo>
                    <a:pt x="1368" y="12676"/>
                    <a:pt x="1459" y="13011"/>
                    <a:pt x="1550" y="13315"/>
                  </a:cubicBezTo>
                  <a:cubicBezTo>
                    <a:pt x="1642" y="13649"/>
                    <a:pt x="1733" y="13953"/>
                    <a:pt x="1854" y="14287"/>
                  </a:cubicBezTo>
                  <a:cubicBezTo>
                    <a:pt x="2067" y="14926"/>
                    <a:pt x="2310" y="15564"/>
                    <a:pt x="2614" y="16233"/>
                  </a:cubicBezTo>
                  <a:cubicBezTo>
                    <a:pt x="2918" y="16871"/>
                    <a:pt x="3283" y="17540"/>
                    <a:pt x="3739" y="18178"/>
                  </a:cubicBezTo>
                  <a:cubicBezTo>
                    <a:pt x="4195" y="18847"/>
                    <a:pt x="4772" y="19515"/>
                    <a:pt x="5532" y="20093"/>
                  </a:cubicBezTo>
                  <a:cubicBezTo>
                    <a:pt x="5897" y="20397"/>
                    <a:pt x="6353" y="20670"/>
                    <a:pt x="6809" y="20883"/>
                  </a:cubicBezTo>
                  <a:lnTo>
                    <a:pt x="6991" y="20974"/>
                  </a:lnTo>
                  <a:lnTo>
                    <a:pt x="7082" y="21005"/>
                  </a:lnTo>
                  <a:lnTo>
                    <a:pt x="7143" y="21035"/>
                  </a:lnTo>
                  <a:lnTo>
                    <a:pt x="7174" y="21035"/>
                  </a:lnTo>
                  <a:cubicBezTo>
                    <a:pt x="7265" y="21066"/>
                    <a:pt x="7356" y="21126"/>
                    <a:pt x="7447" y="21126"/>
                  </a:cubicBezTo>
                  <a:lnTo>
                    <a:pt x="7599" y="21187"/>
                  </a:lnTo>
                  <a:lnTo>
                    <a:pt x="7721" y="21218"/>
                  </a:lnTo>
                  <a:cubicBezTo>
                    <a:pt x="7812" y="21248"/>
                    <a:pt x="7903" y="21278"/>
                    <a:pt x="7994" y="21309"/>
                  </a:cubicBezTo>
                  <a:cubicBezTo>
                    <a:pt x="8724" y="21521"/>
                    <a:pt x="9362" y="21643"/>
                    <a:pt x="10031" y="21765"/>
                  </a:cubicBezTo>
                  <a:cubicBezTo>
                    <a:pt x="10669" y="21886"/>
                    <a:pt x="11307" y="21947"/>
                    <a:pt x="11946" y="22038"/>
                  </a:cubicBezTo>
                  <a:cubicBezTo>
                    <a:pt x="12584" y="22099"/>
                    <a:pt x="13192" y="22129"/>
                    <a:pt x="13830" y="22190"/>
                  </a:cubicBezTo>
                  <a:cubicBezTo>
                    <a:pt x="14134" y="22221"/>
                    <a:pt x="14438" y="22221"/>
                    <a:pt x="14773" y="22251"/>
                  </a:cubicBezTo>
                  <a:cubicBezTo>
                    <a:pt x="15077" y="22251"/>
                    <a:pt x="15380" y="22251"/>
                    <a:pt x="15684" y="22281"/>
                  </a:cubicBezTo>
                  <a:lnTo>
                    <a:pt x="18481" y="22281"/>
                  </a:lnTo>
                  <a:cubicBezTo>
                    <a:pt x="18633" y="22281"/>
                    <a:pt x="18785" y="22251"/>
                    <a:pt x="18937" y="22251"/>
                  </a:cubicBezTo>
                  <a:lnTo>
                    <a:pt x="19423" y="22251"/>
                  </a:lnTo>
                  <a:cubicBezTo>
                    <a:pt x="20426" y="22190"/>
                    <a:pt x="21277" y="21430"/>
                    <a:pt x="21399" y="20397"/>
                  </a:cubicBezTo>
                  <a:cubicBezTo>
                    <a:pt x="21551" y="19242"/>
                    <a:pt x="20730" y="18208"/>
                    <a:pt x="19575" y="18056"/>
                  </a:cubicBezTo>
                  <a:lnTo>
                    <a:pt x="19545" y="18026"/>
                  </a:lnTo>
                  <a:lnTo>
                    <a:pt x="17812" y="17813"/>
                  </a:lnTo>
                  <a:cubicBezTo>
                    <a:pt x="17235" y="17752"/>
                    <a:pt x="16657" y="17661"/>
                    <a:pt x="16080" y="17570"/>
                  </a:cubicBezTo>
                  <a:cubicBezTo>
                    <a:pt x="15806" y="17540"/>
                    <a:pt x="15502" y="17479"/>
                    <a:pt x="15228" y="17448"/>
                  </a:cubicBezTo>
                  <a:cubicBezTo>
                    <a:pt x="14955" y="17388"/>
                    <a:pt x="14651" y="17357"/>
                    <a:pt x="14377" y="17297"/>
                  </a:cubicBezTo>
                  <a:cubicBezTo>
                    <a:pt x="13800" y="17205"/>
                    <a:pt x="13253" y="17114"/>
                    <a:pt x="12706" y="16993"/>
                  </a:cubicBezTo>
                  <a:cubicBezTo>
                    <a:pt x="12159" y="16901"/>
                    <a:pt x="11611" y="16780"/>
                    <a:pt x="11095" y="16628"/>
                  </a:cubicBezTo>
                  <a:cubicBezTo>
                    <a:pt x="10821" y="16567"/>
                    <a:pt x="10578" y="16506"/>
                    <a:pt x="10335" y="16445"/>
                  </a:cubicBezTo>
                  <a:cubicBezTo>
                    <a:pt x="10092" y="16354"/>
                    <a:pt x="9848" y="16293"/>
                    <a:pt x="9636" y="16202"/>
                  </a:cubicBezTo>
                  <a:cubicBezTo>
                    <a:pt x="9575" y="16172"/>
                    <a:pt x="9514" y="16172"/>
                    <a:pt x="9484" y="16141"/>
                  </a:cubicBezTo>
                  <a:lnTo>
                    <a:pt x="9393" y="16111"/>
                  </a:lnTo>
                  <a:lnTo>
                    <a:pt x="9332" y="16081"/>
                  </a:lnTo>
                  <a:cubicBezTo>
                    <a:pt x="9271" y="16050"/>
                    <a:pt x="9241" y="16050"/>
                    <a:pt x="9180" y="16020"/>
                  </a:cubicBezTo>
                  <a:lnTo>
                    <a:pt x="9149" y="15989"/>
                  </a:lnTo>
                  <a:cubicBezTo>
                    <a:pt x="9089" y="15959"/>
                    <a:pt x="8997" y="15898"/>
                    <a:pt x="8906" y="15838"/>
                  </a:cubicBezTo>
                  <a:cubicBezTo>
                    <a:pt x="8754" y="15686"/>
                    <a:pt x="8511" y="15412"/>
                    <a:pt x="8298" y="15078"/>
                  </a:cubicBezTo>
                  <a:cubicBezTo>
                    <a:pt x="8086" y="14743"/>
                    <a:pt x="7903" y="14348"/>
                    <a:pt x="7690" y="13923"/>
                  </a:cubicBezTo>
                  <a:cubicBezTo>
                    <a:pt x="7508" y="13467"/>
                    <a:pt x="7326" y="13011"/>
                    <a:pt x="7174" y="12494"/>
                  </a:cubicBezTo>
                  <a:cubicBezTo>
                    <a:pt x="7113" y="12251"/>
                    <a:pt x="7022" y="12008"/>
                    <a:pt x="6961" y="11765"/>
                  </a:cubicBezTo>
                  <a:cubicBezTo>
                    <a:pt x="6900" y="11491"/>
                    <a:pt x="6839" y="11248"/>
                    <a:pt x="6748" y="10974"/>
                  </a:cubicBezTo>
                  <a:cubicBezTo>
                    <a:pt x="6627" y="10458"/>
                    <a:pt x="6535" y="9910"/>
                    <a:pt x="6414" y="9363"/>
                  </a:cubicBezTo>
                  <a:cubicBezTo>
                    <a:pt x="6323" y="8816"/>
                    <a:pt x="6231" y="8269"/>
                    <a:pt x="6140" y="7722"/>
                  </a:cubicBezTo>
                  <a:cubicBezTo>
                    <a:pt x="6110" y="7448"/>
                    <a:pt x="6049" y="7175"/>
                    <a:pt x="6019" y="6871"/>
                  </a:cubicBezTo>
                  <a:cubicBezTo>
                    <a:pt x="5988" y="6597"/>
                    <a:pt x="5958" y="6324"/>
                    <a:pt x="5927" y="6050"/>
                  </a:cubicBezTo>
                  <a:cubicBezTo>
                    <a:pt x="5867" y="5473"/>
                    <a:pt x="5806" y="4926"/>
                    <a:pt x="5745" y="4348"/>
                  </a:cubicBezTo>
                  <a:cubicBezTo>
                    <a:pt x="5745" y="4074"/>
                    <a:pt x="5715" y="3801"/>
                    <a:pt x="5684" y="3497"/>
                  </a:cubicBezTo>
                  <a:lnTo>
                    <a:pt x="5654" y="3102"/>
                  </a:lnTo>
                  <a:lnTo>
                    <a:pt x="5654" y="2707"/>
                  </a:lnTo>
                  <a:lnTo>
                    <a:pt x="5623" y="2646"/>
                  </a:lnTo>
                  <a:cubicBezTo>
                    <a:pt x="5533" y="1175"/>
                    <a:pt x="4317" y="1"/>
                    <a:pt x="28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63"/>
            <p:cNvSpPr/>
            <p:nvPr/>
          </p:nvSpPr>
          <p:spPr>
            <a:xfrm>
              <a:off x="2254922" y="2752519"/>
              <a:ext cx="67244" cy="173865"/>
            </a:xfrm>
            <a:custGeom>
              <a:avLst/>
              <a:gdLst/>
              <a:ahLst/>
              <a:cxnLst/>
              <a:rect l="l" t="t" r="r" b="b"/>
              <a:pathLst>
                <a:path w="1764" h="4561" extrusionOk="0">
                  <a:moveTo>
                    <a:pt x="1246" y="0"/>
                  </a:moveTo>
                  <a:cubicBezTo>
                    <a:pt x="1072" y="0"/>
                    <a:pt x="897" y="30"/>
                    <a:pt x="730" y="91"/>
                  </a:cubicBezTo>
                  <a:cubicBezTo>
                    <a:pt x="730" y="91"/>
                    <a:pt x="0" y="2432"/>
                    <a:pt x="456" y="4316"/>
                  </a:cubicBezTo>
                  <a:cubicBezTo>
                    <a:pt x="666" y="4456"/>
                    <a:pt x="964" y="4560"/>
                    <a:pt x="1243" y="4560"/>
                  </a:cubicBezTo>
                  <a:cubicBezTo>
                    <a:pt x="1328" y="4560"/>
                    <a:pt x="1411" y="4550"/>
                    <a:pt x="1490" y="4529"/>
                  </a:cubicBezTo>
                  <a:cubicBezTo>
                    <a:pt x="1490" y="4529"/>
                    <a:pt x="1034" y="2462"/>
                    <a:pt x="1763" y="91"/>
                  </a:cubicBezTo>
                  <a:cubicBezTo>
                    <a:pt x="1596" y="30"/>
                    <a:pt x="1421" y="0"/>
                    <a:pt x="12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63"/>
            <p:cNvSpPr/>
            <p:nvPr/>
          </p:nvSpPr>
          <p:spPr>
            <a:xfrm>
              <a:off x="2231745" y="2814883"/>
              <a:ext cx="105478" cy="101209"/>
            </a:xfrm>
            <a:custGeom>
              <a:avLst/>
              <a:gdLst/>
              <a:ahLst/>
              <a:cxnLst/>
              <a:rect l="l" t="t" r="r" b="b"/>
              <a:pathLst>
                <a:path w="2767" h="2655" extrusionOk="0">
                  <a:moveTo>
                    <a:pt x="1349" y="1"/>
                  </a:moveTo>
                  <a:cubicBezTo>
                    <a:pt x="666" y="1"/>
                    <a:pt x="90" y="530"/>
                    <a:pt x="61" y="1252"/>
                  </a:cubicBezTo>
                  <a:cubicBezTo>
                    <a:pt x="0" y="1981"/>
                    <a:pt x="547" y="2619"/>
                    <a:pt x="1307" y="2650"/>
                  </a:cubicBezTo>
                  <a:cubicBezTo>
                    <a:pt x="1343" y="2653"/>
                    <a:pt x="1378" y="2654"/>
                    <a:pt x="1413" y="2654"/>
                  </a:cubicBezTo>
                  <a:cubicBezTo>
                    <a:pt x="2097" y="2654"/>
                    <a:pt x="2676" y="2098"/>
                    <a:pt x="2705" y="1404"/>
                  </a:cubicBezTo>
                  <a:cubicBezTo>
                    <a:pt x="2766" y="674"/>
                    <a:pt x="2189" y="36"/>
                    <a:pt x="1459" y="5"/>
                  </a:cubicBezTo>
                  <a:cubicBezTo>
                    <a:pt x="1422" y="2"/>
                    <a:pt x="1385" y="1"/>
                    <a:pt x="13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63"/>
            <p:cNvSpPr/>
            <p:nvPr/>
          </p:nvSpPr>
          <p:spPr>
            <a:xfrm>
              <a:off x="2246802" y="2828911"/>
              <a:ext cx="75363" cy="73152"/>
            </a:xfrm>
            <a:custGeom>
              <a:avLst/>
              <a:gdLst/>
              <a:ahLst/>
              <a:cxnLst/>
              <a:rect l="l" t="t" r="r" b="b"/>
              <a:pathLst>
                <a:path w="1977" h="1919" extrusionOk="0">
                  <a:moveTo>
                    <a:pt x="978" y="1"/>
                  </a:moveTo>
                  <a:cubicBezTo>
                    <a:pt x="485" y="1"/>
                    <a:pt x="60" y="386"/>
                    <a:pt x="31" y="884"/>
                  </a:cubicBezTo>
                  <a:cubicBezTo>
                    <a:pt x="0" y="1431"/>
                    <a:pt x="395" y="1887"/>
                    <a:pt x="912" y="1917"/>
                  </a:cubicBezTo>
                  <a:cubicBezTo>
                    <a:pt x="932" y="1918"/>
                    <a:pt x="952" y="1919"/>
                    <a:pt x="971" y="1919"/>
                  </a:cubicBezTo>
                  <a:cubicBezTo>
                    <a:pt x="1492" y="1919"/>
                    <a:pt x="1916" y="1533"/>
                    <a:pt x="1946" y="1005"/>
                  </a:cubicBezTo>
                  <a:cubicBezTo>
                    <a:pt x="1976" y="489"/>
                    <a:pt x="1581" y="33"/>
                    <a:pt x="1034" y="2"/>
                  </a:cubicBezTo>
                  <a:cubicBezTo>
                    <a:pt x="1015" y="1"/>
                    <a:pt x="996" y="1"/>
                    <a:pt x="9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63"/>
            <p:cNvSpPr/>
            <p:nvPr/>
          </p:nvSpPr>
          <p:spPr>
            <a:xfrm>
              <a:off x="1546957" y="2052597"/>
              <a:ext cx="286243" cy="467046"/>
            </a:xfrm>
            <a:custGeom>
              <a:avLst/>
              <a:gdLst/>
              <a:ahLst/>
              <a:cxnLst/>
              <a:rect l="l" t="t" r="r" b="b"/>
              <a:pathLst>
                <a:path w="7509" h="12252" extrusionOk="0">
                  <a:moveTo>
                    <a:pt x="3424" y="1"/>
                  </a:moveTo>
                  <a:cubicBezTo>
                    <a:pt x="3226" y="1"/>
                    <a:pt x="3017" y="20"/>
                    <a:pt x="2797" y="63"/>
                  </a:cubicBezTo>
                  <a:cubicBezTo>
                    <a:pt x="973" y="397"/>
                    <a:pt x="304" y="2160"/>
                    <a:pt x="92" y="3042"/>
                  </a:cubicBezTo>
                  <a:cubicBezTo>
                    <a:pt x="31" y="3315"/>
                    <a:pt x="0" y="3619"/>
                    <a:pt x="0" y="3893"/>
                  </a:cubicBezTo>
                  <a:cubicBezTo>
                    <a:pt x="31" y="5230"/>
                    <a:pt x="365" y="9790"/>
                    <a:pt x="1125" y="12252"/>
                  </a:cubicBezTo>
                  <a:lnTo>
                    <a:pt x="7508" y="11066"/>
                  </a:lnTo>
                  <a:cubicBezTo>
                    <a:pt x="7508" y="11066"/>
                    <a:pt x="6748" y="6081"/>
                    <a:pt x="6475" y="2981"/>
                  </a:cubicBezTo>
                  <a:cubicBezTo>
                    <a:pt x="6383" y="1978"/>
                    <a:pt x="5867" y="1066"/>
                    <a:pt x="5046" y="488"/>
                  </a:cubicBezTo>
                  <a:cubicBezTo>
                    <a:pt x="4604" y="209"/>
                    <a:pt x="4072" y="1"/>
                    <a:pt x="34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63"/>
            <p:cNvSpPr/>
            <p:nvPr/>
          </p:nvSpPr>
          <p:spPr>
            <a:xfrm>
              <a:off x="1431073" y="3904238"/>
              <a:ext cx="727711" cy="56799"/>
            </a:xfrm>
            <a:custGeom>
              <a:avLst/>
              <a:gdLst/>
              <a:ahLst/>
              <a:cxnLst/>
              <a:rect l="l" t="t" r="r" b="b"/>
              <a:pathLst>
                <a:path w="19090" h="1490" extrusionOk="0">
                  <a:moveTo>
                    <a:pt x="730" y="0"/>
                  </a:moveTo>
                  <a:cubicBezTo>
                    <a:pt x="335" y="0"/>
                    <a:pt x="1" y="335"/>
                    <a:pt x="1" y="730"/>
                  </a:cubicBezTo>
                  <a:cubicBezTo>
                    <a:pt x="1" y="1155"/>
                    <a:pt x="335" y="1490"/>
                    <a:pt x="730" y="1490"/>
                  </a:cubicBezTo>
                  <a:lnTo>
                    <a:pt x="18360" y="1490"/>
                  </a:lnTo>
                  <a:cubicBezTo>
                    <a:pt x="18755" y="1490"/>
                    <a:pt x="19089" y="1155"/>
                    <a:pt x="19089" y="730"/>
                  </a:cubicBezTo>
                  <a:cubicBezTo>
                    <a:pt x="19089" y="335"/>
                    <a:pt x="18755" y="0"/>
                    <a:pt x="183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63"/>
            <p:cNvSpPr/>
            <p:nvPr/>
          </p:nvSpPr>
          <p:spPr>
            <a:xfrm>
              <a:off x="1371987" y="3424536"/>
              <a:ext cx="850533" cy="970993"/>
            </a:xfrm>
            <a:custGeom>
              <a:avLst/>
              <a:gdLst/>
              <a:ahLst/>
              <a:cxnLst/>
              <a:rect l="l" t="t" r="r" b="b"/>
              <a:pathLst>
                <a:path w="22312" h="25472" extrusionOk="0">
                  <a:moveTo>
                    <a:pt x="3952" y="1"/>
                  </a:moveTo>
                  <a:cubicBezTo>
                    <a:pt x="3557" y="1"/>
                    <a:pt x="3253" y="304"/>
                    <a:pt x="3192" y="669"/>
                  </a:cubicBezTo>
                  <a:lnTo>
                    <a:pt x="31" y="24621"/>
                  </a:lnTo>
                  <a:cubicBezTo>
                    <a:pt x="1" y="25016"/>
                    <a:pt x="274" y="25411"/>
                    <a:pt x="700" y="25442"/>
                  </a:cubicBezTo>
                  <a:cubicBezTo>
                    <a:pt x="737" y="25447"/>
                    <a:pt x="773" y="25450"/>
                    <a:pt x="809" y="25450"/>
                  </a:cubicBezTo>
                  <a:cubicBezTo>
                    <a:pt x="1160" y="25450"/>
                    <a:pt x="1465" y="25189"/>
                    <a:pt x="1520" y="24803"/>
                  </a:cubicBezTo>
                  <a:lnTo>
                    <a:pt x="4590" y="1490"/>
                  </a:lnTo>
                  <a:lnTo>
                    <a:pt x="17660" y="1490"/>
                  </a:lnTo>
                  <a:lnTo>
                    <a:pt x="20791" y="24803"/>
                  </a:lnTo>
                  <a:cubicBezTo>
                    <a:pt x="20822" y="25198"/>
                    <a:pt x="21156" y="25472"/>
                    <a:pt x="21521" y="25472"/>
                  </a:cubicBezTo>
                  <a:cubicBezTo>
                    <a:pt x="21551" y="25472"/>
                    <a:pt x="21582" y="25442"/>
                    <a:pt x="21612" y="25442"/>
                  </a:cubicBezTo>
                  <a:cubicBezTo>
                    <a:pt x="22037" y="25411"/>
                    <a:pt x="22311" y="25016"/>
                    <a:pt x="22250" y="24621"/>
                  </a:cubicBezTo>
                  <a:lnTo>
                    <a:pt x="19059" y="669"/>
                  </a:lnTo>
                  <a:cubicBezTo>
                    <a:pt x="18998" y="274"/>
                    <a:pt x="18694" y="1"/>
                    <a:pt x="182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63"/>
            <p:cNvSpPr/>
            <p:nvPr/>
          </p:nvSpPr>
          <p:spPr>
            <a:xfrm>
              <a:off x="1275810" y="2473252"/>
              <a:ext cx="636147" cy="980294"/>
            </a:xfrm>
            <a:custGeom>
              <a:avLst/>
              <a:gdLst/>
              <a:ahLst/>
              <a:cxnLst/>
              <a:rect l="l" t="t" r="r" b="b"/>
              <a:pathLst>
                <a:path w="16688" h="25716" extrusionOk="0">
                  <a:moveTo>
                    <a:pt x="5472" y="1"/>
                  </a:moveTo>
                  <a:lnTo>
                    <a:pt x="5472" y="1"/>
                  </a:lnTo>
                  <a:cubicBezTo>
                    <a:pt x="2372" y="2432"/>
                    <a:pt x="365" y="6080"/>
                    <a:pt x="183" y="10001"/>
                  </a:cubicBezTo>
                  <a:cubicBezTo>
                    <a:pt x="1" y="13496"/>
                    <a:pt x="153" y="17265"/>
                    <a:pt x="761" y="21186"/>
                  </a:cubicBezTo>
                  <a:cubicBezTo>
                    <a:pt x="1217" y="24104"/>
                    <a:pt x="4378" y="25715"/>
                    <a:pt x="7357" y="25715"/>
                  </a:cubicBezTo>
                  <a:lnTo>
                    <a:pt x="16688" y="25715"/>
                  </a:lnTo>
                  <a:cubicBezTo>
                    <a:pt x="16688" y="25715"/>
                    <a:pt x="5806" y="23588"/>
                    <a:pt x="4864" y="19332"/>
                  </a:cubicBezTo>
                  <a:cubicBezTo>
                    <a:pt x="3162" y="11886"/>
                    <a:pt x="5472" y="1"/>
                    <a:pt x="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63"/>
            <p:cNvSpPr/>
            <p:nvPr/>
          </p:nvSpPr>
          <p:spPr>
            <a:xfrm>
              <a:off x="1181950" y="2937925"/>
              <a:ext cx="2620876" cy="107796"/>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63"/>
            <p:cNvSpPr/>
            <p:nvPr/>
          </p:nvSpPr>
          <p:spPr>
            <a:xfrm>
              <a:off x="1258434" y="3044505"/>
              <a:ext cx="2406306" cy="9041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63"/>
            <p:cNvSpPr/>
            <p:nvPr/>
          </p:nvSpPr>
          <p:spPr>
            <a:xfrm>
              <a:off x="1278260" y="3578661"/>
              <a:ext cx="2377254" cy="62589"/>
            </a:xfrm>
            <a:custGeom>
              <a:avLst/>
              <a:gdLst/>
              <a:ahLst/>
              <a:cxnLst/>
              <a:rect l="l" t="t" r="r" b="b"/>
              <a:pathLst>
                <a:path w="102039" h="1642" extrusionOk="0">
                  <a:moveTo>
                    <a:pt x="1" y="0"/>
                  </a:moveTo>
                  <a:lnTo>
                    <a:pt x="1" y="1641"/>
                  </a:lnTo>
                  <a:lnTo>
                    <a:pt x="102039" y="1641"/>
                  </a:lnTo>
                  <a:lnTo>
                    <a:pt x="1020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63"/>
            <p:cNvSpPr/>
            <p:nvPr/>
          </p:nvSpPr>
          <p:spPr>
            <a:xfrm>
              <a:off x="1118222" y="3134862"/>
              <a:ext cx="414860"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63"/>
            <p:cNvSpPr/>
            <p:nvPr/>
          </p:nvSpPr>
          <p:spPr>
            <a:xfrm>
              <a:off x="2090358" y="2886892"/>
              <a:ext cx="865591" cy="51043"/>
            </a:xfrm>
            <a:custGeom>
              <a:avLst/>
              <a:gdLst/>
              <a:ahLst/>
              <a:cxnLst/>
              <a:rect l="l" t="t" r="r" b="b"/>
              <a:pathLst>
                <a:path w="22707" h="1339" extrusionOk="0">
                  <a:moveTo>
                    <a:pt x="1278" y="1"/>
                  </a:moveTo>
                  <a:cubicBezTo>
                    <a:pt x="578" y="1"/>
                    <a:pt x="1" y="548"/>
                    <a:pt x="1" y="1247"/>
                  </a:cubicBezTo>
                  <a:cubicBezTo>
                    <a:pt x="1" y="1308"/>
                    <a:pt x="62" y="1338"/>
                    <a:pt x="92" y="1338"/>
                  </a:cubicBezTo>
                  <a:lnTo>
                    <a:pt x="22615" y="1338"/>
                  </a:lnTo>
                  <a:cubicBezTo>
                    <a:pt x="22646" y="1338"/>
                    <a:pt x="22707" y="1308"/>
                    <a:pt x="22707" y="1247"/>
                  </a:cubicBezTo>
                  <a:lnTo>
                    <a:pt x="22707" y="92"/>
                  </a:lnTo>
                  <a:cubicBezTo>
                    <a:pt x="22707" y="31"/>
                    <a:pt x="22646" y="1"/>
                    <a:pt x="226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63"/>
            <p:cNvSpPr/>
            <p:nvPr/>
          </p:nvSpPr>
          <p:spPr>
            <a:xfrm>
              <a:off x="2415979" y="2431548"/>
              <a:ext cx="826175" cy="506386"/>
            </a:xfrm>
            <a:custGeom>
              <a:avLst/>
              <a:gdLst/>
              <a:ahLst/>
              <a:cxnLst/>
              <a:rect l="l" t="t" r="r" b="b"/>
              <a:pathLst>
                <a:path w="21673" h="13284" extrusionOk="0">
                  <a:moveTo>
                    <a:pt x="3587" y="0"/>
                  </a:moveTo>
                  <a:cubicBezTo>
                    <a:pt x="3252" y="0"/>
                    <a:pt x="2979" y="213"/>
                    <a:pt x="2918" y="517"/>
                  </a:cubicBezTo>
                  <a:lnTo>
                    <a:pt x="91" y="12402"/>
                  </a:lnTo>
                  <a:cubicBezTo>
                    <a:pt x="0" y="12858"/>
                    <a:pt x="334" y="13283"/>
                    <a:pt x="790" y="13283"/>
                  </a:cubicBezTo>
                  <a:lnTo>
                    <a:pt x="18086" y="13283"/>
                  </a:lnTo>
                  <a:cubicBezTo>
                    <a:pt x="18420" y="13283"/>
                    <a:pt x="18693" y="13040"/>
                    <a:pt x="18785" y="12736"/>
                  </a:cubicBezTo>
                  <a:lnTo>
                    <a:pt x="21581" y="852"/>
                  </a:lnTo>
                  <a:cubicBezTo>
                    <a:pt x="21672" y="426"/>
                    <a:pt x="21338" y="0"/>
                    <a:pt x="209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63"/>
            <p:cNvSpPr/>
            <p:nvPr/>
          </p:nvSpPr>
          <p:spPr>
            <a:xfrm>
              <a:off x="2415979" y="2431548"/>
              <a:ext cx="163382" cy="506386"/>
            </a:xfrm>
            <a:custGeom>
              <a:avLst/>
              <a:gdLst/>
              <a:ahLst/>
              <a:cxnLst/>
              <a:rect l="l" t="t" r="r" b="b"/>
              <a:pathLst>
                <a:path w="4286" h="13284" extrusionOk="0">
                  <a:moveTo>
                    <a:pt x="3587" y="0"/>
                  </a:moveTo>
                  <a:cubicBezTo>
                    <a:pt x="3252" y="0"/>
                    <a:pt x="2979" y="213"/>
                    <a:pt x="2918" y="517"/>
                  </a:cubicBezTo>
                  <a:lnTo>
                    <a:pt x="91" y="12402"/>
                  </a:lnTo>
                  <a:cubicBezTo>
                    <a:pt x="0" y="12858"/>
                    <a:pt x="334" y="13283"/>
                    <a:pt x="790" y="13283"/>
                  </a:cubicBezTo>
                  <a:lnTo>
                    <a:pt x="1277" y="13283"/>
                  </a:lnTo>
                  <a:lnTo>
                    <a:pt x="428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2" name="Google Shape;1262;p63"/>
            <p:cNvGrpSpPr/>
            <p:nvPr/>
          </p:nvGrpSpPr>
          <p:grpSpPr>
            <a:xfrm flipH="1">
              <a:off x="1826655" y="1622410"/>
              <a:ext cx="368431" cy="490880"/>
              <a:chOff x="1870800" y="2728525"/>
              <a:chExt cx="393875" cy="524725"/>
            </a:xfrm>
          </p:grpSpPr>
          <p:sp>
            <p:nvSpPr>
              <p:cNvPr id="1263" name="Google Shape;1263;p63"/>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63"/>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63"/>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63"/>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7" name="Google Shape;1267;p63"/>
            <p:cNvSpPr/>
            <p:nvPr/>
          </p:nvSpPr>
          <p:spPr>
            <a:xfrm flipH="1">
              <a:off x="3482772" y="3134856"/>
              <a:ext cx="320096"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63"/>
            <p:cNvSpPr/>
            <p:nvPr/>
          </p:nvSpPr>
          <p:spPr>
            <a:xfrm>
              <a:off x="1850545" y="1568054"/>
              <a:ext cx="331796" cy="243777"/>
            </a:xfrm>
            <a:custGeom>
              <a:avLst/>
              <a:gdLst/>
              <a:ahLst/>
              <a:cxnLst/>
              <a:rect l="l" t="t" r="r" b="b"/>
              <a:pathLst>
                <a:path w="8704" h="6395" extrusionOk="0">
                  <a:moveTo>
                    <a:pt x="3946" y="1"/>
                  </a:moveTo>
                  <a:cubicBezTo>
                    <a:pt x="2513" y="1"/>
                    <a:pt x="1181" y="418"/>
                    <a:pt x="669" y="1832"/>
                  </a:cubicBezTo>
                  <a:cubicBezTo>
                    <a:pt x="0" y="3564"/>
                    <a:pt x="608" y="4415"/>
                    <a:pt x="608" y="4415"/>
                  </a:cubicBezTo>
                  <a:cubicBezTo>
                    <a:pt x="608" y="4415"/>
                    <a:pt x="1277" y="4415"/>
                    <a:pt x="1641" y="4841"/>
                  </a:cubicBezTo>
                  <a:cubicBezTo>
                    <a:pt x="2006" y="5266"/>
                    <a:pt x="1915" y="6300"/>
                    <a:pt x="2462" y="6391"/>
                  </a:cubicBezTo>
                  <a:cubicBezTo>
                    <a:pt x="2474" y="6394"/>
                    <a:pt x="2486" y="6395"/>
                    <a:pt x="2497" y="6395"/>
                  </a:cubicBezTo>
                  <a:cubicBezTo>
                    <a:pt x="2987" y="6395"/>
                    <a:pt x="2500" y="3830"/>
                    <a:pt x="2827" y="3503"/>
                  </a:cubicBezTo>
                  <a:cubicBezTo>
                    <a:pt x="2906" y="3416"/>
                    <a:pt x="3071" y="3391"/>
                    <a:pt x="3282" y="3391"/>
                  </a:cubicBezTo>
                  <a:cubicBezTo>
                    <a:pt x="3576" y="3391"/>
                    <a:pt x="3959" y="3440"/>
                    <a:pt x="4321" y="3440"/>
                  </a:cubicBezTo>
                  <a:cubicBezTo>
                    <a:pt x="4698" y="3440"/>
                    <a:pt x="5052" y="3387"/>
                    <a:pt x="5258" y="3169"/>
                  </a:cubicBezTo>
                  <a:cubicBezTo>
                    <a:pt x="5512" y="2902"/>
                    <a:pt x="5778" y="2771"/>
                    <a:pt x="6039" y="2771"/>
                  </a:cubicBezTo>
                  <a:cubicBezTo>
                    <a:pt x="6342" y="2771"/>
                    <a:pt x="6638" y="2947"/>
                    <a:pt x="6900" y="3291"/>
                  </a:cubicBezTo>
                  <a:cubicBezTo>
                    <a:pt x="7238" y="3709"/>
                    <a:pt x="7916" y="4140"/>
                    <a:pt x="8334" y="4140"/>
                  </a:cubicBezTo>
                  <a:cubicBezTo>
                    <a:pt x="8555" y="4140"/>
                    <a:pt x="8704" y="4020"/>
                    <a:pt x="8693" y="3716"/>
                  </a:cubicBezTo>
                  <a:cubicBezTo>
                    <a:pt x="8663" y="2835"/>
                    <a:pt x="6809" y="312"/>
                    <a:pt x="5015" y="69"/>
                  </a:cubicBezTo>
                  <a:cubicBezTo>
                    <a:pt x="4660" y="26"/>
                    <a:pt x="4300" y="1"/>
                    <a:pt x="39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9" name="Google Shape;1269;p63"/>
          <p:cNvGrpSpPr/>
          <p:nvPr/>
        </p:nvGrpSpPr>
        <p:grpSpPr>
          <a:xfrm flipH="1">
            <a:off x="162881" y="2336922"/>
            <a:ext cx="1388738" cy="2806645"/>
            <a:chOff x="6795049" y="1179275"/>
            <a:chExt cx="916719" cy="1852694"/>
          </a:xfrm>
        </p:grpSpPr>
        <p:sp>
          <p:nvSpPr>
            <p:cNvPr id="1270" name="Google Shape;1270;p6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6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6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6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6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15655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985" name="Google Shape;985;p58"/>
              <p:cNvSpPr txBox="1">
                <a:spLocks noGrp="1"/>
              </p:cNvSpPr>
              <p:nvPr>
                <p:ph type="subTitle" idx="1"/>
              </p:nvPr>
            </p:nvSpPr>
            <p:spPr>
              <a:xfrm>
                <a:off x="3646089" y="2526210"/>
                <a:ext cx="5119781" cy="2390913"/>
              </a:xfrm>
              <a:prstGeom prst="rect">
                <a:avLst/>
              </a:prstGeom>
            </p:spPr>
            <p:txBody>
              <a:bodyPr spcFirstLastPara="1" wrap="square" lIns="91425" tIns="91425" rIns="91425" bIns="91425" anchor="t" anchorCtr="0">
                <a:noAutofit/>
              </a:bodyPr>
              <a:lstStyle/>
              <a:p>
                <a:pPr marL="0" lvl="0" indent="180000" algn="l" rtl="0">
                  <a:spcBef>
                    <a:spcPts val="0"/>
                  </a:spcBef>
                  <a:spcAft>
                    <a:spcPts val="0"/>
                  </a:spcAft>
                  <a:buNone/>
                </a:pPr>
                <a:r>
                  <a:rPr lang="ro-RO" sz="900" dirty="0">
                    <a:latin typeface="+mn-lt"/>
                    <a:cs typeface="Times New Roman" panose="02020603050405020304" pitchFamily="18" charset="0"/>
                  </a:rPr>
                  <a:t>Căutarea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este un subiect fundamental în inteligența artificială. Recent, </a:t>
                </a:r>
                <a:r>
                  <a:rPr lang="en-US" sz="900" dirty="0">
                    <a:latin typeface="+mn-lt"/>
                    <a:cs typeface="Times New Roman" panose="02020603050405020304" pitchFamily="18" charset="0"/>
                  </a:rPr>
                  <a:t>c</a:t>
                </a:r>
                <a:r>
                  <a:rPr lang="ro-RO" sz="900" dirty="0">
                    <a:latin typeface="+mn-lt"/>
                    <a:cs typeface="Times New Roman" panose="02020603050405020304" pitchFamily="18" charset="0"/>
                  </a:rPr>
                  <a:t>alculul cu scop general pe un</a:t>
                </a:r>
                <a:r>
                  <a:rPr lang="en-US" sz="900" dirty="0" err="1">
                    <a:latin typeface="+mn-lt"/>
                    <a:cs typeface="Times New Roman" panose="02020603050405020304" pitchFamily="18" charset="0"/>
                  </a:rPr>
                  <a:t>i</a:t>
                </a:r>
                <a:r>
                  <a:rPr lang="ro-RO" sz="900" dirty="0">
                    <a:latin typeface="+mn-lt"/>
                    <a:cs typeface="Times New Roman" panose="02020603050405020304" pitchFamily="18" charset="0"/>
                  </a:rPr>
                  <a:t>tăți de procesare grafică (GPGPU) a fost utilizat pe scară largă pentru a accelera numeroase sarcini de calcul.</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Experimentele au demonstrat că aceast tip de căutare accelerată de GPU este eficientă în rezolvarea mai multor sarcini de căutare. În comparație cu implementarea tradițională secvențială pe bază de CPU, algoritmul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bazat pe GPU poate obține o accelerare semnificativă de până la 45 de ori în cazul problemelor de căutare la scară largă.</a:t>
                </a:r>
                <a:endParaRPr sz="900" dirty="0">
                  <a:latin typeface="+mn-lt"/>
                  <a:cs typeface="Times New Roman" panose="02020603050405020304" pitchFamily="18" charset="0"/>
                </a:endParaRPr>
              </a:p>
            </p:txBody>
          </p:sp>
        </mc:Choice>
        <mc:Fallback xmlns="">
          <p:sp>
            <p:nvSpPr>
              <p:cNvPr id="985" name="Google Shape;985;p58"/>
              <p:cNvSpPr txBox="1">
                <a:spLocks noGrp="1" noRot="1" noChangeAspect="1" noMove="1" noResize="1" noEditPoints="1" noAdjustHandles="1" noChangeArrowheads="1" noChangeShapeType="1" noTextEdit="1"/>
              </p:cNvSpPr>
              <p:nvPr>
                <p:ph type="subTitle" idx="1"/>
              </p:nvPr>
            </p:nvSpPr>
            <p:spPr>
              <a:xfrm>
                <a:off x="3646089" y="2526210"/>
                <a:ext cx="5119781" cy="2390913"/>
              </a:xfrm>
              <a:prstGeom prst="rect">
                <a:avLst/>
              </a:prstGeom>
              <a:blipFill>
                <a:blip r:embed="rId3"/>
                <a:stretch>
                  <a:fillRect/>
                </a:stretch>
              </a:blipFill>
            </p:spPr>
            <p:txBody>
              <a:bodyPr/>
              <a:lstStyle/>
              <a:p>
                <a:r>
                  <a:rPr lang="en-US">
                    <a:noFill/>
                  </a:rPr>
                  <a:t> </a:t>
                </a:r>
              </a:p>
            </p:txBody>
          </p:sp>
        </mc:Fallback>
      </mc:AlternateContent>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66656F58-715D-4C63-9893-033370BC1C40}"/>
              </a:ext>
            </a:extLst>
          </p:cNvPr>
          <p:cNvSpPr>
            <a:spLocks noGrp="1"/>
          </p:cNvSpPr>
          <p:nvPr>
            <p:ph type="title"/>
          </p:nvPr>
        </p:nvSpPr>
        <p:spPr>
          <a:xfrm>
            <a:off x="4199699" y="1123432"/>
            <a:ext cx="3491700" cy="841800"/>
          </a:xfrm>
        </p:spPr>
        <p:txBody>
          <a:bodyPr/>
          <a:lstStyle/>
          <a:p>
            <a:pPr algn="ctr"/>
            <a:r>
              <a:rPr lang="ro-RO" sz="3300" dirty="0"/>
              <a:t>Abstract</a:t>
            </a:r>
          </a:p>
        </p:txBody>
      </p:sp>
    </p:spTree>
    <p:extLst>
      <p:ext uri="{BB962C8B-B14F-4D97-AF65-F5344CB8AC3E}">
        <p14:creationId xmlns:p14="http://schemas.microsoft.com/office/powerpoint/2010/main" val="111352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310025" y="12145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8"/>
          <p:cNvSpPr txBox="1">
            <a:spLocks noGrp="1"/>
          </p:cNvSpPr>
          <p:nvPr>
            <p:ph type="title"/>
          </p:nvPr>
        </p:nvSpPr>
        <p:spPr>
          <a:xfrm flipH="1">
            <a:off x="611875" y="1012631"/>
            <a:ext cx="35031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a:t>Introducere</a:t>
            </a:r>
            <a:endParaRPr sz="3200" dirty="0"/>
          </a:p>
        </p:txBody>
      </p:sp>
      <mc:AlternateContent xmlns:mc="http://schemas.openxmlformats.org/markup-compatibility/2006" xmlns:a14="http://schemas.microsoft.com/office/drawing/2010/main">
        <mc:Choice Requires="a14">
          <p:sp>
            <p:nvSpPr>
              <p:cNvPr id="600" name="Google Shape;600;p48"/>
              <p:cNvSpPr txBox="1">
                <a:spLocks noGrp="1"/>
              </p:cNvSpPr>
              <p:nvPr>
                <p:ph type="subTitle" idx="1"/>
              </p:nvPr>
            </p:nvSpPr>
            <p:spPr>
              <a:xfrm flipH="1">
                <a:off x="611874" y="2174332"/>
                <a:ext cx="3521711" cy="1662962"/>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Căutarea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este unul dintre cei mai folosiți algoritmi de căutare, cel mai bun „best-first” algoritm în inteligennța artificială, ghidat de o funcție euristică (Hart, Nilsson și Raphael 1968).</a:t>
                </a:r>
              </a:p>
              <a:p>
                <a:pPr marL="0" lvl="0" indent="180000" algn="l" rtl="0">
                  <a:spcBef>
                    <a:spcPts val="0"/>
                  </a:spcBef>
                  <a:spcAft>
                    <a:spcPts val="0"/>
                  </a:spcAft>
                  <a:buClr>
                    <a:srgbClr val="443440"/>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Acesta este un algoritm secvențial care este greu de paralelizat eficient. Lucrarea analizată propune primul algoritm de căutare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care este capabil să ruleze pe un GPU într-un mod masiv paralel, numit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𝐺𝐴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a:t>
                </a:r>
              </a:p>
            </p:txBody>
          </p:sp>
        </mc:Choice>
        <mc:Fallback xmlns="">
          <p:sp>
            <p:nvSpPr>
              <p:cNvPr id="600" name="Google Shape;600;p48"/>
              <p:cNvSpPr txBox="1">
                <a:spLocks noGrp="1" noRot="1" noChangeAspect="1" noMove="1" noResize="1" noEditPoints="1" noAdjustHandles="1" noChangeArrowheads="1" noChangeShapeType="1" noTextEdit="1"/>
              </p:cNvSpPr>
              <p:nvPr>
                <p:ph type="subTitle" idx="1"/>
              </p:nvPr>
            </p:nvSpPr>
            <p:spPr>
              <a:xfrm flipH="1">
                <a:off x="611874" y="2174332"/>
                <a:ext cx="3521711" cy="1662962"/>
              </a:xfrm>
              <a:prstGeom prst="rect">
                <a:avLst/>
              </a:prstGeom>
              <a:blipFill>
                <a:blip r:embed="rId3"/>
                <a:stretch>
                  <a:fillRect/>
                </a:stretch>
              </a:blipFill>
            </p:spPr>
            <p:txBody>
              <a:bodyPr/>
              <a:lstStyle/>
              <a:p>
                <a:r>
                  <a:rPr lang="en-US">
                    <a:noFill/>
                  </a:rPr>
                  <a:t> </a:t>
                </a:r>
              </a:p>
            </p:txBody>
          </p:sp>
        </mc:Fallback>
      </mc:AlternateContent>
      <p:grpSp>
        <p:nvGrpSpPr>
          <p:cNvPr id="601" name="Google Shape;601;p48"/>
          <p:cNvGrpSpPr/>
          <p:nvPr/>
        </p:nvGrpSpPr>
        <p:grpSpPr>
          <a:xfrm>
            <a:off x="4767386" y="13401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426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68190F0-A09A-4505-BE32-0E3E1112ADAB}"/>
                  </a:ext>
                </a:extLst>
              </p:cNvPr>
              <p:cNvSpPr>
                <a:spLocks noGrp="1"/>
              </p:cNvSpPr>
              <p:nvPr>
                <p:ph type="title"/>
              </p:nvPr>
            </p:nvSpPr>
            <p:spPr>
              <a:xfrm>
                <a:off x="308504" y="875441"/>
                <a:ext cx="6856478" cy="572700"/>
              </a:xfrm>
            </p:spPr>
            <p:txBody>
              <a:bodyPr/>
              <a:lstStyle/>
              <a:p>
                <a:pPr algn="ctr"/>
                <a:r>
                  <a:rPr lang="ro-RO" dirty="0"/>
                  <a:t>Căutarea </a:t>
                </a:r>
                <a14:m>
                  <m:oMath xmlns:m="http://schemas.openxmlformats.org/officeDocument/2006/math">
                    <m:sSup>
                      <m:sSupPr>
                        <m:ctrlPr>
                          <a:rPr lang="ro-RO" i="1" smtClean="0">
                            <a:latin typeface="Cambria Math" panose="02040503050406030204" pitchFamily="18" charset="0"/>
                          </a:rPr>
                        </m:ctrlPr>
                      </m:sSupPr>
                      <m:e>
                        <m:r>
                          <a:rPr lang="ro-RO" b="1" i="1" smtClean="0">
                            <a:latin typeface="Cambria Math" panose="02040503050406030204" pitchFamily="18" charset="0"/>
                          </a:rPr>
                          <m:t>𝑨</m:t>
                        </m:r>
                      </m:e>
                      <m:sup>
                        <m:r>
                          <a:rPr lang="ro-RO" b="1" i="1" smtClean="0">
                            <a:latin typeface="Cambria Math" panose="02040503050406030204" pitchFamily="18" charset="0"/>
                          </a:rPr>
                          <m:t>∗</m:t>
                        </m:r>
                      </m:sup>
                    </m:sSup>
                  </m:oMath>
                </a14:m>
                <a:r>
                  <a:rPr lang="ro-RO" dirty="0"/>
                  <a:t> tradițională</a:t>
                </a:r>
              </a:p>
            </p:txBody>
          </p:sp>
        </mc:Choice>
        <mc:Fallback xmlns="">
          <p:sp>
            <p:nvSpPr>
              <p:cNvPr id="3" name="Title 2">
                <a:extLst>
                  <a:ext uri="{FF2B5EF4-FFF2-40B4-BE49-F238E27FC236}">
                    <a16:creationId xmlns:a16="http://schemas.microsoft.com/office/drawing/2014/main" id="{A68190F0-A09A-4505-BE32-0E3E1112ADAB}"/>
                  </a:ext>
                </a:extLst>
              </p:cNvPr>
              <p:cNvSpPr>
                <a:spLocks noGrp="1" noRot="1" noChangeAspect="1" noMove="1" noResize="1" noEditPoints="1" noAdjustHandles="1" noChangeArrowheads="1" noChangeShapeType="1" noTextEdit="1"/>
              </p:cNvSpPr>
              <p:nvPr>
                <p:ph type="title"/>
              </p:nvPr>
            </p:nvSpPr>
            <p:spPr>
              <a:xfrm>
                <a:off x="308504" y="875441"/>
                <a:ext cx="6856478" cy="572700"/>
              </a:xfrm>
              <a:blipFill>
                <a:blip r:embed="rId2"/>
                <a:stretch>
                  <a:fillRect t="-6383" b="-50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F386D7D-66C8-4FA7-BAA6-2C3CEC68ABC2}"/>
              </a:ext>
            </a:extLst>
          </p:cNvPr>
          <p:cNvSpPr txBox="1"/>
          <p:nvPr/>
        </p:nvSpPr>
        <p:spPr>
          <a:xfrm>
            <a:off x="308504" y="2042717"/>
            <a:ext cx="6856478" cy="1754326"/>
          </a:xfrm>
          <a:prstGeom prst="rect">
            <a:avLst/>
          </a:prstGeom>
          <a:noFill/>
        </p:spPr>
        <p:txBody>
          <a:bodyPr wrap="square" rtlCol="0">
            <a:spAutoFit/>
          </a:bodyPr>
          <a:lstStyle/>
          <a:p>
            <a:pPr marL="107950"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Implementarea tradițională folosește de obicei două liste pentru stocarea </a:t>
            </a:r>
            <a:r>
              <a:rPr lang="en-US" altLang="ro-RO" sz="900" dirty="0" err="1">
                <a:latin typeface="+mn-lt"/>
                <a:cs typeface="Times New Roman" panose="02020603050405020304" pitchFamily="18" charset="0"/>
              </a:rPr>
              <a:t>nodurilor</a:t>
            </a:r>
            <a:r>
              <a:rPr lang="ro-RO" altLang="ro-RO" sz="900" dirty="0">
                <a:latin typeface="+mn-lt"/>
                <a:cs typeface="Times New Roman" panose="02020603050405020304" pitchFamily="18" charset="0"/>
              </a:rPr>
              <a:t> în timpul expansiunii sale:</a:t>
            </a:r>
          </a:p>
          <a:p>
            <a:pPr marL="279400" indent="18000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închisă;</a:t>
            </a:r>
          </a:p>
          <a:p>
            <a:pPr marL="279400" indent="18000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deschisă.</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închisă stochează toate </a:t>
            </a:r>
            <a:r>
              <a:rPr lang="en-US" altLang="ro-RO" sz="900" dirty="0" err="1">
                <a:latin typeface="+mn-lt"/>
                <a:cs typeface="Times New Roman" panose="02020603050405020304" pitchFamily="18" charset="0"/>
              </a:rPr>
              <a:t>nodurile</a:t>
            </a:r>
            <a:r>
              <a:rPr lang="ro-RO" altLang="ro-RO" sz="900" dirty="0">
                <a:latin typeface="+mn-lt"/>
                <a:cs typeface="Times New Roman" panose="02020603050405020304" pitchFamily="18" charset="0"/>
              </a:rPr>
              <a:t> vizitate și este folosită pentru a preveni extinderea repetată și inutilă a acel</a:t>
            </a:r>
            <a:r>
              <a:rPr lang="en-US" altLang="ro-RO" sz="900" dirty="0">
                <a:latin typeface="+mn-lt"/>
                <a:cs typeface="Times New Roman" panose="02020603050405020304" pitchFamily="18" charset="0"/>
              </a:rPr>
              <a:t>u</a:t>
            </a:r>
            <a:r>
              <a:rPr lang="ro-RO" altLang="ro-RO" sz="900" dirty="0" err="1">
                <a:latin typeface="+mn-lt"/>
                <a:cs typeface="Times New Roman" panose="02020603050405020304" pitchFamily="18" charset="0"/>
              </a:rPr>
              <a:t>iași</a:t>
            </a:r>
            <a:r>
              <a:rPr lang="ro-RO" altLang="ro-RO" sz="900" dirty="0">
                <a:latin typeface="+mn-lt"/>
                <a:cs typeface="Times New Roman" panose="02020603050405020304" pitchFamily="18" charset="0"/>
              </a:rPr>
              <a:t> </a:t>
            </a:r>
            <a:r>
              <a:rPr lang="en-US" altLang="ro-RO" sz="900" dirty="0">
                <a:latin typeface="+mn-lt"/>
                <a:cs typeface="Times New Roman" panose="02020603050405020304" pitchFamily="18" charset="0"/>
              </a:rPr>
              <a:t>nod</a:t>
            </a:r>
            <a:r>
              <a:rPr lang="ro-RO" altLang="ro-RO" sz="900" dirty="0">
                <a:latin typeface="+mn-lt"/>
                <a:cs typeface="Times New Roman" panose="02020603050405020304" pitchFamily="18" charset="0"/>
              </a:rPr>
              <a:t>. Această listă este adesea implementată de un tabel hash legat pentru a detecta nodurile duplicate.</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deschisă stochează în mod normal </a:t>
            </a:r>
            <a:r>
              <a:rPr lang="en-US" altLang="ro-RO" sz="900" dirty="0" err="1">
                <a:latin typeface="+mn-lt"/>
                <a:cs typeface="Times New Roman" panose="02020603050405020304" pitchFamily="18" charset="0"/>
              </a:rPr>
              <a:t>nodurile</a:t>
            </a:r>
            <a:r>
              <a:rPr lang="ro-RO" altLang="ro-RO" sz="900" dirty="0">
                <a:latin typeface="+mn-lt"/>
                <a:cs typeface="Times New Roman" panose="02020603050405020304" pitchFamily="18" charset="0"/>
              </a:rPr>
              <a:t> ai căror </a:t>
            </a:r>
            <a:r>
              <a:rPr lang="en-US" altLang="ro-RO" sz="900" dirty="0" err="1">
                <a:latin typeface="+mn-lt"/>
                <a:cs typeface="Times New Roman" panose="02020603050405020304" pitchFamily="18" charset="0"/>
              </a:rPr>
              <a:t>vecini</a:t>
            </a:r>
            <a:r>
              <a:rPr lang="ro-RO" altLang="ro-RO" sz="900" dirty="0">
                <a:latin typeface="+mn-lt"/>
                <a:cs typeface="Times New Roman" panose="02020603050405020304" pitchFamily="18" charset="0"/>
              </a:rPr>
              <a:t> nu au fost încă explorați pe deplin. Aceasta folosește o coadă de prioritate ca structură de date (implementată de obicei de un heap binar).</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Stările din lista deschisă sunt sortate în funcție de o funcție euristică. În fiecare rundă de căutare, extragem </a:t>
            </a:r>
            <a:r>
              <a:rPr lang="en-US" altLang="ro-RO" sz="900" dirty="0" err="1">
                <a:latin typeface="+mn-lt"/>
                <a:cs typeface="Times New Roman" panose="02020603050405020304" pitchFamily="18" charset="0"/>
              </a:rPr>
              <a:t>nodul</a:t>
            </a:r>
            <a:r>
              <a:rPr lang="ro-RO" altLang="ro-RO" sz="900" dirty="0">
                <a:latin typeface="+mn-lt"/>
                <a:cs typeface="Times New Roman" panose="02020603050405020304" pitchFamily="18" charset="0"/>
              </a:rPr>
              <a:t> cu valoarea minimă din lista deschisă și extindem vecinii săi externi.</a:t>
            </a:r>
          </a:p>
        </p:txBody>
      </p:sp>
    </p:spTree>
    <p:extLst>
      <p:ext uri="{BB962C8B-B14F-4D97-AF65-F5344CB8AC3E}">
        <p14:creationId xmlns:p14="http://schemas.microsoft.com/office/powerpoint/2010/main" val="1096812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706A7F39-A3A4-4AB8-950D-B7B3F0BB8A5B}"/>
                  </a:ext>
                </a:extLst>
              </p:cNvPr>
              <p:cNvSpPr>
                <a:spLocks noGrp="1"/>
              </p:cNvSpPr>
              <p:nvPr>
                <p:ph type="title"/>
              </p:nvPr>
            </p:nvSpPr>
            <p:spPr>
              <a:xfrm>
                <a:off x="3187393" y="1162622"/>
                <a:ext cx="5331573" cy="572700"/>
              </a:xfrm>
            </p:spPr>
            <p:txBody>
              <a:bodyPr/>
              <a:lstStyle/>
              <a:p>
                <a:r>
                  <a:rPr lang="ro-RO" dirty="0"/>
                  <a:t>Căutarea </a:t>
                </a:r>
                <a14:m>
                  <m:oMath xmlns:m="http://schemas.openxmlformats.org/officeDocument/2006/math">
                    <m:sSup>
                      <m:sSupPr>
                        <m:ctrlPr>
                          <a:rPr lang="ro-RO" i="1" smtClean="0">
                            <a:latin typeface="Cambria Math" panose="02040503050406030204" pitchFamily="18" charset="0"/>
                          </a:rPr>
                        </m:ctrlPr>
                      </m:sSupPr>
                      <m:e>
                        <m:r>
                          <a:rPr lang="ro-RO" b="1" i="1" smtClean="0">
                            <a:latin typeface="Cambria Math" panose="02040503050406030204" pitchFamily="18" charset="0"/>
                          </a:rPr>
                          <m:t>𝑨</m:t>
                        </m:r>
                      </m:e>
                      <m:sup>
                        <m:r>
                          <a:rPr lang="ro-RO" b="1" i="1" smtClean="0">
                            <a:latin typeface="Cambria Math" panose="02040503050406030204" pitchFamily="18" charset="0"/>
                          </a:rPr>
                          <m:t>∗</m:t>
                        </m:r>
                      </m:sup>
                    </m:sSup>
                  </m:oMath>
                </a14:m>
                <a:r>
                  <a:rPr lang="ro-RO" dirty="0"/>
                  <a:t> paralelă</a:t>
                </a:r>
              </a:p>
            </p:txBody>
          </p:sp>
        </mc:Choice>
        <mc:Fallback xmlns="">
          <p:sp>
            <p:nvSpPr>
              <p:cNvPr id="3" name="Title 2">
                <a:extLst>
                  <a:ext uri="{FF2B5EF4-FFF2-40B4-BE49-F238E27FC236}">
                    <a16:creationId xmlns:a16="http://schemas.microsoft.com/office/drawing/2014/main" id="{706A7F39-A3A4-4AB8-950D-B7B3F0BB8A5B}"/>
                  </a:ext>
                </a:extLst>
              </p:cNvPr>
              <p:cNvSpPr>
                <a:spLocks noGrp="1" noRot="1" noChangeAspect="1" noMove="1" noResize="1" noEditPoints="1" noAdjustHandles="1" noChangeArrowheads="1" noChangeShapeType="1" noTextEdit="1"/>
              </p:cNvSpPr>
              <p:nvPr>
                <p:ph type="title"/>
              </p:nvPr>
            </p:nvSpPr>
            <p:spPr>
              <a:xfrm>
                <a:off x="3187393" y="1162622"/>
                <a:ext cx="5331573" cy="572700"/>
              </a:xfrm>
              <a:blipFill>
                <a:blip r:embed="rId2"/>
                <a:stretch>
                  <a:fillRect t="-638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A2EBA3-F26D-468B-8166-2DBAF172C88C}"/>
                  </a:ext>
                </a:extLst>
              </p:cNvPr>
              <p:cNvSpPr txBox="1"/>
              <p:nvPr/>
            </p:nvSpPr>
            <p:spPr>
              <a:xfrm>
                <a:off x="3187394" y="2349662"/>
                <a:ext cx="5331573" cy="1477328"/>
              </a:xfrm>
              <a:prstGeom prst="rect">
                <a:avLst/>
              </a:prstGeom>
              <a:noFill/>
            </p:spPr>
            <p:txBody>
              <a:bodyPr wrap="square" rtlCol="0">
                <a:spAutoFit/>
              </a:bodyPr>
              <a:lstStyle/>
              <a:p>
                <a:pPr indent="180000"/>
                <a:r>
                  <a:rPr lang="ro-RO" sz="900" dirty="0">
                    <a:latin typeface="+mn-lt"/>
                    <a:cs typeface="Times New Roman" panose="02020603050405020304" pitchFamily="18" charset="0"/>
                  </a:rPr>
                  <a:t>În unele aplicații, calcularea funcției euristice este destul de costisitoare și devine blocajul întregului algoritm, deci primul pas este paralizarea funcției euristice.</a:t>
                </a: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Gradul de paralelism este limitat de gradul exterior al fiecărui nod din graful de căutare (un procesor GPU conține de obicei mii de nuclee). Pe de altă parte, în unele aplicații gradul unui nod este mai mic de 10, ceea ce limitează gradul de paralelism pe un GPU.</a:t>
                </a: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O altă problemă este dată de faptul că acest algoritm are încă părți secvențiale care nu au fost încă paralelizate complet. De exemplu operațiunile EXTRACT și PUSH-BACK pentru lista deschi</a:t>
                </a:r>
                <a:r>
                  <a:rPr lang="en-US" sz="900" dirty="0">
                    <a:latin typeface="+mn-lt"/>
                    <a:cs typeface="Times New Roman" panose="02020603050405020304" pitchFamily="18" charset="0"/>
                  </a:rPr>
                  <a:t>s</a:t>
                </a:r>
                <a:r>
                  <a:rPr lang="ro-RO" sz="900" dirty="0">
                    <a:latin typeface="+mn-lt"/>
                    <a:cs typeface="Times New Roman" panose="02020603050405020304" pitchFamily="18" charset="0"/>
                  </a:rPr>
                  <a:t>ă durează </a:t>
                </a:r>
                <a14:m>
                  <m:oMath xmlns:m="http://schemas.openxmlformats.org/officeDocument/2006/math">
                    <m:r>
                      <a:rPr lang="ro-RO" sz="900" b="0" i="1" smtClean="0">
                        <a:latin typeface="Cambria Math" panose="02040503050406030204" pitchFamily="18" charset="0"/>
                      </a:rPr>
                      <m:t>𝑂</m:t>
                    </m:r>
                    <m:r>
                      <a:rPr lang="ro-RO" sz="900" b="0" i="1" smtClean="0">
                        <a:latin typeface="Cambria Math" panose="02040503050406030204" pitchFamily="18" charset="0"/>
                      </a:rPr>
                      <m:t>(</m:t>
                    </m:r>
                    <m:func>
                      <m:funcPr>
                        <m:ctrlPr>
                          <a:rPr lang="ro-RO" sz="900" b="0" i="1" smtClean="0">
                            <a:latin typeface="Cambria Math" panose="02040503050406030204" pitchFamily="18" charset="0"/>
                          </a:rPr>
                        </m:ctrlPr>
                      </m:funcPr>
                      <m:fName>
                        <m:r>
                          <m:rPr>
                            <m:sty m:val="p"/>
                          </m:rPr>
                          <a:rPr lang="ro-RO" sz="900" b="0" i="0" smtClean="0">
                            <a:latin typeface="Cambria Math" panose="02040503050406030204" pitchFamily="18" charset="0"/>
                          </a:rPr>
                          <m:t>log</m:t>
                        </m:r>
                      </m:fName>
                      <m:e>
                        <m:r>
                          <a:rPr lang="ro-RO" sz="900" b="0" i="1" smtClean="0">
                            <a:latin typeface="Cambria Math" panose="02040503050406030204" pitchFamily="18" charset="0"/>
                          </a:rPr>
                          <m:t>𝑁</m:t>
                        </m:r>
                        <m:r>
                          <a:rPr lang="ro-RO" sz="900" b="0" i="1" smtClean="0">
                            <a:latin typeface="Cambria Math" panose="02040503050406030204" pitchFamily="18" charset="0"/>
                          </a:rPr>
                          <m:t>)</m:t>
                        </m:r>
                      </m:e>
                    </m:func>
                  </m:oMath>
                </a14:m>
                <a:r>
                  <a:rPr lang="ro-RO" sz="900" dirty="0">
                    <a:latin typeface="+mn-lt"/>
                    <a:cs typeface="Times New Roman" panose="02020603050405020304" pitchFamily="18" charset="0"/>
                  </a:rPr>
                  <a:t> </a:t>
                </a:r>
                <a:r>
                  <a:rPr lang="ro-RO" sz="900" dirty="0" err="1">
                    <a:latin typeface="+mn-lt"/>
                    <a:cs typeface="Times New Roman" panose="02020603050405020304" pitchFamily="18" charset="0"/>
                  </a:rPr>
                  <a:t>utiliz</a:t>
                </a:r>
                <a:r>
                  <a:rPr lang="en-US" sz="900" dirty="0">
                    <a:latin typeface="+mn-lt"/>
                    <a:cs typeface="Times New Roman" panose="02020603050405020304" pitchFamily="18" charset="0"/>
                  </a:rPr>
                  <a:t>and</a:t>
                </a:r>
                <a:r>
                  <a:rPr lang="ro-RO" sz="900" dirty="0">
                    <a:latin typeface="+mn-lt"/>
                    <a:cs typeface="Times New Roman" panose="02020603050405020304" pitchFamily="18" charset="0"/>
                  </a:rPr>
                  <a:t> un heap binar.</a:t>
                </a:r>
              </a:p>
            </p:txBody>
          </p:sp>
        </mc:Choice>
        <mc:Fallback xmlns="">
          <p:sp>
            <p:nvSpPr>
              <p:cNvPr id="5" name="TextBox 4">
                <a:extLst>
                  <a:ext uri="{FF2B5EF4-FFF2-40B4-BE49-F238E27FC236}">
                    <a16:creationId xmlns:a16="http://schemas.microsoft.com/office/drawing/2014/main" id="{85A2EBA3-F26D-468B-8166-2DBAF172C88C}"/>
                  </a:ext>
                </a:extLst>
              </p:cNvPr>
              <p:cNvSpPr txBox="1">
                <a:spLocks noRot="1" noChangeAspect="1" noMove="1" noResize="1" noEditPoints="1" noAdjustHandles="1" noChangeArrowheads="1" noChangeShapeType="1" noTextEdit="1"/>
              </p:cNvSpPr>
              <p:nvPr/>
            </p:nvSpPr>
            <p:spPr>
              <a:xfrm>
                <a:off x="3187394" y="2349662"/>
                <a:ext cx="5331573" cy="1477328"/>
              </a:xfrm>
              <a:prstGeom prst="rect">
                <a:avLst/>
              </a:prstGeom>
              <a:blipFill>
                <a:blip r:embed="rId3"/>
                <a:stretch>
                  <a:fillRect b="-823"/>
                </a:stretch>
              </a:blipFill>
            </p:spPr>
            <p:txBody>
              <a:bodyPr/>
              <a:lstStyle/>
              <a:p>
                <a:r>
                  <a:rPr lang="en-US">
                    <a:noFill/>
                  </a:rPr>
                  <a:t> </a:t>
                </a:r>
              </a:p>
            </p:txBody>
          </p:sp>
        </mc:Fallback>
      </mc:AlternateContent>
    </p:spTree>
    <p:extLst>
      <p:ext uri="{BB962C8B-B14F-4D97-AF65-F5344CB8AC3E}">
        <p14:creationId xmlns:p14="http://schemas.microsoft.com/office/powerpoint/2010/main" val="1909225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D0EC71-F8F0-4A4A-B9AC-0533B0282C61}"/>
              </a:ext>
            </a:extLst>
          </p:cNvPr>
          <p:cNvSpPr>
            <a:spLocks noGrp="1"/>
          </p:cNvSpPr>
          <p:nvPr>
            <p:ph type="body" idx="1"/>
          </p:nvPr>
        </p:nvSpPr>
        <p:spPr>
          <a:xfrm>
            <a:off x="713225" y="1351698"/>
            <a:ext cx="4587980" cy="1379927"/>
          </a:xfrm>
        </p:spPr>
        <p:txBody>
          <a:bodyPr/>
          <a:lstStyle/>
          <a:p>
            <a:pPr marL="0" indent="180000">
              <a:buNone/>
            </a:pPr>
            <a:r>
              <a:rPr lang="ro-RO" sz="900" dirty="0">
                <a:latin typeface="+mn-lt"/>
                <a:cs typeface="Times New Roman" panose="02020603050405020304" pitchFamily="18" charset="0"/>
              </a:rPr>
              <a:t>Pentru a rezolva ambele probleme, în loc să folosim doar o singură coadă de prioritate, alocăm un număr mare de cozi de prioritate.</a:t>
            </a:r>
          </a:p>
          <a:p>
            <a:pPr marL="0" indent="180000">
              <a:buNone/>
            </a:pPr>
            <a:endParaRPr lang="ro-RO" sz="900" dirty="0">
              <a:latin typeface="+mn-lt"/>
              <a:cs typeface="Times New Roman" panose="02020603050405020304" pitchFamily="18" charset="0"/>
            </a:endParaRPr>
          </a:p>
          <a:p>
            <a:pPr marL="0" indent="180000">
              <a:buNone/>
            </a:pPr>
            <a:r>
              <a:rPr lang="ro-RO" sz="900" dirty="0">
                <a:latin typeface="+mn-lt"/>
                <a:cs typeface="Times New Roman" panose="02020603050405020304" pitchFamily="18" charset="0"/>
              </a:rPr>
              <a:t>De fiecare dată extragem mai multe stări din cozile de prioritate individuale, ceea ce paralizează partea scvențială din algoritmul original. De asemenea, creștem numărul de stări în expansiune la fiecare pas, ceea ce îmbunătățește și mai mult gradul de paralelism pentru calculul euristic.</a:t>
            </a:r>
          </a:p>
        </p:txBody>
      </p:sp>
      <p:pic>
        <p:nvPicPr>
          <p:cNvPr id="5" name="Picture 4">
            <a:extLst>
              <a:ext uri="{FF2B5EF4-FFF2-40B4-BE49-F238E27FC236}">
                <a16:creationId xmlns:a16="http://schemas.microsoft.com/office/drawing/2014/main" id="{27973B1F-0AFE-46C2-8463-84078698F2C4}"/>
              </a:ext>
            </a:extLst>
          </p:cNvPr>
          <p:cNvPicPr>
            <a:picLocks noChangeAspect="1"/>
          </p:cNvPicPr>
          <p:nvPr/>
        </p:nvPicPr>
        <p:blipFill>
          <a:blip r:embed="rId2"/>
          <a:stretch>
            <a:fillRect/>
          </a:stretch>
        </p:blipFill>
        <p:spPr>
          <a:xfrm>
            <a:off x="5646186" y="1351698"/>
            <a:ext cx="2784589" cy="2923004"/>
          </a:xfrm>
          <a:prstGeom prst="rect">
            <a:avLst/>
          </a:prstGeom>
          <a:effectLst>
            <a:innerShdw blurRad="114300">
              <a:prstClr val="black"/>
            </a:innerShdw>
          </a:effectLst>
        </p:spPr>
      </p:pic>
      <p:sp>
        <p:nvSpPr>
          <p:cNvPr id="6" name="Google Shape;1191;p61">
            <a:extLst>
              <a:ext uri="{FF2B5EF4-FFF2-40B4-BE49-F238E27FC236}">
                <a16:creationId xmlns:a16="http://schemas.microsoft.com/office/drawing/2014/main" id="{6E45EE2C-6448-4158-BC5F-2CDBA54B8CC2}"/>
              </a:ext>
            </a:extLst>
          </p:cNvPr>
          <p:cNvSpPr txBox="1"/>
          <p:nvPr/>
        </p:nvSpPr>
        <p:spPr>
          <a:xfrm flipH="1">
            <a:off x="713221" y="3228331"/>
            <a:ext cx="2541521" cy="1046371"/>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ro-RO" sz="900" dirty="0">
                <a:solidFill>
                  <a:schemeClr val="dk1"/>
                </a:solidFill>
                <a:latin typeface="+mn-lt"/>
                <a:ea typeface="Baloo 2"/>
                <a:cs typeface="Times New Roman" panose="02020603050405020304" pitchFamily="18" charset="0"/>
                <a:sym typeface="Baloo 2"/>
              </a:rPr>
              <a:t>În acest exemplu, numărul cozilor de prioritate paralele este trei.</a:t>
            </a:r>
          </a:p>
          <a:p>
            <a:pPr marL="171450" lvl="0" indent="-171450" algn="l" rtl="0">
              <a:spcBef>
                <a:spcPts val="0"/>
              </a:spcBef>
              <a:spcAft>
                <a:spcPts val="0"/>
              </a:spcAft>
              <a:buFont typeface="Arial" panose="020B0604020202020204" pitchFamily="34" charset="0"/>
              <a:buChar char="•"/>
            </a:pPr>
            <a:r>
              <a:rPr lang="ro-RO" sz="900" dirty="0">
                <a:solidFill>
                  <a:schemeClr val="dk1"/>
                </a:solidFill>
                <a:latin typeface="+mn-lt"/>
                <a:ea typeface="Baloo 2"/>
                <a:cs typeface="Times New Roman" panose="02020603050405020304" pitchFamily="18" charset="0"/>
                <a:sym typeface="Baloo 2"/>
              </a:rPr>
              <a:t>În practică , folosim de obicei mii de cozi de prioritate paralele pentru un procesor GPU tipic.</a:t>
            </a:r>
            <a:endParaRPr sz="900" dirty="0">
              <a:solidFill>
                <a:schemeClr val="dk1"/>
              </a:solidFill>
              <a:latin typeface="+mn-lt"/>
              <a:ea typeface="Baloo 2"/>
              <a:cs typeface="Times New Roman" panose="02020603050405020304" pitchFamily="18" charset="0"/>
              <a:sym typeface="Baloo 2"/>
            </a:endParaRPr>
          </a:p>
        </p:txBody>
      </p:sp>
      <p:cxnSp>
        <p:nvCxnSpPr>
          <p:cNvPr id="7" name="Google Shape;1194;p61">
            <a:extLst>
              <a:ext uri="{FF2B5EF4-FFF2-40B4-BE49-F238E27FC236}">
                <a16:creationId xmlns:a16="http://schemas.microsoft.com/office/drawing/2014/main" id="{49320E5B-E124-440E-BD59-1C751395DEF8}"/>
              </a:ext>
            </a:extLst>
          </p:cNvPr>
          <p:cNvCxnSpPr>
            <a:cxnSpLocks/>
          </p:cNvCxnSpPr>
          <p:nvPr/>
        </p:nvCxnSpPr>
        <p:spPr>
          <a:xfrm rot="10800000" flipV="1">
            <a:off x="3599727" y="3424018"/>
            <a:ext cx="1701478" cy="268305"/>
          </a:xfrm>
          <a:prstGeom prst="bentConnector3">
            <a:avLst>
              <a:gd name="adj1" fmla="val 50000"/>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331749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8AADA1-492A-4959-B1FC-806143D59657}"/>
              </a:ext>
            </a:extLst>
          </p:cNvPr>
          <p:cNvGraphicFramePr/>
          <p:nvPr>
            <p:extLst>
              <p:ext uri="{D42A27DB-BD31-4B8C-83A1-F6EECF244321}">
                <p14:modId xmlns:p14="http://schemas.microsoft.com/office/powerpoint/2010/main" val="2215074632"/>
              </p:ext>
            </p:extLst>
          </p:nvPr>
        </p:nvGraphicFramePr>
        <p:xfrm>
          <a:off x="713225" y="1408308"/>
          <a:ext cx="7717500" cy="2789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1" name="Google Shape;371;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3200" dirty="0"/>
              <a:t>Introducere</a:t>
            </a:r>
            <a:endParaRPr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73"/>
          <p:cNvSpPr/>
          <p:nvPr/>
        </p:nvSpPr>
        <p:spPr>
          <a:xfrm>
            <a:off x="4932527" y="2138019"/>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73"/>
          <p:cNvSpPr txBox="1">
            <a:spLocks noGrp="1"/>
          </p:cNvSpPr>
          <p:nvPr>
            <p:ph type="title"/>
          </p:nvPr>
        </p:nvSpPr>
        <p:spPr>
          <a:xfrm>
            <a:off x="713226" y="445025"/>
            <a:ext cx="42193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Detectarea dublurii nodurilor pe un GPU</a:t>
            </a:r>
            <a:endParaRPr dirty="0"/>
          </a:p>
        </p:txBody>
      </p:sp>
      <p:sp>
        <p:nvSpPr>
          <p:cNvPr id="1627" name="Google Shape;1627;p73"/>
          <p:cNvSpPr txBox="1">
            <a:spLocks noGrp="1"/>
          </p:cNvSpPr>
          <p:nvPr>
            <p:ph type="subTitle" idx="1"/>
          </p:nvPr>
        </p:nvSpPr>
        <p:spPr>
          <a:xfrm>
            <a:off x="535748" y="2028900"/>
            <a:ext cx="4396777" cy="2331220"/>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None/>
            </a:pPr>
            <a:r>
              <a:rPr lang="ro-RO" sz="900" dirty="0">
                <a:latin typeface="+mn-lt"/>
                <a:cs typeface="Times New Roman" panose="02020603050405020304" pitchFamily="18" charset="0"/>
              </a:rPr>
              <a:t>În căutarea noastră este posibil să extindem o stare al cărui nod a fost deja vizitat. Pentru a evita acest lucru nu extindem stările care au valoarea mai mică decât a stării curente.</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Soluția prezentată este Cuckoo Hashing. În această schemă se folosesc mai multe tabele hash și funcții pentru a combate coliziunea. Adică, fiecare nod este plasat într-unul dintre tabelele hash cu diferite funcții hash. Un nod nou inserat poate împinge nodul vechi într-o poziție diferită.</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Hashing-ul Paralel este similar, cu diferența că noul nod nu mai împinge vechiul nod, ci pur și simplu renunțăm la el. Această modificare face mai simplu, mai rapid și mai ușor de paralelizat.</a:t>
            </a:r>
          </a:p>
        </p:txBody>
      </p:sp>
      <p:grpSp>
        <p:nvGrpSpPr>
          <p:cNvPr id="1628" name="Google Shape;1628;p73"/>
          <p:cNvGrpSpPr/>
          <p:nvPr/>
        </p:nvGrpSpPr>
        <p:grpSpPr>
          <a:xfrm>
            <a:off x="5529050" y="1541086"/>
            <a:ext cx="3225941" cy="2592721"/>
            <a:chOff x="1917371" y="1288466"/>
            <a:chExt cx="2993079" cy="2405568"/>
          </a:xfrm>
        </p:grpSpPr>
        <p:sp>
          <p:nvSpPr>
            <p:cNvPr id="1629" name="Google Shape;1629;p73"/>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73"/>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73"/>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73"/>
            <p:cNvSpPr/>
            <p:nvPr/>
          </p:nvSpPr>
          <p:spPr>
            <a:xfrm>
              <a:off x="1917371" y="2936993"/>
              <a:ext cx="2993079" cy="34686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33" name="Google Shape;1633;p73"/>
          <p:cNvPicPr preferRelativeResize="0"/>
          <p:nvPr/>
        </p:nvPicPr>
        <p:blipFill>
          <a:blip r:embed="rId3">
            <a:alphaModFix/>
          </a:blip>
          <a:stretch>
            <a:fillRect/>
          </a:stretch>
        </p:blipFill>
        <p:spPr>
          <a:xfrm>
            <a:off x="5675802" y="1747000"/>
            <a:ext cx="2932450" cy="16495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754498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p:nvPr/>
        </p:nvSpPr>
        <p:spPr>
          <a:xfrm>
            <a:off x="-537242" y="276949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47"/>
          <p:cNvSpPr txBox="1">
            <a:spLocks noGrp="1"/>
          </p:cNvSpPr>
          <p:nvPr>
            <p:ph type="title"/>
          </p:nvPr>
        </p:nvSpPr>
        <p:spPr>
          <a:xfrm>
            <a:off x="3129251" y="818625"/>
            <a:ext cx="3999900" cy="82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300" dirty="0"/>
              <a:t>Concluzii</a:t>
            </a:r>
            <a:endParaRPr sz="3300" dirty="0"/>
          </a:p>
        </p:txBody>
      </p:sp>
      <p:grpSp>
        <p:nvGrpSpPr>
          <p:cNvPr id="547" name="Google Shape;547;p47"/>
          <p:cNvGrpSpPr/>
          <p:nvPr/>
        </p:nvGrpSpPr>
        <p:grpSpPr>
          <a:xfrm>
            <a:off x="-906492" y="3980009"/>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47"/>
          <p:cNvGrpSpPr/>
          <p:nvPr/>
        </p:nvGrpSpPr>
        <p:grpSpPr>
          <a:xfrm flipH="1">
            <a:off x="160836" y="3044184"/>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593" name="Google Shape;593;p47"/>
              <p:cNvSpPr txBox="1">
                <a:spLocks noGrp="1"/>
              </p:cNvSpPr>
              <p:nvPr>
                <p:ph type="subTitle" idx="1"/>
              </p:nvPr>
            </p:nvSpPr>
            <p:spPr>
              <a:xfrm>
                <a:off x="1556375" y="1785984"/>
                <a:ext cx="7217636" cy="1461497"/>
              </a:xfrm>
              <a:prstGeom prst="rect">
                <a:avLst/>
              </a:prstGeom>
            </p:spPr>
            <p:txBody>
              <a:bodyPr spcFirstLastPara="1" wrap="square" lIns="91425" tIns="91425" rIns="91425" bIns="91425" anchor="t" anchorCtr="0">
                <a:noAutofit/>
              </a:bodyPr>
              <a:lstStyle/>
              <a:p>
                <a:pPr marL="0" lvl="0" indent="180000" algn="l" rtl="0">
                  <a:spcAft>
                    <a:spcPts val="0"/>
                  </a:spcAft>
                  <a:buNone/>
                </a:pPr>
                <a:r>
                  <a:rPr lang="ro-RO" sz="900" dirty="0">
                    <a:latin typeface="+mn-lt"/>
                    <a:cs typeface="Times New Roman" panose="02020603050405020304" pitchFamily="18" charset="0"/>
                  </a:rPr>
                  <a:t>Experimentele au demonstrat că algoritmul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masiv paralelizat bazat pe GPU poate avea o accelerare considerabilă în comparație cu algoritmul tradițional, mai ales când spațiul de căutare este exponențial.</a:t>
                </a:r>
              </a:p>
              <a:p>
                <a:pPr marL="0" lvl="0" indent="180000" algn="l" rtl="0">
                  <a:spcAft>
                    <a:spcPts val="0"/>
                  </a:spcAft>
                  <a:buNone/>
                </a:pPr>
                <a:r>
                  <a:rPr lang="ro-RO" sz="900" dirty="0">
                    <a:latin typeface="+mn-lt"/>
                    <a:cs typeface="Times New Roman" panose="02020603050405020304" pitchFamily="18" charset="0"/>
                  </a:rPr>
                  <a:t>În tabel se poate observa că algoritmul bazat pe GPU este de aproximativ 7 ori mai rapid decât algoritmul de căutare secvențial bazat pe CPU.</a:t>
                </a:r>
              </a:p>
              <a:p>
                <a:pPr marL="0" lvl="0" indent="180000" algn="l" rtl="0">
                  <a:spcAft>
                    <a:spcPts val="0"/>
                  </a:spcAft>
                  <a:buNone/>
                </a:pPr>
                <a:r>
                  <a:rPr lang="ro-RO" sz="900" dirty="0">
                    <a:latin typeface="+mn-lt"/>
                    <a:cs typeface="Times New Roman" panose="02020603050405020304" pitchFamily="18" charset="0"/>
                  </a:rPr>
                  <a:t>Pe de altă parte, într-un graf gol, căutarea bazată pe CPU s-a încheiat aproape instant, în timp ce algoritmul bazat pe GPU a folosit încă 6,5 secunde. În acest acest caz au fost extinse mai multe stări decât în căutarea tradițională.</a:t>
                </a:r>
                <a:endParaRPr sz="900" dirty="0">
                  <a:latin typeface="+mn-lt"/>
                  <a:cs typeface="Times New Roman" panose="02020603050405020304" pitchFamily="18" charset="0"/>
                </a:endParaRPr>
              </a:p>
            </p:txBody>
          </p:sp>
        </mc:Choice>
        <mc:Fallback xmlns="">
          <p:sp>
            <p:nvSpPr>
              <p:cNvPr id="593" name="Google Shape;593;p47"/>
              <p:cNvSpPr txBox="1">
                <a:spLocks noGrp="1" noRot="1" noChangeAspect="1" noMove="1" noResize="1" noEditPoints="1" noAdjustHandles="1" noChangeArrowheads="1" noChangeShapeType="1" noTextEdit="1"/>
              </p:cNvSpPr>
              <p:nvPr>
                <p:ph type="subTitle" idx="1"/>
              </p:nvPr>
            </p:nvSpPr>
            <p:spPr>
              <a:xfrm>
                <a:off x="1556375" y="1785984"/>
                <a:ext cx="7217636" cy="1461497"/>
              </a:xfrm>
              <a:prstGeom prst="rect">
                <a:avLst/>
              </a:prstGeom>
              <a:blipFill>
                <a:blip r:embed="rId3"/>
                <a:stretch>
                  <a:fillRect/>
                </a:stretch>
              </a:blipFill>
            </p:spPr>
            <p:txBody>
              <a:bodyPr/>
              <a:lstStyle/>
              <a:p>
                <a:r>
                  <a:rPr lang="en-US">
                    <a:noFill/>
                  </a:rPr>
                  <a:t> </a:t>
                </a:r>
              </a:p>
            </p:txBody>
          </p:sp>
        </mc:Fallback>
      </mc:AlternateContent>
      <p:pic>
        <p:nvPicPr>
          <p:cNvPr id="51" name="Picture 50">
            <a:extLst>
              <a:ext uri="{FF2B5EF4-FFF2-40B4-BE49-F238E27FC236}">
                <a16:creationId xmlns:a16="http://schemas.microsoft.com/office/drawing/2014/main" id="{2FAE0FE5-7402-46A2-AB21-40602BC03248}"/>
              </a:ext>
            </a:extLst>
          </p:cNvPr>
          <p:cNvPicPr>
            <a:picLocks noChangeAspect="1"/>
          </p:cNvPicPr>
          <p:nvPr/>
        </p:nvPicPr>
        <p:blipFill>
          <a:blip r:embed="rId4"/>
          <a:stretch>
            <a:fillRect/>
          </a:stretch>
        </p:blipFill>
        <p:spPr>
          <a:xfrm>
            <a:off x="3826714" y="3224906"/>
            <a:ext cx="2792308" cy="1510206"/>
          </a:xfrm>
          <a:prstGeom prst="rect">
            <a:avLst/>
          </a:prstGeom>
          <a:effectLst>
            <a:innerShdw blurRad="114300">
              <a:prstClr val="black"/>
            </a:innerShdw>
          </a:effectLst>
        </p:spPr>
      </p:pic>
    </p:spTree>
    <p:extLst>
      <p:ext uri="{BB962C8B-B14F-4D97-AF65-F5344CB8AC3E}">
        <p14:creationId xmlns:p14="http://schemas.microsoft.com/office/powerpoint/2010/main" val="3620157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756094" y="1193363"/>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9"/>
          <p:cNvSpPr txBox="1">
            <a:spLocks noGrp="1"/>
          </p:cNvSpPr>
          <p:nvPr>
            <p:ph type="title"/>
          </p:nvPr>
        </p:nvSpPr>
        <p:spPr>
          <a:xfrm>
            <a:off x="4446025" y="703078"/>
            <a:ext cx="3457800" cy="780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Opinie personală</a:t>
            </a:r>
            <a:endParaRPr dirty="0"/>
          </a:p>
        </p:txBody>
      </p:sp>
      <p:sp>
        <p:nvSpPr>
          <p:cNvPr id="678" name="Google Shape;678;p49"/>
          <p:cNvSpPr txBox="1">
            <a:spLocks noGrp="1"/>
          </p:cNvSpPr>
          <p:nvPr>
            <p:ph type="subTitle" idx="1"/>
          </p:nvPr>
        </p:nvSpPr>
        <p:spPr>
          <a:xfrm>
            <a:off x="3304820" y="1760907"/>
            <a:ext cx="5618267" cy="2545447"/>
          </a:xfrm>
          <a:prstGeom prst="rect">
            <a:avLst/>
          </a:prstGeom>
        </p:spPr>
        <p:txBody>
          <a:bodyPr spcFirstLastPara="1" wrap="square" lIns="91425" tIns="91425" rIns="91425" bIns="91425" anchor="t" anchorCtr="0">
            <a:noAutofit/>
          </a:bodyPr>
          <a:lstStyle/>
          <a:p>
            <a:pPr marL="0" lvl="0" indent="180000" algn="l" rtl="0">
              <a:buClr>
                <a:srgbClr val="1A1A1A"/>
              </a:buClr>
              <a:buSzPts val="1100"/>
              <a:buFont typeface="Arial"/>
              <a:buNone/>
            </a:pPr>
            <a:r>
              <a:rPr lang="ro-RO" sz="900" dirty="0">
                <a:latin typeface="+mn-lt"/>
                <a:cs typeface="Times New Roman" panose="02020603050405020304" pitchFamily="18" charset="0"/>
              </a:rPr>
              <a:t>Asemenea temei alese vom da ca exemplu Game Engine-ul Unity în problema paralelizării în Game Development.</a:t>
            </a:r>
          </a:p>
          <a:p>
            <a:pPr marL="0" lvl="0" indent="180000" algn="l" rtl="0">
              <a:buClr>
                <a:srgbClr val="1A1A1A"/>
              </a:buClr>
              <a:buSzPts val="1100"/>
              <a:buFont typeface="Arial"/>
              <a:buNone/>
            </a:pPr>
            <a:r>
              <a:rPr lang="ro-RO" sz="900" dirty="0">
                <a:latin typeface="+mn-lt"/>
                <a:cs typeface="Times New Roman" panose="02020603050405020304" pitchFamily="18" charset="0"/>
              </a:rPr>
              <a:t>Acest e</a:t>
            </a:r>
            <a:r>
              <a:rPr lang="en-US" sz="900" dirty="0">
                <a:latin typeface="+mn-lt"/>
                <a:cs typeface="Times New Roman" panose="02020603050405020304" pitchFamily="18" charset="0"/>
              </a:rPr>
              <a:t>n</a:t>
            </a:r>
            <a:r>
              <a:rPr lang="ro-RO" sz="900" dirty="0">
                <a:latin typeface="+mn-lt"/>
                <a:cs typeface="Times New Roman" panose="02020603050405020304" pitchFamily="18" charset="0"/>
              </a:rPr>
              <a:t>gine</a:t>
            </a:r>
            <a:r>
              <a:rPr lang="en-US" sz="900" dirty="0">
                <a:latin typeface="+mn-lt"/>
                <a:cs typeface="Times New Roman" panose="02020603050405020304" pitchFamily="18" charset="0"/>
              </a:rPr>
              <a:t> </a:t>
            </a:r>
            <a:r>
              <a:rPr lang="ro-RO" sz="900" b="1" dirty="0">
                <a:latin typeface="+mn-lt"/>
                <a:cs typeface="Times New Roman" panose="02020603050405020304" pitchFamily="18" charset="0"/>
              </a:rPr>
              <a:t>nu încurajează </a:t>
            </a:r>
            <a:r>
              <a:rPr lang="ro-RO" sz="900" dirty="0">
                <a:latin typeface="+mn-lt"/>
                <a:cs typeface="Times New Roman" panose="02020603050405020304" pitchFamily="18" charset="0"/>
              </a:rPr>
              <a:t>paralelizarea</a:t>
            </a:r>
            <a:r>
              <a:rPr lang="en-US" sz="900" dirty="0">
                <a:latin typeface="+mn-lt"/>
                <a:cs typeface="Times New Roman" panose="02020603050405020304" pitchFamily="18" charset="0"/>
              </a:rPr>
              <a:t>,</a:t>
            </a:r>
            <a:r>
              <a:rPr lang="ro-RO" sz="900" dirty="0">
                <a:latin typeface="+mn-lt"/>
                <a:cs typeface="Times New Roman" panose="02020603050405020304" pitchFamily="18" charset="0"/>
              </a:rPr>
              <a:t> întrucât </a:t>
            </a:r>
            <a:r>
              <a:rPr lang="en-US" sz="900" dirty="0">
                <a:latin typeface="+mn-lt"/>
                <a:cs typeface="Times New Roman" panose="02020603050405020304" pitchFamily="18" charset="0"/>
              </a:rPr>
              <a:t>tot </a:t>
            </a:r>
            <a:r>
              <a:rPr lang="en-US" sz="900" dirty="0" err="1">
                <a:latin typeface="+mn-lt"/>
                <a:cs typeface="Times New Roman" panose="02020603050405020304" pitchFamily="18" charset="0"/>
              </a:rPr>
              <a:t>ceea</a:t>
            </a:r>
            <a:r>
              <a:rPr lang="en-US" sz="900" dirty="0">
                <a:latin typeface="+mn-lt"/>
                <a:cs typeface="Times New Roman" panose="02020603050405020304" pitchFamily="18" charset="0"/>
              </a:rPr>
              <a:t> </a:t>
            </a:r>
            <a:r>
              <a:rPr lang="en-US" sz="900" dirty="0" err="1">
                <a:latin typeface="+mn-lt"/>
                <a:cs typeface="Times New Roman" panose="02020603050405020304" pitchFamily="18" charset="0"/>
              </a:rPr>
              <a:t>ce</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ține de Unity (dependințe, obiecte și alte componente specifice) vor fi rulate strict pe firul de execuție principal. </a:t>
            </a:r>
          </a:p>
          <a:p>
            <a:pPr marL="0" lvl="0" indent="180000" algn="l" rtl="0">
              <a:buClr>
                <a:srgbClr val="1A1A1A"/>
              </a:buClr>
              <a:buSzPts val="1100"/>
              <a:buFont typeface="Arial"/>
              <a:buNone/>
            </a:pPr>
            <a:r>
              <a:rPr lang="ro-RO" sz="900" dirty="0">
                <a:latin typeface="+mn-lt"/>
                <a:cs typeface="Times New Roman" panose="02020603050405020304" pitchFamily="18" charset="0"/>
              </a:rPr>
              <a:t>Dificultatea în paralelizare este folosirea tipului de date GameObject (este tipul de date cel mai relevant în Unity).</a:t>
            </a:r>
          </a:p>
          <a:p>
            <a:pPr marL="0" lvl="0" indent="180000" algn="l" rtl="0">
              <a:buClr>
                <a:srgbClr val="1A1A1A"/>
              </a:buClr>
              <a:buSzPts val="1100"/>
              <a:buFont typeface="Arial"/>
              <a:buNone/>
            </a:pPr>
            <a:endParaRPr lang="ro-RO" sz="900" dirty="0">
              <a:latin typeface="+mn-lt"/>
              <a:cs typeface="Times New Roman" panose="02020603050405020304" pitchFamily="18" charset="0"/>
            </a:endParaRPr>
          </a:p>
        </p:txBody>
      </p:sp>
      <p:grpSp>
        <p:nvGrpSpPr>
          <p:cNvPr id="679" name="Google Shape;679;p49"/>
          <p:cNvGrpSpPr/>
          <p:nvPr/>
        </p:nvGrpSpPr>
        <p:grpSpPr>
          <a:xfrm>
            <a:off x="369148" y="2096878"/>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a:extLst>
              <a:ext uri="{FF2B5EF4-FFF2-40B4-BE49-F238E27FC236}">
                <a16:creationId xmlns:a16="http://schemas.microsoft.com/office/drawing/2014/main" id="{BBD6687B-551A-4E9D-9290-882FC320D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656" y="3520690"/>
            <a:ext cx="4186985" cy="318182"/>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9DFECE-6A69-4895-B7E4-09543F983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307" y="3045812"/>
            <a:ext cx="4186985" cy="301517"/>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1D73837B-5504-4183-BDB0-AE0D91EE7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082" y="4116166"/>
            <a:ext cx="4511040" cy="55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7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72"/>
          <p:cNvSpPr/>
          <p:nvPr/>
        </p:nvSpPr>
        <p:spPr>
          <a:xfrm>
            <a:off x="5703500" y="1511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1" name="Google Shape;1571;p72"/>
          <p:cNvGrpSpPr/>
          <p:nvPr/>
        </p:nvGrpSpPr>
        <p:grpSpPr>
          <a:xfrm>
            <a:off x="7533322" y="2167172"/>
            <a:ext cx="1200560" cy="2976501"/>
            <a:chOff x="2330682" y="1468700"/>
            <a:chExt cx="824447" cy="2044019"/>
          </a:xfrm>
        </p:grpSpPr>
        <p:sp>
          <p:nvSpPr>
            <p:cNvPr id="1572" name="Google Shape;1572;p7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7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7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7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7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9" name="Google Shape;1579;p72"/>
          <p:cNvSpPr txBox="1">
            <a:spLocks noGrp="1"/>
          </p:cNvSpPr>
          <p:nvPr>
            <p:ph type="subTitle" idx="2"/>
          </p:nvPr>
        </p:nvSpPr>
        <p:spPr>
          <a:xfrm>
            <a:off x="313899" y="1251487"/>
            <a:ext cx="5042795" cy="1814815"/>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Ca soluție dorită ar fi ca Unity să ofere suport implicit pentru tipurile de date proprii.</a:t>
            </a: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O cale mai accesibilă ar fi ca Unity să ne permită să utilizăm tipurile de date pe alte thread-uri lăsând excepțiile și erorile în seama comunității.</a:t>
            </a: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momentul de față singura alternativă este de a crea tipuri de date personalizate folosind Unity „mai mult ca un framework” nu ca un engine.</a:t>
            </a:r>
          </a:p>
          <a:p>
            <a:pPr marL="0" lvl="0" indent="180000" algn="l" rtl="0">
              <a:spcBef>
                <a:spcPts val="0"/>
              </a:spcBef>
              <a:spcAft>
                <a:spcPts val="0"/>
              </a:spcAft>
              <a:buClr>
                <a:schemeClr val="dk1"/>
              </a:buClr>
              <a:buSzPts val="1100"/>
              <a:buFont typeface="Arial"/>
              <a:buNone/>
            </a:pPr>
            <a:endParaRPr sz="900" dirty="0">
              <a:latin typeface="+mn-lt"/>
              <a:cs typeface="Times New Roman" panose="02020603050405020304" pitchFamily="18" charset="0"/>
            </a:endParaRPr>
          </a:p>
        </p:txBody>
      </p:sp>
      <p:grpSp>
        <p:nvGrpSpPr>
          <p:cNvPr id="1584" name="Google Shape;1584;p72"/>
          <p:cNvGrpSpPr/>
          <p:nvPr/>
        </p:nvGrpSpPr>
        <p:grpSpPr>
          <a:xfrm flipH="1">
            <a:off x="4757842" y="1634332"/>
            <a:ext cx="2851676" cy="2769618"/>
            <a:chOff x="2412275" y="2277450"/>
            <a:chExt cx="2598575" cy="2523800"/>
          </a:xfrm>
        </p:grpSpPr>
        <p:sp>
          <p:nvSpPr>
            <p:cNvPr id="1585" name="Google Shape;1585;p72"/>
            <p:cNvSpPr/>
            <p:nvPr/>
          </p:nvSpPr>
          <p:spPr>
            <a:xfrm>
              <a:off x="2787475" y="4693525"/>
              <a:ext cx="4300" cy="4300"/>
            </a:xfrm>
            <a:custGeom>
              <a:avLst/>
              <a:gdLst/>
              <a:ahLst/>
              <a:cxnLst/>
              <a:rect l="l" t="t" r="r" b="b"/>
              <a:pathLst>
                <a:path w="172" h="172" extrusionOk="0">
                  <a:moveTo>
                    <a:pt x="0" y="0"/>
                  </a:moveTo>
                  <a:lnTo>
                    <a:pt x="0" y="171"/>
                  </a:lnTo>
                  <a:lnTo>
                    <a:pt x="171" y="171"/>
                  </a:lnTo>
                  <a:lnTo>
                    <a:pt x="17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72"/>
            <p:cNvSpPr/>
            <p:nvPr/>
          </p:nvSpPr>
          <p:spPr>
            <a:xfrm>
              <a:off x="2600575" y="4604350"/>
              <a:ext cx="1575000" cy="89200"/>
            </a:xfrm>
            <a:custGeom>
              <a:avLst/>
              <a:gdLst/>
              <a:ahLst/>
              <a:cxnLst/>
              <a:rect l="l" t="t" r="r" b="b"/>
              <a:pathLst>
                <a:path w="63000" h="3568" extrusionOk="0">
                  <a:moveTo>
                    <a:pt x="1" y="1"/>
                  </a:moveTo>
                  <a:lnTo>
                    <a:pt x="1" y="3567"/>
                  </a:lnTo>
                  <a:lnTo>
                    <a:pt x="63000" y="3567"/>
                  </a:lnTo>
                  <a:lnTo>
                    <a:pt x="6300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72"/>
            <p:cNvSpPr/>
            <p:nvPr/>
          </p:nvSpPr>
          <p:spPr>
            <a:xfrm>
              <a:off x="4083550" y="4628600"/>
              <a:ext cx="40675" cy="41400"/>
            </a:xfrm>
            <a:custGeom>
              <a:avLst/>
              <a:gdLst/>
              <a:ahLst/>
              <a:cxnLst/>
              <a:rect l="l" t="t" r="r" b="b"/>
              <a:pathLst>
                <a:path w="1627" h="1656" extrusionOk="0">
                  <a:moveTo>
                    <a:pt x="799" y="1"/>
                  </a:moveTo>
                  <a:cubicBezTo>
                    <a:pt x="371" y="1"/>
                    <a:pt x="0" y="372"/>
                    <a:pt x="0" y="828"/>
                  </a:cubicBezTo>
                  <a:cubicBezTo>
                    <a:pt x="0" y="1285"/>
                    <a:pt x="371" y="1656"/>
                    <a:pt x="799" y="1656"/>
                  </a:cubicBezTo>
                  <a:cubicBezTo>
                    <a:pt x="1256" y="1656"/>
                    <a:pt x="1626" y="1285"/>
                    <a:pt x="1626" y="828"/>
                  </a:cubicBezTo>
                  <a:cubicBezTo>
                    <a:pt x="1626" y="372"/>
                    <a:pt x="1256" y="1"/>
                    <a:pt x="7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72"/>
            <p:cNvSpPr/>
            <p:nvPr/>
          </p:nvSpPr>
          <p:spPr>
            <a:xfrm>
              <a:off x="2412275" y="4371100"/>
              <a:ext cx="1609225" cy="233275"/>
            </a:xfrm>
            <a:custGeom>
              <a:avLst/>
              <a:gdLst/>
              <a:ahLst/>
              <a:cxnLst/>
              <a:rect l="l" t="t" r="r" b="b"/>
              <a:pathLst>
                <a:path w="64369" h="9331" extrusionOk="0">
                  <a:moveTo>
                    <a:pt x="0" y="1"/>
                  </a:moveTo>
                  <a:lnTo>
                    <a:pt x="0" y="9331"/>
                  </a:lnTo>
                  <a:lnTo>
                    <a:pt x="64369" y="9331"/>
                  </a:lnTo>
                  <a:lnTo>
                    <a:pt x="643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72"/>
            <p:cNvSpPr/>
            <p:nvPr/>
          </p:nvSpPr>
          <p:spPr>
            <a:xfrm>
              <a:off x="2683325" y="3978075"/>
              <a:ext cx="1229050" cy="386625"/>
            </a:xfrm>
            <a:custGeom>
              <a:avLst/>
              <a:gdLst/>
              <a:ahLst/>
              <a:cxnLst/>
              <a:rect l="l" t="t" r="r" b="b"/>
              <a:pathLst>
                <a:path w="49162" h="15465" extrusionOk="0">
                  <a:moveTo>
                    <a:pt x="0" y="1"/>
                  </a:moveTo>
                  <a:lnTo>
                    <a:pt x="0" y="15465"/>
                  </a:lnTo>
                  <a:lnTo>
                    <a:pt x="49161" y="15465"/>
                  </a:lnTo>
                  <a:lnTo>
                    <a:pt x="49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72"/>
            <p:cNvSpPr/>
            <p:nvPr/>
          </p:nvSpPr>
          <p:spPr>
            <a:xfrm>
              <a:off x="2649800" y="3976650"/>
              <a:ext cx="1262575" cy="49250"/>
            </a:xfrm>
            <a:custGeom>
              <a:avLst/>
              <a:gdLst/>
              <a:ahLst/>
              <a:cxnLst/>
              <a:rect l="l" t="t" r="r" b="b"/>
              <a:pathLst>
                <a:path w="50503" h="1970" extrusionOk="0">
                  <a:moveTo>
                    <a:pt x="0" y="0"/>
                  </a:moveTo>
                  <a:lnTo>
                    <a:pt x="0" y="1969"/>
                  </a:lnTo>
                  <a:lnTo>
                    <a:pt x="50502" y="1969"/>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72"/>
            <p:cNvSpPr/>
            <p:nvPr/>
          </p:nvSpPr>
          <p:spPr>
            <a:xfrm>
              <a:off x="2649800" y="4309050"/>
              <a:ext cx="1262575" cy="61375"/>
            </a:xfrm>
            <a:custGeom>
              <a:avLst/>
              <a:gdLst/>
              <a:ahLst/>
              <a:cxnLst/>
              <a:rect l="l" t="t" r="r" b="b"/>
              <a:pathLst>
                <a:path w="50503" h="2455" extrusionOk="0">
                  <a:moveTo>
                    <a:pt x="0" y="0"/>
                  </a:moveTo>
                  <a:lnTo>
                    <a:pt x="0" y="2454"/>
                  </a:lnTo>
                  <a:lnTo>
                    <a:pt x="50502" y="2454"/>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72"/>
            <p:cNvSpPr/>
            <p:nvPr/>
          </p:nvSpPr>
          <p:spPr>
            <a:xfrm>
              <a:off x="2682600" y="4247000"/>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72"/>
            <p:cNvSpPr/>
            <p:nvPr/>
          </p:nvSpPr>
          <p:spPr>
            <a:xfrm>
              <a:off x="2682600" y="4171375"/>
              <a:ext cx="1229775" cy="25"/>
            </a:xfrm>
            <a:custGeom>
              <a:avLst/>
              <a:gdLst/>
              <a:ahLst/>
              <a:cxnLst/>
              <a:rect l="l" t="t" r="r" b="b"/>
              <a:pathLst>
                <a:path w="49191" h="1" fill="none" extrusionOk="0">
                  <a:moveTo>
                    <a:pt x="1" y="1"/>
                  </a:moveTo>
                  <a:lnTo>
                    <a:pt x="49190" y="1"/>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72"/>
            <p:cNvSpPr/>
            <p:nvPr/>
          </p:nvSpPr>
          <p:spPr>
            <a:xfrm>
              <a:off x="2682600" y="4095775"/>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72"/>
            <p:cNvSpPr/>
            <p:nvPr/>
          </p:nvSpPr>
          <p:spPr>
            <a:xfrm>
              <a:off x="3824600" y="3976650"/>
              <a:ext cx="91350" cy="395200"/>
            </a:xfrm>
            <a:custGeom>
              <a:avLst/>
              <a:gdLst/>
              <a:ahLst/>
              <a:cxnLst/>
              <a:rect l="l" t="t" r="r" b="b"/>
              <a:pathLst>
                <a:path w="3654" h="15808" extrusionOk="0">
                  <a:moveTo>
                    <a:pt x="1" y="0"/>
                  </a:moveTo>
                  <a:lnTo>
                    <a:pt x="1" y="15807"/>
                  </a:lnTo>
                  <a:lnTo>
                    <a:pt x="3653" y="15807"/>
                  </a:lnTo>
                  <a:lnTo>
                    <a:pt x="365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72"/>
            <p:cNvSpPr/>
            <p:nvPr/>
          </p:nvSpPr>
          <p:spPr>
            <a:xfrm>
              <a:off x="2960075" y="4095775"/>
              <a:ext cx="189775" cy="358100"/>
            </a:xfrm>
            <a:custGeom>
              <a:avLst/>
              <a:gdLst/>
              <a:ahLst/>
              <a:cxnLst/>
              <a:rect l="l" t="t" r="r" b="b"/>
              <a:pathLst>
                <a:path w="7591" h="14324" extrusionOk="0">
                  <a:moveTo>
                    <a:pt x="1" y="0"/>
                  </a:moveTo>
                  <a:lnTo>
                    <a:pt x="1" y="14124"/>
                  </a:lnTo>
                  <a:lnTo>
                    <a:pt x="3682" y="10443"/>
                  </a:lnTo>
                  <a:lnTo>
                    <a:pt x="7590" y="14323"/>
                  </a:lnTo>
                  <a:lnTo>
                    <a:pt x="759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72"/>
            <p:cNvSpPr/>
            <p:nvPr/>
          </p:nvSpPr>
          <p:spPr>
            <a:xfrm>
              <a:off x="3315300" y="2471400"/>
              <a:ext cx="163375" cy="158100"/>
            </a:xfrm>
            <a:custGeom>
              <a:avLst/>
              <a:gdLst/>
              <a:ahLst/>
              <a:cxnLst/>
              <a:rect l="l" t="t" r="r" b="b"/>
              <a:pathLst>
                <a:path w="6535" h="6324" extrusionOk="0">
                  <a:moveTo>
                    <a:pt x="3271" y="1"/>
                  </a:moveTo>
                  <a:cubicBezTo>
                    <a:pt x="1621" y="1"/>
                    <a:pt x="225" y="1277"/>
                    <a:pt x="115" y="2946"/>
                  </a:cubicBezTo>
                  <a:cubicBezTo>
                    <a:pt x="1" y="4687"/>
                    <a:pt x="1313" y="6199"/>
                    <a:pt x="3054" y="6313"/>
                  </a:cubicBezTo>
                  <a:cubicBezTo>
                    <a:pt x="3139" y="6320"/>
                    <a:pt x="3224" y="6324"/>
                    <a:pt x="3308" y="6324"/>
                  </a:cubicBezTo>
                  <a:cubicBezTo>
                    <a:pt x="4939" y="6324"/>
                    <a:pt x="6312" y="5030"/>
                    <a:pt x="6421" y="3374"/>
                  </a:cubicBezTo>
                  <a:cubicBezTo>
                    <a:pt x="6535" y="1634"/>
                    <a:pt x="5222" y="122"/>
                    <a:pt x="3482" y="8"/>
                  </a:cubicBezTo>
                  <a:cubicBezTo>
                    <a:pt x="3411" y="3"/>
                    <a:pt x="3341" y="1"/>
                    <a:pt x="32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72"/>
            <p:cNvSpPr/>
            <p:nvPr/>
          </p:nvSpPr>
          <p:spPr>
            <a:xfrm>
              <a:off x="3322450" y="2354600"/>
              <a:ext cx="209725" cy="382350"/>
            </a:xfrm>
            <a:custGeom>
              <a:avLst/>
              <a:gdLst/>
              <a:ahLst/>
              <a:cxnLst/>
              <a:rect l="l" t="t" r="r" b="b"/>
              <a:pathLst>
                <a:path w="8389" h="15294" extrusionOk="0">
                  <a:moveTo>
                    <a:pt x="1940" y="0"/>
                  </a:moveTo>
                  <a:lnTo>
                    <a:pt x="0" y="15094"/>
                  </a:lnTo>
                  <a:cubicBezTo>
                    <a:pt x="2768" y="15151"/>
                    <a:pt x="5507" y="15208"/>
                    <a:pt x="8246" y="15294"/>
                  </a:cubicBezTo>
                  <a:cubicBezTo>
                    <a:pt x="8389" y="14095"/>
                    <a:pt x="7561" y="12840"/>
                    <a:pt x="6391" y="12497"/>
                  </a:cubicBezTo>
                  <a:cubicBezTo>
                    <a:pt x="6705" y="11898"/>
                    <a:pt x="6391" y="11156"/>
                    <a:pt x="5992" y="10614"/>
                  </a:cubicBezTo>
                  <a:cubicBezTo>
                    <a:pt x="5564" y="10101"/>
                    <a:pt x="4993" y="9644"/>
                    <a:pt x="4680" y="9074"/>
                  </a:cubicBezTo>
                  <a:cubicBezTo>
                    <a:pt x="4394" y="8531"/>
                    <a:pt x="4337" y="7904"/>
                    <a:pt x="4309" y="7305"/>
                  </a:cubicBezTo>
                  <a:cubicBezTo>
                    <a:pt x="4252" y="5935"/>
                    <a:pt x="4366" y="4565"/>
                    <a:pt x="4137" y="3253"/>
                  </a:cubicBezTo>
                  <a:cubicBezTo>
                    <a:pt x="3881" y="1912"/>
                    <a:pt x="3196" y="571"/>
                    <a:pt x="19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72"/>
            <p:cNvSpPr/>
            <p:nvPr/>
          </p:nvSpPr>
          <p:spPr>
            <a:xfrm>
              <a:off x="3144125" y="2625650"/>
              <a:ext cx="189050" cy="257525"/>
            </a:xfrm>
            <a:custGeom>
              <a:avLst/>
              <a:gdLst/>
              <a:ahLst/>
              <a:cxnLst/>
              <a:rect l="l" t="t" r="r" b="b"/>
              <a:pathLst>
                <a:path w="7562" h="10301" extrusionOk="0">
                  <a:moveTo>
                    <a:pt x="0" y="1"/>
                  </a:moveTo>
                  <a:lnTo>
                    <a:pt x="485" y="10301"/>
                  </a:lnTo>
                  <a:lnTo>
                    <a:pt x="7561" y="10129"/>
                  </a:lnTo>
                  <a:lnTo>
                    <a:pt x="7419" y="3995"/>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72"/>
            <p:cNvSpPr/>
            <p:nvPr/>
          </p:nvSpPr>
          <p:spPr>
            <a:xfrm>
              <a:off x="3134125" y="2311775"/>
              <a:ext cx="297475" cy="414200"/>
            </a:xfrm>
            <a:custGeom>
              <a:avLst/>
              <a:gdLst/>
              <a:ahLst/>
              <a:cxnLst/>
              <a:rect l="l" t="t" r="r" b="b"/>
              <a:pathLst>
                <a:path w="11899" h="16568" extrusionOk="0">
                  <a:moveTo>
                    <a:pt x="5776" y="1"/>
                  </a:moveTo>
                  <a:cubicBezTo>
                    <a:pt x="5753" y="1"/>
                    <a:pt x="5730" y="1"/>
                    <a:pt x="5707" y="1"/>
                  </a:cubicBezTo>
                  <a:cubicBezTo>
                    <a:pt x="1713" y="58"/>
                    <a:pt x="1" y="3482"/>
                    <a:pt x="1" y="3482"/>
                  </a:cubicBezTo>
                  <a:lnTo>
                    <a:pt x="200" y="12812"/>
                  </a:lnTo>
                  <a:cubicBezTo>
                    <a:pt x="200" y="12812"/>
                    <a:pt x="4035" y="16567"/>
                    <a:pt x="7299" y="16567"/>
                  </a:cubicBezTo>
                  <a:cubicBezTo>
                    <a:pt x="7426" y="16567"/>
                    <a:pt x="7551" y="16562"/>
                    <a:pt x="7676" y="16550"/>
                  </a:cubicBezTo>
                  <a:cubicBezTo>
                    <a:pt x="10444" y="16293"/>
                    <a:pt x="11613" y="13840"/>
                    <a:pt x="11756" y="12413"/>
                  </a:cubicBezTo>
                  <a:cubicBezTo>
                    <a:pt x="11899" y="10986"/>
                    <a:pt x="11385" y="5023"/>
                    <a:pt x="11357" y="4880"/>
                  </a:cubicBezTo>
                  <a:cubicBezTo>
                    <a:pt x="11357" y="4880"/>
                    <a:pt x="9721" y="1"/>
                    <a:pt x="57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72"/>
            <p:cNvSpPr/>
            <p:nvPr/>
          </p:nvSpPr>
          <p:spPr>
            <a:xfrm>
              <a:off x="3425875" y="2537925"/>
              <a:ext cx="25" cy="25"/>
            </a:xfrm>
            <a:custGeom>
              <a:avLst/>
              <a:gdLst/>
              <a:ahLst/>
              <a:cxnLst/>
              <a:rect l="l" t="t" r="r" b="b"/>
              <a:pathLst>
                <a:path w="1" h="1" extrusionOk="0">
                  <a:moveTo>
                    <a:pt x="0" y="0"/>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72"/>
            <p:cNvSpPr/>
            <p:nvPr/>
          </p:nvSpPr>
          <p:spPr>
            <a:xfrm>
              <a:off x="3058525" y="2518625"/>
              <a:ext cx="111300" cy="118900"/>
            </a:xfrm>
            <a:custGeom>
              <a:avLst/>
              <a:gdLst/>
              <a:ahLst/>
              <a:cxnLst/>
              <a:rect l="l" t="t" r="r" b="b"/>
              <a:pathLst>
                <a:path w="4452" h="4756" extrusionOk="0">
                  <a:moveTo>
                    <a:pt x="1964" y="1"/>
                  </a:moveTo>
                  <a:cubicBezTo>
                    <a:pt x="1245" y="1"/>
                    <a:pt x="563" y="477"/>
                    <a:pt x="286" y="1143"/>
                  </a:cubicBezTo>
                  <a:cubicBezTo>
                    <a:pt x="0" y="1828"/>
                    <a:pt x="86" y="2655"/>
                    <a:pt x="485" y="3283"/>
                  </a:cubicBezTo>
                  <a:cubicBezTo>
                    <a:pt x="885" y="3911"/>
                    <a:pt x="1541" y="4367"/>
                    <a:pt x="2226" y="4567"/>
                  </a:cubicBezTo>
                  <a:cubicBezTo>
                    <a:pt x="2644" y="4701"/>
                    <a:pt x="3081" y="4756"/>
                    <a:pt x="3521" y="4756"/>
                  </a:cubicBezTo>
                  <a:cubicBezTo>
                    <a:pt x="3832" y="4756"/>
                    <a:pt x="4144" y="4728"/>
                    <a:pt x="4451" y="4681"/>
                  </a:cubicBezTo>
                  <a:lnTo>
                    <a:pt x="3995" y="1229"/>
                  </a:lnTo>
                  <a:cubicBezTo>
                    <a:pt x="3938" y="487"/>
                    <a:pt x="2768" y="30"/>
                    <a:pt x="2026" y="2"/>
                  </a:cubicBezTo>
                  <a:cubicBezTo>
                    <a:pt x="2005" y="1"/>
                    <a:pt x="1985" y="1"/>
                    <a:pt x="19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72"/>
            <p:cNvSpPr/>
            <p:nvPr/>
          </p:nvSpPr>
          <p:spPr>
            <a:xfrm>
              <a:off x="2877350" y="2277450"/>
              <a:ext cx="441550" cy="460225"/>
            </a:xfrm>
            <a:custGeom>
              <a:avLst/>
              <a:gdLst/>
              <a:ahLst/>
              <a:cxnLst/>
              <a:rect l="l" t="t" r="r" b="b"/>
              <a:pathLst>
                <a:path w="17662" h="18409" extrusionOk="0">
                  <a:moveTo>
                    <a:pt x="13899" y="1"/>
                  </a:moveTo>
                  <a:cubicBezTo>
                    <a:pt x="12456" y="1"/>
                    <a:pt x="11019" y="443"/>
                    <a:pt x="10043" y="1346"/>
                  </a:cubicBezTo>
                  <a:cubicBezTo>
                    <a:pt x="9359" y="1974"/>
                    <a:pt x="8531" y="2516"/>
                    <a:pt x="8132" y="3657"/>
                  </a:cubicBezTo>
                  <a:cubicBezTo>
                    <a:pt x="8132" y="3657"/>
                    <a:pt x="8115" y="3649"/>
                    <a:pt x="8076" y="3649"/>
                  </a:cubicBezTo>
                  <a:cubicBezTo>
                    <a:pt x="7923" y="3649"/>
                    <a:pt x="7420" y="3776"/>
                    <a:pt x="6192" y="5027"/>
                  </a:cubicBezTo>
                  <a:cubicBezTo>
                    <a:pt x="4936" y="6282"/>
                    <a:pt x="5250" y="8165"/>
                    <a:pt x="5250" y="8165"/>
                  </a:cubicBezTo>
                  <a:cubicBezTo>
                    <a:pt x="5250" y="8165"/>
                    <a:pt x="3766" y="8479"/>
                    <a:pt x="2853" y="9848"/>
                  </a:cubicBezTo>
                  <a:cubicBezTo>
                    <a:pt x="2197" y="10790"/>
                    <a:pt x="2112" y="12816"/>
                    <a:pt x="2425" y="13929"/>
                  </a:cubicBezTo>
                  <a:cubicBezTo>
                    <a:pt x="885" y="14442"/>
                    <a:pt x="0" y="16297"/>
                    <a:pt x="542" y="17809"/>
                  </a:cubicBezTo>
                  <a:lnTo>
                    <a:pt x="11413" y="18408"/>
                  </a:lnTo>
                  <a:cubicBezTo>
                    <a:pt x="10985" y="14699"/>
                    <a:pt x="11442" y="11589"/>
                    <a:pt x="10871" y="8079"/>
                  </a:cubicBezTo>
                  <a:cubicBezTo>
                    <a:pt x="13125" y="5997"/>
                    <a:pt x="16292" y="5112"/>
                    <a:pt x="17662" y="1203"/>
                  </a:cubicBezTo>
                  <a:cubicBezTo>
                    <a:pt x="16670" y="407"/>
                    <a:pt x="15282" y="1"/>
                    <a:pt x="138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72"/>
            <p:cNvSpPr/>
            <p:nvPr/>
          </p:nvSpPr>
          <p:spPr>
            <a:xfrm>
              <a:off x="3020000" y="2488425"/>
              <a:ext cx="163375" cy="158100"/>
            </a:xfrm>
            <a:custGeom>
              <a:avLst/>
              <a:gdLst/>
              <a:ahLst/>
              <a:cxnLst/>
              <a:rect l="l" t="t" r="r" b="b"/>
              <a:pathLst>
                <a:path w="6535" h="6324" extrusionOk="0">
                  <a:moveTo>
                    <a:pt x="3223" y="1"/>
                  </a:moveTo>
                  <a:cubicBezTo>
                    <a:pt x="1594" y="1"/>
                    <a:pt x="223" y="1269"/>
                    <a:pt x="115" y="2950"/>
                  </a:cubicBezTo>
                  <a:cubicBezTo>
                    <a:pt x="1" y="4691"/>
                    <a:pt x="1313" y="6203"/>
                    <a:pt x="3054" y="6317"/>
                  </a:cubicBezTo>
                  <a:cubicBezTo>
                    <a:pt x="3124" y="6322"/>
                    <a:pt x="3194" y="6324"/>
                    <a:pt x="3264" y="6324"/>
                  </a:cubicBezTo>
                  <a:cubicBezTo>
                    <a:pt x="4914" y="6324"/>
                    <a:pt x="6311" y="5048"/>
                    <a:pt x="6420" y="3378"/>
                  </a:cubicBezTo>
                  <a:cubicBezTo>
                    <a:pt x="6534" y="1638"/>
                    <a:pt x="5222" y="126"/>
                    <a:pt x="3482" y="11"/>
                  </a:cubicBezTo>
                  <a:cubicBezTo>
                    <a:pt x="3395" y="4"/>
                    <a:pt x="3308" y="1"/>
                    <a:pt x="32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72"/>
            <p:cNvSpPr/>
            <p:nvPr/>
          </p:nvSpPr>
          <p:spPr>
            <a:xfrm>
              <a:off x="2983625" y="2311075"/>
              <a:ext cx="144825" cy="224000"/>
            </a:xfrm>
            <a:custGeom>
              <a:avLst/>
              <a:gdLst/>
              <a:ahLst/>
              <a:cxnLst/>
              <a:rect l="l" t="t" r="r" b="b"/>
              <a:pathLst>
                <a:path w="5793" h="8960" extrusionOk="0">
                  <a:moveTo>
                    <a:pt x="5792" y="1"/>
                  </a:moveTo>
                  <a:cubicBezTo>
                    <a:pt x="0" y="1941"/>
                    <a:pt x="3596" y="8960"/>
                    <a:pt x="3596" y="8960"/>
                  </a:cubicBezTo>
                  <a:lnTo>
                    <a:pt x="5336" y="8846"/>
                  </a:lnTo>
                  <a:cubicBezTo>
                    <a:pt x="5336" y="8846"/>
                    <a:pt x="4309" y="6050"/>
                    <a:pt x="4109" y="3567"/>
                  </a:cubicBezTo>
                  <a:cubicBezTo>
                    <a:pt x="3909" y="1085"/>
                    <a:pt x="5792" y="1"/>
                    <a:pt x="57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72"/>
            <p:cNvSpPr/>
            <p:nvPr/>
          </p:nvSpPr>
          <p:spPr>
            <a:xfrm>
              <a:off x="3281775" y="2290300"/>
              <a:ext cx="151250" cy="154900"/>
            </a:xfrm>
            <a:custGeom>
              <a:avLst/>
              <a:gdLst/>
              <a:ahLst/>
              <a:cxnLst/>
              <a:rect l="l" t="t" r="r" b="b"/>
              <a:pathLst>
                <a:path w="6050" h="6196" extrusionOk="0">
                  <a:moveTo>
                    <a:pt x="1376" y="1"/>
                  </a:moveTo>
                  <a:cubicBezTo>
                    <a:pt x="560" y="1"/>
                    <a:pt x="29" y="290"/>
                    <a:pt x="29" y="290"/>
                  </a:cubicBezTo>
                  <a:cubicBezTo>
                    <a:pt x="1" y="375"/>
                    <a:pt x="4195" y="4484"/>
                    <a:pt x="5821" y="6196"/>
                  </a:cubicBezTo>
                  <a:cubicBezTo>
                    <a:pt x="5821" y="6196"/>
                    <a:pt x="6050" y="3143"/>
                    <a:pt x="4566" y="1574"/>
                  </a:cubicBezTo>
                  <a:cubicBezTo>
                    <a:pt x="3376" y="311"/>
                    <a:pt x="2222" y="1"/>
                    <a:pt x="13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72"/>
            <p:cNvSpPr/>
            <p:nvPr/>
          </p:nvSpPr>
          <p:spPr>
            <a:xfrm>
              <a:off x="3052100" y="2484425"/>
              <a:ext cx="67075" cy="20000"/>
            </a:xfrm>
            <a:custGeom>
              <a:avLst/>
              <a:gdLst/>
              <a:ahLst/>
              <a:cxnLst/>
              <a:rect l="l" t="t" r="r" b="b"/>
              <a:pathLst>
                <a:path w="2683" h="800" fill="none" extrusionOk="0">
                  <a:moveTo>
                    <a:pt x="1" y="799"/>
                  </a:moveTo>
                  <a:cubicBezTo>
                    <a:pt x="771" y="228"/>
                    <a:pt x="1770" y="0"/>
                    <a:pt x="2683" y="200"/>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72"/>
            <p:cNvSpPr/>
            <p:nvPr/>
          </p:nvSpPr>
          <p:spPr>
            <a:xfrm>
              <a:off x="3485800" y="3022950"/>
              <a:ext cx="318875" cy="305325"/>
            </a:xfrm>
            <a:custGeom>
              <a:avLst/>
              <a:gdLst/>
              <a:ahLst/>
              <a:cxnLst/>
              <a:rect l="l" t="t" r="r" b="b"/>
              <a:pathLst>
                <a:path w="12755" h="12213" extrusionOk="0">
                  <a:moveTo>
                    <a:pt x="4394" y="1"/>
                  </a:moveTo>
                  <a:lnTo>
                    <a:pt x="0" y="4623"/>
                  </a:lnTo>
                  <a:lnTo>
                    <a:pt x="6791" y="12213"/>
                  </a:lnTo>
                  <a:lnTo>
                    <a:pt x="12754" y="8932"/>
                  </a:lnTo>
                  <a:lnTo>
                    <a:pt x="43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72"/>
            <p:cNvSpPr/>
            <p:nvPr/>
          </p:nvSpPr>
          <p:spPr>
            <a:xfrm>
              <a:off x="2813850" y="2824675"/>
              <a:ext cx="805350" cy="609175"/>
            </a:xfrm>
            <a:custGeom>
              <a:avLst/>
              <a:gdLst/>
              <a:ahLst/>
              <a:cxnLst/>
              <a:rect l="l" t="t" r="r" b="b"/>
              <a:pathLst>
                <a:path w="32214" h="24367" extrusionOk="0">
                  <a:moveTo>
                    <a:pt x="13668" y="0"/>
                  </a:moveTo>
                  <a:cubicBezTo>
                    <a:pt x="13668" y="0"/>
                    <a:pt x="7419" y="86"/>
                    <a:pt x="5336" y="1855"/>
                  </a:cubicBezTo>
                  <a:cubicBezTo>
                    <a:pt x="4109" y="2910"/>
                    <a:pt x="1656" y="7533"/>
                    <a:pt x="1" y="11898"/>
                  </a:cubicBezTo>
                  <a:lnTo>
                    <a:pt x="8132" y="13439"/>
                  </a:lnTo>
                  <a:cubicBezTo>
                    <a:pt x="8104" y="18089"/>
                    <a:pt x="8132" y="22170"/>
                    <a:pt x="8132" y="22170"/>
                  </a:cubicBezTo>
                  <a:lnTo>
                    <a:pt x="8218" y="23939"/>
                  </a:lnTo>
                  <a:lnTo>
                    <a:pt x="23140" y="24366"/>
                  </a:lnTo>
                  <a:lnTo>
                    <a:pt x="25223" y="11042"/>
                  </a:lnTo>
                  <a:lnTo>
                    <a:pt x="27192" y="13524"/>
                  </a:lnTo>
                  <a:lnTo>
                    <a:pt x="32214" y="7304"/>
                  </a:lnTo>
                  <a:lnTo>
                    <a:pt x="27392" y="2368"/>
                  </a:lnTo>
                  <a:cubicBezTo>
                    <a:pt x="26193" y="1056"/>
                    <a:pt x="22741" y="428"/>
                    <a:pt x="20972" y="371"/>
                  </a:cubicBezTo>
                  <a:lnTo>
                    <a:pt x="136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72"/>
            <p:cNvSpPr/>
            <p:nvPr/>
          </p:nvSpPr>
          <p:spPr>
            <a:xfrm>
              <a:off x="3248975" y="3038625"/>
              <a:ext cx="723900" cy="492550"/>
            </a:xfrm>
            <a:custGeom>
              <a:avLst/>
              <a:gdLst/>
              <a:ahLst/>
              <a:cxnLst/>
              <a:rect l="l" t="t" r="r" b="b"/>
              <a:pathLst>
                <a:path w="28956" h="19702" extrusionOk="0">
                  <a:moveTo>
                    <a:pt x="28233" y="0"/>
                  </a:moveTo>
                  <a:cubicBezTo>
                    <a:pt x="28219" y="0"/>
                    <a:pt x="28205" y="1"/>
                    <a:pt x="28190" y="2"/>
                  </a:cubicBezTo>
                  <a:lnTo>
                    <a:pt x="12012" y="1171"/>
                  </a:lnTo>
                  <a:cubicBezTo>
                    <a:pt x="11328" y="1200"/>
                    <a:pt x="10786" y="1685"/>
                    <a:pt x="10643" y="2341"/>
                  </a:cubicBezTo>
                  <a:lnTo>
                    <a:pt x="8075" y="15181"/>
                  </a:lnTo>
                  <a:lnTo>
                    <a:pt x="457" y="18433"/>
                  </a:lnTo>
                  <a:cubicBezTo>
                    <a:pt x="143" y="18605"/>
                    <a:pt x="0" y="19004"/>
                    <a:pt x="172" y="19318"/>
                  </a:cubicBezTo>
                  <a:cubicBezTo>
                    <a:pt x="293" y="19562"/>
                    <a:pt x="519" y="19701"/>
                    <a:pt x="778" y="19701"/>
                  </a:cubicBezTo>
                  <a:cubicBezTo>
                    <a:pt x="822" y="19701"/>
                    <a:pt x="868" y="19697"/>
                    <a:pt x="913" y="19689"/>
                  </a:cubicBezTo>
                  <a:lnTo>
                    <a:pt x="24110" y="14610"/>
                  </a:lnTo>
                  <a:cubicBezTo>
                    <a:pt x="24681" y="14467"/>
                    <a:pt x="25109" y="14068"/>
                    <a:pt x="25251" y="13526"/>
                  </a:cubicBezTo>
                  <a:lnTo>
                    <a:pt x="28818" y="801"/>
                  </a:lnTo>
                  <a:cubicBezTo>
                    <a:pt x="28956" y="387"/>
                    <a:pt x="28641" y="0"/>
                    <a:pt x="2823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72"/>
            <p:cNvSpPr/>
            <p:nvPr/>
          </p:nvSpPr>
          <p:spPr>
            <a:xfrm>
              <a:off x="4027900" y="4274800"/>
              <a:ext cx="313875" cy="413050"/>
            </a:xfrm>
            <a:custGeom>
              <a:avLst/>
              <a:gdLst/>
              <a:ahLst/>
              <a:cxnLst/>
              <a:rect l="l" t="t" r="r" b="b"/>
              <a:pathLst>
                <a:path w="12555" h="16522" extrusionOk="0">
                  <a:moveTo>
                    <a:pt x="8674" y="1"/>
                  </a:moveTo>
                  <a:lnTo>
                    <a:pt x="1" y="686"/>
                  </a:lnTo>
                  <a:lnTo>
                    <a:pt x="3910" y="16321"/>
                  </a:lnTo>
                  <a:lnTo>
                    <a:pt x="12555" y="16521"/>
                  </a:lnTo>
                  <a:lnTo>
                    <a:pt x="86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72"/>
            <p:cNvSpPr/>
            <p:nvPr/>
          </p:nvSpPr>
          <p:spPr>
            <a:xfrm>
              <a:off x="4085675" y="4600050"/>
              <a:ext cx="555700" cy="201200"/>
            </a:xfrm>
            <a:custGeom>
              <a:avLst/>
              <a:gdLst/>
              <a:ahLst/>
              <a:cxnLst/>
              <a:rect l="l" t="t" r="r" b="b"/>
              <a:pathLst>
                <a:path w="22228" h="8048" extrusionOk="0">
                  <a:moveTo>
                    <a:pt x="9748" y="1"/>
                  </a:moveTo>
                  <a:cubicBezTo>
                    <a:pt x="9741" y="1"/>
                    <a:pt x="9736" y="1"/>
                    <a:pt x="9730" y="2"/>
                  </a:cubicBezTo>
                  <a:cubicBezTo>
                    <a:pt x="9045" y="59"/>
                    <a:pt x="8646" y="629"/>
                    <a:pt x="8018" y="1171"/>
                  </a:cubicBezTo>
                  <a:cubicBezTo>
                    <a:pt x="7819" y="1343"/>
                    <a:pt x="7333" y="1799"/>
                    <a:pt x="6963" y="2027"/>
                  </a:cubicBezTo>
                  <a:cubicBezTo>
                    <a:pt x="6579" y="2283"/>
                    <a:pt x="6147" y="2406"/>
                    <a:pt x="5719" y="2406"/>
                  </a:cubicBezTo>
                  <a:cubicBezTo>
                    <a:pt x="5096" y="2406"/>
                    <a:pt x="4480" y="2147"/>
                    <a:pt x="4024" y="1656"/>
                  </a:cubicBezTo>
                  <a:cubicBezTo>
                    <a:pt x="3540" y="1126"/>
                    <a:pt x="2683" y="410"/>
                    <a:pt x="1500" y="410"/>
                  </a:cubicBezTo>
                  <a:cubicBezTo>
                    <a:pt x="1218" y="410"/>
                    <a:pt x="918" y="450"/>
                    <a:pt x="600" y="544"/>
                  </a:cubicBezTo>
                  <a:lnTo>
                    <a:pt x="1" y="8048"/>
                  </a:lnTo>
                  <a:lnTo>
                    <a:pt x="22085" y="7876"/>
                  </a:lnTo>
                  <a:cubicBezTo>
                    <a:pt x="22085" y="7876"/>
                    <a:pt x="22227" y="5908"/>
                    <a:pt x="19060" y="4624"/>
                  </a:cubicBezTo>
                  <a:cubicBezTo>
                    <a:pt x="15919" y="3351"/>
                    <a:pt x="10478" y="1"/>
                    <a:pt x="97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72"/>
            <p:cNvSpPr/>
            <p:nvPr/>
          </p:nvSpPr>
          <p:spPr>
            <a:xfrm>
              <a:off x="2982900" y="3429550"/>
              <a:ext cx="438000" cy="246100"/>
            </a:xfrm>
            <a:custGeom>
              <a:avLst/>
              <a:gdLst/>
              <a:ahLst/>
              <a:cxnLst/>
              <a:rect l="l" t="t" r="r" b="b"/>
              <a:pathLst>
                <a:path w="17520" h="9844" extrusionOk="0">
                  <a:moveTo>
                    <a:pt x="3054" y="0"/>
                  </a:moveTo>
                  <a:lnTo>
                    <a:pt x="1" y="9844"/>
                  </a:lnTo>
                  <a:lnTo>
                    <a:pt x="17520" y="6049"/>
                  </a:lnTo>
                  <a:lnTo>
                    <a:pt x="16407" y="171"/>
                  </a:lnTo>
                  <a:lnTo>
                    <a:pt x="30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72"/>
            <p:cNvSpPr/>
            <p:nvPr/>
          </p:nvSpPr>
          <p:spPr>
            <a:xfrm>
              <a:off x="4239750" y="3791900"/>
              <a:ext cx="457250" cy="418725"/>
            </a:xfrm>
            <a:custGeom>
              <a:avLst/>
              <a:gdLst/>
              <a:ahLst/>
              <a:cxnLst/>
              <a:rect l="l" t="t" r="r" b="b"/>
              <a:pathLst>
                <a:path w="18290" h="16749" extrusionOk="0">
                  <a:moveTo>
                    <a:pt x="7476" y="1"/>
                  </a:moveTo>
                  <a:lnTo>
                    <a:pt x="1" y="4509"/>
                  </a:lnTo>
                  <a:lnTo>
                    <a:pt x="10472" y="16749"/>
                  </a:lnTo>
                  <a:lnTo>
                    <a:pt x="18290" y="13068"/>
                  </a:lnTo>
                  <a:lnTo>
                    <a:pt x="74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72"/>
            <p:cNvSpPr/>
            <p:nvPr/>
          </p:nvSpPr>
          <p:spPr>
            <a:xfrm>
              <a:off x="4448050" y="4043100"/>
              <a:ext cx="562800" cy="291650"/>
            </a:xfrm>
            <a:custGeom>
              <a:avLst/>
              <a:gdLst/>
              <a:ahLst/>
              <a:cxnLst/>
              <a:rect l="l" t="t" r="r" b="b"/>
              <a:pathLst>
                <a:path w="22512" h="11666" extrusionOk="0">
                  <a:moveTo>
                    <a:pt x="9198" y="1"/>
                  </a:moveTo>
                  <a:cubicBezTo>
                    <a:pt x="8527" y="1"/>
                    <a:pt x="8067" y="29"/>
                    <a:pt x="7932" y="110"/>
                  </a:cubicBezTo>
                  <a:cubicBezTo>
                    <a:pt x="7361" y="452"/>
                    <a:pt x="7247" y="1166"/>
                    <a:pt x="6933" y="1908"/>
                  </a:cubicBezTo>
                  <a:cubicBezTo>
                    <a:pt x="6819" y="2164"/>
                    <a:pt x="6591" y="2792"/>
                    <a:pt x="6363" y="3163"/>
                  </a:cubicBezTo>
                  <a:cubicBezTo>
                    <a:pt x="5961" y="3881"/>
                    <a:pt x="5200" y="4287"/>
                    <a:pt x="4415" y="4287"/>
                  </a:cubicBezTo>
                  <a:cubicBezTo>
                    <a:pt x="4140" y="4287"/>
                    <a:pt x="3862" y="4237"/>
                    <a:pt x="3595" y="4133"/>
                  </a:cubicBezTo>
                  <a:cubicBezTo>
                    <a:pt x="3193" y="3986"/>
                    <a:pt x="2658" y="3832"/>
                    <a:pt x="2070" y="3832"/>
                  </a:cubicBezTo>
                  <a:cubicBezTo>
                    <a:pt x="1408" y="3832"/>
                    <a:pt x="680" y="4027"/>
                    <a:pt x="0" y="4647"/>
                  </a:cubicBezTo>
                  <a:lnTo>
                    <a:pt x="2796" y="11666"/>
                  </a:lnTo>
                  <a:lnTo>
                    <a:pt x="22512" y="1651"/>
                  </a:lnTo>
                  <a:cubicBezTo>
                    <a:pt x="22512" y="1651"/>
                    <a:pt x="21839" y="57"/>
                    <a:pt x="19005" y="57"/>
                  </a:cubicBezTo>
                  <a:cubicBezTo>
                    <a:pt x="18806" y="57"/>
                    <a:pt x="18596" y="65"/>
                    <a:pt x="18375" y="82"/>
                  </a:cubicBezTo>
                  <a:cubicBezTo>
                    <a:pt x="17675" y="140"/>
                    <a:pt x="16849" y="161"/>
                    <a:pt x="15972" y="161"/>
                  </a:cubicBezTo>
                  <a:cubicBezTo>
                    <a:pt x="13571" y="161"/>
                    <a:pt x="10792" y="1"/>
                    <a:pt x="91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72"/>
            <p:cNvSpPr/>
            <p:nvPr/>
          </p:nvSpPr>
          <p:spPr>
            <a:xfrm>
              <a:off x="2910950" y="3281025"/>
              <a:ext cx="1657650" cy="836175"/>
            </a:xfrm>
            <a:custGeom>
              <a:avLst/>
              <a:gdLst/>
              <a:ahLst/>
              <a:cxnLst/>
              <a:rect l="l" t="t" r="r" b="b"/>
              <a:pathLst>
                <a:path w="66306" h="33447" extrusionOk="0">
                  <a:moveTo>
                    <a:pt x="41834" y="0"/>
                  </a:moveTo>
                  <a:cubicBezTo>
                    <a:pt x="40850" y="0"/>
                    <a:pt x="39779" y="176"/>
                    <a:pt x="38630" y="606"/>
                  </a:cubicBezTo>
                  <a:cubicBezTo>
                    <a:pt x="32381" y="2917"/>
                    <a:pt x="3564" y="13559"/>
                    <a:pt x="3564" y="13559"/>
                  </a:cubicBezTo>
                  <a:cubicBezTo>
                    <a:pt x="3564" y="13559"/>
                    <a:pt x="2850" y="14672"/>
                    <a:pt x="2251" y="16327"/>
                  </a:cubicBezTo>
                  <a:cubicBezTo>
                    <a:pt x="1" y="22390"/>
                    <a:pt x="4481" y="28772"/>
                    <a:pt x="10633" y="28772"/>
                  </a:cubicBezTo>
                  <a:cubicBezTo>
                    <a:pt x="11111" y="28772"/>
                    <a:pt x="11599" y="28733"/>
                    <a:pt x="12095" y="28653"/>
                  </a:cubicBezTo>
                  <a:cubicBezTo>
                    <a:pt x="12237" y="28653"/>
                    <a:pt x="12409" y="28624"/>
                    <a:pt x="12551" y="28567"/>
                  </a:cubicBezTo>
                  <a:lnTo>
                    <a:pt x="42396" y="13531"/>
                  </a:lnTo>
                  <a:lnTo>
                    <a:pt x="56805" y="33446"/>
                  </a:lnTo>
                  <a:lnTo>
                    <a:pt x="66306" y="26056"/>
                  </a:lnTo>
                  <a:lnTo>
                    <a:pt x="48844" y="3459"/>
                  </a:lnTo>
                  <a:cubicBezTo>
                    <a:pt x="48844" y="3459"/>
                    <a:pt x="46203" y="0"/>
                    <a:pt x="418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72"/>
            <p:cNvSpPr/>
            <p:nvPr/>
          </p:nvSpPr>
          <p:spPr>
            <a:xfrm>
              <a:off x="3910200" y="3911025"/>
              <a:ext cx="156250" cy="647700"/>
            </a:xfrm>
            <a:custGeom>
              <a:avLst/>
              <a:gdLst/>
              <a:ahLst/>
              <a:cxnLst/>
              <a:rect l="l" t="t" r="r" b="b"/>
              <a:pathLst>
                <a:path w="6250" h="25908" extrusionOk="0">
                  <a:moveTo>
                    <a:pt x="1028" y="1"/>
                  </a:moveTo>
                  <a:lnTo>
                    <a:pt x="1028" y="1"/>
                  </a:lnTo>
                  <a:cubicBezTo>
                    <a:pt x="1" y="1227"/>
                    <a:pt x="600" y="3710"/>
                    <a:pt x="1085" y="5222"/>
                  </a:cubicBezTo>
                  <a:cubicBezTo>
                    <a:pt x="1570" y="6763"/>
                    <a:pt x="2055" y="8389"/>
                    <a:pt x="1912" y="9987"/>
                  </a:cubicBezTo>
                  <a:cubicBezTo>
                    <a:pt x="1770" y="11727"/>
                    <a:pt x="857" y="13182"/>
                    <a:pt x="942" y="14923"/>
                  </a:cubicBezTo>
                  <a:cubicBezTo>
                    <a:pt x="1028" y="16720"/>
                    <a:pt x="2455" y="18347"/>
                    <a:pt x="2198" y="20116"/>
                  </a:cubicBezTo>
                  <a:cubicBezTo>
                    <a:pt x="2055" y="21086"/>
                    <a:pt x="1656" y="21856"/>
                    <a:pt x="1285" y="22798"/>
                  </a:cubicBezTo>
                  <a:cubicBezTo>
                    <a:pt x="914" y="23711"/>
                    <a:pt x="743" y="25480"/>
                    <a:pt x="2654" y="25908"/>
                  </a:cubicBezTo>
                  <a:lnTo>
                    <a:pt x="6249" y="25052"/>
                  </a:lnTo>
                  <a:lnTo>
                    <a:pt x="102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72"/>
            <p:cNvSpPr/>
            <p:nvPr/>
          </p:nvSpPr>
          <p:spPr>
            <a:xfrm>
              <a:off x="3220450" y="3582325"/>
              <a:ext cx="1112775" cy="955000"/>
            </a:xfrm>
            <a:custGeom>
              <a:avLst/>
              <a:gdLst/>
              <a:ahLst/>
              <a:cxnLst/>
              <a:rect l="l" t="t" r="r" b="b"/>
              <a:pathLst>
                <a:path w="44511" h="38200" extrusionOk="0">
                  <a:moveTo>
                    <a:pt x="33806" y="0"/>
                  </a:moveTo>
                  <a:cubicBezTo>
                    <a:pt x="33141" y="0"/>
                    <a:pt x="32412" y="87"/>
                    <a:pt x="31614" y="280"/>
                  </a:cubicBezTo>
                  <a:cubicBezTo>
                    <a:pt x="23454" y="2221"/>
                    <a:pt x="0" y="16515"/>
                    <a:pt x="0" y="16515"/>
                  </a:cubicBezTo>
                  <a:lnTo>
                    <a:pt x="27505" y="15374"/>
                  </a:lnTo>
                  <a:lnTo>
                    <a:pt x="33839" y="38200"/>
                  </a:lnTo>
                  <a:lnTo>
                    <a:pt x="44510" y="35832"/>
                  </a:lnTo>
                  <a:lnTo>
                    <a:pt x="40687" y="7356"/>
                  </a:lnTo>
                  <a:cubicBezTo>
                    <a:pt x="40687" y="7356"/>
                    <a:pt x="39921" y="0"/>
                    <a:pt x="338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72"/>
            <p:cNvSpPr/>
            <p:nvPr/>
          </p:nvSpPr>
          <p:spPr>
            <a:xfrm>
              <a:off x="3212600" y="3241050"/>
              <a:ext cx="221650" cy="218050"/>
            </a:xfrm>
            <a:custGeom>
              <a:avLst/>
              <a:gdLst/>
              <a:ahLst/>
              <a:cxnLst/>
              <a:rect l="l" t="t" r="r" b="b"/>
              <a:pathLst>
                <a:path w="8866" h="8722" extrusionOk="0">
                  <a:moveTo>
                    <a:pt x="5340" y="0"/>
                  </a:moveTo>
                  <a:cubicBezTo>
                    <a:pt x="5270" y="0"/>
                    <a:pt x="5202" y="3"/>
                    <a:pt x="5136" y="8"/>
                  </a:cubicBezTo>
                  <a:cubicBezTo>
                    <a:pt x="4451" y="65"/>
                    <a:pt x="3139" y="1805"/>
                    <a:pt x="3139" y="1805"/>
                  </a:cubicBezTo>
                  <a:lnTo>
                    <a:pt x="0" y="5229"/>
                  </a:lnTo>
                  <a:lnTo>
                    <a:pt x="599" y="8396"/>
                  </a:lnTo>
                  <a:cubicBezTo>
                    <a:pt x="599" y="8396"/>
                    <a:pt x="886" y="8722"/>
                    <a:pt x="1406" y="8722"/>
                  </a:cubicBezTo>
                  <a:cubicBezTo>
                    <a:pt x="1656" y="8722"/>
                    <a:pt x="1960" y="8647"/>
                    <a:pt x="2311" y="8425"/>
                  </a:cubicBezTo>
                  <a:cubicBezTo>
                    <a:pt x="3481" y="7683"/>
                    <a:pt x="4137" y="6827"/>
                    <a:pt x="4137" y="6827"/>
                  </a:cubicBezTo>
                  <a:cubicBezTo>
                    <a:pt x="4137" y="6827"/>
                    <a:pt x="4297" y="6810"/>
                    <a:pt x="4545" y="6810"/>
                  </a:cubicBezTo>
                  <a:cubicBezTo>
                    <a:pt x="5084" y="6810"/>
                    <a:pt x="6042" y="6890"/>
                    <a:pt x="6705" y="7398"/>
                  </a:cubicBezTo>
                  <a:cubicBezTo>
                    <a:pt x="6875" y="7526"/>
                    <a:pt x="7010" y="7579"/>
                    <a:pt x="7118" y="7579"/>
                  </a:cubicBezTo>
                  <a:cubicBezTo>
                    <a:pt x="7610" y="7579"/>
                    <a:pt x="7533" y="6485"/>
                    <a:pt x="7533" y="6485"/>
                  </a:cubicBezTo>
                  <a:lnTo>
                    <a:pt x="7533" y="6485"/>
                  </a:lnTo>
                  <a:cubicBezTo>
                    <a:pt x="7596" y="6491"/>
                    <a:pt x="7654" y="6494"/>
                    <a:pt x="7709" y="6494"/>
                  </a:cubicBezTo>
                  <a:cubicBezTo>
                    <a:pt x="8866" y="6494"/>
                    <a:pt x="8189" y="5115"/>
                    <a:pt x="8189" y="5115"/>
                  </a:cubicBezTo>
                  <a:cubicBezTo>
                    <a:pt x="8189" y="5115"/>
                    <a:pt x="8531" y="5029"/>
                    <a:pt x="8588" y="4487"/>
                  </a:cubicBezTo>
                  <a:cubicBezTo>
                    <a:pt x="8617" y="3917"/>
                    <a:pt x="7333" y="3175"/>
                    <a:pt x="6563" y="2775"/>
                  </a:cubicBezTo>
                  <a:cubicBezTo>
                    <a:pt x="5906" y="2462"/>
                    <a:pt x="4851" y="2376"/>
                    <a:pt x="4851" y="2376"/>
                  </a:cubicBezTo>
                  <a:lnTo>
                    <a:pt x="5478" y="1577"/>
                  </a:lnTo>
                  <a:lnTo>
                    <a:pt x="6477" y="1577"/>
                  </a:lnTo>
                  <a:cubicBezTo>
                    <a:pt x="6537" y="1581"/>
                    <a:pt x="6596" y="1583"/>
                    <a:pt x="6654" y="1583"/>
                  </a:cubicBezTo>
                  <a:cubicBezTo>
                    <a:pt x="7493" y="1583"/>
                    <a:pt x="8012" y="1202"/>
                    <a:pt x="7932" y="721"/>
                  </a:cubicBezTo>
                  <a:cubicBezTo>
                    <a:pt x="7932" y="587"/>
                    <a:pt x="6422" y="0"/>
                    <a:pt x="53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72"/>
            <p:cNvSpPr/>
            <p:nvPr/>
          </p:nvSpPr>
          <p:spPr>
            <a:xfrm>
              <a:off x="2770350" y="3130675"/>
              <a:ext cx="484350" cy="437000"/>
            </a:xfrm>
            <a:custGeom>
              <a:avLst/>
              <a:gdLst/>
              <a:ahLst/>
              <a:cxnLst/>
              <a:rect l="l" t="t" r="r" b="b"/>
              <a:pathLst>
                <a:path w="19374" h="17480" extrusionOk="0">
                  <a:moveTo>
                    <a:pt x="3424" y="0"/>
                  </a:moveTo>
                  <a:lnTo>
                    <a:pt x="229" y="11784"/>
                  </a:lnTo>
                  <a:cubicBezTo>
                    <a:pt x="0" y="12840"/>
                    <a:pt x="29" y="13981"/>
                    <a:pt x="371" y="15008"/>
                  </a:cubicBezTo>
                  <a:cubicBezTo>
                    <a:pt x="771" y="16121"/>
                    <a:pt x="1541" y="17291"/>
                    <a:pt x="3139" y="17462"/>
                  </a:cubicBezTo>
                  <a:cubicBezTo>
                    <a:pt x="3247" y="17474"/>
                    <a:pt x="3366" y="17479"/>
                    <a:pt x="3496" y="17479"/>
                  </a:cubicBezTo>
                  <a:cubicBezTo>
                    <a:pt x="7182" y="17479"/>
                    <a:pt x="19374" y="12954"/>
                    <a:pt x="19374" y="12954"/>
                  </a:cubicBezTo>
                  <a:lnTo>
                    <a:pt x="18261" y="9131"/>
                  </a:lnTo>
                  <a:lnTo>
                    <a:pt x="6648" y="11213"/>
                  </a:lnTo>
                  <a:lnTo>
                    <a:pt x="9673" y="1199"/>
                  </a:lnTo>
                  <a:lnTo>
                    <a:pt x="342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8" name="Picture 47">
            <a:extLst>
              <a:ext uri="{FF2B5EF4-FFF2-40B4-BE49-F238E27FC236}">
                <a16:creationId xmlns:a16="http://schemas.microsoft.com/office/drawing/2014/main" id="{9C14AAC2-4322-4F4B-B174-349F3322C749}"/>
              </a:ext>
            </a:extLst>
          </p:cNvPr>
          <p:cNvPicPr>
            <a:picLocks noChangeAspect="1"/>
          </p:cNvPicPr>
          <p:nvPr/>
        </p:nvPicPr>
        <p:blipFill>
          <a:blip r:embed="rId3"/>
          <a:stretch>
            <a:fillRect/>
          </a:stretch>
        </p:blipFill>
        <p:spPr>
          <a:xfrm>
            <a:off x="937095" y="2932220"/>
            <a:ext cx="3467510" cy="799764"/>
          </a:xfrm>
          <a:prstGeom prst="rect">
            <a:avLst/>
          </a:prstGeom>
          <a:effectLst>
            <a:innerShdw blurRad="114300">
              <a:prstClr val="black"/>
            </a:innerShdw>
          </a:effectLst>
        </p:spPr>
      </p:pic>
    </p:spTree>
    <p:extLst>
      <p:ext uri="{BB962C8B-B14F-4D97-AF65-F5344CB8AC3E}">
        <p14:creationId xmlns:p14="http://schemas.microsoft.com/office/powerpoint/2010/main" val="1124729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310025" y="12145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8"/>
          <p:cNvSpPr txBox="1">
            <a:spLocks noGrp="1"/>
          </p:cNvSpPr>
          <p:nvPr>
            <p:ph type="title"/>
          </p:nvPr>
        </p:nvSpPr>
        <p:spPr>
          <a:xfrm flipH="1">
            <a:off x="611875" y="1012631"/>
            <a:ext cx="35031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a:t>Sugestii</a:t>
            </a:r>
            <a:endParaRPr sz="3200" dirty="0"/>
          </a:p>
        </p:txBody>
      </p:sp>
      <mc:AlternateContent xmlns:mc="http://schemas.openxmlformats.org/markup-compatibility/2006">
        <mc:Choice xmlns:a14="http://schemas.microsoft.com/office/drawing/2010/main" Requires="a14">
          <p:sp>
            <p:nvSpPr>
              <p:cNvPr id="600" name="Google Shape;600;p48"/>
              <p:cNvSpPr txBox="1">
                <a:spLocks noGrp="1"/>
              </p:cNvSpPr>
              <p:nvPr>
                <p:ph type="subTitle" idx="1"/>
              </p:nvPr>
            </p:nvSpPr>
            <p:spPr>
              <a:xfrm flipH="1">
                <a:off x="611874" y="2174332"/>
                <a:ext cx="3521711" cy="1662962"/>
              </a:xfrm>
              <a:prstGeom prst="rect">
                <a:avLst/>
              </a:prstGeom>
            </p:spPr>
            <p:txBody>
              <a:bodyPr spcFirstLastPara="1" wrap="square" lIns="91425" tIns="91425" rIns="91425" bIns="91425" anchor="ctr" anchorCtr="0">
                <a:noAutofit/>
              </a:bodyPr>
              <a:lstStyle/>
              <a:p>
                <a:pPr marL="228600" lvl="0" indent="-228600" algn="l" rtl="0">
                  <a:spcBef>
                    <a:spcPts val="0"/>
                  </a:spcBef>
                  <a:spcAft>
                    <a:spcPts val="0"/>
                  </a:spcAft>
                  <a:buClr>
                    <a:srgbClr val="443440"/>
                  </a:buClr>
                  <a:buSzPts val="1100"/>
                  <a:buFont typeface="Wingdings" panose="05000000000000000000" pitchFamily="2" charset="2"/>
                  <a:buChar char="Ø"/>
                </a:pPr>
                <a:r>
                  <a:rPr lang="ro-RO" sz="900" dirty="0">
                    <a:latin typeface="+mn-lt"/>
                    <a:cs typeface="Times New Roman" panose="02020603050405020304" pitchFamily="18" charset="0"/>
                  </a:rPr>
                  <a:t>Folosirea sistemului pipeline;</a:t>
                </a:r>
              </a:p>
              <a:p>
                <a:pPr marL="228600" lvl="0" indent="-228600" algn="l" rtl="0">
                  <a:spcBef>
                    <a:spcPts val="0"/>
                  </a:spcBef>
                  <a:spcAft>
                    <a:spcPts val="0"/>
                  </a:spcAft>
                  <a:buClr>
                    <a:srgbClr val="443440"/>
                  </a:buClr>
                  <a:buSzPts val="1100"/>
                  <a:buFont typeface="Wingdings" panose="05000000000000000000" pitchFamily="2" charset="2"/>
                  <a:buChar char="Ø"/>
                </a:pPr>
                <a:r>
                  <a:rPr lang="ro-RO" sz="900" dirty="0">
                    <a:latin typeface="+mn-lt"/>
                    <a:cs typeface="Times New Roman" panose="02020603050405020304" pitchFamily="18" charset="0"/>
                  </a:rPr>
                  <a:t>Folosirea sistemului fork-join;</a:t>
                </a:r>
              </a:p>
              <a:p>
                <a:pPr marL="228600" lvl="0" indent="-228600" algn="l" rtl="0">
                  <a:spcBef>
                    <a:spcPts val="0"/>
                  </a:spcBef>
                  <a:spcAft>
                    <a:spcPts val="0"/>
                  </a:spcAft>
                  <a:buClr>
                    <a:srgbClr val="443440"/>
                  </a:buClr>
                  <a:buSzPts val="1100"/>
                  <a:buFont typeface="Wingdings" panose="05000000000000000000" pitchFamily="2" charset="2"/>
                  <a:buChar char="Ø"/>
                </a:pPr>
                <a:r>
                  <a:rPr lang="ro-RO" sz="900" dirty="0">
                    <a:latin typeface="+mn-lt"/>
                    <a:cs typeface="Times New Roman" panose="02020603050405020304" pitchFamily="18" charset="0"/>
                  </a:rPr>
                  <a:t>Folosirea de Parallel C#;</a:t>
                </a:r>
              </a:p>
              <a:p>
                <a:pPr marL="228600" lvl="0" indent="-228600" algn="l" rtl="0">
                  <a:spcBef>
                    <a:spcPts val="0"/>
                  </a:spcBef>
                  <a:spcAft>
                    <a:spcPts val="0"/>
                  </a:spcAft>
                  <a:buClr>
                    <a:srgbClr val="443440"/>
                  </a:buClr>
                  <a:buSzPts val="1100"/>
                  <a:buFont typeface="Wingdings" panose="05000000000000000000" pitchFamily="2" charset="2"/>
                  <a:buChar char="Ø"/>
                </a:pPr>
                <a:r>
                  <a:rPr lang="ro-RO" sz="900" dirty="0">
                    <a:latin typeface="+mn-lt"/>
                    <a:cs typeface="Times New Roman" panose="02020603050405020304" pitchFamily="18" charset="0"/>
                  </a:rPr>
                  <a:t>Folosirea algoritmilor de paralelizare pe GPU (Ex: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𝐺𝐴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a:t>
                </a:r>
              </a:p>
              <a:p>
                <a:pPr marL="228600" lvl="0" indent="-228600" algn="l" rtl="0">
                  <a:spcBef>
                    <a:spcPts val="0"/>
                  </a:spcBef>
                  <a:spcAft>
                    <a:spcPts val="0"/>
                  </a:spcAft>
                  <a:buClr>
                    <a:srgbClr val="443440"/>
                  </a:buClr>
                  <a:buSzPts val="1100"/>
                  <a:buFont typeface="Wingdings" panose="05000000000000000000" pitchFamily="2" charset="2"/>
                  <a:buChar char="Ø"/>
                </a:pPr>
                <a:endParaRPr lang="ro-RO" sz="900" dirty="0">
                  <a:latin typeface="+mn-lt"/>
                  <a:cs typeface="Times New Roman" panose="02020603050405020304" pitchFamily="18" charset="0"/>
                </a:endParaRPr>
              </a:p>
              <a:p>
                <a:pPr marL="228600" lvl="0" indent="-228600" algn="l" rtl="0">
                  <a:spcBef>
                    <a:spcPts val="0"/>
                  </a:spcBef>
                  <a:spcAft>
                    <a:spcPts val="0"/>
                  </a:spcAft>
                  <a:buClr>
                    <a:srgbClr val="443440"/>
                  </a:buClr>
                  <a:buSzPts val="1100"/>
                  <a:buFont typeface="Wingdings" panose="05000000000000000000" pitchFamily="2" charset="2"/>
                  <a:buChar char="Ø"/>
                </a:pPr>
                <a:endParaRPr lang="ro-RO" sz="900" dirty="0">
                  <a:latin typeface="+mn-lt"/>
                  <a:cs typeface="Times New Roman" panose="02020603050405020304" pitchFamily="18" charset="0"/>
                </a:endParaRPr>
              </a:p>
            </p:txBody>
          </p:sp>
        </mc:Choice>
        <mc:Fallback>
          <p:sp>
            <p:nvSpPr>
              <p:cNvPr id="600" name="Google Shape;600;p48"/>
              <p:cNvSpPr txBox="1">
                <a:spLocks noGrp="1" noRot="1" noChangeAspect="1" noMove="1" noResize="1" noEditPoints="1" noAdjustHandles="1" noChangeArrowheads="1" noChangeShapeType="1" noTextEdit="1"/>
              </p:cNvSpPr>
              <p:nvPr>
                <p:ph type="subTitle" idx="1"/>
              </p:nvPr>
            </p:nvSpPr>
            <p:spPr>
              <a:xfrm flipH="1">
                <a:off x="611874" y="2174332"/>
                <a:ext cx="3521711" cy="1662962"/>
              </a:xfrm>
              <a:prstGeom prst="rect">
                <a:avLst/>
              </a:prstGeom>
              <a:blipFill>
                <a:blip r:embed="rId3"/>
                <a:stretch>
                  <a:fillRect/>
                </a:stretch>
              </a:blipFill>
            </p:spPr>
            <p:txBody>
              <a:bodyPr/>
              <a:lstStyle/>
              <a:p>
                <a:r>
                  <a:rPr lang="ro-RO">
                    <a:noFill/>
                  </a:rPr>
                  <a:t> </a:t>
                </a:r>
              </a:p>
            </p:txBody>
          </p:sp>
        </mc:Fallback>
      </mc:AlternateContent>
      <p:grpSp>
        <p:nvGrpSpPr>
          <p:cNvPr id="601" name="Google Shape;601;p48"/>
          <p:cNvGrpSpPr/>
          <p:nvPr/>
        </p:nvGrpSpPr>
        <p:grpSpPr>
          <a:xfrm>
            <a:off x="4767386" y="13401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151393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77"/>
          <p:cNvSpPr/>
          <p:nvPr/>
        </p:nvSpPr>
        <p:spPr>
          <a:xfrm>
            <a:off x="5945587" y="126771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77"/>
          <p:cNvSpPr txBox="1">
            <a:spLocks noGrp="1"/>
          </p:cNvSpPr>
          <p:nvPr>
            <p:ph type="title"/>
          </p:nvPr>
        </p:nvSpPr>
        <p:spPr>
          <a:xfrm>
            <a:off x="713250" y="25426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Mulțumim pentru atenție!</a:t>
            </a:r>
            <a:endParaRPr dirty="0"/>
          </a:p>
        </p:txBody>
      </p:sp>
      <p:grpSp>
        <p:nvGrpSpPr>
          <p:cNvPr id="1786" name="Google Shape;1786;p77"/>
          <p:cNvGrpSpPr/>
          <p:nvPr/>
        </p:nvGrpSpPr>
        <p:grpSpPr>
          <a:xfrm>
            <a:off x="1279044" y="1038686"/>
            <a:ext cx="1600933" cy="3144210"/>
            <a:chOff x="5194900" y="1081350"/>
            <a:chExt cx="1778925" cy="3648525"/>
          </a:xfrm>
        </p:grpSpPr>
        <p:sp>
          <p:nvSpPr>
            <p:cNvPr id="1787" name="Google Shape;1787;p77"/>
            <p:cNvSpPr/>
            <p:nvPr/>
          </p:nvSpPr>
          <p:spPr>
            <a:xfrm>
              <a:off x="6564225" y="4252625"/>
              <a:ext cx="115525" cy="142900"/>
            </a:xfrm>
            <a:custGeom>
              <a:avLst/>
              <a:gdLst/>
              <a:ahLst/>
              <a:cxnLst/>
              <a:rect l="l" t="t" r="r" b="b"/>
              <a:pathLst>
                <a:path w="4621" h="5716" extrusionOk="0">
                  <a:moveTo>
                    <a:pt x="2493" y="1"/>
                  </a:moveTo>
                  <a:lnTo>
                    <a:pt x="0" y="3922"/>
                  </a:lnTo>
                  <a:lnTo>
                    <a:pt x="2128" y="5715"/>
                  </a:lnTo>
                  <a:lnTo>
                    <a:pt x="4620" y="1794"/>
                  </a:lnTo>
                  <a:lnTo>
                    <a:pt x="249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77"/>
            <p:cNvSpPr/>
            <p:nvPr/>
          </p:nvSpPr>
          <p:spPr>
            <a:xfrm>
              <a:off x="6575625" y="4281075"/>
              <a:ext cx="273575" cy="446525"/>
            </a:xfrm>
            <a:custGeom>
              <a:avLst/>
              <a:gdLst/>
              <a:ahLst/>
              <a:cxnLst/>
              <a:rect l="l" t="t" r="r" b="b"/>
              <a:pathLst>
                <a:path w="10943" h="17861" extrusionOk="0">
                  <a:moveTo>
                    <a:pt x="4082" y="0"/>
                  </a:moveTo>
                  <a:cubicBezTo>
                    <a:pt x="3543" y="0"/>
                    <a:pt x="3313" y="565"/>
                    <a:pt x="3313" y="565"/>
                  </a:cubicBezTo>
                  <a:cubicBezTo>
                    <a:pt x="3800" y="2905"/>
                    <a:pt x="638" y="3179"/>
                    <a:pt x="730" y="4577"/>
                  </a:cubicBezTo>
                  <a:cubicBezTo>
                    <a:pt x="730" y="4577"/>
                    <a:pt x="760" y="5185"/>
                    <a:pt x="1064" y="6948"/>
                  </a:cubicBezTo>
                  <a:cubicBezTo>
                    <a:pt x="1368" y="8711"/>
                    <a:pt x="821" y="11082"/>
                    <a:pt x="456" y="13149"/>
                  </a:cubicBezTo>
                  <a:cubicBezTo>
                    <a:pt x="0" y="15824"/>
                    <a:pt x="517" y="16979"/>
                    <a:pt x="1034" y="17495"/>
                  </a:cubicBezTo>
                  <a:cubicBezTo>
                    <a:pt x="1402" y="17838"/>
                    <a:pt x="1771" y="17861"/>
                    <a:pt x="1863" y="17861"/>
                  </a:cubicBezTo>
                  <a:cubicBezTo>
                    <a:pt x="1877" y="17861"/>
                    <a:pt x="1885" y="17860"/>
                    <a:pt x="1885" y="17860"/>
                  </a:cubicBezTo>
                  <a:lnTo>
                    <a:pt x="10943" y="3635"/>
                  </a:lnTo>
                  <a:cubicBezTo>
                    <a:pt x="10821" y="3422"/>
                    <a:pt x="10578" y="3179"/>
                    <a:pt x="10274" y="2936"/>
                  </a:cubicBezTo>
                  <a:cubicBezTo>
                    <a:pt x="9119" y="2085"/>
                    <a:pt x="6961" y="1264"/>
                    <a:pt x="5623" y="687"/>
                  </a:cubicBezTo>
                  <a:cubicBezTo>
                    <a:pt x="5471" y="595"/>
                    <a:pt x="5319" y="535"/>
                    <a:pt x="5198" y="474"/>
                  </a:cubicBezTo>
                  <a:cubicBezTo>
                    <a:pt x="4985" y="383"/>
                    <a:pt x="4803" y="291"/>
                    <a:pt x="4681" y="200"/>
                  </a:cubicBezTo>
                  <a:cubicBezTo>
                    <a:pt x="4450" y="55"/>
                    <a:pt x="4251" y="0"/>
                    <a:pt x="40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77"/>
            <p:cNvSpPr/>
            <p:nvPr/>
          </p:nvSpPr>
          <p:spPr>
            <a:xfrm>
              <a:off x="5947950" y="2828600"/>
              <a:ext cx="708250" cy="1554000"/>
            </a:xfrm>
            <a:custGeom>
              <a:avLst/>
              <a:gdLst/>
              <a:ahLst/>
              <a:cxnLst/>
              <a:rect l="l" t="t" r="r" b="b"/>
              <a:pathLst>
                <a:path w="28330" h="62160" extrusionOk="0">
                  <a:moveTo>
                    <a:pt x="4195" y="0"/>
                  </a:moveTo>
                  <a:cubicBezTo>
                    <a:pt x="4195" y="0"/>
                    <a:pt x="4043" y="760"/>
                    <a:pt x="3769" y="2037"/>
                  </a:cubicBezTo>
                  <a:cubicBezTo>
                    <a:pt x="3739" y="2219"/>
                    <a:pt x="3709" y="2371"/>
                    <a:pt x="3678" y="2554"/>
                  </a:cubicBezTo>
                  <a:cubicBezTo>
                    <a:pt x="2554" y="8420"/>
                    <a:pt x="0" y="23101"/>
                    <a:pt x="1155" y="31642"/>
                  </a:cubicBezTo>
                  <a:cubicBezTo>
                    <a:pt x="1155" y="31673"/>
                    <a:pt x="1155" y="31703"/>
                    <a:pt x="1155" y="31733"/>
                  </a:cubicBezTo>
                  <a:cubicBezTo>
                    <a:pt x="1155" y="31733"/>
                    <a:pt x="1247" y="31885"/>
                    <a:pt x="1399" y="32159"/>
                  </a:cubicBezTo>
                  <a:cubicBezTo>
                    <a:pt x="2523" y="34226"/>
                    <a:pt x="7356" y="43010"/>
                    <a:pt x="13374" y="51308"/>
                  </a:cubicBezTo>
                  <a:cubicBezTo>
                    <a:pt x="14256" y="52494"/>
                    <a:pt x="15137" y="53679"/>
                    <a:pt x="16049" y="54834"/>
                  </a:cubicBezTo>
                  <a:cubicBezTo>
                    <a:pt x="16444" y="55351"/>
                    <a:pt x="16870" y="55837"/>
                    <a:pt x="17265" y="56323"/>
                  </a:cubicBezTo>
                  <a:cubicBezTo>
                    <a:pt x="19028" y="58451"/>
                    <a:pt x="20487" y="59789"/>
                    <a:pt x="22189" y="60883"/>
                  </a:cubicBezTo>
                  <a:cubicBezTo>
                    <a:pt x="22372" y="61004"/>
                    <a:pt x="22554" y="61096"/>
                    <a:pt x="22736" y="61217"/>
                  </a:cubicBezTo>
                  <a:cubicBezTo>
                    <a:pt x="23071" y="61430"/>
                    <a:pt x="23435" y="61643"/>
                    <a:pt x="23831" y="61855"/>
                  </a:cubicBezTo>
                  <a:cubicBezTo>
                    <a:pt x="23983" y="61947"/>
                    <a:pt x="24165" y="62068"/>
                    <a:pt x="24347" y="62159"/>
                  </a:cubicBezTo>
                  <a:cubicBezTo>
                    <a:pt x="24347" y="62159"/>
                    <a:pt x="27083" y="59302"/>
                    <a:pt x="28329" y="56536"/>
                  </a:cubicBezTo>
                  <a:cubicBezTo>
                    <a:pt x="28329" y="56536"/>
                    <a:pt x="27995" y="55959"/>
                    <a:pt x="27417" y="55016"/>
                  </a:cubicBezTo>
                  <a:cubicBezTo>
                    <a:pt x="27296" y="54834"/>
                    <a:pt x="27174" y="54652"/>
                    <a:pt x="27053" y="54439"/>
                  </a:cubicBezTo>
                  <a:cubicBezTo>
                    <a:pt x="26688" y="53801"/>
                    <a:pt x="26232" y="53071"/>
                    <a:pt x="25745" y="52250"/>
                  </a:cubicBezTo>
                  <a:cubicBezTo>
                    <a:pt x="23557" y="48603"/>
                    <a:pt x="20609" y="43588"/>
                    <a:pt x="19514" y="41247"/>
                  </a:cubicBezTo>
                  <a:cubicBezTo>
                    <a:pt x="18694" y="39545"/>
                    <a:pt x="17751" y="37661"/>
                    <a:pt x="16688" y="35806"/>
                  </a:cubicBezTo>
                  <a:cubicBezTo>
                    <a:pt x="16475" y="35442"/>
                    <a:pt x="16262" y="35107"/>
                    <a:pt x="16049" y="34743"/>
                  </a:cubicBezTo>
                  <a:cubicBezTo>
                    <a:pt x="16019" y="34712"/>
                    <a:pt x="16019" y="34682"/>
                    <a:pt x="15988" y="34621"/>
                  </a:cubicBezTo>
                  <a:cubicBezTo>
                    <a:pt x="14529" y="32220"/>
                    <a:pt x="12888" y="29940"/>
                    <a:pt x="11186" y="28268"/>
                  </a:cubicBezTo>
                  <a:lnTo>
                    <a:pt x="15077" y="5350"/>
                  </a:lnTo>
                  <a:lnTo>
                    <a:pt x="15320" y="3922"/>
                  </a:lnTo>
                  <a:lnTo>
                    <a:pt x="6748" y="912"/>
                  </a:lnTo>
                  <a:lnTo>
                    <a:pt x="6231" y="730"/>
                  </a:lnTo>
                  <a:lnTo>
                    <a:pt x="41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77"/>
            <p:cNvSpPr/>
            <p:nvPr/>
          </p:nvSpPr>
          <p:spPr>
            <a:xfrm>
              <a:off x="6017850" y="2569475"/>
              <a:ext cx="682425" cy="403550"/>
            </a:xfrm>
            <a:custGeom>
              <a:avLst/>
              <a:gdLst/>
              <a:ahLst/>
              <a:cxnLst/>
              <a:rect l="l" t="t" r="r" b="b"/>
              <a:pathLst>
                <a:path w="27297" h="16142" extrusionOk="0">
                  <a:moveTo>
                    <a:pt x="4013" y="1"/>
                  </a:moveTo>
                  <a:cubicBezTo>
                    <a:pt x="4013" y="1"/>
                    <a:pt x="1" y="11612"/>
                    <a:pt x="1885" y="12858"/>
                  </a:cubicBezTo>
                  <a:cubicBezTo>
                    <a:pt x="4709" y="14747"/>
                    <a:pt x="12632" y="16141"/>
                    <a:pt x="18627" y="16141"/>
                  </a:cubicBezTo>
                  <a:cubicBezTo>
                    <a:pt x="22376" y="16141"/>
                    <a:pt x="25372" y="15596"/>
                    <a:pt x="25898" y="14287"/>
                  </a:cubicBezTo>
                  <a:cubicBezTo>
                    <a:pt x="27296" y="10882"/>
                    <a:pt x="26658" y="4742"/>
                    <a:pt x="26658" y="4742"/>
                  </a:cubicBezTo>
                  <a:lnTo>
                    <a:pt x="401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77"/>
            <p:cNvSpPr/>
            <p:nvPr/>
          </p:nvSpPr>
          <p:spPr>
            <a:xfrm>
              <a:off x="6361325" y="4451725"/>
              <a:ext cx="134525" cy="95775"/>
            </a:xfrm>
            <a:custGeom>
              <a:avLst/>
              <a:gdLst/>
              <a:ahLst/>
              <a:cxnLst/>
              <a:rect l="l" t="t" r="r" b="b"/>
              <a:pathLst>
                <a:path w="5381" h="3831" extrusionOk="0">
                  <a:moveTo>
                    <a:pt x="1" y="0"/>
                  </a:moveTo>
                  <a:lnTo>
                    <a:pt x="274" y="3830"/>
                  </a:lnTo>
                  <a:lnTo>
                    <a:pt x="4925" y="3830"/>
                  </a:lnTo>
                  <a:lnTo>
                    <a:pt x="5381" y="18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77"/>
            <p:cNvSpPr/>
            <p:nvPr/>
          </p:nvSpPr>
          <p:spPr>
            <a:xfrm>
              <a:off x="6349175" y="2786075"/>
              <a:ext cx="338175" cy="1680100"/>
            </a:xfrm>
            <a:custGeom>
              <a:avLst/>
              <a:gdLst/>
              <a:ahLst/>
              <a:cxnLst/>
              <a:rect l="l" t="t" r="r" b="b"/>
              <a:pathLst>
                <a:path w="13527" h="67204" extrusionOk="0">
                  <a:moveTo>
                    <a:pt x="12210" y="0"/>
                  </a:moveTo>
                  <a:cubicBezTo>
                    <a:pt x="11126" y="0"/>
                    <a:pt x="9740" y="287"/>
                    <a:pt x="8298" y="698"/>
                  </a:cubicBezTo>
                  <a:cubicBezTo>
                    <a:pt x="8146" y="729"/>
                    <a:pt x="7994" y="759"/>
                    <a:pt x="7812" y="820"/>
                  </a:cubicBezTo>
                  <a:cubicBezTo>
                    <a:pt x="4043" y="1945"/>
                    <a:pt x="0" y="3890"/>
                    <a:pt x="0" y="3890"/>
                  </a:cubicBezTo>
                  <a:lnTo>
                    <a:pt x="0" y="66231"/>
                  </a:lnTo>
                  <a:lnTo>
                    <a:pt x="61" y="67204"/>
                  </a:lnTo>
                  <a:lnTo>
                    <a:pt x="6961" y="67204"/>
                  </a:lnTo>
                  <a:cubicBezTo>
                    <a:pt x="7022" y="66748"/>
                    <a:pt x="7204" y="66019"/>
                    <a:pt x="7417" y="65107"/>
                  </a:cubicBezTo>
                  <a:cubicBezTo>
                    <a:pt x="7447" y="64894"/>
                    <a:pt x="7508" y="64681"/>
                    <a:pt x="7569" y="64438"/>
                  </a:cubicBezTo>
                  <a:cubicBezTo>
                    <a:pt x="8450" y="60638"/>
                    <a:pt x="10000" y="54134"/>
                    <a:pt x="10274" y="48480"/>
                  </a:cubicBezTo>
                  <a:cubicBezTo>
                    <a:pt x="10639" y="40425"/>
                    <a:pt x="10548" y="29969"/>
                    <a:pt x="10548" y="29969"/>
                  </a:cubicBezTo>
                  <a:cubicBezTo>
                    <a:pt x="11338" y="23981"/>
                    <a:pt x="12554" y="10972"/>
                    <a:pt x="13162" y="4315"/>
                  </a:cubicBezTo>
                  <a:cubicBezTo>
                    <a:pt x="13192" y="4164"/>
                    <a:pt x="13192" y="4012"/>
                    <a:pt x="13222" y="3860"/>
                  </a:cubicBezTo>
                  <a:cubicBezTo>
                    <a:pt x="13405" y="1641"/>
                    <a:pt x="13526" y="212"/>
                    <a:pt x="13526" y="212"/>
                  </a:cubicBezTo>
                  <a:cubicBezTo>
                    <a:pt x="13173" y="65"/>
                    <a:pt x="12726" y="0"/>
                    <a:pt x="12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77"/>
            <p:cNvSpPr/>
            <p:nvPr/>
          </p:nvSpPr>
          <p:spPr>
            <a:xfrm>
              <a:off x="6324100" y="4501125"/>
              <a:ext cx="263700" cy="228750"/>
            </a:xfrm>
            <a:custGeom>
              <a:avLst/>
              <a:gdLst/>
              <a:ahLst/>
              <a:cxnLst/>
              <a:rect l="l" t="t" r="r" b="b"/>
              <a:pathLst>
                <a:path w="10548" h="9150" extrusionOk="0">
                  <a:moveTo>
                    <a:pt x="4073" y="0"/>
                  </a:moveTo>
                  <a:cubicBezTo>
                    <a:pt x="1611" y="0"/>
                    <a:pt x="1368" y="1186"/>
                    <a:pt x="1125" y="1824"/>
                  </a:cubicBezTo>
                  <a:cubicBezTo>
                    <a:pt x="1003" y="2097"/>
                    <a:pt x="851" y="2645"/>
                    <a:pt x="699" y="3313"/>
                  </a:cubicBezTo>
                  <a:cubicBezTo>
                    <a:pt x="638" y="3556"/>
                    <a:pt x="578" y="3860"/>
                    <a:pt x="517" y="4134"/>
                  </a:cubicBezTo>
                  <a:cubicBezTo>
                    <a:pt x="365" y="4863"/>
                    <a:pt x="213" y="5593"/>
                    <a:pt x="122" y="6201"/>
                  </a:cubicBezTo>
                  <a:cubicBezTo>
                    <a:pt x="31" y="6839"/>
                    <a:pt x="0" y="7508"/>
                    <a:pt x="0" y="8025"/>
                  </a:cubicBezTo>
                  <a:cubicBezTo>
                    <a:pt x="0" y="8085"/>
                    <a:pt x="0" y="8116"/>
                    <a:pt x="0" y="8146"/>
                  </a:cubicBezTo>
                  <a:cubicBezTo>
                    <a:pt x="0" y="8359"/>
                    <a:pt x="31" y="8511"/>
                    <a:pt x="31" y="8663"/>
                  </a:cubicBezTo>
                  <a:cubicBezTo>
                    <a:pt x="31" y="8967"/>
                    <a:pt x="61" y="9149"/>
                    <a:pt x="61" y="9149"/>
                  </a:cubicBezTo>
                  <a:lnTo>
                    <a:pt x="10517" y="9149"/>
                  </a:lnTo>
                  <a:cubicBezTo>
                    <a:pt x="10517" y="9149"/>
                    <a:pt x="10548" y="8754"/>
                    <a:pt x="10517" y="8146"/>
                  </a:cubicBezTo>
                  <a:cubicBezTo>
                    <a:pt x="10456" y="7082"/>
                    <a:pt x="10092" y="5411"/>
                    <a:pt x="8663" y="4286"/>
                  </a:cubicBezTo>
                  <a:cubicBezTo>
                    <a:pt x="6687" y="2766"/>
                    <a:pt x="7447" y="3100"/>
                    <a:pt x="7052" y="2401"/>
                  </a:cubicBezTo>
                  <a:cubicBezTo>
                    <a:pt x="6991" y="2310"/>
                    <a:pt x="6626" y="1125"/>
                    <a:pt x="6596" y="1064"/>
                  </a:cubicBezTo>
                  <a:cubicBezTo>
                    <a:pt x="6262" y="334"/>
                    <a:pt x="5958" y="0"/>
                    <a:pt x="4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77"/>
            <p:cNvSpPr/>
            <p:nvPr/>
          </p:nvSpPr>
          <p:spPr>
            <a:xfrm>
              <a:off x="5597625" y="1848350"/>
              <a:ext cx="671775" cy="633775"/>
            </a:xfrm>
            <a:custGeom>
              <a:avLst/>
              <a:gdLst/>
              <a:ahLst/>
              <a:cxnLst/>
              <a:rect l="l" t="t" r="r" b="b"/>
              <a:pathLst>
                <a:path w="26871" h="25351" extrusionOk="0">
                  <a:moveTo>
                    <a:pt x="13808" y="18013"/>
                  </a:moveTo>
                  <a:cubicBezTo>
                    <a:pt x="13867" y="18041"/>
                    <a:pt x="13901" y="18055"/>
                    <a:pt x="13922" y="18055"/>
                  </a:cubicBezTo>
                  <a:cubicBezTo>
                    <a:pt x="13953" y="18086"/>
                    <a:pt x="13953" y="18086"/>
                    <a:pt x="13922" y="18086"/>
                  </a:cubicBezTo>
                  <a:cubicBezTo>
                    <a:pt x="13922" y="18086"/>
                    <a:pt x="13892" y="18055"/>
                    <a:pt x="13861" y="18055"/>
                  </a:cubicBezTo>
                  <a:cubicBezTo>
                    <a:pt x="13845" y="18042"/>
                    <a:pt x="13827" y="18028"/>
                    <a:pt x="13808" y="18013"/>
                  </a:cubicBezTo>
                  <a:close/>
                  <a:moveTo>
                    <a:pt x="20123" y="0"/>
                  </a:moveTo>
                  <a:lnTo>
                    <a:pt x="19819" y="1186"/>
                  </a:lnTo>
                  <a:lnTo>
                    <a:pt x="19545" y="2401"/>
                  </a:lnTo>
                  <a:cubicBezTo>
                    <a:pt x="19333" y="3222"/>
                    <a:pt x="19120" y="4043"/>
                    <a:pt x="18907" y="4833"/>
                  </a:cubicBezTo>
                  <a:cubicBezTo>
                    <a:pt x="18451" y="6474"/>
                    <a:pt x="17995" y="8055"/>
                    <a:pt x="17448" y="9605"/>
                  </a:cubicBezTo>
                  <a:cubicBezTo>
                    <a:pt x="17326" y="10000"/>
                    <a:pt x="17205" y="10365"/>
                    <a:pt x="17053" y="10760"/>
                  </a:cubicBezTo>
                  <a:cubicBezTo>
                    <a:pt x="16931" y="11125"/>
                    <a:pt x="16779" y="11520"/>
                    <a:pt x="16627" y="11885"/>
                  </a:cubicBezTo>
                  <a:cubicBezTo>
                    <a:pt x="16354" y="12614"/>
                    <a:pt x="16019" y="13344"/>
                    <a:pt x="15715" y="14013"/>
                  </a:cubicBezTo>
                  <a:cubicBezTo>
                    <a:pt x="15381" y="14712"/>
                    <a:pt x="15047" y="15350"/>
                    <a:pt x="14682" y="15897"/>
                  </a:cubicBezTo>
                  <a:cubicBezTo>
                    <a:pt x="14317" y="16475"/>
                    <a:pt x="13953" y="16961"/>
                    <a:pt x="13618" y="17295"/>
                  </a:cubicBezTo>
                  <a:cubicBezTo>
                    <a:pt x="13496" y="17397"/>
                    <a:pt x="13387" y="17486"/>
                    <a:pt x="13301" y="17561"/>
                  </a:cubicBezTo>
                  <a:lnTo>
                    <a:pt x="13301" y="17561"/>
                  </a:lnTo>
                  <a:cubicBezTo>
                    <a:pt x="13285" y="17543"/>
                    <a:pt x="13269" y="17526"/>
                    <a:pt x="13253" y="17508"/>
                  </a:cubicBezTo>
                  <a:cubicBezTo>
                    <a:pt x="13010" y="17295"/>
                    <a:pt x="12737" y="17022"/>
                    <a:pt x="12494" y="16748"/>
                  </a:cubicBezTo>
                  <a:cubicBezTo>
                    <a:pt x="11946" y="16201"/>
                    <a:pt x="11430" y="15563"/>
                    <a:pt x="10913" y="14955"/>
                  </a:cubicBezTo>
                  <a:cubicBezTo>
                    <a:pt x="8785" y="12402"/>
                    <a:pt x="6688" y="9575"/>
                    <a:pt x="4530" y="6930"/>
                  </a:cubicBezTo>
                  <a:lnTo>
                    <a:pt x="1" y="9605"/>
                  </a:lnTo>
                  <a:cubicBezTo>
                    <a:pt x="92" y="9818"/>
                    <a:pt x="183" y="10031"/>
                    <a:pt x="274" y="10243"/>
                  </a:cubicBezTo>
                  <a:cubicBezTo>
                    <a:pt x="366" y="10456"/>
                    <a:pt x="457" y="10639"/>
                    <a:pt x="548" y="10851"/>
                  </a:cubicBezTo>
                  <a:cubicBezTo>
                    <a:pt x="730" y="11277"/>
                    <a:pt x="943" y="11672"/>
                    <a:pt x="1126" y="12067"/>
                  </a:cubicBezTo>
                  <a:cubicBezTo>
                    <a:pt x="1551" y="12888"/>
                    <a:pt x="1946" y="13678"/>
                    <a:pt x="2402" y="14499"/>
                  </a:cubicBezTo>
                  <a:cubicBezTo>
                    <a:pt x="3253" y="16079"/>
                    <a:pt x="4196" y="17630"/>
                    <a:pt x="5229" y="19180"/>
                  </a:cubicBezTo>
                  <a:cubicBezTo>
                    <a:pt x="5776" y="19970"/>
                    <a:pt x="6323" y="20730"/>
                    <a:pt x="6931" y="21520"/>
                  </a:cubicBezTo>
                  <a:cubicBezTo>
                    <a:pt x="7265" y="21885"/>
                    <a:pt x="7600" y="22280"/>
                    <a:pt x="7965" y="22675"/>
                  </a:cubicBezTo>
                  <a:cubicBezTo>
                    <a:pt x="8329" y="23101"/>
                    <a:pt x="8724" y="23496"/>
                    <a:pt x="9272" y="23921"/>
                  </a:cubicBezTo>
                  <a:cubicBezTo>
                    <a:pt x="9424" y="24043"/>
                    <a:pt x="9576" y="24165"/>
                    <a:pt x="9758" y="24286"/>
                  </a:cubicBezTo>
                  <a:cubicBezTo>
                    <a:pt x="9910" y="24408"/>
                    <a:pt x="10092" y="24529"/>
                    <a:pt x="10335" y="24651"/>
                  </a:cubicBezTo>
                  <a:cubicBezTo>
                    <a:pt x="10548" y="24773"/>
                    <a:pt x="10791" y="24894"/>
                    <a:pt x="11126" y="25016"/>
                  </a:cubicBezTo>
                  <a:cubicBezTo>
                    <a:pt x="11217" y="25046"/>
                    <a:pt x="11308" y="25077"/>
                    <a:pt x="11399" y="25107"/>
                  </a:cubicBezTo>
                  <a:cubicBezTo>
                    <a:pt x="11490" y="25137"/>
                    <a:pt x="11612" y="25168"/>
                    <a:pt x="11703" y="25198"/>
                  </a:cubicBezTo>
                  <a:cubicBezTo>
                    <a:pt x="11946" y="25259"/>
                    <a:pt x="12159" y="25289"/>
                    <a:pt x="12463" y="25320"/>
                  </a:cubicBezTo>
                  <a:lnTo>
                    <a:pt x="12706" y="25320"/>
                  </a:lnTo>
                  <a:lnTo>
                    <a:pt x="12889" y="25350"/>
                  </a:lnTo>
                  <a:lnTo>
                    <a:pt x="13193" y="25350"/>
                  </a:lnTo>
                  <a:cubicBezTo>
                    <a:pt x="13405" y="25320"/>
                    <a:pt x="13649" y="25320"/>
                    <a:pt x="13861" y="25289"/>
                  </a:cubicBezTo>
                  <a:cubicBezTo>
                    <a:pt x="14287" y="25229"/>
                    <a:pt x="14712" y="25168"/>
                    <a:pt x="15108" y="25046"/>
                  </a:cubicBezTo>
                  <a:cubicBezTo>
                    <a:pt x="15928" y="24803"/>
                    <a:pt x="16658" y="24469"/>
                    <a:pt x="17296" y="24073"/>
                  </a:cubicBezTo>
                  <a:cubicBezTo>
                    <a:pt x="17904" y="23678"/>
                    <a:pt x="18451" y="23222"/>
                    <a:pt x="18907" y="22797"/>
                  </a:cubicBezTo>
                  <a:cubicBezTo>
                    <a:pt x="19849" y="21885"/>
                    <a:pt x="20548" y="20973"/>
                    <a:pt x="21126" y="20061"/>
                  </a:cubicBezTo>
                  <a:cubicBezTo>
                    <a:pt x="21734" y="19149"/>
                    <a:pt x="22220" y="18238"/>
                    <a:pt x="22646" y="17326"/>
                  </a:cubicBezTo>
                  <a:cubicBezTo>
                    <a:pt x="23071" y="16414"/>
                    <a:pt x="23436" y="15532"/>
                    <a:pt x="23770" y="14620"/>
                  </a:cubicBezTo>
                  <a:cubicBezTo>
                    <a:pt x="24135" y="13709"/>
                    <a:pt x="24409" y="12797"/>
                    <a:pt x="24682" y="11915"/>
                  </a:cubicBezTo>
                  <a:cubicBezTo>
                    <a:pt x="25229" y="10122"/>
                    <a:pt x="25685" y="8298"/>
                    <a:pt x="26020" y="6505"/>
                  </a:cubicBezTo>
                  <a:cubicBezTo>
                    <a:pt x="26202" y="5593"/>
                    <a:pt x="26354" y="4681"/>
                    <a:pt x="26506" y="3769"/>
                  </a:cubicBezTo>
                  <a:cubicBezTo>
                    <a:pt x="26567" y="3313"/>
                    <a:pt x="26628" y="2888"/>
                    <a:pt x="26688" y="2401"/>
                  </a:cubicBezTo>
                  <a:lnTo>
                    <a:pt x="26780" y="1733"/>
                  </a:lnTo>
                  <a:lnTo>
                    <a:pt x="26810" y="1368"/>
                  </a:lnTo>
                  <a:lnTo>
                    <a:pt x="26871" y="1003"/>
                  </a:lnTo>
                  <a:lnTo>
                    <a:pt x="201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77"/>
            <p:cNvSpPr/>
            <p:nvPr/>
          </p:nvSpPr>
          <p:spPr>
            <a:xfrm>
              <a:off x="6024700" y="1692925"/>
              <a:ext cx="339700" cy="413800"/>
            </a:xfrm>
            <a:custGeom>
              <a:avLst/>
              <a:gdLst/>
              <a:ahLst/>
              <a:cxnLst/>
              <a:rect l="l" t="t" r="r" b="b"/>
              <a:pathLst>
                <a:path w="13588" h="16552" extrusionOk="0">
                  <a:moveTo>
                    <a:pt x="6586" y="1"/>
                  </a:moveTo>
                  <a:cubicBezTo>
                    <a:pt x="5723" y="1"/>
                    <a:pt x="3950" y="526"/>
                    <a:pt x="2432" y="4333"/>
                  </a:cubicBezTo>
                  <a:cubicBezTo>
                    <a:pt x="2402" y="4393"/>
                    <a:pt x="2371" y="4485"/>
                    <a:pt x="2341" y="4576"/>
                  </a:cubicBezTo>
                  <a:cubicBezTo>
                    <a:pt x="2341" y="4576"/>
                    <a:pt x="2341" y="4606"/>
                    <a:pt x="2310" y="4606"/>
                  </a:cubicBezTo>
                  <a:cubicBezTo>
                    <a:pt x="2310" y="4697"/>
                    <a:pt x="2280" y="4758"/>
                    <a:pt x="2250" y="4819"/>
                  </a:cubicBezTo>
                  <a:cubicBezTo>
                    <a:pt x="2250" y="4849"/>
                    <a:pt x="2219" y="4849"/>
                    <a:pt x="2219" y="4880"/>
                  </a:cubicBezTo>
                  <a:cubicBezTo>
                    <a:pt x="1064" y="8132"/>
                    <a:pt x="183" y="13147"/>
                    <a:pt x="31" y="14150"/>
                  </a:cubicBezTo>
                  <a:cubicBezTo>
                    <a:pt x="31" y="14181"/>
                    <a:pt x="31" y="14211"/>
                    <a:pt x="31" y="14211"/>
                  </a:cubicBezTo>
                  <a:lnTo>
                    <a:pt x="0" y="14363"/>
                  </a:lnTo>
                  <a:lnTo>
                    <a:pt x="213" y="14424"/>
                  </a:lnTo>
                  <a:lnTo>
                    <a:pt x="669" y="14546"/>
                  </a:lnTo>
                  <a:lnTo>
                    <a:pt x="8177" y="16552"/>
                  </a:lnTo>
                  <a:cubicBezTo>
                    <a:pt x="8177" y="16552"/>
                    <a:pt x="13587" y="2387"/>
                    <a:pt x="7113" y="77"/>
                  </a:cubicBezTo>
                  <a:cubicBezTo>
                    <a:pt x="7113" y="77"/>
                    <a:pt x="6916" y="1"/>
                    <a:pt x="658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77"/>
            <p:cNvSpPr/>
            <p:nvPr/>
          </p:nvSpPr>
          <p:spPr>
            <a:xfrm>
              <a:off x="5336225" y="2008675"/>
              <a:ext cx="688500" cy="58550"/>
            </a:xfrm>
            <a:custGeom>
              <a:avLst/>
              <a:gdLst/>
              <a:ahLst/>
              <a:cxnLst/>
              <a:rect l="l" t="t" r="r" b="b"/>
              <a:pathLst>
                <a:path w="27540" h="2342" extrusionOk="0">
                  <a:moveTo>
                    <a:pt x="669" y="1"/>
                  </a:moveTo>
                  <a:cubicBezTo>
                    <a:pt x="305" y="1"/>
                    <a:pt x="1" y="305"/>
                    <a:pt x="1" y="669"/>
                  </a:cubicBezTo>
                  <a:lnTo>
                    <a:pt x="1" y="1703"/>
                  </a:lnTo>
                  <a:cubicBezTo>
                    <a:pt x="1" y="2068"/>
                    <a:pt x="305" y="2341"/>
                    <a:pt x="669" y="2341"/>
                  </a:cubicBezTo>
                  <a:lnTo>
                    <a:pt x="26871" y="2341"/>
                  </a:lnTo>
                  <a:cubicBezTo>
                    <a:pt x="27235" y="2341"/>
                    <a:pt x="27539" y="2068"/>
                    <a:pt x="27539" y="1703"/>
                  </a:cubicBezTo>
                  <a:lnTo>
                    <a:pt x="27539" y="669"/>
                  </a:lnTo>
                  <a:cubicBezTo>
                    <a:pt x="27539" y="305"/>
                    <a:pt x="27235" y="1"/>
                    <a:pt x="268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77"/>
            <p:cNvSpPr/>
            <p:nvPr/>
          </p:nvSpPr>
          <p:spPr>
            <a:xfrm>
              <a:off x="5194900" y="1725250"/>
              <a:ext cx="677075" cy="341975"/>
            </a:xfrm>
            <a:custGeom>
              <a:avLst/>
              <a:gdLst/>
              <a:ahLst/>
              <a:cxnLst/>
              <a:rect l="l" t="t" r="r" b="b"/>
              <a:pathLst>
                <a:path w="27083" h="13679" extrusionOk="0">
                  <a:moveTo>
                    <a:pt x="1398" y="0"/>
                  </a:moveTo>
                  <a:cubicBezTo>
                    <a:pt x="547" y="0"/>
                    <a:pt x="0" y="851"/>
                    <a:pt x="365" y="1611"/>
                  </a:cubicBezTo>
                  <a:lnTo>
                    <a:pt x="5563" y="13009"/>
                  </a:lnTo>
                  <a:cubicBezTo>
                    <a:pt x="5745" y="13435"/>
                    <a:pt x="6171" y="13678"/>
                    <a:pt x="6626" y="13678"/>
                  </a:cubicBezTo>
                  <a:lnTo>
                    <a:pt x="25685" y="13678"/>
                  </a:lnTo>
                  <a:cubicBezTo>
                    <a:pt x="26536" y="13678"/>
                    <a:pt x="27083" y="12827"/>
                    <a:pt x="26748" y="12037"/>
                  </a:cubicBezTo>
                  <a:lnTo>
                    <a:pt x="21520" y="669"/>
                  </a:lnTo>
                  <a:cubicBezTo>
                    <a:pt x="21338" y="243"/>
                    <a:pt x="20943" y="0"/>
                    <a:pt x="204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77"/>
            <p:cNvSpPr/>
            <p:nvPr/>
          </p:nvSpPr>
          <p:spPr>
            <a:xfrm>
              <a:off x="5397775" y="1966700"/>
              <a:ext cx="334025" cy="170000"/>
            </a:xfrm>
            <a:custGeom>
              <a:avLst/>
              <a:gdLst/>
              <a:ahLst/>
              <a:cxnLst/>
              <a:rect l="l" t="t" r="r" b="b"/>
              <a:pathLst>
                <a:path w="13361" h="6800" extrusionOk="0">
                  <a:moveTo>
                    <a:pt x="3140" y="1"/>
                  </a:moveTo>
                  <a:cubicBezTo>
                    <a:pt x="3117" y="1"/>
                    <a:pt x="3094" y="3"/>
                    <a:pt x="3071" y="8"/>
                  </a:cubicBezTo>
                  <a:cubicBezTo>
                    <a:pt x="1733" y="251"/>
                    <a:pt x="2554" y="3534"/>
                    <a:pt x="2554" y="3534"/>
                  </a:cubicBezTo>
                  <a:cubicBezTo>
                    <a:pt x="1502" y="3066"/>
                    <a:pt x="2023" y="634"/>
                    <a:pt x="1013" y="634"/>
                  </a:cubicBezTo>
                  <a:cubicBezTo>
                    <a:pt x="972" y="634"/>
                    <a:pt x="928" y="638"/>
                    <a:pt x="882" y="646"/>
                  </a:cubicBezTo>
                  <a:cubicBezTo>
                    <a:pt x="1" y="768"/>
                    <a:pt x="518" y="4324"/>
                    <a:pt x="1034" y="4689"/>
                  </a:cubicBezTo>
                  <a:cubicBezTo>
                    <a:pt x="1239" y="4826"/>
                    <a:pt x="1735" y="4843"/>
                    <a:pt x="2355" y="4843"/>
                  </a:cubicBezTo>
                  <a:cubicBezTo>
                    <a:pt x="2562" y="4843"/>
                    <a:pt x="2782" y="4841"/>
                    <a:pt x="3010" y="4841"/>
                  </a:cubicBezTo>
                  <a:cubicBezTo>
                    <a:pt x="3253" y="4962"/>
                    <a:pt x="3648" y="5145"/>
                    <a:pt x="4135" y="5206"/>
                  </a:cubicBezTo>
                  <a:cubicBezTo>
                    <a:pt x="4184" y="5210"/>
                    <a:pt x="4231" y="5211"/>
                    <a:pt x="4278" y="5211"/>
                  </a:cubicBezTo>
                  <a:cubicBezTo>
                    <a:pt x="4580" y="5211"/>
                    <a:pt x="4836" y="5133"/>
                    <a:pt x="5047" y="5054"/>
                  </a:cubicBezTo>
                  <a:cubicBezTo>
                    <a:pt x="5242" y="5081"/>
                    <a:pt x="5564" y="5646"/>
                    <a:pt x="6319" y="5646"/>
                  </a:cubicBezTo>
                  <a:cubicBezTo>
                    <a:pt x="6388" y="5646"/>
                    <a:pt x="6460" y="5641"/>
                    <a:pt x="6536" y="5631"/>
                  </a:cubicBezTo>
                  <a:cubicBezTo>
                    <a:pt x="6549" y="5630"/>
                    <a:pt x="6563" y="5629"/>
                    <a:pt x="6577" y="5629"/>
                  </a:cubicBezTo>
                  <a:cubicBezTo>
                    <a:pt x="6941" y="5629"/>
                    <a:pt x="7463" y="6004"/>
                    <a:pt x="7873" y="6209"/>
                  </a:cubicBezTo>
                  <a:cubicBezTo>
                    <a:pt x="8481" y="6513"/>
                    <a:pt x="9089" y="6695"/>
                    <a:pt x="9606" y="6756"/>
                  </a:cubicBezTo>
                  <a:cubicBezTo>
                    <a:pt x="9785" y="6785"/>
                    <a:pt x="9964" y="6799"/>
                    <a:pt x="10141" y="6799"/>
                  </a:cubicBezTo>
                  <a:cubicBezTo>
                    <a:pt x="11077" y="6799"/>
                    <a:pt x="11962" y="6398"/>
                    <a:pt x="12524" y="5631"/>
                  </a:cubicBezTo>
                  <a:cubicBezTo>
                    <a:pt x="13361" y="4525"/>
                    <a:pt x="12816" y="3655"/>
                    <a:pt x="11469" y="3655"/>
                  </a:cubicBezTo>
                  <a:cubicBezTo>
                    <a:pt x="11446" y="3655"/>
                    <a:pt x="11423" y="3655"/>
                    <a:pt x="11399" y="3655"/>
                  </a:cubicBezTo>
                  <a:cubicBezTo>
                    <a:pt x="11366" y="3656"/>
                    <a:pt x="11334" y="3656"/>
                    <a:pt x="11301" y="3656"/>
                  </a:cubicBezTo>
                  <a:cubicBezTo>
                    <a:pt x="8041" y="3656"/>
                    <a:pt x="8569" y="704"/>
                    <a:pt x="7512" y="704"/>
                  </a:cubicBezTo>
                  <a:cubicBezTo>
                    <a:pt x="7491" y="704"/>
                    <a:pt x="7470" y="705"/>
                    <a:pt x="7448" y="707"/>
                  </a:cubicBezTo>
                  <a:cubicBezTo>
                    <a:pt x="6262" y="859"/>
                    <a:pt x="7265" y="3473"/>
                    <a:pt x="7083" y="3473"/>
                  </a:cubicBezTo>
                  <a:cubicBezTo>
                    <a:pt x="6142" y="3387"/>
                    <a:pt x="6084" y="116"/>
                    <a:pt x="5276" y="116"/>
                  </a:cubicBezTo>
                  <a:cubicBezTo>
                    <a:pt x="5223" y="116"/>
                    <a:pt x="5167" y="130"/>
                    <a:pt x="5107" y="160"/>
                  </a:cubicBezTo>
                  <a:cubicBezTo>
                    <a:pt x="4165" y="677"/>
                    <a:pt x="5047" y="3716"/>
                    <a:pt x="5047" y="3716"/>
                  </a:cubicBezTo>
                  <a:cubicBezTo>
                    <a:pt x="4129" y="3154"/>
                    <a:pt x="3961" y="1"/>
                    <a:pt x="31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77"/>
            <p:cNvSpPr/>
            <p:nvPr/>
          </p:nvSpPr>
          <p:spPr>
            <a:xfrm>
              <a:off x="6058125" y="1594550"/>
              <a:ext cx="729525" cy="1203675"/>
            </a:xfrm>
            <a:custGeom>
              <a:avLst/>
              <a:gdLst/>
              <a:ahLst/>
              <a:cxnLst/>
              <a:rect l="l" t="t" r="r" b="b"/>
              <a:pathLst>
                <a:path w="29181" h="48147" extrusionOk="0">
                  <a:moveTo>
                    <a:pt x="10974" y="0"/>
                  </a:moveTo>
                  <a:cubicBezTo>
                    <a:pt x="10396" y="882"/>
                    <a:pt x="9636" y="1429"/>
                    <a:pt x="8815" y="1824"/>
                  </a:cubicBezTo>
                  <a:cubicBezTo>
                    <a:pt x="8724" y="1854"/>
                    <a:pt x="8633" y="1915"/>
                    <a:pt x="8542" y="1945"/>
                  </a:cubicBezTo>
                  <a:cubicBezTo>
                    <a:pt x="8390" y="2006"/>
                    <a:pt x="8268" y="2067"/>
                    <a:pt x="8116" y="2097"/>
                  </a:cubicBezTo>
                  <a:cubicBezTo>
                    <a:pt x="7812" y="2219"/>
                    <a:pt x="7478" y="2341"/>
                    <a:pt x="7144" y="2432"/>
                  </a:cubicBezTo>
                  <a:cubicBezTo>
                    <a:pt x="7052" y="2462"/>
                    <a:pt x="6961" y="2492"/>
                    <a:pt x="6870" y="2523"/>
                  </a:cubicBezTo>
                  <a:cubicBezTo>
                    <a:pt x="4894" y="3070"/>
                    <a:pt x="3071" y="3465"/>
                    <a:pt x="2584" y="5775"/>
                  </a:cubicBezTo>
                  <a:cubicBezTo>
                    <a:pt x="2372" y="6900"/>
                    <a:pt x="2797" y="8724"/>
                    <a:pt x="3131" y="11642"/>
                  </a:cubicBezTo>
                  <a:cubicBezTo>
                    <a:pt x="3131" y="11763"/>
                    <a:pt x="3162" y="11885"/>
                    <a:pt x="3162" y="12006"/>
                  </a:cubicBezTo>
                  <a:cubicBezTo>
                    <a:pt x="3223" y="12523"/>
                    <a:pt x="3283" y="13101"/>
                    <a:pt x="3344" y="13708"/>
                  </a:cubicBezTo>
                  <a:cubicBezTo>
                    <a:pt x="3344" y="13800"/>
                    <a:pt x="3344" y="13891"/>
                    <a:pt x="3344" y="14012"/>
                  </a:cubicBezTo>
                  <a:cubicBezTo>
                    <a:pt x="3466" y="15532"/>
                    <a:pt x="3527" y="17295"/>
                    <a:pt x="3496" y="19301"/>
                  </a:cubicBezTo>
                  <a:cubicBezTo>
                    <a:pt x="3496" y="19879"/>
                    <a:pt x="3466" y="20456"/>
                    <a:pt x="3435" y="21095"/>
                  </a:cubicBezTo>
                  <a:cubicBezTo>
                    <a:pt x="3405" y="21672"/>
                    <a:pt x="3375" y="22250"/>
                    <a:pt x="3344" y="22858"/>
                  </a:cubicBezTo>
                  <a:cubicBezTo>
                    <a:pt x="3283" y="23435"/>
                    <a:pt x="3223" y="24043"/>
                    <a:pt x="3162" y="24620"/>
                  </a:cubicBezTo>
                  <a:cubicBezTo>
                    <a:pt x="3131" y="25168"/>
                    <a:pt x="3071" y="25715"/>
                    <a:pt x="2979" y="26262"/>
                  </a:cubicBezTo>
                  <a:cubicBezTo>
                    <a:pt x="2949" y="26627"/>
                    <a:pt x="2919" y="26991"/>
                    <a:pt x="2858" y="27356"/>
                  </a:cubicBezTo>
                  <a:cubicBezTo>
                    <a:pt x="2827" y="27447"/>
                    <a:pt x="2827" y="27538"/>
                    <a:pt x="2827" y="27660"/>
                  </a:cubicBezTo>
                  <a:cubicBezTo>
                    <a:pt x="2797" y="27782"/>
                    <a:pt x="2767" y="27903"/>
                    <a:pt x="2767" y="28055"/>
                  </a:cubicBezTo>
                  <a:cubicBezTo>
                    <a:pt x="2676" y="28572"/>
                    <a:pt x="2584" y="29180"/>
                    <a:pt x="2493" y="29879"/>
                  </a:cubicBezTo>
                  <a:cubicBezTo>
                    <a:pt x="2463" y="29970"/>
                    <a:pt x="2463" y="30061"/>
                    <a:pt x="2432" y="30152"/>
                  </a:cubicBezTo>
                  <a:cubicBezTo>
                    <a:pt x="2311" y="30973"/>
                    <a:pt x="2159" y="31915"/>
                    <a:pt x="2007" y="32918"/>
                  </a:cubicBezTo>
                  <a:cubicBezTo>
                    <a:pt x="1976" y="32979"/>
                    <a:pt x="1976" y="33070"/>
                    <a:pt x="1946" y="33162"/>
                  </a:cubicBezTo>
                  <a:cubicBezTo>
                    <a:pt x="1642" y="35046"/>
                    <a:pt x="1277" y="37083"/>
                    <a:pt x="882" y="38998"/>
                  </a:cubicBezTo>
                  <a:cubicBezTo>
                    <a:pt x="852" y="39119"/>
                    <a:pt x="852" y="39210"/>
                    <a:pt x="821" y="39332"/>
                  </a:cubicBezTo>
                  <a:cubicBezTo>
                    <a:pt x="548" y="40700"/>
                    <a:pt x="274" y="41946"/>
                    <a:pt x="1" y="43010"/>
                  </a:cubicBezTo>
                  <a:cubicBezTo>
                    <a:pt x="244" y="43253"/>
                    <a:pt x="517" y="43496"/>
                    <a:pt x="821" y="43709"/>
                  </a:cubicBezTo>
                  <a:cubicBezTo>
                    <a:pt x="882" y="43770"/>
                    <a:pt x="943" y="43830"/>
                    <a:pt x="1034" y="43861"/>
                  </a:cubicBezTo>
                  <a:cubicBezTo>
                    <a:pt x="1490" y="44226"/>
                    <a:pt x="2007" y="44560"/>
                    <a:pt x="2554" y="44894"/>
                  </a:cubicBezTo>
                  <a:cubicBezTo>
                    <a:pt x="2615" y="44925"/>
                    <a:pt x="2706" y="44986"/>
                    <a:pt x="2797" y="45016"/>
                  </a:cubicBezTo>
                  <a:cubicBezTo>
                    <a:pt x="4834" y="46201"/>
                    <a:pt x="7387" y="47083"/>
                    <a:pt x="10153" y="47630"/>
                  </a:cubicBezTo>
                  <a:cubicBezTo>
                    <a:pt x="10791" y="47752"/>
                    <a:pt x="11429" y="47843"/>
                    <a:pt x="12098" y="47934"/>
                  </a:cubicBezTo>
                  <a:cubicBezTo>
                    <a:pt x="12858" y="48025"/>
                    <a:pt x="13618" y="48086"/>
                    <a:pt x="14378" y="48116"/>
                  </a:cubicBezTo>
                  <a:cubicBezTo>
                    <a:pt x="14955" y="48147"/>
                    <a:pt x="15503" y="48147"/>
                    <a:pt x="16080" y="48147"/>
                  </a:cubicBezTo>
                  <a:cubicBezTo>
                    <a:pt x="16202" y="48147"/>
                    <a:pt x="16323" y="48147"/>
                    <a:pt x="16445" y="48116"/>
                  </a:cubicBezTo>
                  <a:cubicBezTo>
                    <a:pt x="19788" y="48025"/>
                    <a:pt x="23193" y="47326"/>
                    <a:pt x="26293" y="45837"/>
                  </a:cubicBezTo>
                  <a:cubicBezTo>
                    <a:pt x="26323" y="45806"/>
                    <a:pt x="26384" y="45806"/>
                    <a:pt x="26415" y="45776"/>
                  </a:cubicBezTo>
                  <a:cubicBezTo>
                    <a:pt x="26445" y="45715"/>
                    <a:pt x="26445" y="45654"/>
                    <a:pt x="26475" y="45593"/>
                  </a:cubicBezTo>
                  <a:cubicBezTo>
                    <a:pt x="27114" y="43678"/>
                    <a:pt x="27782" y="39180"/>
                    <a:pt x="28238" y="35411"/>
                  </a:cubicBezTo>
                  <a:cubicBezTo>
                    <a:pt x="28269" y="35320"/>
                    <a:pt x="28269" y="35229"/>
                    <a:pt x="28269" y="35137"/>
                  </a:cubicBezTo>
                  <a:cubicBezTo>
                    <a:pt x="28481" y="33466"/>
                    <a:pt x="28664" y="31946"/>
                    <a:pt x="28755" y="30882"/>
                  </a:cubicBezTo>
                  <a:cubicBezTo>
                    <a:pt x="28785" y="30760"/>
                    <a:pt x="28785" y="30669"/>
                    <a:pt x="28785" y="30578"/>
                  </a:cubicBezTo>
                  <a:cubicBezTo>
                    <a:pt x="28816" y="30396"/>
                    <a:pt x="28846" y="30244"/>
                    <a:pt x="28846" y="30092"/>
                  </a:cubicBezTo>
                  <a:cubicBezTo>
                    <a:pt x="28907" y="29514"/>
                    <a:pt x="28968" y="28906"/>
                    <a:pt x="28998" y="28329"/>
                  </a:cubicBezTo>
                  <a:cubicBezTo>
                    <a:pt x="29181" y="25472"/>
                    <a:pt x="29150" y="22614"/>
                    <a:pt x="28998" y="19605"/>
                  </a:cubicBezTo>
                  <a:lnTo>
                    <a:pt x="28998" y="19119"/>
                  </a:lnTo>
                  <a:cubicBezTo>
                    <a:pt x="28968" y="19058"/>
                    <a:pt x="28968" y="19028"/>
                    <a:pt x="28968" y="18967"/>
                  </a:cubicBezTo>
                  <a:cubicBezTo>
                    <a:pt x="28968" y="18876"/>
                    <a:pt x="28968" y="18785"/>
                    <a:pt x="28968" y="18693"/>
                  </a:cubicBezTo>
                  <a:cubicBezTo>
                    <a:pt x="28907" y="17842"/>
                    <a:pt x="28877" y="16991"/>
                    <a:pt x="28816" y="16140"/>
                  </a:cubicBezTo>
                  <a:cubicBezTo>
                    <a:pt x="28816" y="16049"/>
                    <a:pt x="28816" y="15958"/>
                    <a:pt x="28785" y="15867"/>
                  </a:cubicBezTo>
                  <a:cubicBezTo>
                    <a:pt x="28785" y="15623"/>
                    <a:pt x="28755" y="15380"/>
                    <a:pt x="28755" y="15137"/>
                  </a:cubicBezTo>
                  <a:lnTo>
                    <a:pt x="28725" y="14772"/>
                  </a:lnTo>
                  <a:cubicBezTo>
                    <a:pt x="28664" y="13678"/>
                    <a:pt x="28573" y="12523"/>
                    <a:pt x="28512" y="11368"/>
                  </a:cubicBezTo>
                  <a:cubicBezTo>
                    <a:pt x="28238" y="7143"/>
                    <a:pt x="27083" y="4195"/>
                    <a:pt x="25108" y="2888"/>
                  </a:cubicBezTo>
                  <a:cubicBezTo>
                    <a:pt x="25016" y="2827"/>
                    <a:pt x="24925" y="2766"/>
                    <a:pt x="24834" y="2705"/>
                  </a:cubicBezTo>
                  <a:cubicBezTo>
                    <a:pt x="24348" y="2432"/>
                    <a:pt x="23831" y="2249"/>
                    <a:pt x="23253" y="2158"/>
                  </a:cubicBezTo>
                  <a:cubicBezTo>
                    <a:pt x="23193" y="2158"/>
                    <a:pt x="23132" y="2158"/>
                    <a:pt x="23071" y="2128"/>
                  </a:cubicBezTo>
                  <a:cubicBezTo>
                    <a:pt x="22980" y="2128"/>
                    <a:pt x="22889" y="2097"/>
                    <a:pt x="22828" y="2097"/>
                  </a:cubicBezTo>
                  <a:cubicBezTo>
                    <a:pt x="21977" y="1945"/>
                    <a:pt x="21247" y="1702"/>
                    <a:pt x="20639" y="1489"/>
                  </a:cubicBezTo>
                  <a:cubicBezTo>
                    <a:pt x="20579" y="1459"/>
                    <a:pt x="20487" y="1429"/>
                    <a:pt x="20427" y="1398"/>
                  </a:cubicBezTo>
                  <a:cubicBezTo>
                    <a:pt x="20335" y="1368"/>
                    <a:pt x="20275" y="1337"/>
                    <a:pt x="20183" y="1307"/>
                  </a:cubicBezTo>
                  <a:cubicBezTo>
                    <a:pt x="20062" y="1246"/>
                    <a:pt x="19940" y="1185"/>
                    <a:pt x="19819" y="1125"/>
                  </a:cubicBezTo>
                  <a:cubicBezTo>
                    <a:pt x="19697" y="1094"/>
                    <a:pt x="19606" y="1034"/>
                    <a:pt x="19515" y="973"/>
                  </a:cubicBezTo>
                  <a:cubicBezTo>
                    <a:pt x="18512" y="486"/>
                    <a:pt x="17934" y="0"/>
                    <a:pt x="17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77"/>
            <p:cNvSpPr/>
            <p:nvPr/>
          </p:nvSpPr>
          <p:spPr>
            <a:xfrm>
              <a:off x="6205550" y="1081350"/>
              <a:ext cx="409600" cy="413925"/>
            </a:xfrm>
            <a:custGeom>
              <a:avLst/>
              <a:gdLst/>
              <a:ahLst/>
              <a:cxnLst/>
              <a:rect l="l" t="t" r="r" b="b"/>
              <a:pathLst>
                <a:path w="16384" h="16557" extrusionOk="0">
                  <a:moveTo>
                    <a:pt x="6006" y="1"/>
                  </a:moveTo>
                  <a:cubicBezTo>
                    <a:pt x="4612" y="1"/>
                    <a:pt x="3739" y="2169"/>
                    <a:pt x="3739" y="2169"/>
                  </a:cubicBezTo>
                  <a:cubicBezTo>
                    <a:pt x="3739" y="2169"/>
                    <a:pt x="3282" y="1049"/>
                    <a:pt x="2546" y="1049"/>
                  </a:cubicBezTo>
                  <a:cubicBezTo>
                    <a:pt x="2433" y="1049"/>
                    <a:pt x="2314" y="1075"/>
                    <a:pt x="2189" y="1136"/>
                  </a:cubicBezTo>
                  <a:cubicBezTo>
                    <a:pt x="1216" y="1561"/>
                    <a:pt x="1581" y="4601"/>
                    <a:pt x="1581" y="4601"/>
                  </a:cubicBezTo>
                  <a:cubicBezTo>
                    <a:pt x="1581" y="4601"/>
                    <a:pt x="1351" y="4331"/>
                    <a:pt x="1036" y="4331"/>
                  </a:cubicBezTo>
                  <a:cubicBezTo>
                    <a:pt x="879" y="4331"/>
                    <a:pt x="700" y="4398"/>
                    <a:pt x="517" y="4601"/>
                  </a:cubicBezTo>
                  <a:cubicBezTo>
                    <a:pt x="0" y="5209"/>
                    <a:pt x="1216" y="6668"/>
                    <a:pt x="1216" y="6668"/>
                  </a:cubicBezTo>
                  <a:cubicBezTo>
                    <a:pt x="1216" y="6668"/>
                    <a:pt x="1171" y="6660"/>
                    <a:pt x="1100" y="6660"/>
                  </a:cubicBezTo>
                  <a:cubicBezTo>
                    <a:pt x="858" y="6660"/>
                    <a:pt x="321" y="6751"/>
                    <a:pt x="274" y="7549"/>
                  </a:cubicBezTo>
                  <a:cubicBezTo>
                    <a:pt x="183" y="9008"/>
                    <a:pt x="2189" y="9890"/>
                    <a:pt x="2189" y="9890"/>
                  </a:cubicBezTo>
                  <a:lnTo>
                    <a:pt x="11186" y="14996"/>
                  </a:lnTo>
                  <a:cubicBezTo>
                    <a:pt x="11186" y="14996"/>
                    <a:pt x="12131" y="16556"/>
                    <a:pt x="13367" y="16556"/>
                  </a:cubicBezTo>
                  <a:cubicBezTo>
                    <a:pt x="13585" y="16556"/>
                    <a:pt x="13811" y="16508"/>
                    <a:pt x="14043" y="16394"/>
                  </a:cubicBezTo>
                  <a:cubicBezTo>
                    <a:pt x="15598" y="15617"/>
                    <a:pt x="13537" y="11813"/>
                    <a:pt x="13468" y="11686"/>
                  </a:cubicBezTo>
                  <a:lnTo>
                    <a:pt x="13468" y="11686"/>
                  </a:lnTo>
                  <a:cubicBezTo>
                    <a:pt x="13500" y="11745"/>
                    <a:pt x="13973" y="12581"/>
                    <a:pt x="14630" y="12581"/>
                  </a:cubicBezTo>
                  <a:cubicBezTo>
                    <a:pt x="14852" y="12581"/>
                    <a:pt x="15096" y="12485"/>
                    <a:pt x="15350" y="12230"/>
                  </a:cubicBezTo>
                  <a:cubicBezTo>
                    <a:pt x="16384" y="11197"/>
                    <a:pt x="14499" y="8583"/>
                    <a:pt x="14499" y="8583"/>
                  </a:cubicBezTo>
                  <a:lnTo>
                    <a:pt x="14499" y="8583"/>
                  </a:lnTo>
                  <a:cubicBezTo>
                    <a:pt x="14499" y="8583"/>
                    <a:pt x="14657" y="8619"/>
                    <a:pt x="14868" y="8619"/>
                  </a:cubicBezTo>
                  <a:cubicBezTo>
                    <a:pt x="15300" y="8619"/>
                    <a:pt x="15958" y="8468"/>
                    <a:pt x="15958" y="7549"/>
                  </a:cubicBezTo>
                  <a:cubicBezTo>
                    <a:pt x="15958" y="6151"/>
                    <a:pt x="14043" y="5725"/>
                    <a:pt x="14043" y="5725"/>
                  </a:cubicBezTo>
                  <a:cubicBezTo>
                    <a:pt x="14043" y="5725"/>
                    <a:pt x="15441" y="4844"/>
                    <a:pt x="14499" y="3810"/>
                  </a:cubicBezTo>
                  <a:cubicBezTo>
                    <a:pt x="13527" y="2777"/>
                    <a:pt x="11642" y="2503"/>
                    <a:pt x="11642" y="2503"/>
                  </a:cubicBezTo>
                  <a:cubicBezTo>
                    <a:pt x="11642" y="2503"/>
                    <a:pt x="12402" y="1561"/>
                    <a:pt x="10761" y="862"/>
                  </a:cubicBezTo>
                  <a:cubicBezTo>
                    <a:pt x="10371" y="696"/>
                    <a:pt x="9977" y="633"/>
                    <a:pt x="9602" y="633"/>
                  </a:cubicBezTo>
                  <a:cubicBezTo>
                    <a:pt x="8395" y="633"/>
                    <a:pt x="7387" y="1288"/>
                    <a:pt x="7387" y="1288"/>
                  </a:cubicBezTo>
                  <a:cubicBezTo>
                    <a:pt x="7387" y="1288"/>
                    <a:pt x="7630" y="163"/>
                    <a:pt x="6171" y="11"/>
                  </a:cubicBezTo>
                  <a:cubicBezTo>
                    <a:pt x="6115" y="4"/>
                    <a:pt x="6060" y="1"/>
                    <a:pt x="60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77"/>
            <p:cNvSpPr/>
            <p:nvPr/>
          </p:nvSpPr>
          <p:spPr>
            <a:xfrm>
              <a:off x="6218500" y="1323650"/>
              <a:ext cx="101050" cy="140975"/>
            </a:xfrm>
            <a:custGeom>
              <a:avLst/>
              <a:gdLst/>
              <a:ahLst/>
              <a:cxnLst/>
              <a:rect l="l" t="t" r="r" b="b"/>
              <a:pathLst>
                <a:path w="4042" h="5639" extrusionOk="0">
                  <a:moveTo>
                    <a:pt x="2299" y="1"/>
                  </a:moveTo>
                  <a:cubicBezTo>
                    <a:pt x="2179" y="1"/>
                    <a:pt x="2050" y="15"/>
                    <a:pt x="1914" y="46"/>
                  </a:cubicBezTo>
                  <a:cubicBezTo>
                    <a:pt x="308" y="409"/>
                    <a:pt x="1" y="5639"/>
                    <a:pt x="2982" y="5639"/>
                  </a:cubicBezTo>
                  <a:cubicBezTo>
                    <a:pt x="2991" y="5639"/>
                    <a:pt x="3000" y="5639"/>
                    <a:pt x="3008" y="5638"/>
                  </a:cubicBezTo>
                  <a:lnTo>
                    <a:pt x="4042" y="1657"/>
                  </a:lnTo>
                  <a:cubicBezTo>
                    <a:pt x="4042" y="1657"/>
                    <a:pt x="3609" y="1"/>
                    <a:pt x="22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77"/>
            <p:cNvSpPr/>
            <p:nvPr/>
          </p:nvSpPr>
          <p:spPr>
            <a:xfrm>
              <a:off x="6320300" y="1423575"/>
              <a:ext cx="199100" cy="226225"/>
            </a:xfrm>
            <a:custGeom>
              <a:avLst/>
              <a:gdLst/>
              <a:ahLst/>
              <a:cxnLst/>
              <a:rect l="l" t="t" r="r" b="b"/>
              <a:pathLst>
                <a:path w="7964" h="9049" extrusionOk="0">
                  <a:moveTo>
                    <a:pt x="7660" y="0"/>
                  </a:moveTo>
                  <a:lnTo>
                    <a:pt x="0" y="3830"/>
                  </a:lnTo>
                  <a:cubicBezTo>
                    <a:pt x="0" y="3830"/>
                    <a:pt x="0" y="3830"/>
                    <a:pt x="0" y="3891"/>
                  </a:cubicBezTo>
                  <a:cubicBezTo>
                    <a:pt x="122" y="4255"/>
                    <a:pt x="517" y="5714"/>
                    <a:pt x="31" y="7933"/>
                  </a:cubicBezTo>
                  <a:cubicBezTo>
                    <a:pt x="31" y="7933"/>
                    <a:pt x="243" y="8116"/>
                    <a:pt x="639" y="8328"/>
                  </a:cubicBezTo>
                  <a:cubicBezTo>
                    <a:pt x="1312" y="8720"/>
                    <a:pt x="2468" y="9049"/>
                    <a:pt x="3639" y="9049"/>
                  </a:cubicBezTo>
                  <a:cubicBezTo>
                    <a:pt x="4106" y="9049"/>
                    <a:pt x="4574" y="8997"/>
                    <a:pt x="5016" y="8876"/>
                  </a:cubicBezTo>
                  <a:cubicBezTo>
                    <a:pt x="7964" y="8055"/>
                    <a:pt x="7569" y="7386"/>
                    <a:pt x="7569" y="7386"/>
                  </a:cubicBezTo>
                  <a:lnTo>
                    <a:pt x="766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77"/>
            <p:cNvSpPr/>
            <p:nvPr/>
          </p:nvSpPr>
          <p:spPr>
            <a:xfrm>
              <a:off x="6259500" y="1178075"/>
              <a:ext cx="294875" cy="390375"/>
            </a:xfrm>
            <a:custGeom>
              <a:avLst/>
              <a:gdLst/>
              <a:ahLst/>
              <a:cxnLst/>
              <a:rect l="l" t="t" r="r" b="b"/>
              <a:pathLst>
                <a:path w="11795" h="15615" extrusionOk="0">
                  <a:moveTo>
                    <a:pt x="5532" y="0"/>
                  </a:moveTo>
                  <a:cubicBezTo>
                    <a:pt x="2896" y="0"/>
                    <a:pt x="449" y="1707"/>
                    <a:pt x="92" y="4926"/>
                  </a:cubicBezTo>
                  <a:cubicBezTo>
                    <a:pt x="92" y="4926"/>
                    <a:pt x="1" y="6507"/>
                    <a:pt x="1" y="8270"/>
                  </a:cubicBezTo>
                  <a:cubicBezTo>
                    <a:pt x="1" y="8422"/>
                    <a:pt x="1" y="8574"/>
                    <a:pt x="1" y="8726"/>
                  </a:cubicBezTo>
                  <a:lnTo>
                    <a:pt x="1" y="9364"/>
                  </a:lnTo>
                  <a:lnTo>
                    <a:pt x="1" y="9395"/>
                  </a:lnTo>
                  <a:cubicBezTo>
                    <a:pt x="1" y="10367"/>
                    <a:pt x="1" y="11309"/>
                    <a:pt x="92" y="11978"/>
                  </a:cubicBezTo>
                  <a:cubicBezTo>
                    <a:pt x="323" y="14262"/>
                    <a:pt x="2135" y="15614"/>
                    <a:pt x="4596" y="15614"/>
                  </a:cubicBezTo>
                  <a:cubicBezTo>
                    <a:pt x="5050" y="15614"/>
                    <a:pt x="5527" y="15568"/>
                    <a:pt x="6019" y="15474"/>
                  </a:cubicBezTo>
                  <a:cubicBezTo>
                    <a:pt x="8755" y="14987"/>
                    <a:pt x="10335" y="12860"/>
                    <a:pt x="10396" y="10246"/>
                  </a:cubicBezTo>
                  <a:cubicBezTo>
                    <a:pt x="10426" y="7662"/>
                    <a:pt x="11794" y="2373"/>
                    <a:pt x="8359" y="671"/>
                  </a:cubicBezTo>
                  <a:cubicBezTo>
                    <a:pt x="7451" y="221"/>
                    <a:pt x="6479" y="0"/>
                    <a:pt x="55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77"/>
            <p:cNvSpPr/>
            <p:nvPr/>
          </p:nvSpPr>
          <p:spPr>
            <a:xfrm>
              <a:off x="6257225" y="1156325"/>
              <a:ext cx="291050" cy="211025"/>
            </a:xfrm>
            <a:custGeom>
              <a:avLst/>
              <a:gdLst/>
              <a:ahLst/>
              <a:cxnLst/>
              <a:rect l="l" t="t" r="r" b="b"/>
              <a:pathLst>
                <a:path w="11642" h="8441" extrusionOk="0">
                  <a:moveTo>
                    <a:pt x="5659" y="0"/>
                  </a:moveTo>
                  <a:cubicBezTo>
                    <a:pt x="4102" y="0"/>
                    <a:pt x="2518" y="595"/>
                    <a:pt x="1459" y="1815"/>
                  </a:cubicBezTo>
                  <a:cubicBezTo>
                    <a:pt x="0" y="3486"/>
                    <a:pt x="61" y="5188"/>
                    <a:pt x="183" y="6100"/>
                  </a:cubicBezTo>
                  <a:cubicBezTo>
                    <a:pt x="213" y="5188"/>
                    <a:pt x="456" y="4429"/>
                    <a:pt x="456" y="4429"/>
                  </a:cubicBezTo>
                  <a:cubicBezTo>
                    <a:pt x="456" y="4429"/>
                    <a:pt x="1216" y="2362"/>
                    <a:pt x="3496" y="1906"/>
                  </a:cubicBezTo>
                  <a:cubicBezTo>
                    <a:pt x="3714" y="1865"/>
                    <a:pt x="3941" y="1846"/>
                    <a:pt x="4174" y="1846"/>
                  </a:cubicBezTo>
                  <a:cubicBezTo>
                    <a:pt x="6386" y="1846"/>
                    <a:pt x="9115" y="3578"/>
                    <a:pt x="8785" y="5310"/>
                  </a:cubicBezTo>
                  <a:cubicBezTo>
                    <a:pt x="8420" y="7225"/>
                    <a:pt x="8754" y="8410"/>
                    <a:pt x="8754" y="8410"/>
                  </a:cubicBezTo>
                  <a:lnTo>
                    <a:pt x="9727" y="8441"/>
                  </a:lnTo>
                  <a:cubicBezTo>
                    <a:pt x="10061" y="7043"/>
                    <a:pt x="10791" y="6769"/>
                    <a:pt x="10791" y="6769"/>
                  </a:cubicBezTo>
                  <a:cubicBezTo>
                    <a:pt x="10791" y="6769"/>
                    <a:pt x="11642" y="4550"/>
                    <a:pt x="9879" y="1997"/>
                  </a:cubicBezTo>
                  <a:cubicBezTo>
                    <a:pt x="8953" y="678"/>
                    <a:pt x="7321" y="0"/>
                    <a:pt x="56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77"/>
            <p:cNvSpPr/>
            <p:nvPr/>
          </p:nvSpPr>
          <p:spPr>
            <a:xfrm>
              <a:off x="6273950" y="1190250"/>
              <a:ext cx="171750" cy="65400"/>
            </a:xfrm>
            <a:custGeom>
              <a:avLst/>
              <a:gdLst/>
              <a:ahLst/>
              <a:cxnLst/>
              <a:rect l="l" t="t" r="r" b="b"/>
              <a:pathLst>
                <a:path w="6870" h="2616" extrusionOk="0">
                  <a:moveTo>
                    <a:pt x="2998" y="1"/>
                  </a:moveTo>
                  <a:cubicBezTo>
                    <a:pt x="872" y="1"/>
                    <a:pt x="0" y="2616"/>
                    <a:pt x="0" y="2616"/>
                  </a:cubicBezTo>
                  <a:cubicBezTo>
                    <a:pt x="0" y="2616"/>
                    <a:pt x="689" y="1304"/>
                    <a:pt x="1421" y="1304"/>
                  </a:cubicBezTo>
                  <a:cubicBezTo>
                    <a:pt x="1545" y="1304"/>
                    <a:pt x="1670" y="1342"/>
                    <a:pt x="1793" y="1430"/>
                  </a:cubicBezTo>
                  <a:cubicBezTo>
                    <a:pt x="2119" y="1663"/>
                    <a:pt x="2481" y="1749"/>
                    <a:pt x="2848" y="1749"/>
                  </a:cubicBezTo>
                  <a:cubicBezTo>
                    <a:pt x="3438" y="1749"/>
                    <a:pt x="4041" y="1527"/>
                    <a:pt x="4529" y="1339"/>
                  </a:cubicBezTo>
                  <a:cubicBezTo>
                    <a:pt x="4675" y="1281"/>
                    <a:pt x="4852" y="1257"/>
                    <a:pt x="5041" y="1257"/>
                  </a:cubicBezTo>
                  <a:cubicBezTo>
                    <a:pt x="5838" y="1257"/>
                    <a:pt x="6870" y="1673"/>
                    <a:pt x="6870" y="1673"/>
                  </a:cubicBezTo>
                  <a:cubicBezTo>
                    <a:pt x="6322" y="518"/>
                    <a:pt x="6322" y="762"/>
                    <a:pt x="3708" y="93"/>
                  </a:cubicBezTo>
                  <a:cubicBezTo>
                    <a:pt x="3458" y="29"/>
                    <a:pt x="3221" y="1"/>
                    <a:pt x="2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77"/>
            <p:cNvSpPr/>
            <p:nvPr/>
          </p:nvSpPr>
          <p:spPr>
            <a:xfrm>
              <a:off x="6504175" y="1321950"/>
              <a:ext cx="94200" cy="137450"/>
            </a:xfrm>
            <a:custGeom>
              <a:avLst/>
              <a:gdLst/>
              <a:ahLst/>
              <a:cxnLst/>
              <a:rect l="l" t="t" r="r" b="b"/>
              <a:pathLst>
                <a:path w="3768" h="5498" extrusionOk="0">
                  <a:moveTo>
                    <a:pt x="1565" y="1"/>
                  </a:moveTo>
                  <a:cubicBezTo>
                    <a:pt x="585" y="1"/>
                    <a:pt x="1" y="934"/>
                    <a:pt x="1" y="934"/>
                  </a:cubicBezTo>
                  <a:lnTo>
                    <a:pt x="31" y="5433"/>
                  </a:lnTo>
                  <a:cubicBezTo>
                    <a:pt x="216" y="5477"/>
                    <a:pt x="393" y="5497"/>
                    <a:pt x="562" y="5497"/>
                  </a:cubicBezTo>
                  <a:cubicBezTo>
                    <a:pt x="3081" y="5497"/>
                    <a:pt x="3768" y="889"/>
                    <a:pt x="2372" y="205"/>
                  </a:cubicBezTo>
                  <a:cubicBezTo>
                    <a:pt x="2080" y="59"/>
                    <a:pt x="1810" y="1"/>
                    <a:pt x="1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77"/>
            <p:cNvSpPr/>
            <p:nvPr/>
          </p:nvSpPr>
          <p:spPr>
            <a:xfrm>
              <a:off x="6343850" y="1696925"/>
              <a:ext cx="629975" cy="727450"/>
            </a:xfrm>
            <a:custGeom>
              <a:avLst/>
              <a:gdLst/>
              <a:ahLst/>
              <a:cxnLst/>
              <a:rect l="l" t="t" r="r" b="b"/>
              <a:pathLst>
                <a:path w="25199" h="29098" extrusionOk="0">
                  <a:moveTo>
                    <a:pt x="13278" y="0"/>
                  </a:moveTo>
                  <a:cubicBezTo>
                    <a:pt x="12658" y="0"/>
                    <a:pt x="12028" y="139"/>
                    <a:pt x="11429" y="434"/>
                  </a:cubicBezTo>
                  <a:cubicBezTo>
                    <a:pt x="9362" y="1437"/>
                    <a:pt x="8511" y="3960"/>
                    <a:pt x="9514" y="6027"/>
                  </a:cubicBezTo>
                  <a:cubicBezTo>
                    <a:pt x="9545" y="6088"/>
                    <a:pt x="9575" y="6118"/>
                    <a:pt x="9606" y="6179"/>
                  </a:cubicBezTo>
                  <a:lnTo>
                    <a:pt x="9636" y="6240"/>
                  </a:lnTo>
                  <a:lnTo>
                    <a:pt x="10213" y="7303"/>
                  </a:lnTo>
                  <a:lnTo>
                    <a:pt x="10791" y="8398"/>
                  </a:lnTo>
                  <a:cubicBezTo>
                    <a:pt x="11186" y="9127"/>
                    <a:pt x="11551" y="9857"/>
                    <a:pt x="11946" y="10617"/>
                  </a:cubicBezTo>
                  <a:cubicBezTo>
                    <a:pt x="12706" y="12076"/>
                    <a:pt x="13435" y="13565"/>
                    <a:pt x="14165" y="15054"/>
                  </a:cubicBezTo>
                  <a:cubicBezTo>
                    <a:pt x="14864" y="16513"/>
                    <a:pt x="15563" y="18003"/>
                    <a:pt x="16171" y="19462"/>
                  </a:cubicBezTo>
                  <a:cubicBezTo>
                    <a:pt x="16505" y="20191"/>
                    <a:pt x="16779" y="20921"/>
                    <a:pt x="17052" y="21620"/>
                  </a:cubicBezTo>
                  <a:lnTo>
                    <a:pt x="17052" y="21650"/>
                  </a:lnTo>
                  <a:cubicBezTo>
                    <a:pt x="16749" y="21650"/>
                    <a:pt x="16445" y="21589"/>
                    <a:pt x="16110" y="21529"/>
                  </a:cubicBezTo>
                  <a:cubicBezTo>
                    <a:pt x="15472" y="21407"/>
                    <a:pt x="14803" y="21225"/>
                    <a:pt x="14104" y="21012"/>
                  </a:cubicBezTo>
                  <a:cubicBezTo>
                    <a:pt x="12736" y="20556"/>
                    <a:pt x="11308" y="19918"/>
                    <a:pt x="9909" y="19249"/>
                  </a:cubicBezTo>
                  <a:cubicBezTo>
                    <a:pt x="9180" y="18884"/>
                    <a:pt x="8511" y="18519"/>
                    <a:pt x="7812" y="18155"/>
                  </a:cubicBezTo>
                  <a:cubicBezTo>
                    <a:pt x="7478" y="17942"/>
                    <a:pt x="7113" y="17759"/>
                    <a:pt x="6779" y="17547"/>
                  </a:cubicBezTo>
                  <a:lnTo>
                    <a:pt x="6292" y="17243"/>
                  </a:lnTo>
                  <a:lnTo>
                    <a:pt x="5836" y="16969"/>
                  </a:lnTo>
                  <a:lnTo>
                    <a:pt x="5715" y="16908"/>
                  </a:lnTo>
                  <a:cubicBezTo>
                    <a:pt x="5148" y="16555"/>
                    <a:pt x="4517" y="16387"/>
                    <a:pt x="3894" y="16387"/>
                  </a:cubicBezTo>
                  <a:cubicBezTo>
                    <a:pt x="2746" y="16387"/>
                    <a:pt x="1623" y="16959"/>
                    <a:pt x="973" y="18003"/>
                  </a:cubicBezTo>
                  <a:cubicBezTo>
                    <a:pt x="0" y="19583"/>
                    <a:pt x="456" y="21650"/>
                    <a:pt x="1976" y="22684"/>
                  </a:cubicBezTo>
                  <a:lnTo>
                    <a:pt x="2311" y="22896"/>
                  </a:lnTo>
                  <a:lnTo>
                    <a:pt x="2584" y="23079"/>
                  </a:lnTo>
                  <a:lnTo>
                    <a:pt x="3162" y="23443"/>
                  </a:lnTo>
                  <a:cubicBezTo>
                    <a:pt x="3557" y="23687"/>
                    <a:pt x="3922" y="23930"/>
                    <a:pt x="4317" y="24173"/>
                  </a:cubicBezTo>
                  <a:cubicBezTo>
                    <a:pt x="5077" y="24629"/>
                    <a:pt x="5867" y="25085"/>
                    <a:pt x="6657" y="25510"/>
                  </a:cubicBezTo>
                  <a:cubicBezTo>
                    <a:pt x="8268" y="26361"/>
                    <a:pt x="9909" y="27152"/>
                    <a:pt x="11703" y="27820"/>
                  </a:cubicBezTo>
                  <a:cubicBezTo>
                    <a:pt x="12615" y="28155"/>
                    <a:pt x="13557" y="28459"/>
                    <a:pt x="14560" y="28702"/>
                  </a:cubicBezTo>
                  <a:cubicBezTo>
                    <a:pt x="15563" y="28915"/>
                    <a:pt x="16657" y="29097"/>
                    <a:pt x="17904" y="29097"/>
                  </a:cubicBezTo>
                  <a:cubicBezTo>
                    <a:pt x="18511" y="29097"/>
                    <a:pt x="19150" y="29067"/>
                    <a:pt x="19879" y="28915"/>
                  </a:cubicBezTo>
                  <a:cubicBezTo>
                    <a:pt x="20548" y="28793"/>
                    <a:pt x="21308" y="28550"/>
                    <a:pt x="22037" y="28185"/>
                  </a:cubicBezTo>
                  <a:cubicBezTo>
                    <a:pt x="22402" y="28003"/>
                    <a:pt x="22767" y="27790"/>
                    <a:pt x="23101" y="27516"/>
                  </a:cubicBezTo>
                  <a:cubicBezTo>
                    <a:pt x="23284" y="27395"/>
                    <a:pt x="23436" y="27273"/>
                    <a:pt x="23588" y="27121"/>
                  </a:cubicBezTo>
                  <a:cubicBezTo>
                    <a:pt x="23679" y="27061"/>
                    <a:pt x="23770" y="26969"/>
                    <a:pt x="23831" y="26909"/>
                  </a:cubicBezTo>
                  <a:lnTo>
                    <a:pt x="23861" y="26878"/>
                  </a:lnTo>
                  <a:cubicBezTo>
                    <a:pt x="23922" y="26817"/>
                    <a:pt x="23952" y="26787"/>
                    <a:pt x="24013" y="26726"/>
                  </a:cubicBezTo>
                  <a:cubicBezTo>
                    <a:pt x="24074" y="26635"/>
                    <a:pt x="24165" y="26544"/>
                    <a:pt x="24226" y="26453"/>
                  </a:cubicBezTo>
                  <a:cubicBezTo>
                    <a:pt x="24378" y="26270"/>
                    <a:pt x="24499" y="26057"/>
                    <a:pt x="24591" y="25905"/>
                  </a:cubicBezTo>
                  <a:cubicBezTo>
                    <a:pt x="24621" y="25814"/>
                    <a:pt x="24682" y="25723"/>
                    <a:pt x="24712" y="25662"/>
                  </a:cubicBezTo>
                  <a:cubicBezTo>
                    <a:pt x="24743" y="25571"/>
                    <a:pt x="24803" y="25510"/>
                    <a:pt x="24834" y="25419"/>
                  </a:cubicBezTo>
                  <a:lnTo>
                    <a:pt x="24864" y="25328"/>
                  </a:lnTo>
                  <a:lnTo>
                    <a:pt x="24895" y="25206"/>
                  </a:lnTo>
                  <a:cubicBezTo>
                    <a:pt x="24925" y="25146"/>
                    <a:pt x="24955" y="25085"/>
                    <a:pt x="24955" y="25024"/>
                  </a:cubicBezTo>
                  <a:cubicBezTo>
                    <a:pt x="25016" y="24872"/>
                    <a:pt x="25016" y="24781"/>
                    <a:pt x="25047" y="24659"/>
                  </a:cubicBezTo>
                  <a:cubicBezTo>
                    <a:pt x="25077" y="24538"/>
                    <a:pt x="25107" y="24447"/>
                    <a:pt x="25107" y="24355"/>
                  </a:cubicBezTo>
                  <a:cubicBezTo>
                    <a:pt x="25168" y="23960"/>
                    <a:pt x="25168" y="23687"/>
                    <a:pt x="25199" y="23443"/>
                  </a:cubicBezTo>
                  <a:cubicBezTo>
                    <a:pt x="25199" y="23170"/>
                    <a:pt x="25168" y="22957"/>
                    <a:pt x="25168" y="22775"/>
                  </a:cubicBezTo>
                  <a:cubicBezTo>
                    <a:pt x="25138" y="22592"/>
                    <a:pt x="25107" y="22410"/>
                    <a:pt x="25107" y="22228"/>
                  </a:cubicBezTo>
                  <a:cubicBezTo>
                    <a:pt x="24986" y="21589"/>
                    <a:pt x="24864" y="21073"/>
                    <a:pt x="24743" y="20556"/>
                  </a:cubicBezTo>
                  <a:cubicBezTo>
                    <a:pt x="24621" y="20070"/>
                    <a:pt x="24469" y="19614"/>
                    <a:pt x="24317" y="19158"/>
                  </a:cubicBezTo>
                  <a:cubicBezTo>
                    <a:pt x="24043" y="18246"/>
                    <a:pt x="23740" y="17425"/>
                    <a:pt x="23405" y="16574"/>
                  </a:cubicBezTo>
                  <a:cubicBezTo>
                    <a:pt x="22767" y="14902"/>
                    <a:pt x="22098" y="13291"/>
                    <a:pt x="21399" y="11711"/>
                  </a:cubicBezTo>
                  <a:cubicBezTo>
                    <a:pt x="20730" y="10130"/>
                    <a:pt x="20001" y="8580"/>
                    <a:pt x="19271" y="6999"/>
                  </a:cubicBezTo>
                  <a:cubicBezTo>
                    <a:pt x="18907" y="6240"/>
                    <a:pt x="18542" y="5449"/>
                    <a:pt x="18177" y="4689"/>
                  </a:cubicBezTo>
                  <a:lnTo>
                    <a:pt x="17630" y="3534"/>
                  </a:lnTo>
                  <a:lnTo>
                    <a:pt x="17052" y="2349"/>
                  </a:lnTo>
                  <a:cubicBezTo>
                    <a:pt x="16314" y="872"/>
                    <a:pt x="14830" y="0"/>
                    <a:pt x="132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77"/>
            <p:cNvSpPr/>
            <p:nvPr/>
          </p:nvSpPr>
          <p:spPr>
            <a:xfrm>
              <a:off x="6253425" y="1935075"/>
              <a:ext cx="242425" cy="308350"/>
            </a:xfrm>
            <a:custGeom>
              <a:avLst/>
              <a:gdLst/>
              <a:ahLst/>
              <a:cxnLst/>
              <a:rect l="l" t="t" r="r" b="b"/>
              <a:pathLst>
                <a:path w="9697" h="12334" extrusionOk="0">
                  <a:moveTo>
                    <a:pt x="835" y="1"/>
                  </a:moveTo>
                  <a:cubicBezTo>
                    <a:pt x="619" y="1"/>
                    <a:pt x="467" y="66"/>
                    <a:pt x="396" y="209"/>
                  </a:cubicBezTo>
                  <a:cubicBezTo>
                    <a:pt x="0" y="969"/>
                    <a:pt x="2250" y="1850"/>
                    <a:pt x="2979" y="3066"/>
                  </a:cubicBezTo>
                  <a:cubicBezTo>
                    <a:pt x="2979" y="3066"/>
                    <a:pt x="2874" y="2970"/>
                    <a:pt x="2730" y="2970"/>
                  </a:cubicBezTo>
                  <a:cubicBezTo>
                    <a:pt x="2605" y="2970"/>
                    <a:pt x="2451" y="3042"/>
                    <a:pt x="2310" y="3309"/>
                  </a:cubicBezTo>
                  <a:cubicBezTo>
                    <a:pt x="2007" y="3887"/>
                    <a:pt x="2219" y="4373"/>
                    <a:pt x="2219" y="4373"/>
                  </a:cubicBezTo>
                  <a:cubicBezTo>
                    <a:pt x="2219" y="4373"/>
                    <a:pt x="1763" y="4495"/>
                    <a:pt x="1642" y="4890"/>
                  </a:cubicBezTo>
                  <a:cubicBezTo>
                    <a:pt x="1520" y="5255"/>
                    <a:pt x="1703" y="5771"/>
                    <a:pt x="1703" y="5771"/>
                  </a:cubicBezTo>
                  <a:cubicBezTo>
                    <a:pt x="1703" y="5771"/>
                    <a:pt x="1034" y="6045"/>
                    <a:pt x="1003" y="6562"/>
                  </a:cubicBezTo>
                  <a:cubicBezTo>
                    <a:pt x="943" y="7078"/>
                    <a:pt x="1003" y="7230"/>
                    <a:pt x="1946" y="8021"/>
                  </a:cubicBezTo>
                  <a:cubicBezTo>
                    <a:pt x="3344" y="9145"/>
                    <a:pt x="2827" y="11212"/>
                    <a:pt x="4317" y="11942"/>
                  </a:cubicBezTo>
                  <a:cubicBezTo>
                    <a:pt x="4764" y="12159"/>
                    <a:pt x="5406" y="12334"/>
                    <a:pt x="6091" y="12334"/>
                  </a:cubicBezTo>
                  <a:cubicBezTo>
                    <a:pt x="7035" y="12334"/>
                    <a:pt x="8063" y="12003"/>
                    <a:pt x="8785" y="10999"/>
                  </a:cubicBezTo>
                  <a:cubicBezTo>
                    <a:pt x="9697" y="9753"/>
                    <a:pt x="9666" y="8051"/>
                    <a:pt x="8846" y="6774"/>
                  </a:cubicBezTo>
                  <a:cubicBezTo>
                    <a:pt x="8025" y="5559"/>
                    <a:pt x="6748" y="3796"/>
                    <a:pt x="5380" y="2610"/>
                  </a:cubicBezTo>
                  <a:cubicBezTo>
                    <a:pt x="3669" y="1118"/>
                    <a:pt x="1720" y="1"/>
                    <a:pt x="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77"/>
            <p:cNvSpPr/>
            <p:nvPr/>
          </p:nvSpPr>
          <p:spPr>
            <a:xfrm>
              <a:off x="6376525" y="1998050"/>
              <a:ext cx="110975" cy="140600"/>
            </a:xfrm>
            <a:custGeom>
              <a:avLst/>
              <a:gdLst/>
              <a:ahLst/>
              <a:cxnLst/>
              <a:rect l="l" t="t" r="r" b="b"/>
              <a:pathLst>
                <a:path w="4439" h="5624" extrusionOk="0">
                  <a:moveTo>
                    <a:pt x="0" y="0"/>
                  </a:moveTo>
                  <a:lnTo>
                    <a:pt x="4438" y="5623"/>
                  </a:lnTo>
                  <a:cubicBezTo>
                    <a:pt x="4438" y="5623"/>
                    <a:pt x="3435" y="1155"/>
                    <a:pt x="2037" y="578"/>
                  </a:cubicBezTo>
                  <a:cubicBezTo>
                    <a:pt x="639" y="31"/>
                    <a:pt x="1" y="0"/>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77"/>
            <p:cNvSpPr/>
            <p:nvPr/>
          </p:nvSpPr>
          <p:spPr>
            <a:xfrm>
              <a:off x="6394000" y="2118875"/>
              <a:ext cx="128450" cy="168700"/>
            </a:xfrm>
            <a:custGeom>
              <a:avLst/>
              <a:gdLst/>
              <a:ahLst/>
              <a:cxnLst/>
              <a:rect l="l" t="t" r="r" b="b"/>
              <a:pathLst>
                <a:path w="5138" h="6748" extrusionOk="0">
                  <a:moveTo>
                    <a:pt x="3770" y="0"/>
                  </a:moveTo>
                  <a:cubicBezTo>
                    <a:pt x="2463" y="3769"/>
                    <a:pt x="1" y="5897"/>
                    <a:pt x="1" y="5897"/>
                  </a:cubicBezTo>
                  <a:cubicBezTo>
                    <a:pt x="365" y="6322"/>
                    <a:pt x="943" y="6717"/>
                    <a:pt x="1490" y="6748"/>
                  </a:cubicBezTo>
                  <a:cubicBezTo>
                    <a:pt x="3861" y="4711"/>
                    <a:pt x="5137" y="1003"/>
                    <a:pt x="5137" y="1003"/>
                  </a:cubicBezTo>
                  <a:cubicBezTo>
                    <a:pt x="4803" y="486"/>
                    <a:pt x="4347" y="152"/>
                    <a:pt x="37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77"/>
            <p:cNvSpPr/>
            <p:nvPr/>
          </p:nvSpPr>
          <p:spPr>
            <a:xfrm>
              <a:off x="6439600" y="2122700"/>
              <a:ext cx="114775" cy="89625"/>
            </a:xfrm>
            <a:custGeom>
              <a:avLst/>
              <a:gdLst/>
              <a:ahLst/>
              <a:cxnLst/>
              <a:rect l="l" t="t" r="r" b="b"/>
              <a:pathLst>
                <a:path w="4591" h="3585" extrusionOk="0">
                  <a:moveTo>
                    <a:pt x="1789" y="0"/>
                  </a:moveTo>
                  <a:cubicBezTo>
                    <a:pt x="1240" y="0"/>
                    <a:pt x="756" y="216"/>
                    <a:pt x="487" y="637"/>
                  </a:cubicBezTo>
                  <a:cubicBezTo>
                    <a:pt x="0" y="1397"/>
                    <a:pt x="426" y="2522"/>
                    <a:pt x="1429" y="3160"/>
                  </a:cubicBezTo>
                  <a:cubicBezTo>
                    <a:pt x="1863" y="3445"/>
                    <a:pt x="2344" y="3584"/>
                    <a:pt x="2789" y="3584"/>
                  </a:cubicBezTo>
                  <a:cubicBezTo>
                    <a:pt x="3341" y="3584"/>
                    <a:pt x="3834" y="3368"/>
                    <a:pt x="4104" y="2947"/>
                  </a:cubicBezTo>
                  <a:cubicBezTo>
                    <a:pt x="4590" y="2187"/>
                    <a:pt x="4165" y="1063"/>
                    <a:pt x="3161" y="425"/>
                  </a:cubicBezTo>
                  <a:cubicBezTo>
                    <a:pt x="2714" y="140"/>
                    <a:pt x="2231" y="0"/>
                    <a:pt x="17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77"/>
            <p:cNvSpPr/>
            <p:nvPr/>
          </p:nvSpPr>
          <p:spPr>
            <a:xfrm>
              <a:off x="6455550" y="2135250"/>
              <a:ext cx="82850" cy="64650"/>
            </a:xfrm>
            <a:custGeom>
              <a:avLst/>
              <a:gdLst/>
              <a:ahLst/>
              <a:cxnLst/>
              <a:rect l="l" t="t" r="r" b="b"/>
              <a:pathLst>
                <a:path w="3314" h="2586" extrusionOk="0">
                  <a:moveTo>
                    <a:pt x="1310" y="1"/>
                  </a:moveTo>
                  <a:cubicBezTo>
                    <a:pt x="909" y="1"/>
                    <a:pt x="552" y="164"/>
                    <a:pt x="365" y="470"/>
                  </a:cubicBezTo>
                  <a:cubicBezTo>
                    <a:pt x="1" y="1017"/>
                    <a:pt x="305" y="1837"/>
                    <a:pt x="1034" y="2293"/>
                  </a:cubicBezTo>
                  <a:cubicBezTo>
                    <a:pt x="1336" y="2490"/>
                    <a:pt x="1673" y="2585"/>
                    <a:pt x="1984" y="2585"/>
                  </a:cubicBezTo>
                  <a:cubicBezTo>
                    <a:pt x="2393" y="2585"/>
                    <a:pt x="2759" y="2422"/>
                    <a:pt x="2949" y="2111"/>
                  </a:cubicBezTo>
                  <a:cubicBezTo>
                    <a:pt x="3314" y="1564"/>
                    <a:pt x="3010" y="774"/>
                    <a:pt x="2280" y="318"/>
                  </a:cubicBezTo>
                  <a:cubicBezTo>
                    <a:pt x="1972" y="103"/>
                    <a:pt x="1627" y="1"/>
                    <a:pt x="13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77"/>
            <p:cNvSpPr/>
            <p:nvPr/>
          </p:nvSpPr>
          <p:spPr>
            <a:xfrm>
              <a:off x="6547500" y="1678975"/>
              <a:ext cx="365525" cy="415600"/>
            </a:xfrm>
            <a:custGeom>
              <a:avLst/>
              <a:gdLst/>
              <a:ahLst/>
              <a:cxnLst/>
              <a:rect l="l" t="t" r="r" b="b"/>
              <a:pathLst>
                <a:path w="14621" h="16624" extrusionOk="0">
                  <a:moveTo>
                    <a:pt x="5017" y="1"/>
                  </a:moveTo>
                  <a:cubicBezTo>
                    <a:pt x="3831" y="1"/>
                    <a:pt x="2664" y="425"/>
                    <a:pt x="1763" y="1274"/>
                  </a:cubicBezTo>
                  <a:cubicBezTo>
                    <a:pt x="973" y="2033"/>
                    <a:pt x="304" y="3097"/>
                    <a:pt x="213" y="4617"/>
                  </a:cubicBezTo>
                  <a:cubicBezTo>
                    <a:pt x="1" y="8599"/>
                    <a:pt x="4894" y="16623"/>
                    <a:pt x="4894" y="16623"/>
                  </a:cubicBezTo>
                  <a:lnTo>
                    <a:pt x="5502" y="16380"/>
                  </a:lnTo>
                  <a:lnTo>
                    <a:pt x="5745" y="16289"/>
                  </a:lnTo>
                  <a:lnTo>
                    <a:pt x="9849" y="14648"/>
                  </a:lnTo>
                  <a:lnTo>
                    <a:pt x="10122" y="14556"/>
                  </a:lnTo>
                  <a:lnTo>
                    <a:pt x="14621" y="12763"/>
                  </a:lnTo>
                  <a:cubicBezTo>
                    <a:pt x="14347" y="11912"/>
                    <a:pt x="14013" y="11031"/>
                    <a:pt x="13131" y="9176"/>
                  </a:cubicBezTo>
                  <a:cubicBezTo>
                    <a:pt x="13071" y="9024"/>
                    <a:pt x="12979" y="8872"/>
                    <a:pt x="12888" y="8690"/>
                  </a:cubicBezTo>
                  <a:cubicBezTo>
                    <a:pt x="12402" y="7657"/>
                    <a:pt x="11733" y="6319"/>
                    <a:pt x="10882" y="4556"/>
                  </a:cubicBezTo>
                  <a:cubicBezTo>
                    <a:pt x="10244" y="3310"/>
                    <a:pt x="9666" y="2459"/>
                    <a:pt x="9058" y="1851"/>
                  </a:cubicBezTo>
                  <a:cubicBezTo>
                    <a:pt x="8998" y="1790"/>
                    <a:pt x="8937" y="1730"/>
                    <a:pt x="8876" y="1669"/>
                  </a:cubicBezTo>
                  <a:cubicBezTo>
                    <a:pt x="8481" y="1304"/>
                    <a:pt x="8086" y="1000"/>
                    <a:pt x="7630" y="726"/>
                  </a:cubicBezTo>
                  <a:cubicBezTo>
                    <a:pt x="6819" y="243"/>
                    <a:pt x="5913" y="1"/>
                    <a:pt x="501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D7D60179-3C6B-471A-B96A-B782B2234DAB}"/>
              </a:ext>
            </a:extLst>
          </p:cNvPr>
          <p:cNvPicPr>
            <a:picLocks noChangeAspect="1"/>
          </p:cNvPicPr>
          <p:nvPr/>
        </p:nvPicPr>
        <p:blipFill>
          <a:blip r:embed="rId3"/>
          <a:stretch>
            <a:fillRect/>
          </a:stretch>
        </p:blipFill>
        <p:spPr>
          <a:xfrm>
            <a:off x="4432952" y="2285243"/>
            <a:ext cx="2322850" cy="2306830"/>
          </a:xfrm>
          <a:prstGeom prst="rect">
            <a:avLst/>
          </a:prstGeom>
        </p:spPr>
      </p:pic>
      <p:pic>
        <p:nvPicPr>
          <p:cNvPr id="4" name="Picture 3">
            <a:extLst>
              <a:ext uri="{FF2B5EF4-FFF2-40B4-BE49-F238E27FC236}">
                <a16:creationId xmlns:a16="http://schemas.microsoft.com/office/drawing/2014/main" id="{99EE30BD-9684-43BD-84BC-C2DE146F09C8}"/>
              </a:ext>
            </a:extLst>
          </p:cNvPr>
          <p:cNvPicPr>
            <a:picLocks noChangeAspect="1"/>
          </p:cNvPicPr>
          <p:nvPr/>
        </p:nvPicPr>
        <p:blipFill rotWithShape="1">
          <a:blip r:embed="rId4"/>
          <a:srcRect t="57" b="57"/>
          <a:stretch/>
        </p:blipFill>
        <p:spPr>
          <a:xfrm>
            <a:off x="6776622" y="2215180"/>
            <a:ext cx="2277323" cy="2347311"/>
          </a:xfrm>
          <a:prstGeom prst="rect">
            <a:avLst/>
          </a:prstGeom>
        </p:spPr>
      </p:pic>
      <p:grpSp>
        <p:nvGrpSpPr>
          <p:cNvPr id="97" name="Google Shape;1753;p77">
            <a:extLst>
              <a:ext uri="{FF2B5EF4-FFF2-40B4-BE49-F238E27FC236}">
                <a16:creationId xmlns:a16="http://schemas.microsoft.com/office/drawing/2014/main" id="{9AACBE02-167E-4C2E-9737-A12114D74FB0}"/>
              </a:ext>
            </a:extLst>
          </p:cNvPr>
          <p:cNvGrpSpPr/>
          <p:nvPr/>
        </p:nvGrpSpPr>
        <p:grpSpPr>
          <a:xfrm>
            <a:off x="98881" y="1888360"/>
            <a:ext cx="1720965" cy="2710837"/>
            <a:chOff x="1302150" y="1722375"/>
            <a:chExt cx="1612850" cy="2540325"/>
          </a:xfrm>
        </p:grpSpPr>
        <p:sp>
          <p:nvSpPr>
            <p:cNvPr id="98" name="Google Shape;1754;p77">
              <a:extLst>
                <a:ext uri="{FF2B5EF4-FFF2-40B4-BE49-F238E27FC236}">
                  <a16:creationId xmlns:a16="http://schemas.microsoft.com/office/drawing/2014/main" id="{A60982F3-5744-49AF-8662-5F2EBEDC3ABE}"/>
                </a:ext>
              </a:extLst>
            </p:cNvPr>
            <p:cNvSpPr/>
            <p:nvPr/>
          </p:nvSpPr>
          <p:spPr>
            <a:xfrm>
              <a:off x="1945950" y="2138675"/>
              <a:ext cx="386950" cy="779400"/>
            </a:xfrm>
            <a:custGeom>
              <a:avLst/>
              <a:gdLst/>
              <a:ahLst/>
              <a:cxnLst/>
              <a:rect l="l" t="t" r="r" b="b"/>
              <a:pathLst>
                <a:path w="15478" h="31176" extrusionOk="0">
                  <a:moveTo>
                    <a:pt x="1401" y="0"/>
                  </a:moveTo>
                  <a:cubicBezTo>
                    <a:pt x="0" y="6572"/>
                    <a:pt x="1234" y="13410"/>
                    <a:pt x="2469" y="20014"/>
                  </a:cubicBezTo>
                  <a:cubicBezTo>
                    <a:pt x="2769" y="21616"/>
                    <a:pt x="3069" y="23250"/>
                    <a:pt x="3369" y="24851"/>
                  </a:cubicBezTo>
                  <a:cubicBezTo>
                    <a:pt x="3603" y="26052"/>
                    <a:pt x="3836" y="27286"/>
                    <a:pt x="4604" y="28187"/>
                  </a:cubicBezTo>
                  <a:cubicBezTo>
                    <a:pt x="6205" y="30155"/>
                    <a:pt x="9440" y="30856"/>
                    <a:pt x="11809" y="31089"/>
                  </a:cubicBezTo>
                  <a:cubicBezTo>
                    <a:pt x="12229" y="31135"/>
                    <a:pt x="12609" y="31175"/>
                    <a:pt x="12948" y="31175"/>
                  </a:cubicBezTo>
                  <a:cubicBezTo>
                    <a:pt x="13846" y="31175"/>
                    <a:pt x="14453" y="30890"/>
                    <a:pt x="14744" y="29655"/>
                  </a:cubicBezTo>
                  <a:cubicBezTo>
                    <a:pt x="15078" y="28354"/>
                    <a:pt x="15478" y="26619"/>
                    <a:pt x="15411" y="25252"/>
                  </a:cubicBezTo>
                  <a:cubicBezTo>
                    <a:pt x="15411" y="24384"/>
                    <a:pt x="15211" y="23550"/>
                    <a:pt x="15011" y="22716"/>
                  </a:cubicBezTo>
                  <a:cubicBezTo>
                    <a:pt x="14177" y="19181"/>
                    <a:pt x="13343" y="15645"/>
                    <a:pt x="12509" y="12142"/>
                  </a:cubicBezTo>
                  <a:cubicBezTo>
                    <a:pt x="11875" y="9407"/>
                    <a:pt x="11108" y="6471"/>
                    <a:pt x="9207" y="4303"/>
                  </a:cubicBezTo>
                  <a:cubicBezTo>
                    <a:pt x="7272" y="2102"/>
                    <a:pt x="4737" y="501"/>
                    <a:pt x="1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755;p77">
              <a:extLst>
                <a:ext uri="{FF2B5EF4-FFF2-40B4-BE49-F238E27FC236}">
                  <a16:creationId xmlns:a16="http://schemas.microsoft.com/office/drawing/2014/main" id="{88494893-2E35-4CF1-9126-4F58A8A3007C}"/>
                </a:ext>
              </a:extLst>
            </p:cNvPr>
            <p:cNvSpPr/>
            <p:nvPr/>
          </p:nvSpPr>
          <p:spPr>
            <a:xfrm>
              <a:off x="2052675" y="2745650"/>
              <a:ext cx="590400" cy="250050"/>
            </a:xfrm>
            <a:custGeom>
              <a:avLst/>
              <a:gdLst/>
              <a:ahLst/>
              <a:cxnLst/>
              <a:rect l="l" t="t" r="r" b="b"/>
              <a:pathLst>
                <a:path w="23616" h="10002" extrusionOk="0">
                  <a:moveTo>
                    <a:pt x="4418" y="0"/>
                  </a:moveTo>
                  <a:cubicBezTo>
                    <a:pt x="3458" y="0"/>
                    <a:pt x="2492" y="159"/>
                    <a:pt x="1535" y="472"/>
                  </a:cubicBezTo>
                  <a:cubicBezTo>
                    <a:pt x="1302" y="539"/>
                    <a:pt x="1102" y="606"/>
                    <a:pt x="935" y="806"/>
                  </a:cubicBezTo>
                  <a:cubicBezTo>
                    <a:pt x="1" y="1706"/>
                    <a:pt x="802" y="5409"/>
                    <a:pt x="1469" y="6276"/>
                  </a:cubicBezTo>
                  <a:cubicBezTo>
                    <a:pt x="2903" y="8011"/>
                    <a:pt x="6305" y="7978"/>
                    <a:pt x="8207" y="8078"/>
                  </a:cubicBezTo>
                  <a:cubicBezTo>
                    <a:pt x="11743" y="8244"/>
                    <a:pt x="15045" y="8545"/>
                    <a:pt x="18514" y="9178"/>
                  </a:cubicBezTo>
                  <a:cubicBezTo>
                    <a:pt x="19381" y="9345"/>
                    <a:pt x="20249" y="9512"/>
                    <a:pt x="21149" y="9679"/>
                  </a:cubicBezTo>
                  <a:cubicBezTo>
                    <a:pt x="21653" y="9770"/>
                    <a:pt x="22283" y="10002"/>
                    <a:pt x="22748" y="10002"/>
                  </a:cubicBezTo>
                  <a:cubicBezTo>
                    <a:pt x="23297" y="10002"/>
                    <a:pt x="23615" y="9677"/>
                    <a:pt x="23218" y="8411"/>
                  </a:cubicBezTo>
                  <a:cubicBezTo>
                    <a:pt x="22784" y="7010"/>
                    <a:pt x="21783" y="5943"/>
                    <a:pt x="20616" y="5776"/>
                  </a:cubicBezTo>
                  <a:cubicBezTo>
                    <a:pt x="20494" y="5762"/>
                    <a:pt x="20372" y="5757"/>
                    <a:pt x="20249" y="5757"/>
                  </a:cubicBezTo>
                  <a:cubicBezTo>
                    <a:pt x="19651" y="5757"/>
                    <a:pt x="19045" y="5890"/>
                    <a:pt x="18459" y="5890"/>
                  </a:cubicBezTo>
                  <a:cubicBezTo>
                    <a:pt x="18275" y="5890"/>
                    <a:pt x="18093" y="5877"/>
                    <a:pt x="17914" y="5843"/>
                  </a:cubicBezTo>
                  <a:cubicBezTo>
                    <a:pt x="17380" y="5743"/>
                    <a:pt x="16913" y="5509"/>
                    <a:pt x="16446" y="5242"/>
                  </a:cubicBezTo>
                  <a:cubicBezTo>
                    <a:pt x="14778" y="4342"/>
                    <a:pt x="13110" y="3674"/>
                    <a:pt x="11509" y="2707"/>
                  </a:cubicBezTo>
                  <a:cubicBezTo>
                    <a:pt x="10508" y="2107"/>
                    <a:pt x="9474" y="1440"/>
                    <a:pt x="8440" y="939"/>
                  </a:cubicBezTo>
                  <a:cubicBezTo>
                    <a:pt x="7973" y="739"/>
                    <a:pt x="7506" y="539"/>
                    <a:pt x="7039" y="405"/>
                  </a:cubicBezTo>
                  <a:cubicBezTo>
                    <a:pt x="6177" y="134"/>
                    <a:pt x="5300" y="0"/>
                    <a:pt x="44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756;p77">
              <a:extLst>
                <a:ext uri="{FF2B5EF4-FFF2-40B4-BE49-F238E27FC236}">
                  <a16:creationId xmlns:a16="http://schemas.microsoft.com/office/drawing/2014/main" id="{D70BB585-2817-4149-A711-2099BE79B32D}"/>
                </a:ext>
              </a:extLst>
            </p:cNvPr>
            <p:cNvSpPr/>
            <p:nvPr/>
          </p:nvSpPr>
          <p:spPr>
            <a:xfrm>
              <a:off x="1341350" y="3350375"/>
              <a:ext cx="940700" cy="100100"/>
            </a:xfrm>
            <a:custGeom>
              <a:avLst/>
              <a:gdLst/>
              <a:ahLst/>
              <a:cxnLst/>
              <a:rect l="l" t="t" r="r" b="b"/>
              <a:pathLst>
                <a:path w="37628" h="4004" extrusionOk="0">
                  <a:moveTo>
                    <a:pt x="2002" y="0"/>
                  </a:moveTo>
                  <a:cubicBezTo>
                    <a:pt x="901" y="0"/>
                    <a:pt x="0" y="901"/>
                    <a:pt x="0" y="2002"/>
                  </a:cubicBezTo>
                  <a:cubicBezTo>
                    <a:pt x="0" y="3102"/>
                    <a:pt x="901" y="4003"/>
                    <a:pt x="2002" y="4003"/>
                  </a:cubicBezTo>
                  <a:lnTo>
                    <a:pt x="35626" y="4003"/>
                  </a:lnTo>
                  <a:cubicBezTo>
                    <a:pt x="36727" y="4003"/>
                    <a:pt x="37627" y="3102"/>
                    <a:pt x="37627" y="2002"/>
                  </a:cubicBezTo>
                  <a:cubicBezTo>
                    <a:pt x="37627" y="901"/>
                    <a:pt x="36727" y="0"/>
                    <a:pt x="356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757;p77">
              <a:extLst>
                <a:ext uri="{FF2B5EF4-FFF2-40B4-BE49-F238E27FC236}">
                  <a16:creationId xmlns:a16="http://schemas.microsoft.com/office/drawing/2014/main" id="{C8992DAE-AED8-4B1B-842C-59598C26584C}"/>
                </a:ext>
              </a:extLst>
            </p:cNvPr>
            <p:cNvSpPr/>
            <p:nvPr/>
          </p:nvSpPr>
          <p:spPr>
            <a:xfrm>
              <a:off x="1302150" y="2415525"/>
              <a:ext cx="818950" cy="456200"/>
            </a:xfrm>
            <a:custGeom>
              <a:avLst/>
              <a:gdLst/>
              <a:ahLst/>
              <a:cxnLst/>
              <a:rect l="l" t="t" r="r" b="b"/>
              <a:pathLst>
                <a:path w="32758" h="18248" extrusionOk="0">
                  <a:moveTo>
                    <a:pt x="2636" y="1"/>
                  </a:moveTo>
                  <a:cubicBezTo>
                    <a:pt x="1201" y="1"/>
                    <a:pt x="1" y="1168"/>
                    <a:pt x="1" y="2636"/>
                  </a:cubicBezTo>
                  <a:lnTo>
                    <a:pt x="1" y="15612"/>
                  </a:lnTo>
                  <a:cubicBezTo>
                    <a:pt x="1" y="17046"/>
                    <a:pt x="1201" y="18247"/>
                    <a:pt x="2636" y="18247"/>
                  </a:cubicBezTo>
                  <a:lnTo>
                    <a:pt x="30122" y="18247"/>
                  </a:lnTo>
                  <a:cubicBezTo>
                    <a:pt x="31590" y="18247"/>
                    <a:pt x="32757" y="17046"/>
                    <a:pt x="32757" y="15612"/>
                  </a:cubicBezTo>
                  <a:lnTo>
                    <a:pt x="32757" y="2636"/>
                  </a:lnTo>
                  <a:cubicBezTo>
                    <a:pt x="32757" y="1168"/>
                    <a:pt x="31590" y="1"/>
                    <a:pt x="301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758;p77">
              <a:extLst>
                <a:ext uri="{FF2B5EF4-FFF2-40B4-BE49-F238E27FC236}">
                  <a16:creationId xmlns:a16="http://schemas.microsoft.com/office/drawing/2014/main" id="{5978A8D1-03C5-40FC-8511-3EAC8724F715}"/>
                </a:ext>
              </a:extLst>
            </p:cNvPr>
            <p:cNvSpPr/>
            <p:nvPr/>
          </p:nvSpPr>
          <p:spPr>
            <a:xfrm>
              <a:off x="1407225"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759;p77">
              <a:extLst>
                <a:ext uri="{FF2B5EF4-FFF2-40B4-BE49-F238E27FC236}">
                  <a16:creationId xmlns:a16="http://schemas.microsoft.com/office/drawing/2014/main" id="{DFDDAEFA-C5AF-4F0C-ADEF-7A507A674EF6}"/>
                </a:ext>
              </a:extLst>
            </p:cNvPr>
            <p:cNvSpPr/>
            <p:nvPr/>
          </p:nvSpPr>
          <p:spPr>
            <a:xfrm>
              <a:off x="1955950"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760;p77">
              <a:extLst>
                <a:ext uri="{FF2B5EF4-FFF2-40B4-BE49-F238E27FC236}">
                  <a16:creationId xmlns:a16="http://schemas.microsoft.com/office/drawing/2014/main" id="{DA3CF4A4-957D-4B4E-81FD-DE238437355E}"/>
                </a:ext>
              </a:extLst>
            </p:cNvPr>
            <p:cNvSpPr/>
            <p:nvPr/>
          </p:nvSpPr>
          <p:spPr>
            <a:xfrm>
              <a:off x="1759975"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761;p77">
              <a:extLst>
                <a:ext uri="{FF2B5EF4-FFF2-40B4-BE49-F238E27FC236}">
                  <a16:creationId xmlns:a16="http://schemas.microsoft.com/office/drawing/2014/main" id="{7935F80F-A4C4-4F6B-909A-2BAEC71145BC}"/>
                </a:ext>
              </a:extLst>
            </p:cNvPr>
            <p:cNvSpPr/>
            <p:nvPr/>
          </p:nvSpPr>
          <p:spPr>
            <a:xfrm>
              <a:off x="1377200"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762;p77">
              <a:extLst>
                <a:ext uri="{FF2B5EF4-FFF2-40B4-BE49-F238E27FC236}">
                  <a16:creationId xmlns:a16="http://schemas.microsoft.com/office/drawing/2014/main" id="{D210E6A9-51AB-415D-B02D-07E8A3F3A364}"/>
                </a:ext>
              </a:extLst>
            </p:cNvPr>
            <p:cNvSpPr/>
            <p:nvPr/>
          </p:nvSpPr>
          <p:spPr>
            <a:xfrm>
              <a:off x="2192775" y="3425425"/>
              <a:ext cx="50900" cy="737225"/>
            </a:xfrm>
            <a:custGeom>
              <a:avLst/>
              <a:gdLst/>
              <a:ahLst/>
              <a:cxnLst/>
              <a:rect l="l" t="t" r="r" b="b"/>
              <a:pathLst>
                <a:path w="2036" h="29489" extrusionOk="0">
                  <a:moveTo>
                    <a:pt x="1" y="0"/>
                  </a:moveTo>
                  <a:lnTo>
                    <a:pt x="1" y="29488"/>
                  </a:lnTo>
                  <a:lnTo>
                    <a:pt x="2036" y="29488"/>
                  </a:lnTo>
                  <a:lnTo>
                    <a:pt x="203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763;p77">
              <a:extLst>
                <a:ext uri="{FF2B5EF4-FFF2-40B4-BE49-F238E27FC236}">
                  <a16:creationId xmlns:a16="http://schemas.microsoft.com/office/drawing/2014/main" id="{45FE361D-D90E-4C5F-8B91-FB711870BED1}"/>
                </a:ext>
              </a:extLst>
            </p:cNvPr>
            <p:cNvSpPr/>
            <p:nvPr/>
          </p:nvSpPr>
          <p:spPr>
            <a:xfrm>
              <a:off x="1931775" y="3425425"/>
              <a:ext cx="50875" cy="737225"/>
            </a:xfrm>
            <a:custGeom>
              <a:avLst/>
              <a:gdLst/>
              <a:ahLst/>
              <a:cxnLst/>
              <a:rect l="l" t="t" r="r" b="b"/>
              <a:pathLst>
                <a:path w="2035" h="29489" extrusionOk="0">
                  <a:moveTo>
                    <a:pt x="0" y="0"/>
                  </a:moveTo>
                  <a:lnTo>
                    <a:pt x="0"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764;p77">
              <a:extLst>
                <a:ext uri="{FF2B5EF4-FFF2-40B4-BE49-F238E27FC236}">
                  <a16:creationId xmlns:a16="http://schemas.microsoft.com/office/drawing/2014/main" id="{FFE8C2DC-0550-4FA5-AD2B-F4F8789B8E39}"/>
                </a:ext>
              </a:extLst>
            </p:cNvPr>
            <p:cNvSpPr/>
            <p:nvPr/>
          </p:nvSpPr>
          <p:spPr>
            <a:xfrm>
              <a:off x="2520525" y="3683950"/>
              <a:ext cx="231850" cy="521825"/>
            </a:xfrm>
            <a:custGeom>
              <a:avLst/>
              <a:gdLst/>
              <a:ahLst/>
              <a:cxnLst/>
              <a:rect l="l" t="t" r="r" b="b"/>
              <a:pathLst>
                <a:path w="9274" h="20873" extrusionOk="0">
                  <a:moveTo>
                    <a:pt x="9274" y="0"/>
                  </a:moveTo>
                  <a:lnTo>
                    <a:pt x="9274" y="0"/>
                  </a:lnTo>
                  <a:cubicBezTo>
                    <a:pt x="8139" y="267"/>
                    <a:pt x="7339" y="300"/>
                    <a:pt x="5971" y="500"/>
                  </a:cubicBezTo>
                  <a:cubicBezTo>
                    <a:pt x="4003" y="801"/>
                    <a:pt x="2002" y="1034"/>
                    <a:pt x="0" y="1201"/>
                  </a:cubicBezTo>
                  <a:cubicBezTo>
                    <a:pt x="534" y="4770"/>
                    <a:pt x="1001" y="7939"/>
                    <a:pt x="1134" y="8573"/>
                  </a:cubicBezTo>
                  <a:cubicBezTo>
                    <a:pt x="1635" y="11308"/>
                    <a:pt x="1368" y="18180"/>
                    <a:pt x="2602" y="20815"/>
                  </a:cubicBezTo>
                  <a:cubicBezTo>
                    <a:pt x="2964" y="20856"/>
                    <a:pt x="3315" y="20873"/>
                    <a:pt x="3660" y="20873"/>
                  </a:cubicBezTo>
                  <a:cubicBezTo>
                    <a:pt x="4717" y="20873"/>
                    <a:pt x="5716" y="20715"/>
                    <a:pt x="6772" y="20615"/>
                  </a:cubicBezTo>
                  <a:cubicBezTo>
                    <a:pt x="7506" y="13743"/>
                    <a:pt x="8106" y="6838"/>
                    <a:pt x="92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765;p77">
              <a:extLst>
                <a:ext uri="{FF2B5EF4-FFF2-40B4-BE49-F238E27FC236}">
                  <a16:creationId xmlns:a16="http://schemas.microsoft.com/office/drawing/2014/main" id="{2F0935E9-3CEB-40A4-8C6C-8C83BF51F9C6}"/>
                </a:ext>
              </a:extLst>
            </p:cNvPr>
            <p:cNvSpPr/>
            <p:nvPr/>
          </p:nvSpPr>
          <p:spPr>
            <a:xfrm>
              <a:off x="1699925" y="2937025"/>
              <a:ext cx="1090825" cy="1006600"/>
            </a:xfrm>
            <a:custGeom>
              <a:avLst/>
              <a:gdLst/>
              <a:ahLst/>
              <a:cxnLst/>
              <a:rect l="l" t="t" r="r" b="b"/>
              <a:pathLst>
                <a:path w="43633" h="40264" extrusionOk="0">
                  <a:moveTo>
                    <a:pt x="8040" y="1"/>
                  </a:moveTo>
                  <a:cubicBezTo>
                    <a:pt x="5505" y="1"/>
                    <a:pt x="2769" y="696"/>
                    <a:pt x="1702" y="2924"/>
                  </a:cubicBezTo>
                  <a:cubicBezTo>
                    <a:pt x="1" y="6594"/>
                    <a:pt x="3437" y="11431"/>
                    <a:pt x="6205" y="13532"/>
                  </a:cubicBezTo>
                  <a:cubicBezTo>
                    <a:pt x="9041" y="15700"/>
                    <a:pt x="12577" y="16801"/>
                    <a:pt x="16079" y="17568"/>
                  </a:cubicBezTo>
                  <a:cubicBezTo>
                    <a:pt x="20613" y="18572"/>
                    <a:pt x="25258" y="19049"/>
                    <a:pt x="29887" y="19049"/>
                  </a:cubicBezTo>
                  <a:cubicBezTo>
                    <a:pt x="30333" y="19049"/>
                    <a:pt x="30778" y="19045"/>
                    <a:pt x="31223" y="19036"/>
                  </a:cubicBezTo>
                  <a:cubicBezTo>
                    <a:pt x="31056" y="19036"/>
                    <a:pt x="31724" y="34680"/>
                    <a:pt x="31724" y="35915"/>
                  </a:cubicBezTo>
                  <a:cubicBezTo>
                    <a:pt x="31724" y="36482"/>
                    <a:pt x="31724" y="37082"/>
                    <a:pt x="31857" y="37616"/>
                  </a:cubicBezTo>
                  <a:cubicBezTo>
                    <a:pt x="33425" y="39284"/>
                    <a:pt x="35793" y="40151"/>
                    <a:pt x="38061" y="40251"/>
                  </a:cubicBezTo>
                  <a:cubicBezTo>
                    <a:pt x="38231" y="40260"/>
                    <a:pt x="38399" y="40264"/>
                    <a:pt x="38567" y="40264"/>
                  </a:cubicBezTo>
                  <a:cubicBezTo>
                    <a:pt x="39717" y="40264"/>
                    <a:pt x="40820" y="40067"/>
                    <a:pt x="41897" y="39717"/>
                  </a:cubicBezTo>
                  <a:cubicBezTo>
                    <a:pt x="42031" y="37016"/>
                    <a:pt x="42198" y="34347"/>
                    <a:pt x="42364" y="31645"/>
                  </a:cubicBezTo>
                  <a:cubicBezTo>
                    <a:pt x="42598" y="28176"/>
                    <a:pt x="42765" y="24673"/>
                    <a:pt x="43198" y="21204"/>
                  </a:cubicBezTo>
                  <a:cubicBezTo>
                    <a:pt x="43399" y="19636"/>
                    <a:pt x="43632" y="15066"/>
                    <a:pt x="43265" y="11797"/>
                  </a:cubicBezTo>
                  <a:cubicBezTo>
                    <a:pt x="42364" y="8395"/>
                    <a:pt x="40096" y="7461"/>
                    <a:pt x="40096" y="7461"/>
                  </a:cubicBezTo>
                  <a:cubicBezTo>
                    <a:pt x="40096" y="7461"/>
                    <a:pt x="33758" y="4959"/>
                    <a:pt x="28922" y="3892"/>
                  </a:cubicBezTo>
                  <a:cubicBezTo>
                    <a:pt x="22951" y="2591"/>
                    <a:pt x="16880" y="1590"/>
                    <a:pt x="10909" y="289"/>
                  </a:cubicBezTo>
                  <a:cubicBezTo>
                    <a:pt x="10069" y="116"/>
                    <a:pt x="9071" y="1"/>
                    <a:pt x="8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766;p77">
              <a:extLst>
                <a:ext uri="{FF2B5EF4-FFF2-40B4-BE49-F238E27FC236}">
                  <a16:creationId xmlns:a16="http://schemas.microsoft.com/office/drawing/2014/main" id="{810EED37-DCA0-48D1-9315-6C781A2D483D}"/>
                </a:ext>
              </a:extLst>
            </p:cNvPr>
            <p:cNvSpPr/>
            <p:nvPr/>
          </p:nvSpPr>
          <p:spPr>
            <a:xfrm>
              <a:off x="2223650" y="2997625"/>
              <a:ext cx="360275" cy="87575"/>
            </a:xfrm>
            <a:custGeom>
              <a:avLst/>
              <a:gdLst/>
              <a:ahLst/>
              <a:cxnLst/>
              <a:rect l="l" t="t" r="r" b="b"/>
              <a:pathLst>
                <a:path w="14411" h="3503" fill="none" extrusionOk="0">
                  <a:moveTo>
                    <a:pt x="14410" y="3503"/>
                  </a:moveTo>
                  <a:cubicBezTo>
                    <a:pt x="10141" y="2135"/>
                    <a:pt x="6238" y="867"/>
                    <a:pt x="0"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767;p77">
              <a:extLst>
                <a:ext uri="{FF2B5EF4-FFF2-40B4-BE49-F238E27FC236}">
                  <a16:creationId xmlns:a16="http://schemas.microsoft.com/office/drawing/2014/main" id="{51D47270-6877-4D72-AA81-E7F9A2B0CABF}"/>
                </a:ext>
              </a:extLst>
            </p:cNvPr>
            <p:cNvSpPr/>
            <p:nvPr/>
          </p:nvSpPr>
          <p:spPr>
            <a:xfrm>
              <a:off x="2558875" y="4131750"/>
              <a:ext cx="356125" cy="130950"/>
            </a:xfrm>
            <a:custGeom>
              <a:avLst/>
              <a:gdLst/>
              <a:ahLst/>
              <a:cxnLst/>
              <a:rect l="l" t="t" r="r" b="b"/>
              <a:pathLst>
                <a:path w="14245" h="5238" extrusionOk="0">
                  <a:moveTo>
                    <a:pt x="401" y="1"/>
                  </a:moveTo>
                  <a:cubicBezTo>
                    <a:pt x="334" y="1268"/>
                    <a:pt x="268" y="2503"/>
                    <a:pt x="168" y="3770"/>
                  </a:cubicBezTo>
                  <a:cubicBezTo>
                    <a:pt x="134" y="4271"/>
                    <a:pt x="1" y="4804"/>
                    <a:pt x="168" y="5238"/>
                  </a:cubicBezTo>
                  <a:lnTo>
                    <a:pt x="13777" y="5238"/>
                  </a:lnTo>
                  <a:cubicBezTo>
                    <a:pt x="13811" y="5171"/>
                    <a:pt x="13877" y="5105"/>
                    <a:pt x="13911" y="5038"/>
                  </a:cubicBezTo>
                  <a:cubicBezTo>
                    <a:pt x="14244" y="4304"/>
                    <a:pt x="13844" y="3437"/>
                    <a:pt x="13210" y="2903"/>
                  </a:cubicBezTo>
                  <a:cubicBezTo>
                    <a:pt x="12576" y="2403"/>
                    <a:pt x="11742" y="2169"/>
                    <a:pt x="10942" y="1936"/>
                  </a:cubicBezTo>
                  <a:cubicBezTo>
                    <a:pt x="9241" y="1435"/>
                    <a:pt x="7573" y="1002"/>
                    <a:pt x="5805" y="735"/>
                  </a:cubicBezTo>
                  <a:cubicBezTo>
                    <a:pt x="5371" y="701"/>
                    <a:pt x="401" y="234"/>
                    <a:pt x="4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768;p77">
              <a:extLst>
                <a:ext uri="{FF2B5EF4-FFF2-40B4-BE49-F238E27FC236}">
                  <a16:creationId xmlns:a16="http://schemas.microsoft.com/office/drawing/2014/main" id="{9460DDCE-39D9-4191-A66F-51525A64C2FD}"/>
                </a:ext>
              </a:extLst>
            </p:cNvPr>
            <p:cNvSpPr/>
            <p:nvPr/>
          </p:nvSpPr>
          <p:spPr>
            <a:xfrm>
              <a:off x="2597250" y="4093800"/>
              <a:ext cx="128450" cy="90975"/>
            </a:xfrm>
            <a:custGeom>
              <a:avLst/>
              <a:gdLst/>
              <a:ahLst/>
              <a:cxnLst/>
              <a:rect l="l" t="t" r="r" b="b"/>
              <a:pathLst>
                <a:path w="5138" h="3639" extrusionOk="0">
                  <a:moveTo>
                    <a:pt x="2530" y="1"/>
                  </a:moveTo>
                  <a:cubicBezTo>
                    <a:pt x="2029" y="1"/>
                    <a:pt x="1529" y="159"/>
                    <a:pt x="1134" y="485"/>
                  </a:cubicBezTo>
                  <a:cubicBezTo>
                    <a:pt x="567" y="1085"/>
                    <a:pt x="0" y="2520"/>
                    <a:pt x="601" y="3287"/>
                  </a:cubicBezTo>
                  <a:cubicBezTo>
                    <a:pt x="813" y="3584"/>
                    <a:pt x="1147" y="3638"/>
                    <a:pt x="1482" y="3638"/>
                  </a:cubicBezTo>
                  <a:cubicBezTo>
                    <a:pt x="1673" y="3638"/>
                    <a:pt x="1865" y="3620"/>
                    <a:pt x="2035" y="3620"/>
                  </a:cubicBezTo>
                  <a:cubicBezTo>
                    <a:pt x="2836" y="3620"/>
                    <a:pt x="3603" y="3587"/>
                    <a:pt x="4403" y="3587"/>
                  </a:cubicBezTo>
                  <a:cubicBezTo>
                    <a:pt x="4570" y="3587"/>
                    <a:pt x="4770" y="3587"/>
                    <a:pt x="4904" y="3454"/>
                  </a:cubicBezTo>
                  <a:cubicBezTo>
                    <a:pt x="5037" y="3320"/>
                    <a:pt x="5070" y="3153"/>
                    <a:pt x="5104" y="2953"/>
                  </a:cubicBezTo>
                  <a:cubicBezTo>
                    <a:pt x="5137" y="1986"/>
                    <a:pt x="4704" y="952"/>
                    <a:pt x="3870" y="418"/>
                  </a:cubicBezTo>
                  <a:cubicBezTo>
                    <a:pt x="3480" y="142"/>
                    <a:pt x="3005" y="1"/>
                    <a:pt x="2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769;p77">
              <a:extLst>
                <a:ext uri="{FF2B5EF4-FFF2-40B4-BE49-F238E27FC236}">
                  <a16:creationId xmlns:a16="http://schemas.microsoft.com/office/drawing/2014/main" id="{CA13B7F2-CAD6-4F40-95F6-E9FFA447D170}"/>
                </a:ext>
              </a:extLst>
            </p:cNvPr>
            <p:cNvSpPr/>
            <p:nvPr/>
          </p:nvSpPr>
          <p:spPr>
            <a:xfrm>
              <a:off x="2056025" y="3621400"/>
              <a:ext cx="232700" cy="525400"/>
            </a:xfrm>
            <a:custGeom>
              <a:avLst/>
              <a:gdLst/>
              <a:ahLst/>
              <a:cxnLst/>
              <a:rect l="l" t="t" r="r" b="b"/>
              <a:pathLst>
                <a:path w="9308" h="21016" extrusionOk="0">
                  <a:moveTo>
                    <a:pt x="9307" y="0"/>
                  </a:moveTo>
                  <a:cubicBezTo>
                    <a:pt x="7706" y="401"/>
                    <a:pt x="6905" y="434"/>
                    <a:pt x="5271" y="667"/>
                  </a:cubicBezTo>
                  <a:cubicBezTo>
                    <a:pt x="3503" y="901"/>
                    <a:pt x="1768" y="1101"/>
                    <a:pt x="0" y="1268"/>
                  </a:cubicBezTo>
                  <a:cubicBezTo>
                    <a:pt x="1335" y="7806"/>
                    <a:pt x="1935" y="14444"/>
                    <a:pt x="3036" y="21015"/>
                  </a:cubicBezTo>
                  <a:cubicBezTo>
                    <a:pt x="4434" y="21015"/>
                    <a:pt x="5741" y="20713"/>
                    <a:pt x="7245" y="20713"/>
                  </a:cubicBezTo>
                  <a:cubicBezTo>
                    <a:pt x="7320" y="20713"/>
                    <a:pt x="7396" y="20714"/>
                    <a:pt x="7472" y="20715"/>
                  </a:cubicBezTo>
                  <a:cubicBezTo>
                    <a:pt x="7773" y="18747"/>
                    <a:pt x="8373" y="6939"/>
                    <a:pt x="930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770;p77">
              <a:extLst>
                <a:ext uri="{FF2B5EF4-FFF2-40B4-BE49-F238E27FC236}">
                  <a16:creationId xmlns:a16="http://schemas.microsoft.com/office/drawing/2014/main" id="{614EA7BB-4F53-4FA3-9587-B58E57AF88F2}"/>
                </a:ext>
              </a:extLst>
            </p:cNvPr>
            <p:cNvSpPr/>
            <p:nvPr/>
          </p:nvSpPr>
          <p:spPr>
            <a:xfrm>
              <a:off x="1592350" y="2912550"/>
              <a:ext cx="753900" cy="1046375"/>
            </a:xfrm>
            <a:custGeom>
              <a:avLst/>
              <a:gdLst/>
              <a:ahLst/>
              <a:cxnLst/>
              <a:rect l="l" t="t" r="r" b="b"/>
              <a:pathLst>
                <a:path w="30156" h="41855" extrusionOk="0">
                  <a:moveTo>
                    <a:pt x="1068" y="1"/>
                  </a:moveTo>
                  <a:lnTo>
                    <a:pt x="1068" y="1"/>
                  </a:lnTo>
                  <a:cubicBezTo>
                    <a:pt x="1" y="3970"/>
                    <a:pt x="768" y="8640"/>
                    <a:pt x="2302" y="12309"/>
                  </a:cubicBezTo>
                  <a:cubicBezTo>
                    <a:pt x="2302" y="12309"/>
                    <a:pt x="2302" y="12343"/>
                    <a:pt x="2302" y="12376"/>
                  </a:cubicBezTo>
                  <a:cubicBezTo>
                    <a:pt x="3537" y="15245"/>
                    <a:pt x="6272" y="17180"/>
                    <a:pt x="9408" y="17446"/>
                  </a:cubicBezTo>
                  <a:cubicBezTo>
                    <a:pt x="11109" y="17597"/>
                    <a:pt x="12810" y="17672"/>
                    <a:pt x="14525" y="17672"/>
                  </a:cubicBezTo>
                  <a:cubicBezTo>
                    <a:pt x="15097" y="17672"/>
                    <a:pt x="15670" y="17663"/>
                    <a:pt x="16246" y="17647"/>
                  </a:cubicBezTo>
                  <a:lnTo>
                    <a:pt x="16246" y="17647"/>
                  </a:lnTo>
                  <a:cubicBezTo>
                    <a:pt x="16213" y="17649"/>
                    <a:pt x="17513" y="33058"/>
                    <a:pt x="18814" y="38295"/>
                  </a:cubicBezTo>
                  <a:cubicBezTo>
                    <a:pt x="19181" y="39796"/>
                    <a:pt x="19581" y="40696"/>
                    <a:pt x="21049" y="41264"/>
                  </a:cubicBezTo>
                  <a:cubicBezTo>
                    <a:pt x="21997" y="41648"/>
                    <a:pt x="23043" y="41855"/>
                    <a:pt x="24081" y="41855"/>
                  </a:cubicBezTo>
                  <a:cubicBezTo>
                    <a:pt x="24395" y="41855"/>
                    <a:pt x="24709" y="41836"/>
                    <a:pt x="25019" y="41797"/>
                  </a:cubicBezTo>
                  <a:cubicBezTo>
                    <a:pt x="26820" y="41630"/>
                    <a:pt x="28288" y="40296"/>
                    <a:pt x="28288" y="40296"/>
                  </a:cubicBezTo>
                  <a:cubicBezTo>
                    <a:pt x="28288" y="40296"/>
                    <a:pt x="30156" y="12410"/>
                    <a:pt x="27854" y="8840"/>
                  </a:cubicBezTo>
                  <a:cubicBezTo>
                    <a:pt x="24985" y="4471"/>
                    <a:pt x="18781" y="3603"/>
                    <a:pt x="13911" y="2536"/>
                  </a:cubicBezTo>
                  <a:cubicBezTo>
                    <a:pt x="9641" y="1602"/>
                    <a:pt x="5371" y="835"/>
                    <a:pt x="10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771;p77">
              <a:extLst>
                <a:ext uri="{FF2B5EF4-FFF2-40B4-BE49-F238E27FC236}">
                  <a16:creationId xmlns:a16="http://schemas.microsoft.com/office/drawing/2014/main" id="{8592A267-F0CF-4F04-96D7-6D8AF16B353F}"/>
                </a:ext>
              </a:extLst>
            </p:cNvPr>
            <p:cNvSpPr/>
            <p:nvPr/>
          </p:nvSpPr>
          <p:spPr>
            <a:xfrm>
              <a:off x="2115225" y="4126750"/>
              <a:ext cx="355275" cy="130950"/>
            </a:xfrm>
            <a:custGeom>
              <a:avLst/>
              <a:gdLst/>
              <a:ahLst/>
              <a:cxnLst/>
              <a:rect l="l" t="t" r="r" b="b"/>
              <a:pathLst>
                <a:path w="14211" h="5238" extrusionOk="0">
                  <a:moveTo>
                    <a:pt x="401" y="1"/>
                  </a:moveTo>
                  <a:cubicBezTo>
                    <a:pt x="401" y="1"/>
                    <a:pt x="401" y="2"/>
                    <a:pt x="401" y="3"/>
                  </a:cubicBezTo>
                  <a:lnTo>
                    <a:pt x="401" y="3"/>
                  </a:lnTo>
                  <a:cubicBezTo>
                    <a:pt x="401" y="2"/>
                    <a:pt x="401" y="1"/>
                    <a:pt x="401" y="1"/>
                  </a:cubicBezTo>
                  <a:close/>
                  <a:moveTo>
                    <a:pt x="401" y="3"/>
                  </a:moveTo>
                  <a:cubicBezTo>
                    <a:pt x="301" y="1236"/>
                    <a:pt x="234" y="2503"/>
                    <a:pt x="168" y="3737"/>
                  </a:cubicBezTo>
                  <a:cubicBezTo>
                    <a:pt x="134" y="4270"/>
                    <a:pt x="1" y="4771"/>
                    <a:pt x="168" y="5238"/>
                  </a:cubicBezTo>
                  <a:lnTo>
                    <a:pt x="13744" y="5238"/>
                  </a:lnTo>
                  <a:cubicBezTo>
                    <a:pt x="13811" y="5171"/>
                    <a:pt x="13844" y="5104"/>
                    <a:pt x="13877" y="5004"/>
                  </a:cubicBezTo>
                  <a:cubicBezTo>
                    <a:pt x="14211" y="4304"/>
                    <a:pt x="13811" y="3403"/>
                    <a:pt x="13177" y="2903"/>
                  </a:cubicBezTo>
                  <a:cubicBezTo>
                    <a:pt x="12543" y="2369"/>
                    <a:pt x="11742" y="2136"/>
                    <a:pt x="10942" y="1902"/>
                  </a:cubicBezTo>
                  <a:cubicBezTo>
                    <a:pt x="9207" y="1435"/>
                    <a:pt x="7573" y="968"/>
                    <a:pt x="5805" y="735"/>
                  </a:cubicBezTo>
                  <a:cubicBezTo>
                    <a:pt x="5339" y="668"/>
                    <a:pt x="396" y="237"/>
                    <a:pt x="401" y="3"/>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772;p77">
              <a:extLst>
                <a:ext uri="{FF2B5EF4-FFF2-40B4-BE49-F238E27FC236}">
                  <a16:creationId xmlns:a16="http://schemas.microsoft.com/office/drawing/2014/main" id="{6A599ED7-BC09-4A8E-BE0F-BB25F7D6041A}"/>
                </a:ext>
              </a:extLst>
            </p:cNvPr>
            <p:cNvSpPr/>
            <p:nvPr/>
          </p:nvSpPr>
          <p:spPr>
            <a:xfrm>
              <a:off x="2152750" y="4088700"/>
              <a:ext cx="128450" cy="90875"/>
            </a:xfrm>
            <a:custGeom>
              <a:avLst/>
              <a:gdLst/>
              <a:ahLst/>
              <a:cxnLst/>
              <a:rect l="l" t="t" r="r" b="b"/>
              <a:pathLst>
                <a:path w="5138" h="3635" extrusionOk="0">
                  <a:moveTo>
                    <a:pt x="2558" y="0"/>
                  </a:moveTo>
                  <a:cubicBezTo>
                    <a:pt x="2044" y="0"/>
                    <a:pt x="1535" y="158"/>
                    <a:pt x="1135" y="489"/>
                  </a:cubicBezTo>
                  <a:cubicBezTo>
                    <a:pt x="568" y="1056"/>
                    <a:pt x="1" y="2523"/>
                    <a:pt x="601" y="3291"/>
                  </a:cubicBezTo>
                  <a:cubicBezTo>
                    <a:pt x="829" y="3587"/>
                    <a:pt x="1198" y="3634"/>
                    <a:pt x="1569" y="3634"/>
                  </a:cubicBezTo>
                  <a:cubicBezTo>
                    <a:pt x="1740" y="3634"/>
                    <a:pt x="1911" y="3624"/>
                    <a:pt x="2069" y="3624"/>
                  </a:cubicBezTo>
                  <a:cubicBezTo>
                    <a:pt x="2836" y="3591"/>
                    <a:pt x="3637" y="3591"/>
                    <a:pt x="4404" y="3591"/>
                  </a:cubicBezTo>
                  <a:cubicBezTo>
                    <a:pt x="4604" y="3591"/>
                    <a:pt x="4804" y="3558"/>
                    <a:pt x="4938" y="3457"/>
                  </a:cubicBezTo>
                  <a:cubicBezTo>
                    <a:pt x="5071" y="3324"/>
                    <a:pt x="5104" y="3124"/>
                    <a:pt x="5104" y="2957"/>
                  </a:cubicBezTo>
                  <a:cubicBezTo>
                    <a:pt x="5138" y="1956"/>
                    <a:pt x="4704" y="956"/>
                    <a:pt x="3904" y="389"/>
                  </a:cubicBezTo>
                  <a:cubicBezTo>
                    <a:pt x="3505" y="133"/>
                    <a:pt x="3029" y="0"/>
                    <a:pt x="25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773;p77">
              <a:extLst>
                <a:ext uri="{FF2B5EF4-FFF2-40B4-BE49-F238E27FC236}">
                  <a16:creationId xmlns:a16="http://schemas.microsoft.com/office/drawing/2014/main" id="{44DECB83-DE5C-4CBA-8720-48118CE379E3}"/>
                </a:ext>
              </a:extLst>
            </p:cNvPr>
            <p:cNvSpPr/>
            <p:nvPr/>
          </p:nvSpPr>
          <p:spPr>
            <a:xfrm>
              <a:off x="1549000" y="2124300"/>
              <a:ext cx="642975" cy="970900"/>
            </a:xfrm>
            <a:custGeom>
              <a:avLst/>
              <a:gdLst/>
              <a:ahLst/>
              <a:cxnLst/>
              <a:rect l="l" t="t" r="r" b="b"/>
              <a:pathLst>
                <a:path w="25719" h="38836" extrusionOk="0">
                  <a:moveTo>
                    <a:pt x="13922" y="0"/>
                  </a:moveTo>
                  <a:cubicBezTo>
                    <a:pt x="13582" y="0"/>
                    <a:pt x="13243" y="21"/>
                    <a:pt x="12909" y="75"/>
                  </a:cubicBezTo>
                  <a:cubicBezTo>
                    <a:pt x="11875" y="275"/>
                    <a:pt x="10908" y="775"/>
                    <a:pt x="10007" y="1309"/>
                  </a:cubicBezTo>
                  <a:cubicBezTo>
                    <a:pt x="5204" y="4211"/>
                    <a:pt x="4604" y="8848"/>
                    <a:pt x="3169" y="13885"/>
                  </a:cubicBezTo>
                  <a:cubicBezTo>
                    <a:pt x="2435" y="16386"/>
                    <a:pt x="1301" y="18755"/>
                    <a:pt x="567" y="21257"/>
                  </a:cubicBezTo>
                  <a:cubicBezTo>
                    <a:pt x="167" y="22658"/>
                    <a:pt x="0" y="24125"/>
                    <a:pt x="34" y="25560"/>
                  </a:cubicBezTo>
                  <a:cubicBezTo>
                    <a:pt x="67" y="26894"/>
                    <a:pt x="567" y="28061"/>
                    <a:pt x="801" y="29362"/>
                  </a:cubicBezTo>
                  <a:cubicBezTo>
                    <a:pt x="1268" y="31864"/>
                    <a:pt x="1768" y="34399"/>
                    <a:pt x="2235" y="36901"/>
                  </a:cubicBezTo>
                  <a:cubicBezTo>
                    <a:pt x="2335" y="37535"/>
                    <a:pt x="2469" y="38202"/>
                    <a:pt x="2569" y="38836"/>
                  </a:cubicBezTo>
                  <a:cubicBezTo>
                    <a:pt x="4165" y="38002"/>
                    <a:pt x="5966" y="37883"/>
                    <a:pt x="7776" y="37883"/>
                  </a:cubicBezTo>
                  <a:cubicBezTo>
                    <a:pt x="8500" y="37883"/>
                    <a:pt x="9226" y="37902"/>
                    <a:pt x="9941" y="37902"/>
                  </a:cubicBezTo>
                  <a:cubicBezTo>
                    <a:pt x="15411" y="37902"/>
                    <a:pt x="20882" y="36534"/>
                    <a:pt x="25719" y="33966"/>
                  </a:cubicBezTo>
                  <a:cubicBezTo>
                    <a:pt x="25452" y="32598"/>
                    <a:pt x="25118" y="31297"/>
                    <a:pt x="25118" y="29929"/>
                  </a:cubicBezTo>
                  <a:cubicBezTo>
                    <a:pt x="25118" y="28528"/>
                    <a:pt x="24551" y="27161"/>
                    <a:pt x="24551" y="25760"/>
                  </a:cubicBezTo>
                  <a:cubicBezTo>
                    <a:pt x="24451" y="23892"/>
                    <a:pt x="24518" y="21990"/>
                    <a:pt x="24618" y="20122"/>
                  </a:cubicBezTo>
                  <a:cubicBezTo>
                    <a:pt x="24785" y="16553"/>
                    <a:pt x="25051" y="12917"/>
                    <a:pt x="24384" y="9415"/>
                  </a:cubicBezTo>
                  <a:cubicBezTo>
                    <a:pt x="23951" y="7147"/>
                    <a:pt x="23083" y="4912"/>
                    <a:pt x="21682" y="3010"/>
                  </a:cubicBezTo>
                  <a:cubicBezTo>
                    <a:pt x="21049" y="2143"/>
                    <a:pt x="20181" y="1042"/>
                    <a:pt x="19214" y="542"/>
                  </a:cubicBezTo>
                  <a:cubicBezTo>
                    <a:pt x="18180" y="8"/>
                    <a:pt x="16612" y="208"/>
                    <a:pt x="15445" y="108"/>
                  </a:cubicBezTo>
                  <a:cubicBezTo>
                    <a:pt x="14944" y="48"/>
                    <a:pt x="14432" y="0"/>
                    <a:pt x="139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774;p77">
              <a:extLst>
                <a:ext uri="{FF2B5EF4-FFF2-40B4-BE49-F238E27FC236}">
                  <a16:creationId xmlns:a16="http://schemas.microsoft.com/office/drawing/2014/main" id="{22BC44A2-9381-4E4C-82AD-8FED42FA357B}"/>
                </a:ext>
              </a:extLst>
            </p:cNvPr>
            <p:cNvSpPr/>
            <p:nvPr/>
          </p:nvSpPr>
          <p:spPr>
            <a:xfrm>
              <a:off x="1870900" y="1991050"/>
              <a:ext cx="196825" cy="245450"/>
            </a:xfrm>
            <a:custGeom>
              <a:avLst/>
              <a:gdLst/>
              <a:ahLst/>
              <a:cxnLst/>
              <a:rect l="l" t="t" r="r" b="b"/>
              <a:pathLst>
                <a:path w="7873" h="9818" extrusionOk="0">
                  <a:moveTo>
                    <a:pt x="3136" y="1"/>
                  </a:moveTo>
                  <a:cubicBezTo>
                    <a:pt x="2936" y="2369"/>
                    <a:pt x="2035" y="4638"/>
                    <a:pt x="0" y="6005"/>
                  </a:cubicBezTo>
                  <a:cubicBezTo>
                    <a:pt x="667" y="7273"/>
                    <a:pt x="1835" y="8207"/>
                    <a:pt x="3069" y="8941"/>
                  </a:cubicBezTo>
                  <a:cubicBezTo>
                    <a:pt x="3676" y="9282"/>
                    <a:pt x="4800" y="9818"/>
                    <a:pt x="5664" y="9818"/>
                  </a:cubicBezTo>
                  <a:cubicBezTo>
                    <a:pt x="6319" y="9818"/>
                    <a:pt x="6824" y="9509"/>
                    <a:pt x="6838" y="8574"/>
                  </a:cubicBezTo>
                  <a:cubicBezTo>
                    <a:pt x="6872" y="7873"/>
                    <a:pt x="6571" y="7239"/>
                    <a:pt x="6638" y="6506"/>
                  </a:cubicBezTo>
                  <a:cubicBezTo>
                    <a:pt x="6705" y="5905"/>
                    <a:pt x="6838" y="5271"/>
                    <a:pt x="7038" y="4671"/>
                  </a:cubicBezTo>
                  <a:cubicBezTo>
                    <a:pt x="7239" y="4004"/>
                    <a:pt x="7539" y="3370"/>
                    <a:pt x="7872" y="2803"/>
                  </a:cubicBezTo>
                  <a:cubicBezTo>
                    <a:pt x="6805" y="2770"/>
                    <a:pt x="5771" y="2403"/>
                    <a:pt x="4904" y="1769"/>
                  </a:cubicBezTo>
                  <a:cubicBezTo>
                    <a:pt x="4470" y="1469"/>
                    <a:pt x="4070" y="1102"/>
                    <a:pt x="3703" y="735"/>
                  </a:cubicBezTo>
                  <a:cubicBezTo>
                    <a:pt x="3569" y="568"/>
                    <a:pt x="3369" y="234"/>
                    <a:pt x="31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775;p77">
              <a:extLst>
                <a:ext uri="{FF2B5EF4-FFF2-40B4-BE49-F238E27FC236}">
                  <a16:creationId xmlns:a16="http://schemas.microsoft.com/office/drawing/2014/main" id="{1B84288C-4481-4FD7-A8A2-ABED2A31C66E}"/>
                </a:ext>
              </a:extLst>
            </p:cNvPr>
            <p:cNvSpPr/>
            <p:nvPr/>
          </p:nvSpPr>
          <p:spPr>
            <a:xfrm>
              <a:off x="1481450" y="2138675"/>
              <a:ext cx="394475" cy="774725"/>
            </a:xfrm>
            <a:custGeom>
              <a:avLst/>
              <a:gdLst/>
              <a:ahLst/>
              <a:cxnLst/>
              <a:rect l="l" t="t" r="r" b="b"/>
              <a:pathLst>
                <a:path w="15779" h="30989" extrusionOk="0">
                  <a:moveTo>
                    <a:pt x="14377" y="0"/>
                  </a:moveTo>
                  <a:lnTo>
                    <a:pt x="14377" y="0"/>
                  </a:lnTo>
                  <a:cubicBezTo>
                    <a:pt x="11042" y="501"/>
                    <a:pt x="8506" y="2102"/>
                    <a:pt x="6572" y="4303"/>
                  </a:cubicBezTo>
                  <a:cubicBezTo>
                    <a:pt x="4670" y="6471"/>
                    <a:pt x="3903" y="9407"/>
                    <a:pt x="3236" y="12142"/>
                  </a:cubicBezTo>
                  <a:cubicBezTo>
                    <a:pt x="2402" y="15645"/>
                    <a:pt x="1568" y="19181"/>
                    <a:pt x="734" y="22716"/>
                  </a:cubicBezTo>
                  <a:cubicBezTo>
                    <a:pt x="467" y="23951"/>
                    <a:pt x="0" y="25618"/>
                    <a:pt x="267" y="26886"/>
                  </a:cubicBezTo>
                  <a:cubicBezTo>
                    <a:pt x="567" y="28220"/>
                    <a:pt x="1535" y="29488"/>
                    <a:pt x="2736" y="30188"/>
                  </a:cubicBezTo>
                  <a:cubicBezTo>
                    <a:pt x="3520" y="30676"/>
                    <a:pt x="4588" y="30989"/>
                    <a:pt x="5614" y="30989"/>
                  </a:cubicBezTo>
                  <a:cubicBezTo>
                    <a:pt x="6201" y="30989"/>
                    <a:pt x="6774" y="30886"/>
                    <a:pt x="7272" y="30655"/>
                  </a:cubicBezTo>
                  <a:cubicBezTo>
                    <a:pt x="8640" y="30022"/>
                    <a:pt x="10174" y="29388"/>
                    <a:pt x="11175" y="28187"/>
                  </a:cubicBezTo>
                  <a:cubicBezTo>
                    <a:pt x="11942" y="27286"/>
                    <a:pt x="12176" y="26052"/>
                    <a:pt x="12409" y="24885"/>
                  </a:cubicBezTo>
                  <a:cubicBezTo>
                    <a:pt x="12709" y="23250"/>
                    <a:pt x="13010" y="21649"/>
                    <a:pt x="13310" y="20014"/>
                  </a:cubicBezTo>
                  <a:cubicBezTo>
                    <a:pt x="14544" y="13410"/>
                    <a:pt x="15778" y="6572"/>
                    <a:pt x="1437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776;p77">
              <a:extLst>
                <a:ext uri="{FF2B5EF4-FFF2-40B4-BE49-F238E27FC236}">
                  <a16:creationId xmlns:a16="http://schemas.microsoft.com/office/drawing/2014/main" id="{33AF17DA-6EC9-4182-A530-99D121C24020}"/>
                </a:ext>
              </a:extLst>
            </p:cNvPr>
            <p:cNvSpPr/>
            <p:nvPr/>
          </p:nvSpPr>
          <p:spPr>
            <a:xfrm>
              <a:off x="1480600" y="2775225"/>
              <a:ext cx="813850" cy="194075"/>
            </a:xfrm>
            <a:custGeom>
              <a:avLst/>
              <a:gdLst/>
              <a:ahLst/>
              <a:cxnLst/>
              <a:rect l="l" t="t" r="r" b="b"/>
              <a:pathLst>
                <a:path w="32554" h="7763" extrusionOk="0">
                  <a:moveTo>
                    <a:pt x="7205" y="0"/>
                  </a:moveTo>
                  <a:cubicBezTo>
                    <a:pt x="5312" y="0"/>
                    <a:pt x="3430" y="358"/>
                    <a:pt x="1669" y="1057"/>
                  </a:cubicBezTo>
                  <a:cubicBezTo>
                    <a:pt x="1435" y="1157"/>
                    <a:pt x="1168" y="1257"/>
                    <a:pt x="968" y="1457"/>
                  </a:cubicBezTo>
                  <a:cubicBezTo>
                    <a:pt x="1" y="2525"/>
                    <a:pt x="1769" y="6061"/>
                    <a:pt x="2870" y="6761"/>
                  </a:cubicBezTo>
                  <a:cubicBezTo>
                    <a:pt x="4031" y="7541"/>
                    <a:pt x="5779" y="7763"/>
                    <a:pt x="7540" y="7763"/>
                  </a:cubicBezTo>
                  <a:cubicBezTo>
                    <a:pt x="9168" y="7763"/>
                    <a:pt x="10808" y="7574"/>
                    <a:pt x="12010" y="7462"/>
                  </a:cubicBezTo>
                  <a:cubicBezTo>
                    <a:pt x="16114" y="7137"/>
                    <a:pt x="20009" y="6917"/>
                    <a:pt x="24066" y="6917"/>
                  </a:cubicBezTo>
                  <a:cubicBezTo>
                    <a:pt x="24592" y="6917"/>
                    <a:pt x="25120" y="6920"/>
                    <a:pt x="25653" y="6928"/>
                  </a:cubicBezTo>
                  <a:cubicBezTo>
                    <a:pt x="26820" y="6928"/>
                    <a:pt x="27988" y="6961"/>
                    <a:pt x="29155" y="6961"/>
                  </a:cubicBezTo>
                  <a:cubicBezTo>
                    <a:pt x="29683" y="6973"/>
                    <a:pt x="30323" y="7051"/>
                    <a:pt x="30868" y="7051"/>
                  </a:cubicBezTo>
                  <a:cubicBezTo>
                    <a:pt x="31872" y="7051"/>
                    <a:pt x="32553" y="6787"/>
                    <a:pt x="31624" y="5360"/>
                  </a:cubicBezTo>
                  <a:cubicBezTo>
                    <a:pt x="30772" y="4083"/>
                    <a:pt x="29279" y="3224"/>
                    <a:pt x="27742" y="3224"/>
                  </a:cubicBezTo>
                  <a:cubicBezTo>
                    <a:pt x="27712" y="3224"/>
                    <a:pt x="27683" y="3225"/>
                    <a:pt x="27654" y="3225"/>
                  </a:cubicBezTo>
                  <a:cubicBezTo>
                    <a:pt x="26492" y="3225"/>
                    <a:pt x="25392" y="3694"/>
                    <a:pt x="24264" y="3694"/>
                  </a:cubicBezTo>
                  <a:cubicBezTo>
                    <a:pt x="24227" y="3694"/>
                    <a:pt x="24189" y="3693"/>
                    <a:pt x="24152" y="3692"/>
                  </a:cubicBezTo>
                  <a:cubicBezTo>
                    <a:pt x="23451" y="3692"/>
                    <a:pt x="22784" y="3526"/>
                    <a:pt x="22117" y="3359"/>
                  </a:cubicBezTo>
                  <a:cubicBezTo>
                    <a:pt x="19782" y="2725"/>
                    <a:pt x="17447" y="2325"/>
                    <a:pt x="15145" y="1624"/>
                  </a:cubicBezTo>
                  <a:cubicBezTo>
                    <a:pt x="13711" y="1191"/>
                    <a:pt x="12243" y="724"/>
                    <a:pt x="10775" y="390"/>
                  </a:cubicBezTo>
                  <a:cubicBezTo>
                    <a:pt x="10142" y="257"/>
                    <a:pt x="9508" y="156"/>
                    <a:pt x="8841" y="90"/>
                  </a:cubicBezTo>
                  <a:cubicBezTo>
                    <a:pt x="8296" y="30"/>
                    <a:pt x="7750" y="0"/>
                    <a:pt x="72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777;p77">
              <a:extLst>
                <a:ext uri="{FF2B5EF4-FFF2-40B4-BE49-F238E27FC236}">
                  <a16:creationId xmlns:a16="http://schemas.microsoft.com/office/drawing/2014/main" id="{2FE9C16A-0EF8-465B-ABC2-CF51C5413AD6}"/>
                </a:ext>
              </a:extLst>
            </p:cNvPr>
            <p:cNvSpPr/>
            <p:nvPr/>
          </p:nvSpPr>
          <p:spPr>
            <a:xfrm>
              <a:off x="2590575" y="2829150"/>
              <a:ext cx="2525" cy="25"/>
            </a:xfrm>
            <a:custGeom>
              <a:avLst/>
              <a:gdLst/>
              <a:ahLst/>
              <a:cxnLst/>
              <a:rect l="l" t="t" r="r" b="b"/>
              <a:pathLst>
                <a:path w="101" h="1" extrusionOk="0">
                  <a:moveTo>
                    <a:pt x="100" y="1"/>
                  </a:moveTo>
                  <a:lnTo>
                    <a:pt x="0"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778;p77">
              <a:extLst>
                <a:ext uri="{FF2B5EF4-FFF2-40B4-BE49-F238E27FC236}">
                  <a16:creationId xmlns:a16="http://schemas.microsoft.com/office/drawing/2014/main" id="{CD71D8C1-F56D-44B0-9570-3EC305DD5B78}"/>
                </a:ext>
              </a:extLst>
            </p:cNvPr>
            <p:cNvSpPr/>
            <p:nvPr/>
          </p:nvSpPr>
          <p:spPr>
            <a:xfrm>
              <a:off x="1939275" y="3073500"/>
              <a:ext cx="793925" cy="35875"/>
            </a:xfrm>
            <a:custGeom>
              <a:avLst/>
              <a:gdLst/>
              <a:ahLst/>
              <a:cxnLst/>
              <a:rect l="l" t="t" r="r" b="b"/>
              <a:pathLst>
                <a:path w="31757" h="1435" extrusionOk="0">
                  <a:moveTo>
                    <a:pt x="501" y="1"/>
                  </a:moveTo>
                  <a:cubicBezTo>
                    <a:pt x="234" y="1"/>
                    <a:pt x="0" y="234"/>
                    <a:pt x="0" y="501"/>
                  </a:cubicBezTo>
                  <a:lnTo>
                    <a:pt x="0" y="935"/>
                  </a:lnTo>
                  <a:cubicBezTo>
                    <a:pt x="0" y="1201"/>
                    <a:pt x="234" y="1435"/>
                    <a:pt x="501" y="1435"/>
                  </a:cubicBezTo>
                  <a:lnTo>
                    <a:pt x="31256" y="1435"/>
                  </a:lnTo>
                  <a:cubicBezTo>
                    <a:pt x="31556" y="1435"/>
                    <a:pt x="31756" y="1201"/>
                    <a:pt x="31756" y="935"/>
                  </a:cubicBezTo>
                  <a:lnTo>
                    <a:pt x="31756" y="501"/>
                  </a:lnTo>
                  <a:cubicBezTo>
                    <a:pt x="31756" y="234"/>
                    <a:pt x="31556" y="1"/>
                    <a:pt x="312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779;p77">
              <a:extLst>
                <a:ext uri="{FF2B5EF4-FFF2-40B4-BE49-F238E27FC236}">
                  <a16:creationId xmlns:a16="http://schemas.microsoft.com/office/drawing/2014/main" id="{0788CC69-84EB-49DF-A749-F5D3E4952647}"/>
                </a:ext>
              </a:extLst>
            </p:cNvPr>
            <p:cNvSpPr/>
            <p:nvPr/>
          </p:nvSpPr>
          <p:spPr>
            <a:xfrm>
              <a:off x="2135250" y="2695725"/>
              <a:ext cx="738875" cy="413650"/>
            </a:xfrm>
            <a:custGeom>
              <a:avLst/>
              <a:gdLst/>
              <a:ahLst/>
              <a:cxnLst/>
              <a:rect l="l" t="t" r="r" b="b"/>
              <a:pathLst>
                <a:path w="29555" h="16546" extrusionOk="0">
                  <a:moveTo>
                    <a:pt x="3436" y="1"/>
                  </a:moveTo>
                  <a:cubicBezTo>
                    <a:pt x="2902" y="1"/>
                    <a:pt x="2435" y="401"/>
                    <a:pt x="2369" y="968"/>
                  </a:cubicBezTo>
                  <a:lnTo>
                    <a:pt x="0" y="16546"/>
                  </a:lnTo>
                  <a:lnTo>
                    <a:pt x="27153" y="16546"/>
                  </a:lnTo>
                  <a:lnTo>
                    <a:pt x="29455" y="1235"/>
                  </a:lnTo>
                  <a:cubicBezTo>
                    <a:pt x="29555" y="601"/>
                    <a:pt x="29054" y="1"/>
                    <a:pt x="284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780;p77">
              <a:extLst>
                <a:ext uri="{FF2B5EF4-FFF2-40B4-BE49-F238E27FC236}">
                  <a16:creationId xmlns:a16="http://schemas.microsoft.com/office/drawing/2014/main" id="{E7499AF6-F7C6-4C45-8254-2CE9D117537E}"/>
                </a:ext>
              </a:extLst>
            </p:cNvPr>
            <p:cNvSpPr/>
            <p:nvPr/>
          </p:nvSpPr>
          <p:spPr>
            <a:xfrm>
              <a:off x="1962625" y="1736700"/>
              <a:ext cx="20875" cy="80925"/>
            </a:xfrm>
            <a:custGeom>
              <a:avLst/>
              <a:gdLst/>
              <a:ahLst/>
              <a:cxnLst/>
              <a:rect l="l" t="t" r="r" b="b"/>
              <a:pathLst>
                <a:path w="835" h="3237" fill="none" extrusionOk="0">
                  <a:moveTo>
                    <a:pt x="834" y="1"/>
                  </a:moveTo>
                  <a:cubicBezTo>
                    <a:pt x="134" y="902"/>
                    <a:pt x="0" y="2203"/>
                    <a:pt x="467" y="3237"/>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781;p77">
              <a:extLst>
                <a:ext uri="{FF2B5EF4-FFF2-40B4-BE49-F238E27FC236}">
                  <a16:creationId xmlns:a16="http://schemas.microsoft.com/office/drawing/2014/main" id="{E4B07C5A-4E58-463E-8F09-23AEB8D0DFF3}"/>
                </a:ext>
              </a:extLst>
            </p:cNvPr>
            <p:cNvSpPr/>
            <p:nvPr/>
          </p:nvSpPr>
          <p:spPr>
            <a:xfrm>
              <a:off x="1922600" y="1776750"/>
              <a:ext cx="45050" cy="15850"/>
            </a:xfrm>
            <a:custGeom>
              <a:avLst/>
              <a:gdLst/>
              <a:ahLst/>
              <a:cxnLst/>
              <a:rect l="l" t="t" r="r" b="b"/>
              <a:pathLst>
                <a:path w="1802" h="634" fill="none" extrusionOk="0">
                  <a:moveTo>
                    <a:pt x="0" y="367"/>
                  </a:moveTo>
                  <a:cubicBezTo>
                    <a:pt x="567" y="0"/>
                    <a:pt x="1368" y="134"/>
                    <a:pt x="1802" y="634"/>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782;p77">
              <a:extLst>
                <a:ext uri="{FF2B5EF4-FFF2-40B4-BE49-F238E27FC236}">
                  <a16:creationId xmlns:a16="http://schemas.microsoft.com/office/drawing/2014/main" id="{9828449E-139D-4968-8164-803310C995EC}"/>
                </a:ext>
              </a:extLst>
            </p:cNvPr>
            <p:cNvSpPr/>
            <p:nvPr/>
          </p:nvSpPr>
          <p:spPr>
            <a:xfrm>
              <a:off x="2150250" y="1963550"/>
              <a:ext cx="20050" cy="19200"/>
            </a:xfrm>
            <a:custGeom>
              <a:avLst/>
              <a:gdLst/>
              <a:ahLst/>
              <a:cxnLst/>
              <a:rect l="l" t="t" r="r" b="b"/>
              <a:pathLst>
                <a:path w="802" h="768" extrusionOk="0">
                  <a:moveTo>
                    <a:pt x="401" y="0"/>
                  </a:moveTo>
                  <a:cubicBezTo>
                    <a:pt x="201" y="0"/>
                    <a:pt x="1" y="167"/>
                    <a:pt x="1" y="400"/>
                  </a:cubicBezTo>
                  <a:cubicBezTo>
                    <a:pt x="1" y="601"/>
                    <a:pt x="201" y="767"/>
                    <a:pt x="401" y="767"/>
                  </a:cubicBezTo>
                  <a:cubicBezTo>
                    <a:pt x="635" y="767"/>
                    <a:pt x="801" y="601"/>
                    <a:pt x="801" y="400"/>
                  </a:cubicBezTo>
                  <a:cubicBezTo>
                    <a:pt x="801" y="167"/>
                    <a:pt x="635" y="0"/>
                    <a:pt x="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783;p77">
              <a:extLst>
                <a:ext uri="{FF2B5EF4-FFF2-40B4-BE49-F238E27FC236}">
                  <a16:creationId xmlns:a16="http://schemas.microsoft.com/office/drawing/2014/main" id="{F06AB456-A5C4-4CB3-B28A-328021D56EFD}"/>
                </a:ext>
              </a:extLst>
            </p:cNvPr>
            <p:cNvSpPr/>
            <p:nvPr/>
          </p:nvSpPr>
          <p:spPr>
            <a:xfrm>
              <a:off x="1938450" y="1908500"/>
              <a:ext cx="72575" cy="72575"/>
            </a:xfrm>
            <a:custGeom>
              <a:avLst/>
              <a:gdLst/>
              <a:ahLst/>
              <a:cxnLst/>
              <a:rect l="l" t="t" r="r" b="b"/>
              <a:pathLst>
                <a:path w="2903" h="2903" extrusionOk="0">
                  <a:moveTo>
                    <a:pt x="1434" y="1"/>
                  </a:moveTo>
                  <a:cubicBezTo>
                    <a:pt x="634" y="1"/>
                    <a:pt x="0" y="668"/>
                    <a:pt x="0" y="1468"/>
                  </a:cubicBezTo>
                  <a:cubicBezTo>
                    <a:pt x="0" y="2269"/>
                    <a:pt x="634" y="2903"/>
                    <a:pt x="1434" y="2903"/>
                  </a:cubicBezTo>
                  <a:cubicBezTo>
                    <a:pt x="2235" y="2903"/>
                    <a:pt x="2902" y="2269"/>
                    <a:pt x="2902" y="1468"/>
                  </a:cubicBezTo>
                  <a:cubicBezTo>
                    <a:pt x="2902" y="668"/>
                    <a:pt x="2235" y="1"/>
                    <a:pt x="14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784;p77">
              <a:extLst>
                <a:ext uri="{FF2B5EF4-FFF2-40B4-BE49-F238E27FC236}">
                  <a16:creationId xmlns:a16="http://schemas.microsoft.com/office/drawing/2014/main" id="{A1D58FC5-C655-49FC-8976-85466588E72B}"/>
                </a:ext>
              </a:extLst>
            </p:cNvPr>
            <p:cNvSpPr/>
            <p:nvPr/>
          </p:nvSpPr>
          <p:spPr>
            <a:xfrm>
              <a:off x="1940950" y="1832275"/>
              <a:ext cx="248525" cy="265300"/>
            </a:xfrm>
            <a:custGeom>
              <a:avLst/>
              <a:gdLst/>
              <a:ahLst/>
              <a:cxnLst/>
              <a:rect l="l" t="t" r="r" b="b"/>
              <a:pathLst>
                <a:path w="9941" h="10612" extrusionOk="0">
                  <a:moveTo>
                    <a:pt x="4513" y="0"/>
                  </a:moveTo>
                  <a:cubicBezTo>
                    <a:pt x="4319" y="0"/>
                    <a:pt x="4117" y="15"/>
                    <a:pt x="3903" y="47"/>
                  </a:cubicBezTo>
                  <a:cubicBezTo>
                    <a:pt x="2936" y="248"/>
                    <a:pt x="1968" y="715"/>
                    <a:pt x="1368" y="1515"/>
                  </a:cubicBezTo>
                  <a:cubicBezTo>
                    <a:pt x="1201" y="1715"/>
                    <a:pt x="1068" y="1949"/>
                    <a:pt x="901" y="2149"/>
                  </a:cubicBezTo>
                  <a:cubicBezTo>
                    <a:pt x="567" y="2916"/>
                    <a:pt x="234" y="3717"/>
                    <a:pt x="0" y="4551"/>
                  </a:cubicBezTo>
                  <a:cubicBezTo>
                    <a:pt x="0" y="4551"/>
                    <a:pt x="0" y="4584"/>
                    <a:pt x="0" y="4584"/>
                  </a:cubicBezTo>
                  <a:cubicBezTo>
                    <a:pt x="67" y="6185"/>
                    <a:pt x="601" y="7653"/>
                    <a:pt x="1468" y="8854"/>
                  </a:cubicBezTo>
                  <a:cubicBezTo>
                    <a:pt x="2223" y="9910"/>
                    <a:pt x="3442" y="10612"/>
                    <a:pt x="4730" y="10612"/>
                  </a:cubicBezTo>
                  <a:cubicBezTo>
                    <a:pt x="4865" y="10612"/>
                    <a:pt x="5001" y="10604"/>
                    <a:pt x="5137" y="10588"/>
                  </a:cubicBezTo>
                  <a:cubicBezTo>
                    <a:pt x="5904" y="10488"/>
                    <a:pt x="6638" y="10155"/>
                    <a:pt x="7239" y="9521"/>
                  </a:cubicBezTo>
                  <a:cubicBezTo>
                    <a:pt x="7872" y="8854"/>
                    <a:pt x="8306" y="8020"/>
                    <a:pt x="8640" y="7186"/>
                  </a:cubicBezTo>
                  <a:cubicBezTo>
                    <a:pt x="9207" y="5918"/>
                    <a:pt x="9941" y="2449"/>
                    <a:pt x="9607" y="1115"/>
                  </a:cubicBezTo>
                  <a:cubicBezTo>
                    <a:pt x="9488" y="624"/>
                    <a:pt x="9210" y="497"/>
                    <a:pt x="8844" y="497"/>
                  </a:cubicBezTo>
                  <a:cubicBezTo>
                    <a:pt x="8451" y="497"/>
                    <a:pt x="7956" y="643"/>
                    <a:pt x="7443" y="643"/>
                  </a:cubicBezTo>
                  <a:cubicBezTo>
                    <a:pt x="7231" y="643"/>
                    <a:pt x="7017" y="618"/>
                    <a:pt x="6805" y="548"/>
                  </a:cubicBezTo>
                  <a:cubicBezTo>
                    <a:pt x="5972" y="252"/>
                    <a:pt x="5313" y="0"/>
                    <a:pt x="4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785;p77">
              <a:extLst>
                <a:ext uri="{FF2B5EF4-FFF2-40B4-BE49-F238E27FC236}">
                  <a16:creationId xmlns:a16="http://schemas.microsoft.com/office/drawing/2014/main" id="{BB2E6215-1780-40E0-AB7A-40283B4DFA09}"/>
                </a:ext>
              </a:extLst>
            </p:cNvPr>
            <p:cNvSpPr/>
            <p:nvPr/>
          </p:nvSpPr>
          <p:spPr>
            <a:xfrm>
              <a:off x="1899250" y="1722375"/>
              <a:ext cx="356100" cy="281225"/>
            </a:xfrm>
            <a:custGeom>
              <a:avLst/>
              <a:gdLst/>
              <a:ahLst/>
              <a:cxnLst/>
              <a:rect l="l" t="t" r="r" b="b"/>
              <a:pathLst>
                <a:path w="14244" h="11249" extrusionOk="0">
                  <a:moveTo>
                    <a:pt x="6802" y="1"/>
                  </a:moveTo>
                  <a:cubicBezTo>
                    <a:pt x="6602" y="1"/>
                    <a:pt x="6402" y="14"/>
                    <a:pt x="6205" y="40"/>
                  </a:cubicBezTo>
                  <a:cubicBezTo>
                    <a:pt x="5404" y="107"/>
                    <a:pt x="4637" y="441"/>
                    <a:pt x="4003" y="908"/>
                  </a:cubicBezTo>
                  <a:cubicBezTo>
                    <a:pt x="3703" y="1141"/>
                    <a:pt x="3403" y="1408"/>
                    <a:pt x="3169" y="1741"/>
                  </a:cubicBezTo>
                  <a:cubicBezTo>
                    <a:pt x="3070" y="1874"/>
                    <a:pt x="2643" y="2694"/>
                    <a:pt x="2798" y="2838"/>
                  </a:cubicBezTo>
                  <a:lnTo>
                    <a:pt x="2798" y="2838"/>
                  </a:lnTo>
                  <a:cubicBezTo>
                    <a:pt x="2665" y="2724"/>
                    <a:pt x="2492" y="2675"/>
                    <a:pt x="2310" y="2675"/>
                  </a:cubicBezTo>
                  <a:cubicBezTo>
                    <a:pt x="2127" y="2675"/>
                    <a:pt x="1935" y="2726"/>
                    <a:pt x="1768" y="2809"/>
                  </a:cubicBezTo>
                  <a:cubicBezTo>
                    <a:pt x="1468" y="3009"/>
                    <a:pt x="1234" y="3309"/>
                    <a:pt x="1034" y="3643"/>
                  </a:cubicBezTo>
                  <a:cubicBezTo>
                    <a:pt x="267" y="5010"/>
                    <a:pt x="0" y="6645"/>
                    <a:pt x="234" y="8179"/>
                  </a:cubicBezTo>
                  <a:cubicBezTo>
                    <a:pt x="334" y="8880"/>
                    <a:pt x="601" y="9480"/>
                    <a:pt x="834" y="10114"/>
                  </a:cubicBezTo>
                  <a:cubicBezTo>
                    <a:pt x="1068" y="10648"/>
                    <a:pt x="1401" y="11248"/>
                    <a:pt x="2035" y="11248"/>
                  </a:cubicBezTo>
                  <a:cubicBezTo>
                    <a:pt x="2045" y="11249"/>
                    <a:pt x="2054" y="11249"/>
                    <a:pt x="2063" y="11249"/>
                  </a:cubicBezTo>
                  <a:cubicBezTo>
                    <a:pt x="2900" y="11249"/>
                    <a:pt x="2805" y="9772"/>
                    <a:pt x="3069" y="9013"/>
                  </a:cubicBezTo>
                  <a:cubicBezTo>
                    <a:pt x="3169" y="8713"/>
                    <a:pt x="3136" y="8346"/>
                    <a:pt x="3503" y="8246"/>
                  </a:cubicBezTo>
                  <a:cubicBezTo>
                    <a:pt x="3521" y="8243"/>
                    <a:pt x="3539" y="8241"/>
                    <a:pt x="3558" y="8241"/>
                  </a:cubicBezTo>
                  <a:cubicBezTo>
                    <a:pt x="3807" y="8241"/>
                    <a:pt x="4132" y="8510"/>
                    <a:pt x="4404" y="8510"/>
                  </a:cubicBezTo>
                  <a:cubicBezTo>
                    <a:pt x="4531" y="8510"/>
                    <a:pt x="4646" y="8451"/>
                    <a:pt x="4737" y="8279"/>
                  </a:cubicBezTo>
                  <a:cubicBezTo>
                    <a:pt x="4837" y="8079"/>
                    <a:pt x="4770" y="7846"/>
                    <a:pt x="4737" y="7612"/>
                  </a:cubicBezTo>
                  <a:cubicBezTo>
                    <a:pt x="4704" y="7412"/>
                    <a:pt x="4670" y="7145"/>
                    <a:pt x="4770" y="6979"/>
                  </a:cubicBezTo>
                  <a:cubicBezTo>
                    <a:pt x="4787" y="6962"/>
                    <a:pt x="4904" y="6962"/>
                    <a:pt x="5025" y="6962"/>
                  </a:cubicBezTo>
                  <a:cubicBezTo>
                    <a:pt x="5146" y="6962"/>
                    <a:pt x="5271" y="6962"/>
                    <a:pt x="5304" y="6945"/>
                  </a:cubicBezTo>
                  <a:cubicBezTo>
                    <a:pt x="5471" y="6912"/>
                    <a:pt x="5538" y="6812"/>
                    <a:pt x="5538" y="6678"/>
                  </a:cubicBezTo>
                  <a:cubicBezTo>
                    <a:pt x="5571" y="6645"/>
                    <a:pt x="5571" y="6578"/>
                    <a:pt x="5571" y="6512"/>
                  </a:cubicBezTo>
                  <a:cubicBezTo>
                    <a:pt x="5704" y="6011"/>
                    <a:pt x="5804" y="5511"/>
                    <a:pt x="5904" y="4977"/>
                  </a:cubicBezTo>
                  <a:cubicBezTo>
                    <a:pt x="7172" y="5944"/>
                    <a:pt x="8573" y="7312"/>
                    <a:pt x="10208" y="7846"/>
                  </a:cubicBezTo>
                  <a:cubicBezTo>
                    <a:pt x="10528" y="7955"/>
                    <a:pt x="10856" y="8007"/>
                    <a:pt x="11182" y="8007"/>
                  </a:cubicBezTo>
                  <a:cubicBezTo>
                    <a:pt x="12144" y="8007"/>
                    <a:pt x="13078" y="7551"/>
                    <a:pt x="13677" y="6778"/>
                  </a:cubicBezTo>
                  <a:cubicBezTo>
                    <a:pt x="13810" y="6578"/>
                    <a:pt x="13910" y="6378"/>
                    <a:pt x="14010" y="6178"/>
                  </a:cubicBezTo>
                  <a:cubicBezTo>
                    <a:pt x="14077" y="6078"/>
                    <a:pt x="14210" y="5678"/>
                    <a:pt x="14244" y="5644"/>
                  </a:cubicBezTo>
                  <a:lnTo>
                    <a:pt x="14244" y="5644"/>
                  </a:lnTo>
                  <a:cubicBezTo>
                    <a:pt x="14107" y="5739"/>
                    <a:pt x="13950" y="5781"/>
                    <a:pt x="13788" y="5781"/>
                  </a:cubicBezTo>
                  <a:cubicBezTo>
                    <a:pt x="13437" y="5781"/>
                    <a:pt x="13061" y="5585"/>
                    <a:pt x="12809" y="5311"/>
                  </a:cubicBezTo>
                  <a:cubicBezTo>
                    <a:pt x="12442" y="4910"/>
                    <a:pt x="12276" y="4377"/>
                    <a:pt x="12076" y="3876"/>
                  </a:cubicBezTo>
                  <a:cubicBezTo>
                    <a:pt x="11609" y="2709"/>
                    <a:pt x="10808" y="1675"/>
                    <a:pt x="9774" y="974"/>
                  </a:cubicBezTo>
                  <a:cubicBezTo>
                    <a:pt x="8906" y="358"/>
                    <a:pt x="7849" y="1"/>
                    <a:pt x="6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814;p77">
            <a:extLst>
              <a:ext uri="{FF2B5EF4-FFF2-40B4-BE49-F238E27FC236}">
                <a16:creationId xmlns:a16="http://schemas.microsoft.com/office/drawing/2014/main" id="{AF57C3FB-360D-40C5-B14B-D2B2D9E537BF}"/>
              </a:ext>
            </a:extLst>
          </p:cNvPr>
          <p:cNvGrpSpPr/>
          <p:nvPr/>
        </p:nvGrpSpPr>
        <p:grpSpPr>
          <a:xfrm>
            <a:off x="2449928" y="1783116"/>
            <a:ext cx="2055684" cy="2880682"/>
            <a:chOff x="5064074" y="1392646"/>
            <a:chExt cx="2327646" cy="3261789"/>
          </a:xfrm>
        </p:grpSpPr>
        <p:sp>
          <p:nvSpPr>
            <p:cNvPr id="131" name="Google Shape;1815;p77">
              <a:extLst>
                <a:ext uri="{FF2B5EF4-FFF2-40B4-BE49-F238E27FC236}">
                  <a16:creationId xmlns:a16="http://schemas.microsoft.com/office/drawing/2014/main" id="{32914755-6DB8-4439-9F16-345599ED9911}"/>
                </a:ext>
              </a:extLst>
            </p:cNvPr>
            <p:cNvSpPr/>
            <p:nvPr/>
          </p:nvSpPr>
          <p:spPr>
            <a:xfrm>
              <a:off x="5868670" y="2182298"/>
              <a:ext cx="765963" cy="1063954"/>
            </a:xfrm>
            <a:custGeom>
              <a:avLst/>
              <a:gdLst/>
              <a:ahLst/>
              <a:cxnLst/>
              <a:rect l="l" t="t" r="r" b="b"/>
              <a:pathLst>
                <a:path w="28907" h="40153" extrusionOk="0">
                  <a:moveTo>
                    <a:pt x="17739" y="21703"/>
                  </a:moveTo>
                  <a:cubicBezTo>
                    <a:pt x="17727" y="21727"/>
                    <a:pt x="17709" y="21756"/>
                    <a:pt x="17687" y="21789"/>
                  </a:cubicBezTo>
                  <a:lnTo>
                    <a:pt x="17687" y="21789"/>
                  </a:lnTo>
                  <a:cubicBezTo>
                    <a:pt x="17689" y="21780"/>
                    <a:pt x="17691" y="21771"/>
                    <a:pt x="17691" y="21764"/>
                  </a:cubicBezTo>
                  <a:cubicBezTo>
                    <a:pt x="17721" y="21733"/>
                    <a:pt x="17721" y="21733"/>
                    <a:pt x="17721" y="21703"/>
                  </a:cubicBezTo>
                  <a:close/>
                  <a:moveTo>
                    <a:pt x="28056" y="0"/>
                  </a:moveTo>
                  <a:lnTo>
                    <a:pt x="18147" y="2219"/>
                  </a:lnTo>
                  <a:lnTo>
                    <a:pt x="18177" y="2402"/>
                  </a:lnTo>
                  <a:lnTo>
                    <a:pt x="18238" y="2706"/>
                  </a:lnTo>
                  <a:cubicBezTo>
                    <a:pt x="18268" y="2918"/>
                    <a:pt x="18299" y="3101"/>
                    <a:pt x="18329" y="3314"/>
                  </a:cubicBezTo>
                  <a:cubicBezTo>
                    <a:pt x="18390" y="3739"/>
                    <a:pt x="18451" y="4165"/>
                    <a:pt x="18512" y="4590"/>
                  </a:cubicBezTo>
                  <a:cubicBezTo>
                    <a:pt x="18633" y="5472"/>
                    <a:pt x="18694" y="6353"/>
                    <a:pt x="18755" y="7235"/>
                  </a:cubicBezTo>
                  <a:cubicBezTo>
                    <a:pt x="18816" y="8116"/>
                    <a:pt x="18846" y="9028"/>
                    <a:pt x="18876" y="9909"/>
                  </a:cubicBezTo>
                  <a:cubicBezTo>
                    <a:pt x="18876" y="10791"/>
                    <a:pt x="18876" y="11703"/>
                    <a:pt x="18846" y="12584"/>
                  </a:cubicBezTo>
                  <a:cubicBezTo>
                    <a:pt x="18816" y="13466"/>
                    <a:pt x="18755" y="14378"/>
                    <a:pt x="18694" y="15259"/>
                  </a:cubicBezTo>
                  <a:cubicBezTo>
                    <a:pt x="18603" y="16140"/>
                    <a:pt x="18512" y="17022"/>
                    <a:pt x="18360" y="17903"/>
                  </a:cubicBezTo>
                  <a:cubicBezTo>
                    <a:pt x="18360" y="18116"/>
                    <a:pt x="18299" y="18329"/>
                    <a:pt x="18268" y="18572"/>
                  </a:cubicBezTo>
                  <a:cubicBezTo>
                    <a:pt x="18238" y="18785"/>
                    <a:pt x="18208" y="18998"/>
                    <a:pt x="18177" y="19210"/>
                  </a:cubicBezTo>
                  <a:cubicBezTo>
                    <a:pt x="18086" y="19666"/>
                    <a:pt x="18025" y="20092"/>
                    <a:pt x="17934" y="20517"/>
                  </a:cubicBezTo>
                  <a:cubicBezTo>
                    <a:pt x="17873" y="20730"/>
                    <a:pt x="17843" y="20973"/>
                    <a:pt x="17782" y="21186"/>
                  </a:cubicBezTo>
                  <a:lnTo>
                    <a:pt x="17630" y="21824"/>
                  </a:lnTo>
                  <a:lnTo>
                    <a:pt x="17618" y="21885"/>
                  </a:lnTo>
                  <a:lnTo>
                    <a:pt x="17618" y="21885"/>
                  </a:lnTo>
                  <a:cubicBezTo>
                    <a:pt x="17555" y="21970"/>
                    <a:pt x="17474" y="22073"/>
                    <a:pt x="17387" y="22189"/>
                  </a:cubicBezTo>
                  <a:cubicBezTo>
                    <a:pt x="17174" y="22402"/>
                    <a:pt x="16901" y="22645"/>
                    <a:pt x="16627" y="22919"/>
                  </a:cubicBezTo>
                  <a:cubicBezTo>
                    <a:pt x="16050" y="23405"/>
                    <a:pt x="15350" y="23952"/>
                    <a:pt x="14651" y="24469"/>
                  </a:cubicBezTo>
                  <a:cubicBezTo>
                    <a:pt x="13922" y="24986"/>
                    <a:pt x="13162" y="25472"/>
                    <a:pt x="12402" y="25989"/>
                  </a:cubicBezTo>
                  <a:cubicBezTo>
                    <a:pt x="11612" y="26475"/>
                    <a:pt x="10821" y="26961"/>
                    <a:pt x="10031" y="27448"/>
                  </a:cubicBezTo>
                  <a:cubicBezTo>
                    <a:pt x="8420" y="28420"/>
                    <a:pt x="6748" y="29363"/>
                    <a:pt x="5077" y="30274"/>
                  </a:cubicBezTo>
                  <a:cubicBezTo>
                    <a:pt x="4226" y="30761"/>
                    <a:pt x="3375" y="31186"/>
                    <a:pt x="2523" y="31642"/>
                  </a:cubicBezTo>
                  <a:lnTo>
                    <a:pt x="1277" y="32311"/>
                  </a:lnTo>
                  <a:lnTo>
                    <a:pt x="639" y="32645"/>
                  </a:lnTo>
                  <a:lnTo>
                    <a:pt x="1" y="32949"/>
                  </a:lnTo>
                  <a:lnTo>
                    <a:pt x="3192" y="40153"/>
                  </a:lnTo>
                  <a:lnTo>
                    <a:pt x="3922" y="39879"/>
                  </a:lnTo>
                  <a:lnTo>
                    <a:pt x="4621" y="39575"/>
                  </a:lnTo>
                  <a:cubicBezTo>
                    <a:pt x="5107" y="39393"/>
                    <a:pt x="5563" y="39180"/>
                    <a:pt x="6019" y="38998"/>
                  </a:cubicBezTo>
                  <a:cubicBezTo>
                    <a:pt x="6961" y="38603"/>
                    <a:pt x="7873" y="38177"/>
                    <a:pt x="8785" y="37782"/>
                  </a:cubicBezTo>
                  <a:cubicBezTo>
                    <a:pt x="10639" y="36931"/>
                    <a:pt x="12463" y="36080"/>
                    <a:pt x="14287" y="35107"/>
                  </a:cubicBezTo>
                  <a:cubicBezTo>
                    <a:pt x="16110" y="34165"/>
                    <a:pt x="17934" y="33162"/>
                    <a:pt x="19758" y="32007"/>
                  </a:cubicBezTo>
                  <a:cubicBezTo>
                    <a:pt x="20670" y="31429"/>
                    <a:pt x="21582" y="30791"/>
                    <a:pt x="22524" y="30031"/>
                  </a:cubicBezTo>
                  <a:cubicBezTo>
                    <a:pt x="22980" y="29667"/>
                    <a:pt x="23466" y="29271"/>
                    <a:pt x="23952" y="28785"/>
                  </a:cubicBezTo>
                  <a:cubicBezTo>
                    <a:pt x="24196" y="28572"/>
                    <a:pt x="24439" y="28299"/>
                    <a:pt x="24682" y="28025"/>
                  </a:cubicBezTo>
                  <a:cubicBezTo>
                    <a:pt x="24955" y="27752"/>
                    <a:pt x="25199" y="27417"/>
                    <a:pt x="25472" y="27052"/>
                  </a:cubicBezTo>
                  <a:cubicBezTo>
                    <a:pt x="25533" y="26961"/>
                    <a:pt x="25594" y="26870"/>
                    <a:pt x="25685" y="26779"/>
                  </a:cubicBezTo>
                  <a:lnTo>
                    <a:pt x="25776" y="26597"/>
                  </a:lnTo>
                  <a:lnTo>
                    <a:pt x="25867" y="26445"/>
                  </a:lnTo>
                  <a:cubicBezTo>
                    <a:pt x="25898" y="26384"/>
                    <a:pt x="25959" y="26323"/>
                    <a:pt x="25989" y="26262"/>
                  </a:cubicBezTo>
                  <a:lnTo>
                    <a:pt x="26080" y="26080"/>
                  </a:lnTo>
                  <a:cubicBezTo>
                    <a:pt x="26141" y="25958"/>
                    <a:pt x="26202" y="25837"/>
                    <a:pt x="26293" y="25685"/>
                  </a:cubicBezTo>
                  <a:cubicBezTo>
                    <a:pt x="26354" y="25563"/>
                    <a:pt x="26414" y="25411"/>
                    <a:pt x="26475" y="25259"/>
                  </a:cubicBezTo>
                  <a:cubicBezTo>
                    <a:pt x="26536" y="25077"/>
                    <a:pt x="26597" y="24925"/>
                    <a:pt x="26658" y="24742"/>
                  </a:cubicBezTo>
                  <a:lnTo>
                    <a:pt x="26718" y="24530"/>
                  </a:lnTo>
                  <a:lnTo>
                    <a:pt x="26718" y="24438"/>
                  </a:lnTo>
                  <a:lnTo>
                    <a:pt x="26779" y="24256"/>
                  </a:lnTo>
                  <a:lnTo>
                    <a:pt x="27022" y="23466"/>
                  </a:lnTo>
                  <a:cubicBezTo>
                    <a:pt x="27083" y="23223"/>
                    <a:pt x="27144" y="22949"/>
                    <a:pt x="27205" y="22676"/>
                  </a:cubicBezTo>
                  <a:cubicBezTo>
                    <a:pt x="27357" y="22159"/>
                    <a:pt x="27478" y="21642"/>
                    <a:pt x="27600" y="21095"/>
                  </a:cubicBezTo>
                  <a:cubicBezTo>
                    <a:pt x="27661" y="20852"/>
                    <a:pt x="27722" y="20578"/>
                    <a:pt x="27752" y="20335"/>
                  </a:cubicBezTo>
                  <a:cubicBezTo>
                    <a:pt x="27813" y="20061"/>
                    <a:pt x="27873" y="19788"/>
                    <a:pt x="27934" y="19514"/>
                  </a:cubicBezTo>
                  <a:lnTo>
                    <a:pt x="28086" y="18724"/>
                  </a:lnTo>
                  <a:cubicBezTo>
                    <a:pt x="28117" y="18481"/>
                    <a:pt x="28147" y="18207"/>
                    <a:pt x="28208" y="17934"/>
                  </a:cubicBezTo>
                  <a:cubicBezTo>
                    <a:pt x="28299" y="17417"/>
                    <a:pt x="28360" y="16870"/>
                    <a:pt x="28421" y="16323"/>
                  </a:cubicBezTo>
                  <a:cubicBezTo>
                    <a:pt x="28573" y="15259"/>
                    <a:pt x="28664" y="14195"/>
                    <a:pt x="28755" y="13131"/>
                  </a:cubicBezTo>
                  <a:cubicBezTo>
                    <a:pt x="28816" y="12067"/>
                    <a:pt x="28877" y="10973"/>
                    <a:pt x="28877" y="9909"/>
                  </a:cubicBezTo>
                  <a:cubicBezTo>
                    <a:pt x="28907" y="8846"/>
                    <a:pt x="28877" y="7751"/>
                    <a:pt x="28846" y="6687"/>
                  </a:cubicBezTo>
                  <a:cubicBezTo>
                    <a:pt x="28785" y="5593"/>
                    <a:pt x="28694" y="4529"/>
                    <a:pt x="28573" y="3435"/>
                  </a:cubicBezTo>
                  <a:cubicBezTo>
                    <a:pt x="28512" y="2888"/>
                    <a:pt x="28451" y="2341"/>
                    <a:pt x="28360" y="1794"/>
                  </a:cubicBezTo>
                  <a:cubicBezTo>
                    <a:pt x="28329" y="1520"/>
                    <a:pt x="28269" y="1247"/>
                    <a:pt x="28238" y="973"/>
                  </a:cubicBezTo>
                  <a:lnTo>
                    <a:pt x="28147" y="517"/>
                  </a:lnTo>
                  <a:lnTo>
                    <a:pt x="28117" y="304"/>
                  </a:lnTo>
                  <a:lnTo>
                    <a:pt x="2805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816;p77">
              <a:extLst>
                <a:ext uri="{FF2B5EF4-FFF2-40B4-BE49-F238E27FC236}">
                  <a16:creationId xmlns:a16="http://schemas.microsoft.com/office/drawing/2014/main" id="{DC469198-DE23-45E5-B1EB-4F0F0DABF705}"/>
                </a:ext>
              </a:extLst>
            </p:cNvPr>
            <p:cNvSpPr/>
            <p:nvPr/>
          </p:nvSpPr>
          <p:spPr>
            <a:xfrm>
              <a:off x="6283462" y="2247535"/>
              <a:ext cx="201381" cy="443012"/>
            </a:xfrm>
            <a:custGeom>
              <a:avLst/>
              <a:gdLst/>
              <a:ahLst/>
              <a:cxnLst/>
              <a:rect l="l" t="t" r="r" b="b"/>
              <a:pathLst>
                <a:path w="7600" h="16719" extrusionOk="0">
                  <a:moveTo>
                    <a:pt x="1794" y="0"/>
                  </a:moveTo>
                  <a:lnTo>
                    <a:pt x="0" y="13709"/>
                  </a:lnTo>
                  <a:cubicBezTo>
                    <a:pt x="2706" y="15229"/>
                    <a:pt x="5259" y="16292"/>
                    <a:pt x="7599" y="16718"/>
                  </a:cubicBezTo>
                  <a:lnTo>
                    <a:pt x="179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817;p77">
              <a:extLst>
                <a:ext uri="{FF2B5EF4-FFF2-40B4-BE49-F238E27FC236}">
                  <a16:creationId xmlns:a16="http://schemas.microsoft.com/office/drawing/2014/main" id="{CBD453BC-DA7F-4DA2-BA48-150C8403E603}"/>
                </a:ext>
              </a:extLst>
            </p:cNvPr>
            <p:cNvSpPr/>
            <p:nvPr/>
          </p:nvSpPr>
          <p:spPr>
            <a:xfrm>
              <a:off x="5465166" y="4200639"/>
              <a:ext cx="191709" cy="171571"/>
            </a:xfrm>
            <a:custGeom>
              <a:avLst/>
              <a:gdLst/>
              <a:ahLst/>
              <a:cxnLst/>
              <a:rect l="l" t="t" r="r" b="b"/>
              <a:pathLst>
                <a:path w="7235" h="6475" extrusionOk="0">
                  <a:moveTo>
                    <a:pt x="2158" y="1"/>
                  </a:moveTo>
                  <a:lnTo>
                    <a:pt x="0" y="4378"/>
                  </a:lnTo>
                  <a:lnTo>
                    <a:pt x="4742" y="6475"/>
                  </a:lnTo>
                  <a:lnTo>
                    <a:pt x="7235" y="2402"/>
                  </a:lnTo>
                  <a:lnTo>
                    <a:pt x="21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818;p77">
              <a:extLst>
                <a:ext uri="{FF2B5EF4-FFF2-40B4-BE49-F238E27FC236}">
                  <a16:creationId xmlns:a16="http://schemas.microsoft.com/office/drawing/2014/main" id="{11787523-794F-4463-AFC9-1F4C695D63A2}"/>
                </a:ext>
              </a:extLst>
            </p:cNvPr>
            <p:cNvSpPr/>
            <p:nvPr/>
          </p:nvSpPr>
          <p:spPr>
            <a:xfrm>
              <a:off x="5064074" y="4280609"/>
              <a:ext cx="569458" cy="308272"/>
            </a:xfrm>
            <a:custGeom>
              <a:avLst/>
              <a:gdLst/>
              <a:ahLst/>
              <a:cxnLst/>
              <a:rect l="l" t="t" r="r" b="b"/>
              <a:pathLst>
                <a:path w="21491" h="11634" extrusionOk="0">
                  <a:moveTo>
                    <a:pt x="15410" y="0"/>
                  </a:moveTo>
                  <a:cubicBezTo>
                    <a:pt x="15341" y="0"/>
                    <a:pt x="15270" y="7"/>
                    <a:pt x="15198" y="22"/>
                  </a:cubicBezTo>
                  <a:cubicBezTo>
                    <a:pt x="15198" y="22"/>
                    <a:pt x="14529" y="174"/>
                    <a:pt x="12523" y="813"/>
                  </a:cubicBezTo>
                  <a:cubicBezTo>
                    <a:pt x="11417" y="1187"/>
                    <a:pt x="10043" y="1276"/>
                    <a:pt x="8621" y="1276"/>
                  </a:cubicBezTo>
                  <a:cubicBezTo>
                    <a:pt x="7505" y="1276"/>
                    <a:pt x="6359" y="1221"/>
                    <a:pt x="5289" y="1208"/>
                  </a:cubicBezTo>
                  <a:cubicBezTo>
                    <a:pt x="5170" y="1205"/>
                    <a:pt x="5053" y="1204"/>
                    <a:pt x="4939" y="1204"/>
                  </a:cubicBezTo>
                  <a:cubicBezTo>
                    <a:pt x="2035" y="1204"/>
                    <a:pt x="863" y="1933"/>
                    <a:pt x="395" y="2606"/>
                  </a:cubicBezTo>
                  <a:cubicBezTo>
                    <a:pt x="0" y="3183"/>
                    <a:pt x="92" y="3670"/>
                    <a:pt x="92" y="3670"/>
                  </a:cubicBezTo>
                  <a:lnTo>
                    <a:pt x="18055" y="11633"/>
                  </a:lnTo>
                  <a:cubicBezTo>
                    <a:pt x="18299" y="11451"/>
                    <a:pt x="18542" y="11147"/>
                    <a:pt x="18754" y="10752"/>
                  </a:cubicBezTo>
                  <a:cubicBezTo>
                    <a:pt x="19514" y="9263"/>
                    <a:pt x="20122" y="6618"/>
                    <a:pt x="20548" y="5007"/>
                  </a:cubicBezTo>
                  <a:cubicBezTo>
                    <a:pt x="20609" y="4794"/>
                    <a:pt x="20669" y="4612"/>
                    <a:pt x="20700" y="4460"/>
                  </a:cubicBezTo>
                  <a:cubicBezTo>
                    <a:pt x="20791" y="4186"/>
                    <a:pt x="20852" y="3974"/>
                    <a:pt x="20943" y="3822"/>
                  </a:cubicBezTo>
                  <a:cubicBezTo>
                    <a:pt x="21490" y="2576"/>
                    <a:pt x="20274" y="2302"/>
                    <a:pt x="20274" y="2302"/>
                  </a:cubicBezTo>
                  <a:cubicBezTo>
                    <a:pt x="19960" y="2419"/>
                    <a:pt x="19672" y="2470"/>
                    <a:pt x="19404" y="2470"/>
                  </a:cubicBezTo>
                  <a:cubicBezTo>
                    <a:pt x="17545" y="2470"/>
                    <a:pt x="16703" y="0"/>
                    <a:pt x="154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819;p77">
              <a:extLst>
                <a:ext uri="{FF2B5EF4-FFF2-40B4-BE49-F238E27FC236}">
                  <a16:creationId xmlns:a16="http://schemas.microsoft.com/office/drawing/2014/main" id="{9F921B88-BD02-4E84-BBAD-D3A2B36273D6}"/>
                </a:ext>
              </a:extLst>
            </p:cNvPr>
            <p:cNvSpPr/>
            <p:nvPr/>
          </p:nvSpPr>
          <p:spPr>
            <a:xfrm>
              <a:off x="5475633" y="3124973"/>
              <a:ext cx="1162233" cy="1197316"/>
            </a:xfrm>
            <a:custGeom>
              <a:avLst/>
              <a:gdLst/>
              <a:ahLst/>
              <a:cxnLst/>
              <a:rect l="l" t="t" r="r" b="b"/>
              <a:pathLst>
                <a:path w="43862" h="45186" extrusionOk="0">
                  <a:moveTo>
                    <a:pt x="34851" y="0"/>
                  </a:moveTo>
                  <a:cubicBezTo>
                    <a:pt x="27253" y="0"/>
                    <a:pt x="19279" y="2442"/>
                    <a:pt x="18025" y="3696"/>
                  </a:cubicBezTo>
                  <a:cubicBezTo>
                    <a:pt x="13466" y="8164"/>
                    <a:pt x="1" y="41599"/>
                    <a:pt x="1" y="41599"/>
                  </a:cubicBezTo>
                  <a:lnTo>
                    <a:pt x="8359" y="45185"/>
                  </a:lnTo>
                  <a:cubicBezTo>
                    <a:pt x="8359" y="45185"/>
                    <a:pt x="13922" y="34213"/>
                    <a:pt x="16323" y="30748"/>
                  </a:cubicBezTo>
                  <a:cubicBezTo>
                    <a:pt x="18755" y="27313"/>
                    <a:pt x="22828" y="17890"/>
                    <a:pt x="22828" y="17890"/>
                  </a:cubicBezTo>
                  <a:cubicBezTo>
                    <a:pt x="22828" y="17890"/>
                    <a:pt x="29241" y="14030"/>
                    <a:pt x="40731" y="12145"/>
                  </a:cubicBezTo>
                  <a:cubicBezTo>
                    <a:pt x="43862" y="7617"/>
                    <a:pt x="42585" y="2753"/>
                    <a:pt x="41582" y="808"/>
                  </a:cubicBezTo>
                  <a:cubicBezTo>
                    <a:pt x="39514" y="234"/>
                    <a:pt x="37201" y="0"/>
                    <a:pt x="34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820;p77">
              <a:extLst>
                <a:ext uri="{FF2B5EF4-FFF2-40B4-BE49-F238E27FC236}">
                  <a16:creationId xmlns:a16="http://schemas.microsoft.com/office/drawing/2014/main" id="{E0A46CB8-A0FA-4CFA-BD89-F6C4A2B35AFA}"/>
                </a:ext>
              </a:extLst>
            </p:cNvPr>
            <p:cNvSpPr/>
            <p:nvPr/>
          </p:nvSpPr>
          <p:spPr>
            <a:xfrm>
              <a:off x="6061969" y="4279575"/>
              <a:ext cx="154666" cy="129705"/>
            </a:xfrm>
            <a:custGeom>
              <a:avLst/>
              <a:gdLst/>
              <a:ahLst/>
              <a:cxnLst/>
              <a:rect l="l" t="t" r="r" b="b"/>
              <a:pathLst>
                <a:path w="5837" h="4895" extrusionOk="0">
                  <a:moveTo>
                    <a:pt x="213" y="0"/>
                  </a:moveTo>
                  <a:lnTo>
                    <a:pt x="1" y="4894"/>
                  </a:lnTo>
                  <a:lnTo>
                    <a:pt x="5198" y="4894"/>
                  </a:lnTo>
                  <a:lnTo>
                    <a:pt x="5837" y="152"/>
                  </a:lnTo>
                  <a:lnTo>
                    <a:pt x="21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821;p77">
              <a:extLst>
                <a:ext uri="{FF2B5EF4-FFF2-40B4-BE49-F238E27FC236}">
                  <a16:creationId xmlns:a16="http://schemas.microsoft.com/office/drawing/2014/main" id="{A75339F2-D27E-4754-A471-DB1DCECB9556}"/>
                </a:ext>
              </a:extLst>
            </p:cNvPr>
            <p:cNvSpPr/>
            <p:nvPr/>
          </p:nvSpPr>
          <p:spPr>
            <a:xfrm>
              <a:off x="5714852" y="4370806"/>
              <a:ext cx="538032" cy="255913"/>
            </a:xfrm>
            <a:custGeom>
              <a:avLst/>
              <a:gdLst/>
              <a:ahLst/>
              <a:cxnLst/>
              <a:rect l="l" t="t" r="r" b="b"/>
              <a:pathLst>
                <a:path w="20305" h="9658" extrusionOk="0">
                  <a:moveTo>
                    <a:pt x="13276" y="0"/>
                  </a:moveTo>
                  <a:cubicBezTo>
                    <a:pt x="13037" y="0"/>
                    <a:pt x="12816" y="59"/>
                    <a:pt x="12614" y="205"/>
                  </a:cubicBezTo>
                  <a:cubicBezTo>
                    <a:pt x="12614" y="205"/>
                    <a:pt x="12067" y="600"/>
                    <a:pt x="10487" y="1998"/>
                  </a:cubicBezTo>
                  <a:cubicBezTo>
                    <a:pt x="8936" y="3397"/>
                    <a:pt x="6292" y="4339"/>
                    <a:pt x="4012" y="5281"/>
                  </a:cubicBezTo>
                  <a:cubicBezTo>
                    <a:pt x="1094" y="6497"/>
                    <a:pt x="274" y="7713"/>
                    <a:pt x="122" y="8564"/>
                  </a:cubicBezTo>
                  <a:cubicBezTo>
                    <a:pt x="0" y="9232"/>
                    <a:pt x="274" y="9658"/>
                    <a:pt x="274" y="9658"/>
                  </a:cubicBezTo>
                  <a:lnTo>
                    <a:pt x="19940" y="9658"/>
                  </a:lnTo>
                  <a:cubicBezTo>
                    <a:pt x="20092" y="9384"/>
                    <a:pt x="20152" y="9020"/>
                    <a:pt x="20183" y="8564"/>
                  </a:cubicBezTo>
                  <a:cubicBezTo>
                    <a:pt x="20304" y="6892"/>
                    <a:pt x="19788" y="4248"/>
                    <a:pt x="19514" y="2576"/>
                  </a:cubicBezTo>
                  <a:cubicBezTo>
                    <a:pt x="19484" y="2393"/>
                    <a:pt x="19453" y="2211"/>
                    <a:pt x="19453" y="2029"/>
                  </a:cubicBezTo>
                  <a:cubicBezTo>
                    <a:pt x="19393" y="1755"/>
                    <a:pt x="19393" y="1512"/>
                    <a:pt x="19393" y="1360"/>
                  </a:cubicBezTo>
                  <a:cubicBezTo>
                    <a:pt x="19393" y="317"/>
                    <a:pt x="18685" y="193"/>
                    <a:pt x="18350" y="193"/>
                  </a:cubicBezTo>
                  <a:cubicBezTo>
                    <a:pt x="18245" y="193"/>
                    <a:pt x="18177" y="205"/>
                    <a:pt x="18177" y="205"/>
                  </a:cubicBezTo>
                  <a:cubicBezTo>
                    <a:pt x="17660" y="714"/>
                    <a:pt x="17124" y="890"/>
                    <a:pt x="16591" y="890"/>
                  </a:cubicBezTo>
                  <a:cubicBezTo>
                    <a:pt x="15393" y="890"/>
                    <a:pt x="14208" y="0"/>
                    <a:pt x="132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822;p77">
              <a:extLst>
                <a:ext uri="{FF2B5EF4-FFF2-40B4-BE49-F238E27FC236}">
                  <a16:creationId xmlns:a16="http://schemas.microsoft.com/office/drawing/2014/main" id="{81BE2384-ECAC-45EF-BB0B-EB3DBC3C3C41}"/>
                </a:ext>
              </a:extLst>
            </p:cNvPr>
            <p:cNvSpPr/>
            <p:nvPr/>
          </p:nvSpPr>
          <p:spPr>
            <a:xfrm>
              <a:off x="6324533" y="1976916"/>
              <a:ext cx="942357" cy="1428162"/>
            </a:xfrm>
            <a:custGeom>
              <a:avLst/>
              <a:gdLst/>
              <a:ahLst/>
              <a:cxnLst/>
              <a:rect l="l" t="t" r="r" b="b"/>
              <a:pathLst>
                <a:path w="35564" h="53898" extrusionOk="0">
                  <a:moveTo>
                    <a:pt x="15472" y="1"/>
                  </a:moveTo>
                  <a:lnTo>
                    <a:pt x="7843" y="1612"/>
                  </a:lnTo>
                  <a:cubicBezTo>
                    <a:pt x="7387" y="2706"/>
                    <a:pt x="6688" y="3496"/>
                    <a:pt x="5897" y="4104"/>
                  </a:cubicBezTo>
                  <a:cubicBezTo>
                    <a:pt x="5806" y="4165"/>
                    <a:pt x="5715" y="4226"/>
                    <a:pt x="5624" y="4286"/>
                  </a:cubicBezTo>
                  <a:cubicBezTo>
                    <a:pt x="5502" y="4378"/>
                    <a:pt x="5350" y="4469"/>
                    <a:pt x="5229" y="4560"/>
                  </a:cubicBezTo>
                  <a:cubicBezTo>
                    <a:pt x="4894" y="4773"/>
                    <a:pt x="4560" y="4985"/>
                    <a:pt x="4226" y="5168"/>
                  </a:cubicBezTo>
                  <a:cubicBezTo>
                    <a:pt x="4134" y="5198"/>
                    <a:pt x="4013" y="5259"/>
                    <a:pt x="3922" y="5320"/>
                  </a:cubicBezTo>
                  <a:cubicBezTo>
                    <a:pt x="1916" y="6384"/>
                    <a:pt x="1" y="7204"/>
                    <a:pt x="31" y="9849"/>
                  </a:cubicBezTo>
                  <a:cubicBezTo>
                    <a:pt x="31" y="11125"/>
                    <a:pt x="912" y="13010"/>
                    <a:pt x="1976" y="16141"/>
                  </a:cubicBezTo>
                  <a:cubicBezTo>
                    <a:pt x="2007" y="16293"/>
                    <a:pt x="2037" y="16414"/>
                    <a:pt x="2098" y="16536"/>
                  </a:cubicBezTo>
                  <a:cubicBezTo>
                    <a:pt x="2280" y="17083"/>
                    <a:pt x="2463" y="17691"/>
                    <a:pt x="2645" y="18359"/>
                  </a:cubicBezTo>
                  <a:cubicBezTo>
                    <a:pt x="2675" y="18481"/>
                    <a:pt x="2706" y="18572"/>
                    <a:pt x="2767" y="18694"/>
                  </a:cubicBezTo>
                  <a:cubicBezTo>
                    <a:pt x="3223" y="20335"/>
                    <a:pt x="3709" y="22220"/>
                    <a:pt x="4134" y="24439"/>
                  </a:cubicBezTo>
                  <a:cubicBezTo>
                    <a:pt x="4256" y="25077"/>
                    <a:pt x="4347" y="25715"/>
                    <a:pt x="4469" y="26414"/>
                  </a:cubicBezTo>
                  <a:cubicBezTo>
                    <a:pt x="4560" y="27022"/>
                    <a:pt x="4682" y="27691"/>
                    <a:pt x="4773" y="28390"/>
                  </a:cubicBezTo>
                  <a:cubicBezTo>
                    <a:pt x="4834" y="29028"/>
                    <a:pt x="4925" y="29667"/>
                    <a:pt x="5016" y="30366"/>
                  </a:cubicBezTo>
                  <a:cubicBezTo>
                    <a:pt x="5077" y="30943"/>
                    <a:pt x="5137" y="31551"/>
                    <a:pt x="5168" y="32189"/>
                  </a:cubicBezTo>
                  <a:cubicBezTo>
                    <a:pt x="5229" y="32585"/>
                    <a:pt x="5259" y="32980"/>
                    <a:pt x="5289" y="33405"/>
                  </a:cubicBezTo>
                  <a:cubicBezTo>
                    <a:pt x="5289" y="33496"/>
                    <a:pt x="5289" y="33618"/>
                    <a:pt x="5289" y="33740"/>
                  </a:cubicBezTo>
                  <a:cubicBezTo>
                    <a:pt x="5320" y="33892"/>
                    <a:pt x="5320" y="34013"/>
                    <a:pt x="5320" y="34165"/>
                  </a:cubicBezTo>
                  <a:cubicBezTo>
                    <a:pt x="5381" y="34743"/>
                    <a:pt x="5411" y="35472"/>
                    <a:pt x="5441" y="36262"/>
                  </a:cubicBezTo>
                  <a:cubicBezTo>
                    <a:pt x="5472" y="36354"/>
                    <a:pt x="5472" y="36445"/>
                    <a:pt x="5472" y="36566"/>
                  </a:cubicBezTo>
                  <a:cubicBezTo>
                    <a:pt x="5502" y="37478"/>
                    <a:pt x="5563" y="38542"/>
                    <a:pt x="5624" y="39667"/>
                  </a:cubicBezTo>
                  <a:cubicBezTo>
                    <a:pt x="5624" y="39758"/>
                    <a:pt x="5624" y="39849"/>
                    <a:pt x="5624" y="39971"/>
                  </a:cubicBezTo>
                  <a:cubicBezTo>
                    <a:pt x="5715" y="42098"/>
                    <a:pt x="5776" y="44408"/>
                    <a:pt x="5806" y="46567"/>
                  </a:cubicBezTo>
                  <a:cubicBezTo>
                    <a:pt x="5806" y="46719"/>
                    <a:pt x="5806" y="46840"/>
                    <a:pt x="5806" y="46962"/>
                  </a:cubicBezTo>
                  <a:cubicBezTo>
                    <a:pt x="5806" y="48512"/>
                    <a:pt x="5806" y="49971"/>
                    <a:pt x="5745" y="51187"/>
                  </a:cubicBezTo>
                  <a:cubicBezTo>
                    <a:pt x="6080" y="51369"/>
                    <a:pt x="6444" y="51582"/>
                    <a:pt x="6809" y="51764"/>
                  </a:cubicBezTo>
                  <a:cubicBezTo>
                    <a:pt x="6900" y="51795"/>
                    <a:pt x="6992" y="51825"/>
                    <a:pt x="7083" y="51886"/>
                  </a:cubicBezTo>
                  <a:cubicBezTo>
                    <a:pt x="7660" y="52159"/>
                    <a:pt x="8299" y="52403"/>
                    <a:pt x="8967" y="52646"/>
                  </a:cubicBezTo>
                  <a:cubicBezTo>
                    <a:pt x="9059" y="52676"/>
                    <a:pt x="9150" y="52706"/>
                    <a:pt x="9241" y="52737"/>
                  </a:cubicBezTo>
                  <a:cubicBezTo>
                    <a:pt x="11605" y="53477"/>
                    <a:pt x="14369" y="53898"/>
                    <a:pt x="17308" y="53898"/>
                  </a:cubicBezTo>
                  <a:cubicBezTo>
                    <a:pt x="17506" y="53898"/>
                    <a:pt x="17705" y="53896"/>
                    <a:pt x="17904" y="53892"/>
                  </a:cubicBezTo>
                  <a:cubicBezTo>
                    <a:pt x="18633" y="53862"/>
                    <a:pt x="19363" y="53831"/>
                    <a:pt x="20123" y="53770"/>
                  </a:cubicBezTo>
                  <a:cubicBezTo>
                    <a:pt x="20943" y="53679"/>
                    <a:pt x="21794" y="53588"/>
                    <a:pt x="22645" y="53436"/>
                  </a:cubicBezTo>
                  <a:cubicBezTo>
                    <a:pt x="23284" y="53345"/>
                    <a:pt x="23892" y="53223"/>
                    <a:pt x="24530" y="53071"/>
                  </a:cubicBezTo>
                  <a:cubicBezTo>
                    <a:pt x="24652" y="53041"/>
                    <a:pt x="24773" y="53010"/>
                    <a:pt x="24925" y="52980"/>
                  </a:cubicBezTo>
                  <a:cubicBezTo>
                    <a:pt x="28542" y="52099"/>
                    <a:pt x="32098" y="50548"/>
                    <a:pt x="35168" y="48208"/>
                  </a:cubicBezTo>
                  <a:cubicBezTo>
                    <a:pt x="35199" y="48178"/>
                    <a:pt x="35229" y="48147"/>
                    <a:pt x="35290" y="48117"/>
                  </a:cubicBezTo>
                  <a:cubicBezTo>
                    <a:pt x="35290" y="48026"/>
                    <a:pt x="35290" y="47965"/>
                    <a:pt x="35290" y="47874"/>
                  </a:cubicBezTo>
                  <a:cubicBezTo>
                    <a:pt x="35564" y="45655"/>
                    <a:pt x="35229" y="40579"/>
                    <a:pt x="34895" y="36354"/>
                  </a:cubicBezTo>
                  <a:cubicBezTo>
                    <a:pt x="34895" y="36262"/>
                    <a:pt x="34864" y="36141"/>
                    <a:pt x="34864" y="36050"/>
                  </a:cubicBezTo>
                  <a:cubicBezTo>
                    <a:pt x="34712" y="34226"/>
                    <a:pt x="34561" y="32585"/>
                    <a:pt x="34439" y="31369"/>
                  </a:cubicBezTo>
                  <a:cubicBezTo>
                    <a:pt x="34439" y="31338"/>
                    <a:pt x="34409" y="31308"/>
                    <a:pt x="34409" y="31278"/>
                  </a:cubicBezTo>
                  <a:cubicBezTo>
                    <a:pt x="34409" y="31186"/>
                    <a:pt x="34409" y="31126"/>
                    <a:pt x="34409" y="31065"/>
                  </a:cubicBezTo>
                  <a:cubicBezTo>
                    <a:pt x="34378" y="31034"/>
                    <a:pt x="34378" y="30974"/>
                    <a:pt x="34378" y="30943"/>
                  </a:cubicBezTo>
                  <a:cubicBezTo>
                    <a:pt x="34378" y="30761"/>
                    <a:pt x="34348" y="30578"/>
                    <a:pt x="34317" y="30396"/>
                  </a:cubicBezTo>
                  <a:cubicBezTo>
                    <a:pt x="34257" y="29758"/>
                    <a:pt x="34165" y="29089"/>
                    <a:pt x="34074" y="28420"/>
                  </a:cubicBezTo>
                  <a:cubicBezTo>
                    <a:pt x="33618" y="25290"/>
                    <a:pt x="32919" y="22159"/>
                    <a:pt x="32068" y="18907"/>
                  </a:cubicBezTo>
                  <a:lnTo>
                    <a:pt x="31946" y="18359"/>
                  </a:lnTo>
                  <a:cubicBezTo>
                    <a:pt x="31916" y="18329"/>
                    <a:pt x="31916" y="18268"/>
                    <a:pt x="31916" y="18207"/>
                  </a:cubicBezTo>
                  <a:cubicBezTo>
                    <a:pt x="31886" y="18116"/>
                    <a:pt x="31855" y="18025"/>
                    <a:pt x="31825" y="17934"/>
                  </a:cubicBezTo>
                  <a:lnTo>
                    <a:pt x="31825" y="17904"/>
                  </a:lnTo>
                  <a:cubicBezTo>
                    <a:pt x="31582" y="17022"/>
                    <a:pt x="31339" y="16080"/>
                    <a:pt x="31065" y="15168"/>
                  </a:cubicBezTo>
                  <a:lnTo>
                    <a:pt x="31004" y="14864"/>
                  </a:lnTo>
                  <a:lnTo>
                    <a:pt x="30791" y="14074"/>
                  </a:lnTo>
                  <a:cubicBezTo>
                    <a:pt x="30731" y="13952"/>
                    <a:pt x="30700" y="13831"/>
                    <a:pt x="30670" y="13709"/>
                  </a:cubicBezTo>
                  <a:cubicBezTo>
                    <a:pt x="30336" y="12493"/>
                    <a:pt x="30001" y="11277"/>
                    <a:pt x="29636" y="10001"/>
                  </a:cubicBezTo>
                  <a:cubicBezTo>
                    <a:pt x="28390" y="5472"/>
                    <a:pt x="26445" y="2493"/>
                    <a:pt x="23952" y="1520"/>
                  </a:cubicBezTo>
                  <a:cubicBezTo>
                    <a:pt x="23861" y="1460"/>
                    <a:pt x="23740" y="1429"/>
                    <a:pt x="23618" y="1399"/>
                  </a:cubicBezTo>
                  <a:cubicBezTo>
                    <a:pt x="23114" y="1240"/>
                    <a:pt x="22587" y="1150"/>
                    <a:pt x="22016" y="1150"/>
                  </a:cubicBezTo>
                  <a:cubicBezTo>
                    <a:pt x="21933" y="1150"/>
                    <a:pt x="21849" y="1152"/>
                    <a:pt x="21764" y="1156"/>
                  </a:cubicBezTo>
                  <a:lnTo>
                    <a:pt x="21582" y="1156"/>
                  </a:lnTo>
                  <a:cubicBezTo>
                    <a:pt x="21460" y="1156"/>
                    <a:pt x="21369" y="1156"/>
                    <a:pt x="21278" y="1186"/>
                  </a:cubicBezTo>
                  <a:cubicBezTo>
                    <a:pt x="20335" y="1186"/>
                    <a:pt x="19484" y="1125"/>
                    <a:pt x="18755" y="1004"/>
                  </a:cubicBezTo>
                  <a:cubicBezTo>
                    <a:pt x="18664" y="1004"/>
                    <a:pt x="18603" y="973"/>
                    <a:pt x="18512" y="973"/>
                  </a:cubicBezTo>
                  <a:cubicBezTo>
                    <a:pt x="18420" y="943"/>
                    <a:pt x="18329" y="912"/>
                    <a:pt x="18208" y="912"/>
                  </a:cubicBezTo>
                  <a:cubicBezTo>
                    <a:pt x="18056" y="882"/>
                    <a:pt x="17904" y="852"/>
                    <a:pt x="17782" y="821"/>
                  </a:cubicBezTo>
                  <a:cubicBezTo>
                    <a:pt x="17660" y="791"/>
                    <a:pt x="17539" y="760"/>
                    <a:pt x="17417" y="730"/>
                  </a:cubicBezTo>
                  <a:cubicBezTo>
                    <a:pt x="16202" y="396"/>
                    <a:pt x="15472" y="1"/>
                    <a:pt x="1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823;p77">
              <a:extLst>
                <a:ext uri="{FF2B5EF4-FFF2-40B4-BE49-F238E27FC236}">
                  <a16:creationId xmlns:a16="http://schemas.microsoft.com/office/drawing/2014/main" id="{B483E0BD-17C8-4D3B-8D27-DEF6500CD3A5}"/>
                </a:ext>
              </a:extLst>
            </p:cNvPr>
            <p:cNvSpPr/>
            <p:nvPr/>
          </p:nvSpPr>
          <p:spPr>
            <a:xfrm>
              <a:off x="6562136" y="3286661"/>
              <a:ext cx="438163" cy="96530"/>
            </a:xfrm>
            <a:custGeom>
              <a:avLst/>
              <a:gdLst/>
              <a:ahLst/>
              <a:cxnLst/>
              <a:rect l="l" t="t" r="r" b="b"/>
              <a:pathLst>
                <a:path w="16536" h="3643" extrusionOk="0">
                  <a:moveTo>
                    <a:pt x="13875" y="1"/>
                  </a:moveTo>
                  <a:cubicBezTo>
                    <a:pt x="12857" y="1"/>
                    <a:pt x="11575" y="370"/>
                    <a:pt x="10152" y="1302"/>
                  </a:cubicBezTo>
                  <a:cubicBezTo>
                    <a:pt x="8960" y="2077"/>
                    <a:pt x="8228" y="2362"/>
                    <a:pt x="7695" y="2362"/>
                  </a:cubicBezTo>
                  <a:cubicBezTo>
                    <a:pt x="7141" y="2362"/>
                    <a:pt x="6802" y="2054"/>
                    <a:pt x="6383" y="1667"/>
                  </a:cubicBezTo>
                  <a:cubicBezTo>
                    <a:pt x="5806" y="1150"/>
                    <a:pt x="5076" y="481"/>
                    <a:pt x="3557" y="329"/>
                  </a:cubicBezTo>
                  <a:cubicBezTo>
                    <a:pt x="3327" y="300"/>
                    <a:pt x="3109" y="285"/>
                    <a:pt x="2901" y="285"/>
                  </a:cubicBezTo>
                  <a:cubicBezTo>
                    <a:pt x="2039" y="285"/>
                    <a:pt x="1366" y="538"/>
                    <a:pt x="851" y="1028"/>
                  </a:cubicBezTo>
                  <a:cubicBezTo>
                    <a:pt x="152" y="1727"/>
                    <a:pt x="31" y="2670"/>
                    <a:pt x="0" y="3186"/>
                  </a:cubicBezTo>
                  <a:cubicBezTo>
                    <a:pt x="92" y="3217"/>
                    <a:pt x="183" y="3277"/>
                    <a:pt x="274" y="3308"/>
                  </a:cubicBezTo>
                  <a:cubicBezTo>
                    <a:pt x="304" y="2852"/>
                    <a:pt x="395" y="1879"/>
                    <a:pt x="1064" y="1241"/>
                  </a:cubicBezTo>
                  <a:cubicBezTo>
                    <a:pt x="1512" y="793"/>
                    <a:pt x="2143" y="570"/>
                    <a:pt x="2956" y="570"/>
                  </a:cubicBezTo>
                  <a:cubicBezTo>
                    <a:pt x="3137" y="570"/>
                    <a:pt x="3327" y="581"/>
                    <a:pt x="3526" y="603"/>
                  </a:cubicBezTo>
                  <a:cubicBezTo>
                    <a:pt x="4955" y="755"/>
                    <a:pt x="5593" y="1363"/>
                    <a:pt x="6171" y="1879"/>
                  </a:cubicBezTo>
                  <a:cubicBezTo>
                    <a:pt x="6666" y="2328"/>
                    <a:pt x="7082" y="2658"/>
                    <a:pt x="7700" y="2658"/>
                  </a:cubicBezTo>
                  <a:cubicBezTo>
                    <a:pt x="8297" y="2658"/>
                    <a:pt x="9081" y="2351"/>
                    <a:pt x="10304" y="1545"/>
                  </a:cubicBezTo>
                  <a:cubicBezTo>
                    <a:pt x="11277" y="907"/>
                    <a:pt x="12159" y="542"/>
                    <a:pt x="12918" y="390"/>
                  </a:cubicBezTo>
                  <a:cubicBezTo>
                    <a:pt x="13249" y="325"/>
                    <a:pt x="13561" y="295"/>
                    <a:pt x="13849" y="295"/>
                  </a:cubicBezTo>
                  <a:cubicBezTo>
                    <a:pt x="14647" y="295"/>
                    <a:pt x="15266" y="527"/>
                    <a:pt x="15624" y="907"/>
                  </a:cubicBezTo>
                  <a:cubicBezTo>
                    <a:pt x="16232" y="1545"/>
                    <a:pt x="16201" y="2548"/>
                    <a:pt x="15563" y="3642"/>
                  </a:cubicBezTo>
                  <a:cubicBezTo>
                    <a:pt x="15685" y="3612"/>
                    <a:pt x="15806" y="3581"/>
                    <a:pt x="15928" y="3551"/>
                  </a:cubicBezTo>
                  <a:cubicBezTo>
                    <a:pt x="16536" y="2426"/>
                    <a:pt x="16505" y="1393"/>
                    <a:pt x="15836" y="694"/>
                  </a:cubicBezTo>
                  <a:cubicBezTo>
                    <a:pt x="15429" y="273"/>
                    <a:pt x="14750" y="1"/>
                    <a:pt x="1387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824;p77">
              <a:extLst>
                <a:ext uri="{FF2B5EF4-FFF2-40B4-BE49-F238E27FC236}">
                  <a16:creationId xmlns:a16="http://schemas.microsoft.com/office/drawing/2014/main" id="{71EF89AB-B2C8-4985-9485-F88F02C4FA45}"/>
                </a:ext>
              </a:extLst>
            </p:cNvPr>
            <p:cNvSpPr/>
            <p:nvPr/>
          </p:nvSpPr>
          <p:spPr>
            <a:xfrm>
              <a:off x="6478378" y="3210799"/>
              <a:ext cx="56387" cy="140967"/>
            </a:xfrm>
            <a:custGeom>
              <a:avLst/>
              <a:gdLst/>
              <a:ahLst/>
              <a:cxnLst/>
              <a:rect l="l" t="t" r="r" b="b"/>
              <a:pathLst>
                <a:path w="2128" h="5320" extrusionOk="0">
                  <a:moveTo>
                    <a:pt x="0" y="1"/>
                  </a:moveTo>
                  <a:cubicBezTo>
                    <a:pt x="0" y="122"/>
                    <a:pt x="0" y="274"/>
                    <a:pt x="0" y="396"/>
                  </a:cubicBezTo>
                  <a:cubicBezTo>
                    <a:pt x="669" y="973"/>
                    <a:pt x="1550" y="1946"/>
                    <a:pt x="1702" y="3040"/>
                  </a:cubicBezTo>
                  <a:cubicBezTo>
                    <a:pt x="1824" y="3800"/>
                    <a:pt x="1581" y="4499"/>
                    <a:pt x="1003" y="5137"/>
                  </a:cubicBezTo>
                  <a:cubicBezTo>
                    <a:pt x="1003" y="5168"/>
                    <a:pt x="1003" y="5168"/>
                    <a:pt x="1003" y="5168"/>
                  </a:cubicBezTo>
                  <a:cubicBezTo>
                    <a:pt x="1064" y="5229"/>
                    <a:pt x="1186" y="5259"/>
                    <a:pt x="1277" y="5320"/>
                  </a:cubicBezTo>
                  <a:cubicBezTo>
                    <a:pt x="1885" y="4590"/>
                    <a:pt x="2128" y="3830"/>
                    <a:pt x="2006" y="3010"/>
                  </a:cubicBezTo>
                  <a:cubicBezTo>
                    <a:pt x="1824" y="1703"/>
                    <a:pt x="730" y="608"/>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825;p77">
              <a:extLst>
                <a:ext uri="{FF2B5EF4-FFF2-40B4-BE49-F238E27FC236}">
                  <a16:creationId xmlns:a16="http://schemas.microsoft.com/office/drawing/2014/main" id="{B46054D4-9635-499C-881E-468A4E548631}"/>
                </a:ext>
              </a:extLst>
            </p:cNvPr>
            <p:cNvSpPr/>
            <p:nvPr/>
          </p:nvSpPr>
          <p:spPr>
            <a:xfrm>
              <a:off x="6228692" y="1392646"/>
              <a:ext cx="507427" cy="331404"/>
            </a:xfrm>
            <a:custGeom>
              <a:avLst/>
              <a:gdLst/>
              <a:ahLst/>
              <a:cxnLst/>
              <a:rect l="l" t="t" r="r" b="b"/>
              <a:pathLst>
                <a:path w="19150" h="12507" extrusionOk="0">
                  <a:moveTo>
                    <a:pt x="4152" y="1"/>
                  </a:moveTo>
                  <a:cubicBezTo>
                    <a:pt x="2897" y="1"/>
                    <a:pt x="3922" y="3813"/>
                    <a:pt x="3922" y="3813"/>
                  </a:cubicBezTo>
                  <a:cubicBezTo>
                    <a:pt x="3922" y="3813"/>
                    <a:pt x="2815" y="2397"/>
                    <a:pt x="1754" y="2397"/>
                  </a:cubicBezTo>
                  <a:cubicBezTo>
                    <a:pt x="1571" y="2397"/>
                    <a:pt x="1390" y="2439"/>
                    <a:pt x="1216" y="2537"/>
                  </a:cubicBezTo>
                  <a:cubicBezTo>
                    <a:pt x="1" y="3236"/>
                    <a:pt x="2098" y="6670"/>
                    <a:pt x="2098" y="6670"/>
                  </a:cubicBezTo>
                  <a:cubicBezTo>
                    <a:pt x="2098" y="6670"/>
                    <a:pt x="2031" y="6664"/>
                    <a:pt x="1923" y="6664"/>
                  </a:cubicBezTo>
                  <a:cubicBezTo>
                    <a:pt x="1474" y="6664"/>
                    <a:pt x="322" y="6782"/>
                    <a:pt x="396" y="8008"/>
                  </a:cubicBezTo>
                  <a:cubicBezTo>
                    <a:pt x="517" y="9649"/>
                    <a:pt x="4833" y="10561"/>
                    <a:pt x="4833" y="10561"/>
                  </a:cubicBezTo>
                  <a:lnTo>
                    <a:pt x="17326" y="12506"/>
                  </a:lnTo>
                  <a:cubicBezTo>
                    <a:pt x="17326" y="12506"/>
                    <a:pt x="18390" y="9528"/>
                    <a:pt x="18785" y="8038"/>
                  </a:cubicBezTo>
                  <a:cubicBezTo>
                    <a:pt x="19150" y="6518"/>
                    <a:pt x="17934" y="5576"/>
                    <a:pt x="17934" y="5576"/>
                  </a:cubicBezTo>
                  <a:cubicBezTo>
                    <a:pt x="17934" y="5576"/>
                    <a:pt x="18633" y="4178"/>
                    <a:pt x="17843" y="3783"/>
                  </a:cubicBezTo>
                  <a:cubicBezTo>
                    <a:pt x="17652" y="3680"/>
                    <a:pt x="17442" y="3641"/>
                    <a:pt x="17233" y="3641"/>
                  </a:cubicBezTo>
                  <a:cubicBezTo>
                    <a:pt x="16575" y="3641"/>
                    <a:pt x="15928" y="4026"/>
                    <a:pt x="15928" y="4026"/>
                  </a:cubicBezTo>
                  <a:cubicBezTo>
                    <a:pt x="15928" y="4026"/>
                    <a:pt x="15502" y="2202"/>
                    <a:pt x="13587" y="1655"/>
                  </a:cubicBezTo>
                  <a:cubicBezTo>
                    <a:pt x="13042" y="1487"/>
                    <a:pt x="12415" y="1420"/>
                    <a:pt x="11760" y="1420"/>
                  </a:cubicBezTo>
                  <a:cubicBezTo>
                    <a:pt x="9093" y="1420"/>
                    <a:pt x="5958" y="2537"/>
                    <a:pt x="5958" y="2537"/>
                  </a:cubicBezTo>
                  <a:cubicBezTo>
                    <a:pt x="5958" y="2537"/>
                    <a:pt x="5776" y="318"/>
                    <a:pt x="4286" y="14"/>
                  </a:cubicBezTo>
                  <a:cubicBezTo>
                    <a:pt x="4239" y="5"/>
                    <a:pt x="4194" y="1"/>
                    <a:pt x="41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826;p77">
              <a:extLst>
                <a:ext uri="{FF2B5EF4-FFF2-40B4-BE49-F238E27FC236}">
                  <a16:creationId xmlns:a16="http://schemas.microsoft.com/office/drawing/2014/main" id="{99D58138-43C9-470B-BC42-A4C35C6D9924}"/>
                </a:ext>
              </a:extLst>
            </p:cNvPr>
            <p:cNvSpPr/>
            <p:nvPr/>
          </p:nvSpPr>
          <p:spPr>
            <a:xfrm>
              <a:off x="6517832" y="1816633"/>
              <a:ext cx="219108" cy="243592"/>
            </a:xfrm>
            <a:custGeom>
              <a:avLst/>
              <a:gdLst/>
              <a:ahLst/>
              <a:cxnLst/>
              <a:rect l="l" t="t" r="r" b="b"/>
              <a:pathLst>
                <a:path w="8269" h="9193" extrusionOk="0">
                  <a:moveTo>
                    <a:pt x="6809" y="1"/>
                  </a:moveTo>
                  <a:lnTo>
                    <a:pt x="821" y="5776"/>
                  </a:lnTo>
                  <a:lnTo>
                    <a:pt x="1" y="6536"/>
                  </a:lnTo>
                  <a:lnTo>
                    <a:pt x="426" y="8512"/>
                  </a:lnTo>
                  <a:cubicBezTo>
                    <a:pt x="669" y="8664"/>
                    <a:pt x="943" y="8785"/>
                    <a:pt x="1216" y="8876"/>
                  </a:cubicBezTo>
                  <a:cubicBezTo>
                    <a:pt x="1865" y="9099"/>
                    <a:pt x="2493" y="9192"/>
                    <a:pt x="3090" y="9192"/>
                  </a:cubicBezTo>
                  <a:cubicBezTo>
                    <a:pt x="6073" y="9192"/>
                    <a:pt x="8268" y="6870"/>
                    <a:pt x="8268" y="6870"/>
                  </a:cubicBezTo>
                  <a:lnTo>
                    <a:pt x="680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827;p77">
              <a:extLst>
                <a:ext uri="{FF2B5EF4-FFF2-40B4-BE49-F238E27FC236}">
                  <a16:creationId xmlns:a16="http://schemas.microsoft.com/office/drawing/2014/main" id="{A986C326-BADD-4392-A6E3-E0DE288A7360}"/>
                </a:ext>
              </a:extLst>
            </p:cNvPr>
            <p:cNvSpPr/>
            <p:nvPr/>
          </p:nvSpPr>
          <p:spPr>
            <a:xfrm>
              <a:off x="6292312" y="1564562"/>
              <a:ext cx="134528" cy="161900"/>
            </a:xfrm>
            <a:custGeom>
              <a:avLst/>
              <a:gdLst/>
              <a:ahLst/>
              <a:cxnLst/>
              <a:rect l="l" t="t" r="r" b="b"/>
              <a:pathLst>
                <a:path w="5077" h="6110" extrusionOk="0">
                  <a:moveTo>
                    <a:pt x="4682" y="0"/>
                  </a:moveTo>
                  <a:cubicBezTo>
                    <a:pt x="4682" y="0"/>
                    <a:pt x="1" y="1459"/>
                    <a:pt x="2767" y="6110"/>
                  </a:cubicBezTo>
                  <a:cubicBezTo>
                    <a:pt x="2767" y="6110"/>
                    <a:pt x="5077" y="1307"/>
                    <a:pt x="46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828;p77">
              <a:extLst>
                <a:ext uri="{FF2B5EF4-FFF2-40B4-BE49-F238E27FC236}">
                  <a16:creationId xmlns:a16="http://schemas.microsoft.com/office/drawing/2014/main" id="{DC02A34C-1A98-4C49-BF8A-84C56DD7FB4E}"/>
                </a:ext>
              </a:extLst>
            </p:cNvPr>
            <p:cNvSpPr/>
            <p:nvPr/>
          </p:nvSpPr>
          <p:spPr>
            <a:xfrm>
              <a:off x="6348222" y="1760458"/>
              <a:ext cx="69768" cy="110839"/>
            </a:xfrm>
            <a:custGeom>
              <a:avLst/>
              <a:gdLst/>
              <a:ahLst/>
              <a:cxnLst/>
              <a:rect l="l" t="t" r="r" b="b"/>
              <a:pathLst>
                <a:path w="2633" h="4183" extrusionOk="0">
                  <a:moveTo>
                    <a:pt x="1082" y="1"/>
                  </a:moveTo>
                  <a:cubicBezTo>
                    <a:pt x="757" y="1"/>
                    <a:pt x="440" y="180"/>
                    <a:pt x="292" y="783"/>
                  </a:cubicBezTo>
                  <a:cubicBezTo>
                    <a:pt x="0" y="2056"/>
                    <a:pt x="749" y="4183"/>
                    <a:pt x="2033" y="4183"/>
                  </a:cubicBezTo>
                  <a:cubicBezTo>
                    <a:pt x="2222" y="4183"/>
                    <a:pt x="2422" y="4137"/>
                    <a:pt x="2632" y="4036"/>
                  </a:cubicBezTo>
                  <a:lnTo>
                    <a:pt x="2055" y="388"/>
                  </a:lnTo>
                  <a:cubicBezTo>
                    <a:pt x="2055" y="388"/>
                    <a:pt x="1560" y="1"/>
                    <a:pt x="1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829;p77">
              <a:extLst>
                <a:ext uri="{FF2B5EF4-FFF2-40B4-BE49-F238E27FC236}">
                  <a16:creationId xmlns:a16="http://schemas.microsoft.com/office/drawing/2014/main" id="{B3AC6083-4523-4452-82BD-0822B069B6C6}"/>
                </a:ext>
              </a:extLst>
            </p:cNvPr>
            <p:cNvSpPr/>
            <p:nvPr/>
          </p:nvSpPr>
          <p:spPr>
            <a:xfrm>
              <a:off x="6665212" y="1696360"/>
              <a:ext cx="103950" cy="133839"/>
            </a:xfrm>
            <a:custGeom>
              <a:avLst/>
              <a:gdLst/>
              <a:ahLst/>
              <a:cxnLst/>
              <a:rect l="l" t="t" r="r" b="b"/>
              <a:pathLst>
                <a:path w="3923" h="5051" extrusionOk="0">
                  <a:moveTo>
                    <a:pt x="1752" y="0"/>
                  </a:moveTo>
                  <a:cubicBezTo>
                    <a:pt x="711" y="0"/>
                    <a:pt x="1" y="1531"/>
                    <a:pt x="1" y="1531"/>
                  </a:cubicBezTo>
                  <a:lnTo>
                    <a:pt x="730" y="4935"/>
                  </a:lnTo>
                  <a:cubicBezTo>
                    <a:pt x="936" y="5014"/>
                    <a:pt x="1132" y="5050"/>
                    <a:pt x="1317" y="5050"/>
                  </a:cubicBezTo>
                  <a:cubicBezTo>
                    <a:pt x="3132" y="5050"/>
                    <a:pt x="3922" y="1570"/>
                    <a:pt x="2737" y="467"/>
                  </a:cubicBezTo>
                  <a:cubicBezTo>
                    <a:pt x="2387" y="131"/>
                    <a:pt x="2055" y="0"/>
                    <a:pt x="17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830;p77">
              <a:extLst>
                <a:ext uri="{FF2B5EF4-FFF2-40B4-BE49-F238E27FC236}">
                  <a16:creationId xmlns:a16="http://schemas.microsoft.com/office/drawing/2014/main" id="{18408CC6-36D7-48FD-9692-90DDD1B2E0AB}"/>
                </a:ext>
              </a:extLst>
            </p:cNvPr>
            <p:cNvSpPr/>
            <p:nvPr/>
          </p:nvSpPr>
          <p:spPr>
            <a:xfrm>
              <a:off x="5965333" y="3125238"/>
              <a:ext cx="1352300" cy="1199462"/>
            </a:xfrm>
            <a:custGeom>
              <a:avLst/>
              <a:gdLst/>
              <a:ahLst/>
              <a:cxnLst/>
              <a:rect l="l" t="t" r="r" b="b"/>
              <a:pathLst>
                <a:path w="51035" h="45267" extrusionOk="0">
                  <a:moveTo>
                    <a:pt x="41656" y="1"/>
                  </a:moveTo>
                  <a:cubicBezTo>
                    <a:pt x="37305" y="1"/>
                    <a:pt x="32155" y="859"/>
                    <a:pt x="32039" y="859"/>
                  </a:cubicBezTo>
                  <a:cubicBezTo>
                    <a:pt x="32038" y="859"/>
                    <a:pt x="32037" y="859"/>
                    <a:pt x="32037" y="859"/>
                  </a:cubicBezTo>
                  <a:cubicBezTo>
                    <a:pt x="18633" y="2166"/>
                    <a:pt x="10851" y="2257"/>
                    <a:pt x="5411" y="5600"/>
                  </a:cubicBezTo>
                  <a:cubicBezTo>
                    <a:pt x="0" y="8944"/>
                    <a:pt x="1398" y="45267"/>
                    <a:pt x="1398" y="45267"/>
                  </a:cubicBezTo>
                  <a:lnTo>
                    <a:pt x="10243" y="44598"/>
                  </a:lnTo>
                  <a:cubicBezTo>
                    <a:pt x="10243" y="44598"/>
                    <a:pt x="12098" y="34172"/>
                    <a:pt x="12645" y="29978"/>
                  </a:cubicBezTo>
                  <a:cubicBezTo>
                    <a:pt x="13161" y="25783"/>
                    <a:pt x="13435" y="15874"/>
                    <a:pt x="13435" y="15874"/>
                  </a:cubicBezTo>
                  <a:cubicBezTo>
                    <a:pt x="13435" y="15874"/>
                    <a:pt x="18754" y="16938"/>
                    <a:pt x="30001" y="16938"/>
                  </a:cubicBezTo>
                  <a:cubicBezTo>
                    <a:pt x="51034" y="16938"/>
                    <a:pt x="46992" y="950"/>
                    <a:pt x="46992" y="950"/>
                  </a:cubicBezTo>
                  <a:cubicBezTo>
                    <a:pt x="45987" y="235"/>
                    <a:pt x="43931" y="1"/>
                    <a:pt x="416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831;p77">
              <a:extLst>
                <a:ext uri="{FF2B5EF4-FFF2-40B4-BE49-F238E27FC236}">
                  <a16:creationId xmlns:a16="http://schemas.microsoft.com/office/drawing/2014/main" id="{106393AB-7143-471D-B709-542B2D0EDEE5}"/>
                </a:ext>
              </a:extLst>
            </p:cNvPr>
            <p:cNvSpPr/>
            <p:nvPr/>
          </p:nvSpPr>
          <p:spPr>
            <a:xfrm>
              <a:off x="5945195" y="3179399"/>
              <a:ext cx="707987" cy="92635"/>
            </a:xfrm>
            <a:custGeom>
              <a:avLst/>
              <a:gdLst/>
              <a:ahLst/>
              <a:cxnLst/>
              <a:rect l="l" t="t" r="r" b="b"/>
              <a:pathLst>
                <a:path w="26719" h="3496" extrusionOk="0">
                  <a:moveTo>
                    <a:pt x="91" y="0"/>
                  </a:moveTo>
                  <a:cubicBezTo>
                    <a:pt x="31" y="0"/>
                    <a:pt x="0" y="61"/>
                    <a:pt x="0" y="122"/>
                  </a:cubicBezTo>
                  <a:lnTo>
                    <a:pt x="0" y="3374"/>
                  </a:lnTo>
                  <a:cubicBezTo>
                    <a:pt x="0" y="3435"/>
                    <a:pt x="31" y="3496"/>
                    <a:pt x="91" y="3496"/>
                  </a:cubicBezTo>
                  <a:lnTo>
                    <a:pt x="26596" y="3496"/>
                  </a:lnTo>
                  <a:cubicBezTo>
                    <a:pt x="26657" y="3496"/>
                    <a:pt x="26718" y="3435"/>
                    <a:pt x="26718" y="3374"/>
                  </a:cubicBezTo>
                  <a:lnTo>
                    <a:pt x="26718" y="122"/>
                  </a:lnTo>
                  <a:cubicBezTo>
                    <a:pt x="26718" y="61"/>
                    <a:pt x="26657" y="0"/>
                    <a:pt x="265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832;p77">
              <a:extLst>
                <a:ext uri="{FF2B5EF4-FFF2-40B4-BE49-F238E27FC236}">
                  <a16:creationId xmlns:a16="http://schemas.microsoft.com/office/drawing/2014/main" id="{01C5F06A-32D4-4537-854D-9FF5F16490B2}"/>
                </a:ext>
              </a:extLst>
            </p:cNvPr>
            <p:cNvSpPr/>
            <p:nvPr/>
          </p:nvSpPr>
          <p:spPr>
            <a:xfrm>
              <a:off x="5673755" y="2671972"/>
              <a:ext cx="575897" cy="600062"/>
            </a:xfrm>
            <a:custGeom>
              <a:avLst/>
              <a:gdLst/>
              <a:ahLst/>
              <a:cxnLst/>
              <a:rect l="l" t="t" r="r" b="b"/>
              <a:pathLst>
                <a:path w="21734" h="22646" extrusionOk="0">
                  <a:moveTo>
                    <a:pt x="2037" y="1"/>
                  </a:moveTo>
                  <a:cubicBezTo>
                    <a:pt x="852" y="1"/>
                    <a:pt x="1" y="1126"/>
                    <a:pt x="305" y="2250"/>
                  </a:cubicBezTo>
                  <a:lnTo>
                    <a:pt x="5290" y="20974"/>
                  </a:lnTo>
                  <a:cubicBezTo>
                    <a:pt x="5563" y="21947"/>
                    <a:pt x="6445" y="22646"/>
                    <a:pt x="7448" y="22646"/>
                  </a:cubicBezTo>
                  <a:lnTo>
                    <a:pt x="7448" y="22615"/>
                  </a:lnTo>
                  <a:lnTo>
                    <a:pt x="21734" y="22615"/>
                  </a:lnTo>
                  <a:lnTo>
                    <a:pt x="15746" y="1308"/>
                  </a:lnTo>
                  <a:cubicBezTo>
                    <a:pt x="15533" y="518"/>
                    <a:pt x="14804" y="1"/>
                    <a:pt x="140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833;p77">
              <a:extLst>
                <a:ext uri="{FF2B5EF4-FFF2-40B4-BE49-F238E27FC236}">
                  <a16:creationId xmlns:a16="http://schemas.microsoft.com/office/drawing/2014/main" id="{936C19C7-1D8A-454E-B841-2A0632CE8DF6}"/>
                </a:ext>
              </a:extLst>
            </p:cNvPr>
            <p:cNvSpPr/>
            <p:nvPr/>
          </p:nvSpPr>
          <p:spPr>
            <a:xfrm>
              <a:off x="6045064" y="2671972"/>
              <a:ext cx="239219" cy="595240"/>
            </a:xfrm>
            <a:custGeom>
              <a:avLst/>
              <a:gdLst/>
              <a:ahLst/>
              <a:cxnLst/>
              <a:rect l="l" t="t" r="r" b="b"/>
              <a:pathLst>
                <a:path w="9028" h="22464" extrusionOk="0">
                  <a:moveTo>
                    <a:pt x="0" y="1"/>
                  </a:moveTo>
                  <a:cubicBezTo>
                    <a:pt x="791" y="1"/>
                    <a:pt x="1520" y="548"/>
                    <a:pt x="1733" y="1308"/>
                  </a:cubicBezTo>
                  <a:lnTo>
                    <a:pt x="7660" y="22463"/>
                  </a:lnTo>
                  <a:lnTo>
                    <a:pt x="9028" y="22463"/>
                  </a:lnTo>
                  <a:lnTo>
                    <a:pt x="3101" y="1308"/>
                  </a:lnTo>
                  <a:cubicBezTo>
                    <a:pt x="2888" y="548"/>
                    <a:pt x="2189" y="1"/>
                    <a:pt x="13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834;p77">
              <a:extLst>
                <a:ext uri="{FF2B5EF4-FFF2-40B4-BE49-F238E27FC236}">
                  <a16:creationId xmlns:a16="http://schemas.microsoft.com/office/drawing/2014/main" id="{0B035FA2-EFF9-4577-A52F-68DA0477163A}"/>
                </a:ext>
              </a:extLst>
            </p:cNvPr>
            <p:cNvSpPr/>
            <p:nvPr/>
          </p:nvSpPr>
          <p:spPr>
            <a:xfrm>
              <a:off x="6353521" y="1530698"/>
              <a:ext cx="352814" cy="458619"/>
            </a:xfrm>
            <a:custGeom>
              <a:avLst/>
              <a:gdLst/>
              <a:ahLst/>
              <a:cxnLst/>
              <a:rect l="l" t="t" r="r" b="b"/>
              <a:pathLst>
                <a:path w="13315" h="17308" extrusionOk="0">
                  <a:moveTo>
                    <a:pt x="7565" y="1"/>
                  </a:moveTo>
                  <a:cubicBezTo>
                    <a:pt x="7536" y="1"/>
                    <a:pt x="7507" y="1"/>
                    <a:pt x="7478" y="1"/>
                  </a:cubicBezTo>
                  <a:cubicBezTo>
                    <a:pt x="4378" y="62"/>
                    <a:pt x="1673" y="1156"/>
                    <a:pt x="578" y="3011"/>
                  </a:cubicBezTo>
                  <a:cubicBezTo>
                    <a:pt x="183" y="3679"/>
                    <a:pt x="1" y="4470"/>
                    <a:pt x="92" y="5351"/>
                  </a:cubicBezTo>
                  <a:lnTo>
                    <a:pt x="882" y="9698"/>
                  </a:lnTo>
                  <a:lnTo>
                    <a:pt x="1065" y="10731"/>
                  </a:lnTo>
                  <a:lnTo>
                    <a:pt x="1642" y="13983"/>
                  </a:lnTo>
                  <a:cubicBezTo>
                    <a:pt x="1642" y="13983"/>
                    <a:pt x="2356" y="17307"/>
                    <a:pt x="5601" y="17307"/>
                  </a:cubicBezTo>
                  <a:cubicBezTo>
                    <a:pt x="5962" y="17307"/>
                    <a:pt x="6354" y="17266"/>
                    <a:pt x="6779" y="17175"/>
                  </a:cubicBezTo>
                  <a:cubicBezTo>
                    <a:pt x="11004" y="16293"/>
                    <a:pt x="13193" y="12342"/>
                    <a:pt x="13314" y="12160"/>
                  </a:cubicBezTo>
                  <a:lnTo>
                    <a:pt x="13162" y="11278"/>
                  </a:lnTo>
                  <a:lnTo>
                    <a:pt x="12463" y="6780"/>
                  </a:lnTo>
                  <a:lnTo>
                    <a:pt x="12098" y="4348"/>
                  </a:lnTo>
                  <a:cubicBezTo>
                    <a:pt x="12098" y="4348"/>
                    <a:pt x="11739" y="1"/>
                    <a:pt x="7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835;p77">
              <a:extLst>
                <a:ext uri="{FF2B5EF4-FFF2-40B4-BE49-F238E27FC236}">
                  <a16:creationId xmlns:a16="http://schemas.microsoft.com/office/drawing/2014/main" id="{5C9A1194-D680-431F-92A5-E8F05ABAD279}"/>
                </a:ext>
              </a:extLst>
            </p:cNvPr>
            <p:cNvSpPr/>
            <p:nvPr/>
          </p:nvSpPr>
          <p:spPr>
            <a:xfrm>
              <a:off x="6244007" y="3069858"/>
              <a:ext cx="255330" cy="153050"/>
            </a:xfrm>
            <a:custGeom>
              <a:avLst/>
              <a:gdLst/>
              <a:ahLst/>
              <a:cxnLst/>
              <a:rect l="l" t="t" r="r" b="b"/>
              <a:pathLst>
                <a:path w="9636" h="5776" extrusionOk="0">
                  <a:moveTo>
                    <a:pt x="7173" y="0"/>
                  </a:moveTo>
                  <a:cubicBezTo>
                    <a:pt x="7173" y="0"/>
                    <a:pt x="1733" y="365"/>
                    <a:pt x="0" y="2006"/>
                  </a:cubicBezTo>
                  <a:lnTo>
                    <a:pt x="1064" y="5776"/>
                  </a:lnTo>
                  <a:cubicBezTo>
                    <a:pt x="1064" y="5776"/>
                    <a:pt x="3976" y="4578"/>
                    <a:pt x="5036" y="4578"/>
                  </a:cubicBezTo>
                  <a:cubicBezTo>
                    <a:pt x="5096" y="4578"/>
                    <a:pt x="5150" y="4582"/>
                    <a:pt x="5198" y="4590"/>
                  </a:cubicBezTo>
                  <a:cubicBezTo>
                    <a:pt x="5900" y="4684"/>
                    <a:pt x="6386" y="5571"/>
                    <a:pt x="7933" y="5571"/>
                  </a:cubicBezTo>
                  <a:cubicBezTo>
                    <a:pt x="8395" y="5571"/>
                    <a:pt x="8951" y="5492"/>
                    <a:pt x="9635" y="5289"/>
                  </a:cubicBezTo>
                  <a:lnTo>
                    <a:pt x="71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836;p77">
              <a:extLst>
                <a:ext uri="{FF2B5EF4-FFF2-40B4-BE49-F238E27FC236}">
                  <a16:creationId xmlns:a16="http://schemas.microsoft.com/office/drawing/2014/main" id="{E9C75D9E-AF4E-4729-AAE9-FE381760EFCF}"/>
                </a:ext>
              </a:extLst>
            </p:cNvPr>
            <p:cNvSpPr/>
            <p:nvPr/>
          </p:nvSpPr>
          <p:spPr>
            <a:xfrm>
              <a:off x="6372865" y="2114517"/>
              <a:ext cx="807034" cy="1105873"/>
            </a:xfrm>
            <a:custGeom>
              <a:avLst/>
              <a:gdLst/>
              <a:ahLst/>
              <a:cxnLst/>
              <a:rect l="l" t="t" r="r" b="b"/>
              <a:pathLst>
                <a:path w="30457" h="41735" extrusionOk="0">
                  <a:moveTo>
                    <a:pt x="23826" y="0"/>
                  </a:moveTo>
                  <a:cubicBezTo>
                    <a:pt x="23134" y="0"/>
                    <a:pt x="22431" y="148"/>
                    <a:pt x="21764" y="461"/>
                  </a:cubicBezTo>
                  <a:cubicBezTo>
                    <a:pt x="19393" y="1616"/>
                    <a:pt x="18390" y="4473"/>
                    <a:pt x="19514" y="6875"/>
                  </a:cubicBezTo>
                  <a:lnTo>
                    <a:pt x="19545" y="6875"/>
                  </a:lnTo>
                  <a:lnTo>
                    <a:pt x="19545" y="6905"/>
                  </a:lnTo>
                  <a:lnTo>
                    <a:pt x="19575" y="6966"/>
                  </a:lnTo>
                  <a:lnTo>
                    <a:pt x="19606" y="7118"/>
                  </a:lnTo>
                  <a:lnTo>
                    <a:pt x="19727" y="7391"/>
                  </a:lnTo>
                  <a:cubicBezTo>
                    <a:pt x="19788" y="7604"/>
                    <a:pt x="19849" y="7817"/>
                    <a:pt x="19910" y="7999"/>
                  </a:cubicBezTo>
                  <a:cubicBezTo>
                    <a:pt x="20031" y="8425"/>
                    <a:pt x="20153" y="8850"/>
                    <a:pt x="20274" y="9276"/>
                  </a:cubicBezTo>
                  <a:cubicBezTo>
                    <a:pt x="20517" y="10097"/>
                    <a:pt x="20761" y="10948"/>
                    <a:pt x="20943" y="11799"/>
                  </a:cubicBezTo>
                  <a:cubicBezTo>
                    <a:pt x="21338" y="13501"/>
                    <a:pt x="21612" y="15203"/>
                    <a:pt x="21764" y="16875"/>
                  </a:cubicBezTo>
                  <a:cubicBezTo>
                    <a:pt x="21916" y="18516"/>
                    <a:pt x="21885" y="20127"/>
                    <a:pt x="21672" y="21525"/>
                  </a:cubicBezTo>
                  <a:cubicBezTo>
                    <a:pt x="21551" y="22224"/>
                    <a:pt x="21399" y="22863"/>
                    <a:pt x="21186" y="23410"/>
                  </a:cubicBezTo>
                  <a:cubicBezTo>
                    <a:pt x="21065" y="23683"/>
                    <a:pt x="20943" y="23896"/>
                    <a:pt x="20821" y="24139"/>
                  </a:cubicBezTo>
                  <a:cubicBezTo>
                    <a:pt x="20700" y="24352"/>
                    <a:pt x="20487" y="24626"/>
                    <a:pt x="20274" y="24899"/>
                  </a:cubicBezTo>
                  <a:cubicBezTo>
                    <a:pt x="19849" y="25446"/>
                    <a:pt x="19302" y="25993"/>
                    <a:pt x="18724" y="26541"/>
                  </a:cubicBezTo>
                  <a:cubicBezTo>
                    <a:pt x="18420" y="26814"/>
                    <a:pt x="18086" y="27057"/>
                    <a:pt x="17751" y="27331"/>
                  </a:cubicBezTo>
                  <a:cubicBezTo>
                    <a:pt x="17447" y="27604"/>
                    <a:pt x="17083" y="27848"/>
                    <a:pt x="16748" y="28121"/>
                  </a:cubicBezTo>
                  <a:cubicBezTo>
                    <a:pt x="15350" y="29155"/>
                    <a:pt x="13830" y="30097"/>
                    <a:pt x="12250" y="31009"/>
                  </a:cubicBezTo>
                  <a:cubicBezTo>
                    <a:pt x="10669" y="31890"/>
                    <a:pt x="9028" y="32741"/>
                    <a:pt x="7386" y="33562"/>
                  </a:cubicBezTo>
                  <a:cubicBezTo>
                    <a:pt x="6535" y="33957"/>
                    <a:pt x="5684" y="34352"/>
                    <a:pt x="4864" y="34717"/>
                  </a:cubicBezTo>
                  <a:cubicBezTo>
                    <a:pt x="4438" y="34899"/>
                    <a:pt x="4013" y="35082"/>
                    <a:pt x="3587" y="35264"/>
                  </a:cubicBezTo>
                  <a:lnTo>
                    <a:pt x="2949" y="35538"/>
                  </a:lnTo>
                  <a:lnTo>
                    <a:pt x="2341" y="35781"/>
                  </a:lnTo>
                  <a:lnTo>
                    <a:pt x="2250" y="35842"/>
                  </a:lnTo>
                  <a:cubicBezTo>
                    <a:pt x="791" y="36449"/>
                    <a:pt x="0" y="38060"/>
                    <a:pt x="487" y="39611"/>
                  </a:cubicBezTo>
                  <a:cubicBezTo>
                    <a:pt x="903" y="40909"/>
                    <a:pt x="2110" y="41734"/>
                    <a:pt x="3407" y="41734"/>
                  </a:cubicBezTo>
                  <a:cubicBezTo>
                    <a:pt x="3718" y="41734"/>
                    <a:pt x="4035" y="41686"/>
                    <a:pt x="4347" y="41586"/>
                  </a:cubicBezTo>
                  <a:lnTo>
                    <a:pt x="5076" y="41343"/>
                  </a:lnTo>
                  <a:lnTo>
                    <a:pt x="5806" y="41100"/>
                  </a:lnTo>
                  <a:cubicBezTo>
                    <a:pt x="6262" y="40948"/>
                    <a:pt x="6748" y="40766"/>
                    <a:pt x="7204" y="40614"/>
                  </a:cubicBezTo>
                  <a:cubicBezTo>
                    <a:pt x="8146" y="40279"/>
                    <a:pt x="9058" y="39915"/>
                    <a:pt x="10001" y="39550"/>
                  </a:cubicBezTo>
                  <a:cubicBezTo>
                    <a:pt x="11824" y="38851"/>
                    <a:pt x="13678" y="38060"/>
                    <a:pt x="15502" y="37179"/>
                  </a:cubicBezTo>
                  <a:cubicBezTo>
                    <a:pt x="17326" y="36328"/>
                    <a:pt x="19119" y="35355"/>
                    <a:pt x="20913" y="34261"/>
                  </a:cubicBezTo>
                  <a:cubicBezTo>
                    <a:pt x="21794" y="33683"/>
                    <a:pt x="22676" y="33076"/>
                    <a:pt x="23557" y="32407"/>
                  </a:cubicBezTo>
                  <a:cubicBezTo>
                    <a:pt x="24438" y="31738"/>
                    <a:pt x="25320" y="30978"/>
                    <a:pt x="26141" y="30097"/>
                  </a:cubicBezTo>
                  <a:cubicBezTo>
                    <a:pt x="26566" y="29641"/>
                    <a:pt x="26992" y="29155"/>
                    <a:pt x="27387" y="28607"/>
                  </a:cubicBezTo>
                  <a:cubicBezTo>
                    <a:pt x="27812" y="28030"/>
                    <a:pt x="28147" y="27452"/>
                    <a:pt x="28451" y="26844"/>
                  </a:cubicBezTo>
                  <a:cubicBezTo>
                    <a:pt x="29059" y="25629"/>
                    <a:pt x="29454" y="24443"/>
                    <a:pt x="29758" y="23258"/>
                  </a:cubicBezTo>
                  <a:cubicBezTo>
                    <a:pt x="30031" y="22072"/>
                    <a:pt x="30214" y="20917"/>
                    <a:pt x="30305" y="19793"/>
                  </a:cubicBezTo>
                  <a:cubicBezTo>
                    <a:pt x="30426" y="18668"/>
                    <a:pt x="30457" y="17574"/>
                    <a:pt x="30426" y="16480"/>
                  </a:cubicBezTo>
                  <a:cubicBezTo>
                    <a:pt x="30426" y="14322"/>
                    <a:pt x="30214" y="12194"/>
                    <a:pt x="29910" y="10127"/>
                  </a:cubicBezTo>
                  <a:cubicBezTo>
                    <a:pt x="29727" y="9093"/>
                    <a:pt x="29545" y="8090"/>
                    <a:pt x="29332" y="7057"/>
                  </a:cubicBezTo>
                  <a:cubicBezTo>
                    <a:pt x="29241" y="6540"/>
                    <a:pt x="29119" y="6054"/>
                    <a:pt x="28998" y="5537"/>
                  </a:cubicBezTo>
                  <a:cubicBezTo>
                    <a:pt x="28937" y="5264"/>
                    <a:pt x="28876" y="5020"/>
                    <a:pt x="28815" y="4747"/>
                  </a:cubicBezTo>
                  <a:lnTo>
                    <a:pt x="28724" y="4352"/>
                  </a:lnTo>
                  <a:lnTo>
                    <a:pt x="28663" y="4169"/>
                  </a:lnTo>
                  <a:lnTo>
                    <a:pt x="28633" y="4048"/>
                  </a:lnTo>
                  <a:lnTo>
                    <a:pt x="28603" y="3926"/>
                  </a:lnTo>
                  <a:lnTo>
                    <a:pt x="28451" y="3409"/>
                  </a:lnTo>
                  <a:cubicBezTo>
                    <a:pt x="28360" y="3197"/>
                    <a:pt x="28268" y="2954"/>
                    <a:pt x="28177" y="2710"/>
                  </a:cubicBezTo>
                  <a:cubicBezTo>
                    <a:pt x="27343" y="999"/>
                    <a:pt x="25622" y="0"/>
                    <a:pt x="238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837;p77">
              <a:extLst>
                <a:ext uri="{FF2B5EF4-FFF2-40B4-BE49-F238E27FC236}">
                  <a16:creationId xmlns:a16="http://schemas.microsoft.com/office/drawing/2014/main" id="{78740636-DD11-4D92-A0CC-73A984DB00B1}"/>
                </a:ext>
              </a:extLst>
            </p:cNvPr>
            <p:cNvSpPr/>
            <p:nvPr/>
          </p:nvSpPr>
          <p:spPr>
            <a:xfrm>
              <a:off x="6844017" y="2045227"/>
              <a:ext cx="358432" cy="502764"/>
            </a:xfrm>
            <a:custGeom>
              <a:avLst/>
              <a:gdLst/>
              <a:ahLst/>
              <a:cxnLst/>
              <a:rect l="l" t="t" r="r" b="b"/>
              <a:pathLst>
                <a:path w="13527" h="18974" extrusionOk="0">
                  <a:moveTo>
                    <a:pt x="5436" y="0"/>
                  </a:moveTo>
                  <a:cubicBezTo>
                    <a:pt x="5367" y="0"/>
                    <a:pt x="5298" y="2"/>
                    <a:pt x="5229" y="6"/>
                  </a:cubicBezTo>
                  <a:cubicBezTo>
                    <a:pt x="2129" y="158"/>
                    <a:pt x="426" y="2651"/>
                    <a:pt x="183" y="4566"/>
                  </a:cubicBezTo>
                  <a:cubicBezTo>
                    <a:pt x="1" y="5873"/>
                    <a:pt x="214" y="7453"/>
                    <a:pt x="548" y="8730"/>
                  </a:cubicBezTo>
                  <a:lnTo>
                    <a:pt x="1733" y="14231"/>
                  </a:lnTo>
                  <a:lnTo>
                    <a:pt x="1794" y="14505"/>
                  </a:lnTo>
                  <a:lnTo>
                    <a:pt x="2432" y="17423"/>
                  </a:lnTo>
                  <a:lnTo>
                    <a:pt x="2493" y="17727"/>
                  </a:lnTo>
                  <a:lnTo>
                    <a:pt x="2736" y="18973"/>
                  </a:lnTo>
                  <a:lnTo>
                    <a:pt x="6232" y="18000"/>
                  </a:lnTo>
                  <a:lnTo>
                    <a:pt x="6566" y="17909"/>
                  </a:lnTo>
                  <a:lnTo>
                    <a:pt x="9302" y="17180"/>
                  </a:lnTo>
                  <a:lnTo>
                    <a:pt x="9575" y="17088"/>
                  </a:lnTo>
                  <a:lnTo>
                    <a:pt x="13527" y="15994"/>
                  </a:lnTo>
                  <a:cubicBezTo>
                    <a:pt x="13466" y="15599"/>
                    <a:pt x="13405" y="15143"/>
                    <a:pt x="13345" y="14596"/>
                  </a:cubicBezTo>
                  <a:cubicBezTo>
                    <a:pt x="13314" y="14444"/>
                    <a:pt x="13284" y="14292"/>
                    <a:pt x="13253" y="14140"/>
                  </a:cubicBezTo>
                  <a:cubicBezTo>
                    <a:pt x="13101" y="13076"/>
                    <a:pt x="12889" y="11860"/>
                    <a:pt x="12615" y="10614"/>
                  </a:cubicBezTo>
                  <a:cubicBezTo>
                    <a:pt x="12585" y="10493"/>
                    <a:pt x="12554" y="10401"/>
                    <a:pt x="12524" y="10310"/>
                  </a:cubicBezTo>
                  <a:cubicBezTo>
                    <a:pt x="11916" y="7666"/>
                    <a:pt x="11034" y="4839"/>
                    <a:pt x="9697" y="2803"/>
                  </a:cubicBezTo>
                  <a:cubicBezTo>
                    <a:pt x="9636" y="2711"/>
                    <a:pt x="9575" y="2651"/>
                    <a:pt x="9545" y="2559"/>
                  </a:cubicBezTo>
                  <a:cubicBezTo>
                    <a:pt x="8846" y="1556"/>
                    <a:pt x="8025" y="766"/>
                    <a:pt x="7083" y="341"/>
                  </a:cubicBezTo>
                  <a:cubicBezTo>
                    <a:pt x="6992" y="310"/>
                    <a:pt x="6901" y="280"/>
                    <a:pt x="6779" y="249"/>
                  </a:cubicBezTo>
                  <a:cubicBezTo>
                    <a:pt x="6355" y="90"/>
                    <a:pt x="5907"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838;p77">
              <a:extLst>
                <a:ext uri="{FF2B5EF4-FFF2-40B4-BE49-F238E27FC236}">
                  <a16:creationId xmlns:a16="http://schemas.microsoft.com/office/drawing/2014/main" id="{672F7AE3-608E-4C30-98DE-C529DB1EFA96}"/>
                </a:ext>
              </a:extLst>
            </p:cNvPr>
            <p:cNvSpPr/>
            <p:nvPr/>
          </p:nvSpPr>
          <p:spPr>
            <a:xfrm>
              <a:off x="6401853" y="4103181"/>
              <a:ext cx="816706" cy="64468"/>
            </a:xfrm>
            <a:custGeom>
              <a:avLst/>
              <a:gdLst/>
              <a:ahLst/>
              <a:cxnLst/>
              <a:rect l="l" t="t" r="r" b="b"/>
              <a:pathLst>
                <a:path w="30822" h="2433" extrusionOk="0">
                  <a:moveTo>
                    <a:pt x="1216" y="1"/>
                  </a:moveTo>
                  <a:cubicBezTo>
                    <a:pt x="548" y="1"/>
                    <a:pt x="1" y="548"/>
                    <a:pt x="1" y="1217"/>
                  </a:cubicBezTo>
                  <a:cubicBezTo>
                    <a:pt x="1" y="1885"/>
                    <a:pt x="548" y="2433"/>
                    <a:pt x="1216" y="2433"/>
                  </a:cubicBezTo>
                  <a:lnTo>
                    <a:pt x="29606" y="2433"/>
                  </a:lnTo>
                  <a:cubicBezTo>
                    <a:pt x="30275" y="2433"/>
                    <a:pt x="30822" y="1885"/>
                    <a:pt x="30822" y="1217"/>
                  </a:cubicBezTo>
                  <a:cubicBezTo>
                    <a:pt x="30822" y="548"/>
                    <a:pt x="30275" y="1"/>
                    <a:pt x="29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839;p77">
              <a:extLst>
                <a:ext uri="{FF2B5EF4-FFF2-40B4-BE49-F238E27FC236}">
                  <a16:creationId xmlns:a16="http://schemas.microsoft.com/office/drawing/2014/main" id="{680B6B60-BC4E-46A7-89B9-046567C24BAA}"/>
                </a:ext>
              </a:extLst>
            </p:cNvPr>
            <p:cNvSpPr/>
            <p:nvPr/>
          </p:nvSpPr>
          <p:spPr>
            <a:xfrm>
              <a:off x="6330972" y="3566792"/>
              <a:ext cx="953645" cy="1087643"/>
            </a:xfrm>
            <a:custGeom>
              <a:avLst/>
              <a:gdLst/>
              <a:ahLst/>
              <a:cxnLst/>
              <a:rect l="l" t="t" r="r" b="b"/>
              <a:pathLst>
                <a:path w="35990" h="41047" extrusionOk="0">
                  <a:moveTo>
                    <a:pt x="6445" y="0"/>
                  </a:moveTo>
                  <a:cubicBezTo>
                    <a:pt x="5837" y="0"/>
                    <a:pt x="5320" y="456"/>
                    <a:pt x="5259" y="1034"/>
                  </a:cubicBezTo>
                  <a:lnTo>
                    <a:pt x="62" y="39667"/>
                  </a:lnTo>
                  <a:cubicBezTo>
                    <a:pt x="1" y="40335"/>
                    <a:pt x="457" y="40943"/>
                    <a:pt x="1095" y="41034"/>
                  </a:cubicBezTo>
                  <a:lnTo>
                    <a:pt x="1277" y="41034"/>
                  </a:lnTo>
                  <a:cubicBezTo>
                    <a:pt x="1855" y="41034"/>
                    <a:pt x="2372" y="40609"/>
                    <a:pt x="2463" y="40001"/>
                  </a:cubicBezTo>
                  <a:lnTo>
                    <a:pt x="7508" y="2402"/>
                  </a:lnTo>
                  <a:lnTo>
                    <a:pt x="28573" y="2402"/>
                  </a:lnTo>
                  <a:lnTo>
                    <a:pt x="33527" y="40001"/>
                  </a:lnTo>
                  <a:cubicBezTo>
                    <a:pt x="33611" y="40612"/>
                    <a:pt x="34126" y="41046"/>
                    <a:pt x="34702" y="41046"/>
                  </a:cubicBezTo>
                  <a:cubicBezTo>
                    <a:pt x="34756" y="41046"/>
                    <a:pt x="34810" y="41042"/>
                    <a:pt x="34865" y="41034"/>
                  </a:cubicBezTo>
                  <a:cubicBezTo>
                    <a:pt x="35533" y="40943"/>
                    <a:pt x="35989" y="40335"/>
                    <a:pt x="35898" y="39697"/>
                  </a:cubicBezTo>
                  <a:lnTo>
                    <a:pt x="30822" y="1034"/>
                  </a:lnTo>
                  <a:cubicBezTo>
                    <a:pt x="30731" y="456"/>
                    <a:pt x="30214" y="0"/>
                    <a:pt x="296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840;p77">
              <a:extLst>
                <a:ext uri="{FF2B5EF4-FFF2-40B4-BE49-F238E27FC236}">
                  <a16:creationId xmlns:a16="http://schemas.microsoft.com/office/drawing/2014/main" id="{6B730216-A96F-4161-88AF-C48E36765A08}"/>
                </a:ext>
              </a:extLst>
            </p:cNvPr>
            <p:cNvSpPr/>
            <p:nvPr/>
          </p:nvSpPr>
          <p:spPr>
            <a:xfrm>
              <a:off x="6679732" y="2499632"/>
              <a:ext cx="711988" cy="1098586"/>
            </a:xfrm>
            <a:custGeom>
              <a:avLst/>
              <a:gdLst/>
              <a:ahLst/>
              <a:cxnLst/>
              <a:rect l="l" t="t" r="r" b="b"/>
              <a:pathLst>
                <a:path w="26870" h="41460" extrusionOk="0">
                  <a:moveTo>
                    <a:pt x="18845" y="0"/>
                  </a:moveTo>
                  <a:cubicBezTo>
                    <a:pt x="18845" y="1"/>
                    <a:pt x="21004" y="24438"/>
                    <a:pt x="19058" y="31186"/>
                  </a:cubicBezTo>
                  <a:cubicBezTo>
                    <a:pt x="16475" y="40214"/>
                    <a:pt x="0" y="41460"/>
                    <a:pt x="0" y="41460"/>
                  </a:cubicBezTo>
                  <a:lnTo>
                    <a:pt x="15046" y="41460"/>
                  </a:lnTo>
                  <a:cubicBezTo>
                    <a:pt x="19818" y="41460"/>
                    <a:pt x="24925" y="38876"/>
                    <a:pt x="25654" y="34165"/>
                  </a:cubicBezTo>
                  <a:cubicBezTo>
                    <a:pt x="26627" y="27843"/>
                    <a:pt x="26870" y="21733"/>
                    <a:pt x="26596" y="16140"/>
                  </a:cubicBezTo>
                  <a:cubicBezTo>
                    <a:pt x="26292" y="9818"/>
                    <a:pt x="23830" y="3921"/>
                    <a:pt x="188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841;p77">
              <a:extLst>
                <a:ext uri="{FF2B5EF4-FFF2-40B4-BE49-F238E27FC236}">
                  <a16:creationId xmlns:a16="http://schemas.microsoft.com/office/drawing/2014/main" id="{7D7039F6-4D33-4F54-A3E3-9D2D4FCFED22}"/>
                </a:ext>
              </a:extLst>
            </p:cNvPr>
            <p:cNvSpPr/>
            <p:nvPr/>
          </p:nvSpPr>
          <p:spPr>
            <a:xfrm>
              <a:off x="6368837" y="1530698"/>
              <a:ext cx="314949" cy="227984"/>
            </a:xfrm>
            <a:custGeom>
              <a:avLst/>
              <a:gdLst/>
              <a:ahLst/>
              <a:cxnLst/>
              <a:rect l="l" t="t" r="r" b="b"/>
              <a:pathLst>
                <a:path w="11886" h="8604" extrusionOk="0">
                  <a:moveTo>
                    <a:pt x="6987" y="1"/>
                  </a:moveTo>
                  <a:cubicBezTo>
                    <a:pt x="6958" y="1"/>
                    <a:pt x="6929" y="1"/>
                    <a:pt x="6900" y="1"/>
                  </a:cubicBezTo>
                  <a:cubicBezTo>
                    <a:pt x="3800" y="62"/>
                    <a:pt x="1095" y="1156"/>
                    <a:pt x="0" y="3011"/>
                  </a:cubicBezTo>
                  <a:cubicBezTo>
                    <a:pt x="61" y="3132"/>
                    <a:pt x="152" y="3254"/>
                    <a:pt x="274" y="3345"/>
                  </a:cubicBezTo>
                  <a:cubicBezTo>
                    <a:pt x="552" y="3539"/>
                    <a:pt x="901" y="3623"/>
                    <a:pt x="1295" y="3623"/>
                  </a:cubicBezTo>
                  <a:cubicBezTo>
                    <a:pt x="2321" y="3623"/>
                    <a:pt x="3656" y="3053"/>
                    <a:pt x="4864" y="2372"/>
                  </a:cubicBezTo>
                  <a:cubicBezTo>
                    <a:pt x="5397" y="2077"/>
                    <a:pt x="5915" y="1976"/>
                    <a:pt x="6375" y="1976"/>
                  </a:cubicBezTo>
                  <a:cubicBezTo>
                    <a:pt x="7385" y="1976"/>
                    <a:pt x="8116" y="2463"/>
                    <a:pt x="8116" y="2463"/>
                  </a:cubicBezTo>
                  <a:cubicBezTo>
                    <a:pt x="7994" y="4318"/>
                    <a:pt x="9727" y="4105"/>
                    <a:pt x="9636" y="5503"/>
                  </a:cubicBezTo>
                  <a:cubicBezTo>
                    <a:pt x="9545" y="6871"/>
                    <a:pt x="10031" y="8603"/>
                    <a:pt x="10031" y="8603"/>
                  </a:cubicBezTo>
                  <a:lnTo>
                    <a:pt x="11064" y="8208"/>
                  </a:lnTo>
                  <a:cubicBezTo>
                    <a:pt x="11186" y="7570"/>
                    <a:pt x="11581" y="7053"/>
                    <a:pt x="11885" y="6749"/>
                  </a:cubicBezTo>
                  <a:lnTo>
                    <a:pt x="11520" y="4348"/>
                  </a:lnTo>
                  <a:cubicBezTo>
                    <a:pt x="11520" y="4348"/>
                    <a:pt x="11161" y="1"/>
                    <a:pt x="69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842;p77">
              <a:extLst>
                <a:ext uri="{FF2B5EF4-FFF2-40B4-BE49-F238E27FC236}">
                  <a16:creationId xmlns:a16="http://schemas.microsoft.com/office/drawing/2014/main" id="{BF1FB0AD-CCCE-4F57-8B7E-235B3CB6BE7B}"/>
                </a:ext>
              </a:extLst>
            </p:cNvPr>
            <p:cNvSpPr/>
            <p:nvPr/>
          </p:nvSpPr>
          <p:spPr>
            <a:xfrm>
              <a:off x="6366426" y="1724024"/>
              <a:ext cx="313333" cy="271785"/>
            </a:xfrm>
            <a:custGeom>
              <a:avLst/>
              <a:gdLst/>
              <a:ahLst/>
              <a:cxnLst/>
              <a:rect l="l" t="t" r="r" b="b"/>
              <a:pathLst>
                <a:path w="11825" h="10257" extrusionOk="0">
                  <a:moveTo>
                    <a:pt x="9848" y="0"/>
                  </a:moveTo>
                  <a:cubicBezTo>
                    <a:pt x="9848" y="0"/>
                    <a:pt x="9269" y="2406"/>
                    <a:pt x="7940" y="2406"/>
                  </a:cubicBezTo>
                  <a:cubicBezTo>
                    <a:pt x="7908" y="2406"/>
                    <a:pt x="7875" y="2404"/>
                    <a:pt x="7842" y="2402"/>
                  </a:cubicBezTo>
                  <a:cubicBezTo>
                    <a:pt x="7570" y="2378"/>
                    <a:pt x="7293" y="2365"/>
                    <a:pt x="7015" y="2365"/>
                  </a:cubicBezTo>
                  <a:cubicBezTo>
                    <a:pt x="5868" y="2365"/>
                    <a:pt x="4711" y="2592"/>
                    <a:pt x="3830" y="3253"/>
                  </a:cubicBezTo>
                  <a:cubicBezTo>
                    <a:pt x="3830" y="3253"/>
                    <a:pt x="3513" y="3203"/>
                    <a:pt x="3064" y="3203"/>
                  </a:cubicBezTo>
                  <a:cubicBezTo>
                    <a:pt x="2351" y="3203"/>
                    <a:pt x="1303" y="3329"/>
                    <a:pt x="669" y="3982"/>
                  </a:cubicBezTo>
                  <a:cubicBezTo>
                    <a:pt x="0" y="4712"/>
                    <a:pt x="1611" y="10061"/>
                    <a:pt x="4560" y="10244"/>
                  </a:cubicBezTo>
                  <a:cubicBezTo>
                    <a:pt x="4701" y="10252"/>
                    <a:pt x="4843" y="10257"/>
                    <a:pt x="4986" y="10257"/>
                  </a:cubicBezTo>
                  <a:cubicBezTo>
                    <a:pt x="7868" y="10257"/>
                    <a:pt x="11112" y="8528"/>
                    <a:pt x="11459" y="5806"/>
                  </a:cubicBezTo>
                  <a:cubicBezTo>
                    <a:pt x="11824" y="2979"/>
                    <a:pt x="11277" y="760"/>
                    <a:pt x="11277" y="760"/>
                  </a:cubicBezTo>
                  <a:lnTo>
                    <a:pt x="984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1615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0"/>
        <p:cNvGrpSpPr/>
        <p:nvPr/>
      </p:nvGrpSpPr>
      <p:grpSpPr>
        <a:xfrm>
          <a:off x="0" y="0"/>
          <a:ext cx="0" cy="0"/>
          <a:chOff x="0" y="0"/>
          <a:chExt cx="0" cy="0"/>
        </a:xfrm>
      </p:grpSpPr>
      <p:sp>
        <p:nvSpPr>
          <p:cNvPr id="461" name="Google Shape;461;p46"/>
          <p:cNvSpPr/>
          <p:nvPr/>
        </p:nvSpPr>
        <p:spPr>
          <a:xfrm>
            <a:off x="6826320" y="2206632"/>
            <a:ext cx="1394080" cy="141311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46"/>
          <p:cNvSpPr txBox="1">
            <a:spLocks noGrp="1"/>
          </p:cNvSpPr>
          <p:nvPr>
            <p:ph type="title"/>
          </p:nvPr>
        </p:nvSpPr>
        <p:spPr>
          <a:xfrm>
            <a:off x="1457373" y="301618"/>
            <a:ext cx="3440100" cy="9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sz="3200" dirty="0"/>
              <a:t>Descrierea soluției</a:t>
            </a:r>
            <a:endParaRPr sz="3200" dirty="0"/>
          </a:p>
        </p:txBody>
      </p:sp>
      <p:sp>
        <p:nvSpPr>
          <p:cNvPr id="463" name="Google Shape;463;p46"/>
          <p:cNvSpPr txBox="1">
            <a:spLocks noGrp="1"/>
          </p:cNvSpPr>
          <p:nvPr>
            <p:ph type="subTitle" idx="1"/>
          </p:nvPr>
        </p:nvSpPr>
        <p:spPr>
          <a:xfrm>
            <a:off x="606804" y="1101285"/>
            <a:ext cx="6242834" cy="1979658"/>
          </a:xfrm>
          <a:prstGeom prst="rect">
            <a:avLst/>
          </a:prstGeom>
        </p:spPr>
        <p:txBody>
          <a:bodyPr spcFirstLastPara="1" wrap="square" lIns="91425" tIns="91425" rIns="91425" bIns="91425" anchor="t" anchorCtr="0">
            <a:noAutofit/>
          </a:bodyPr>
          <a:lstStyle/>
          <a:p>
            <a:pPr marL="0" lvl="0" indent="180000" algn="l" rtl="0">
              <a:spcAft>
                <a:spcPts val="0"/>
              </a:spcAft>
              <a:buNone/>
            </a:pPr>
            <a:r>
              <a:rPr lang="ro-RO" sz="900" dirty="0">
                <a:latin typeface="+mn-lt"/>
                <a:cs typeface="Times New Roman" panose="02020603050405020304" pitchFamily="18" charset="0"/>
              </a:rPr>
              <a:t>Pentru optimizare, se iau în considerare următoarele puncte cheie:</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Stocarea obiectelor principale din motor în pool-urile de obiecte personalizate;</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Acordarea directă de acces a obiectelor pentru firele de execuție în lucru;</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Prealocarea și stocarea în cache a parametrilor de sincronizare.</a:t>
            </a:r>
          </a:p>
          <a:p>
            <a:pPr marL="285750" lvl="0" indent="180000" algn="l" rtl="0">
              <a:spcAft>
                <a:spcPts val="0"/>
              </a:spcAft>
              <a:buSzPct val="100000"/>
              <a:buFont typeface="Wingdings" panose="05000000000000000000" pitchFamily="2" charset="2"/>
              <a:buChar char="Ø"/>
            </a:pPr>
            <a:endParaRPr lang="ro-RO" sz="900" dirty="0">
              <a:latin typeface="+mn-lt"/>
              <a:cs typeface="Times New Roman" panose="02020603050405020304" pitchFamily="18" charset="0"/>
            </a:endParaRPr>
          </a:p>
          <a:p>
            <a:pPr marL="0" lvl="0" indent="180000" algn="l" rtl="0">
              <a:spcAft>
                <a:spcPts val="0"/>
              </a:spcAft>
              <a:buSzPct val="100000"/>
            </a:pPr>
            <a:r>
              <a:rPr lang="ro-RO" sz="900" dirty="0">
                <a:latin typeface="+mn-lt"/>
                <a:cs typeface="Times New Roman" panose="02020603050405020304" pitchFamily="18" charset="0"/>
              </a:rPr>
              <a:t>Un pool de obiecte poate fi împărțit în mai multe bucăți în memorie, unde fiecare bucată conține un număr de obiecte care se află în strânsă legătură între ele.</a:t>
            </a:r>
          </a:p>
          <a:p>
            <a:pPr marL="0" lvl="0" indent="180000" algn="l" rtl="0">
              <a:spcAft>
                <a:spcPts val="0"/>
              </a:spcAft>
              <a:buSzPct val="100000"/>
            </a:pPr>
            <a:endParaRPr lang="ro-RO" sz="900" dirty="0">
              <a:latin typeface="+mn-lt"/>
              <a:cs typeface="Times New Roman" panose="02020603050405020304" pitchFamily="18" charset="0"/>
            </a:endParaRPr>
          </a:p>
          <a:p>
            <a:pPr marL="0" lvl="0" indent="180000" algn="l" rtl="0">
              <a:spcAft>
                <a:spcPts val="0"/>
              </a:spcAft>
              <a:buSzPct val="100000"/>
            </a:pPr>
            <a:r>
              <a:rPr lang="ro-RO" sz="900" dirty="0">
                <a:latin typeface="+mn-lt"/>
                <a:cs typeface="Times New Roman" panose="02020603050405020304" pitchFamily="18" charset="0"/>
              </a:rPr>
              <a:t>Această metodă permite scăderea timpului de sincronizare prin reducerea fragmentării de memorie și a răspândirii datelor cu ajutorul organizării obiectelor în bucăți.</a:t>
            </a:r>
          </a:p>
          <a:p>
            <a:pPr marL="285750" lvl="0" indent="180000" algn="l" rtl="0">
              <a:spcAft>
                <a:spcPts val="0"/>
              </a:spcAft>
              <a:buSzPct val="100000"/>
              <a:buFont typeface="Wingdings" panose="05000000000000000000" pitchFamily="2" charset="2"/>
              <a:buChar char="Ø"/>
            </a:pPr>
            <a:endParaRPr sz="1000" dirty="0">
              <a:latin typeface="Times New Roman" panose="02020603050405020304" pitchFamily="18" charset="0"/>
              <a:cs typeface="Times New Roman" panose="02020603050405020304" pitchFamily="18" charset="0"/>
            </a:endParaRPr>
          </a:p>
        </p:txBody>
      </p:sp>
      <p:grpSp>
        <p:nvGrpSpPr>
          <p:cNvPr id="464" name="Google Shape;464;p46"/>
          <p:cNvGrpSpPr/>
          <p:nvPr/>
        </p:nvGrpSpPr>
        <p:grpSpPr>
          <a:xfrm flipH="1">
            <a:off x="8049683" y="3213845"/>
            <a:ext cx="767834" cy="1929656"/>
            <a:chOff x="2330682" y="1468700"/>
            <a:chExt cx="824447" cy="2044019"/>
          </a:xfrm>
        </p:grpSpPr>
        <p:sp>
          <p:nvSpPr>
            <p:cNvPr id="465" name="Google Shape;465;p4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4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4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4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4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46"/>
          <p:cNvGrpSpPr/>
          <p:nvPr/>
        </p:nvGrpSpPr>
        <p:grpSpPr>
          <a:xfrm>
            <a:off x="5406306" y="2649758"/>
            <a:ext cx="2662777" cy="1744080"/>
            <a:chOff x="4386213" y="1645831"/>
            <a:chExt cx="4244346" cy="2742532"/>
          </a:xfrm>
        </p:grpSpPr>
        <p:sp>
          <p:nvSpPr>
            <p:cNvPr id="471" name="Google Shape;471;p46"/>
            <p:cNvSpPr/>
            <p:nvPr/>
          </p:nvSpPr>
          <p:spPr>
            <a:xfrm>
              <a:off x="5144652" y="2056045"/>
              <a:ext cx="251952" cy="265192"/>
            </a:xfrm>
            <a:custGeom>
              <a:avLst/>
              <a:gdLst/>
              <a:ahLst/>
              <a:cxnLst/>
              <a:rect l="l" t="t" r="r" b="b"/>
              <a:pathLst>
                <a:path w="5747" h="6049" extrusionOk="0">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46"/>
            <p:cNvSpPr/>
            <p:nvPr/>
          </p:nvSpPr>
          <p:spPr>
            <a:xfrm>
              <a:off x="7492875" y="2840832"/>
              <a:ext cx="1120436" cy="744020"/>
            </a:xfrm>
            <a:custGeom>
              <a:avLst/>
              <a:gdLst/>
              <a:ahLst/>
              <a:cxnLst/>
              <a:rect l="l" t="t" r="r" b="b"/>
              <a:pathLst>
                <a:path w="25557" h="16971" extrusionOk="0">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46"/>
            <p:cNvSpPr/>
            <p:nvPr/>
          </p:nvSpPr>
          <p:spPr>
            <a:xfrm>
              <a:off x="7307211" y="3939385"/>
              <a:ext cx="352742" cy="414601"/>
            </a:xfrm>
            <a:custGeom>
              <a:avLst/>
              <a:gdLst/>
              <a:ahLst/>
              <a:cxnLst/>
              <a:rect l="l" t="t" r="r" b="b"/>
              <a:pathLst>
                <a:path w="8046" h="9457" extrusionOk="0">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46"/>
            <p:cNvSpPr/>
            <p:nvPr/>
          </p:nvSpPr>
          <p:spPr>
            <a:xfrm>
              <a:off x="6473235" y="4029039"/>
              <a:ext cx="476022" cy="282465"/>
            </a:xfrm>
            <a:custGeom>
              <a:avLst/>
              <a:gdLst/>
              <a:ahLst/>
              <a:cxnLst/>
              <a:rect l="l" t="t" r="r" b="b"/>
              <a:pathLst>
                <a:path w="10858" h="6443" extrusionOk="0">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46"/>
            <p:cNvSpPr/>
            <p:nvPr/>
          </p:nvSpPr>
          <p:spPr>
            <a:xfrm>
              <a:off x="7110981" y="3095370"/>
              <a:ext cx="535733" cy="982338"/>
            </a:xfrm>
            <a:custGeom>
              <a:avLst/>
              <a:gdLst/>
              <a:ahLst/>
              <a:cxnLst/>
              <a:rect l="l" t="t" r="r" b="b"/>
              <a:pathLst>
                <a:path w="12220" h="22407" extrusionOk="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6"/>
            <p:cNvSpPr/>
            <p:nvPr/>
          </p:nvSpPr>
          <p:spPr>
            <a:xfrm>
              <a:off x="6962494" y="2334300"/>
              <a:ext cx="304999" cy="174574"/>
            </a:xfrm>
            <a:custGeom>
              <a:avLst/>
              <a:gdLst/>
              <a:ahLst/>
              <a:cxnLst/>
              <a:rect l="l" t="t" r="r" b="b"/>
              <a:pathLst>
                <a:path w="6957" h="3982" extrusionOk="0">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6"/>
            <p:cNvSpPr/>
            <p:nvPr/>
          </p:nvSpPr>
          <p:spPr>
            <a:xfrm>
              <a:off x="7425229" y="2184936"/>
              <a:ext cx="461467" cy="553664"/>
            </a:xfrm>
            <a:custGeom>
              <a:avLst/>
              <a:gdLst/>
              <a:ahLst/>
              <a:cxnLst/>
              <a:rect l="l" t="t" r="r" b="b"/>
              <a:pathLst>
                <a:path w="10526" h="12629" extrusionOk="0">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46"/>
            <p:cNvSpPr/>
            <p:nvPr/>
          </p:nvSpPr>
          <p:spPr>
            <a:xfrm>
              <a:off x="7718259" y="2894011"/>
              <a:ext cx="44" cy="2674"/>
            </a:xfrm>
            <a:custGeom>
              <a:avLst/>
              <a:gdLst/>
              <a:ahLst/>
              <a:cxnLst/>
              <a:rect l="l" t="t" r="r" b="b"/>
              <a:pathLst>
                <a:path w="1" h="61" extrusionOk="0">
                  <a:moveTo>
                    <a:pt x="1" y="61"/>
                  </a:moveTo>
                  <a:lnTo>
                    <a:pt x="1" y="61"/>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46"/>
            <p:cNvSpPr/>
            <p:nvPr/>
          </p:nvSpPr>
          <p:spPr>
            <a:xfrm>
              <a:off x="7833603" y="2338465"/>
              <a:ext cx="2718" cy="10653"/>
            </a:xfrm>
            <a:custGeom>
              <a:avLst/>
              <a:gdLst/>
              <a:ahLst/>
              <a:cxnLst/>
              <a:rect l="l" t="t" r="r" b="b"/>
              <a:pathLst>
                <a:path w="62" h="243" extrusionOk="0">
                  <a:moveTo>
                    <a:pt x="61" y="0"/>
                  </a:moveTo>
                  <a:lnTo>
                    <a:pt x="1" y="242"/>
                  </a:lnTo>
                  <a:lnTo>
                    <a:pt x="1" y="24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6"/>
            <p:cNvSpPr/>
            <p:nvPr/>
          </p:nvSpPr>
          <p:spPr>
            <a:xfrm>
              <a:off x="7718259" y="2886076"/>
              <a:ext cx="1359" cy="7979"/>
            </a:xfrm>
            <a:custGeom>
              <a:avLst/>
              <a:gdLst/>
              <a:ahLst/>
              <a:cxnLst/>
              <a:rect l="l" t="t" r="r" b="b"/>
              <a:pathLst>
                <a:path w="31" h="182" extrusionOk="0">
                  <a:moveTo>
                    <a:pt x="31" y="0"/>
                  </a:moveTo>
                  <a:lnTo>
                    <a:pt x="1" y="181"/>
                  </a:lnTo>
                  <a:cubicBezTo>
                    <a:pt x="31" y="151"/>
                    <a:pt x="31" y="91"/>
                    <a:pt x="31" y="60"/>
                  </a:cubicBezTo>
                  <a:lnTo>
                    <a:pt x="3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46"/>
            <p:cNvSpPr/>
            <p:nvPr/>
          </p:nvSpPr>
          <p:spPr>
            <a:xfrm>
              <a:off x="7121591" y="2963936"/>
              <a:ext cx="916270" cy="389700"/>
            </a:xfrm>
            <a:custGeom>
              <a:avLst/>
              <a:gdLst/>
              <a:ahLst/>
              <a:cxnLst/>
              <a:rect l="l" t="t" r="r" b="b"/>
              <a:pathLst>
                <a:path w="20900" h="8889" extrusionOk="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46"/>
            <p:cNvSpPr/>
            <p:nvPr/>
          </p:nvSpPr>
          <p:spPr>
            <a:xfrm>
              <a:off x="7678495" y="2174678"/>
              <a:ext cx="637794" cy="924906"/>
            </a:xfrm>
            <a:custGeom>
              <a:avLst/>
              <a:gdLst/>
              <a:ahLst/>
              <a:cxnLst/>
              <a:rect l="l" t="t" r="r" b="b"/>
              <a:pathLst>
                <a:path w="14548" h="21097" extrusionOk="0">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46"/>
            <p:cNvSpPr/>
            <p:nvPr/>
          </p:nvSpPr>
          <p:spPr>
            <a:xfrm>
              <a:off x="7117601" y="3070337"/>
              <a:ext cx="1206670" cy="526132"/>
            </a:xfrm>
            <a:custGeom>
              <a:avLst/>
              <a:gdLst/>
              <a:ahLst/>
              <a:cxnLst/>
              <a:rect l="l" t="t" r="r" b="b"/>
              <a:pathLst>
                <a:path w="27524" h="12001" extrusionOk="0">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6"/>
            <p:cNvSpPr/>
            <p:nvPr/>
          </p:nvSpPr>
          <p:spPr>
            <a:xfrm>
              <a:off x="6755655" y="3237325"/>
              <a:ext cx="755813" cy="930956"/>
            </a:xfrm>
            <a:custGeom>
              <a:avLst/>
              <a:gdLst/>
              <a:ahLst/>
              <a:cxnLst/>
              <a:rect l="l" t="t" r="r" b="b"/>
              <a:pathLst>
                <a:path w="17240" h="21235" extrusionOk="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46"/>
            <p:cNvSpPr/>
            <p:nvPr/>
          </p:nvSpPr>
          <p:spPr>
            <a:xfrm>
              <a:off x="7768631" y="1992784"/>
              <a:ext cx="277204" cy="322755"/>
            </a:xfrm>
            <a:custGeom>
              <a:avLst/>
              <a:gdLst/>
              <a:ahLst/>
              <a:cxnLst/>
              <a:rect l="l" t="t" r="r" b="b"/>
              <a:pathLst>
                <a:path w="6323" h="7362" extrusionOk="0">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6"/>
            <p:cNvSpPr/>
            <p:nvPr/>
          </p:nvSpPr>
          <p:spPr>
            <a:xfrm>
              <a:off x="7744782" y="1841534"/>
              <a:ext cx="255942" cy="284000"/>
            </a:xfrm>
            <a:custGeom>
              <a:avLst/>
              <a:gdLst/>
              <a:ahLst/>
              <a:cxnLst/>
              <a:rect l="l" t="t" r="r" b="b"/>
              <a:pathLst>
                <a:path w="5838" h="6478" extrusionOk="0">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46"/>
            <p:cNvSpPr/>
            <p:nvPr/>
          </p:nvSpPr>
          <p:spPr>
            <a:xfrm>
              <a:off x="7743467" y="1797782"/>
              <a:ext cx="290401" cy="268875"/>
            </a:xfrm>
            <a:custGeom>
              <a:avLst/>
              <a:gdLst/>
              <a:ahLst/>
              <a:cxnLst/>
              <a:rect l="l" t="t" r="r" b="b"/>
              <a:pathLst>
                <a:path w="6624" h="6133" extrusionOk="0">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46"/>
            <p:cNvSpPr/>
            <p:nvPr/>
          </p:nvSpPr>
          <p:spPr>
            <a:xfrm>
              <a:off x="7154734" y="2399447"/>
              <a:ext cx="486675" cy="337047"/>
            </a:xfrm>
            <a:custGeom>
              <a:avLst/>
              <a:gdLst/>
              <a:ahLst/>
              <a:cxnLst/>
              <a:rect l="l" t="t" r="r" b="b"/>
              <a:pathLst>
                <a:path w="11101" h="7688" extrusionOk="0">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46"/>
            <p:cNvSpPr/>
            <p:nvPr/>
          </p:nvSpPr>
          <p:spPr>
            <a:xfrm>
              <a:off x="7914488" y="1936931"/>
              <a:ext cx="79615" cy="93205"/>
            </a:xfrm>
            <a:custGeom>
              <a:avLst/>
              <a:gdLst/>
              <a:ahLst/>
              <a:cxnLst/>
              <a:rect l="l" t="t" r="r" b="b"/>
              <a:pathLst>
                <a:path w="1816" h="2126" extrusionOk="0">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46"/>
            <p:cNvSpPr/>
            <p:nvPr/>
          </p:nvSpPr>
          <p:spPr>
            <a:xfrm>
              <a:off x="8139916" y="3514528"/>
              <a:ext cx="22578" cy="555637"/>
            </a:xfrm>
            <a:custGeom>
              <a:avLst/>
              <a:gdLst/>
              <a:ahLst/>
              <a:cxnLst/>
              <a:rect l="l" t="t" r="r" b="b"/>
              <a:pathLst>
                <a:path w="515" h="12674" extrusionOk="0">
                  <a:moveTo>
                    <a:pt x="0" y="1"/>
                  </a:moveTo>
                  <a:lnTo>
                    <a:pt x="0" y="12673"/>
                  </a:lnTo>
                  <a:lnTo>
                    <a:pt x="515" y="12673"/>
                  </a:lnTo>
                  <a:lnTo>
                    <a:pt x="5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46"/>
            <p:cNvSpPr/>
            <p:nvPr/>
          </p:nvSpPr>
          <p:spPr>
            <a:xfrm>
              <a:off x="7889324" y="4070117"/>
              <a:ext cx="531743" cy="141912"/>
            </a:xfrm>
            <a:custGeom>
              <a:avLst/>
              <a:gdLst/>
              <a:ahLst/>
              <a:cxnLst/>
              <a:rect l="l" t="t" r="r" b="b"/>
              <a:pathLst>
                <a:path w="12129" h="3237" fill="none" extrusionOk="0">
                  <a:moveTo>
                    <a:pt x="12128" y="3236"/>
                  </a:moveTo>
                  <a:cubicBezTo>
                    <a:pt x="12128" y="938"/>
                    <a:pt x="8075" y="0"/>
                    <a:pt x="6049" y="0"/>
                  </a:cubicBezTo>
                  <a:cubicBezTo>
                    <a:pt x="3660" y="0"/>
                    <a:pt x="0" y="877"/>
                    <a:pt x="0" y="323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46"/>
            <p:cNvSpPr/>
            <p:nvPr/>
          </p:nvSpPr>
          <p:spPr>
            <a:xfrm>
              <a:off x="8151840" y="4072747"/>
              <a:ext cx="44" cy="165805"/>
            </a:xfrm>
            <a:custGeom>
              <a:avLst/>
              <a:gdLst/>
              <a:ahLst/>
              <a:cxnLst/>
              <a:rect l="l" t="t" r="r" b="b"/>
              <a:pathLst>
                <a:path w="1" h="3782" fill="none" extrusionOk="0">
                  <a:moveTo>
                    <a:pt x="1" y="3781"/>
                  </a:moveTo>
                  <a:lnTo>
                    <a:pt x="1" y="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46"/>
            <p:cNvSpPr/>
            <p:nvPr/>
          </p:nvSpPr>
          <p:spPr>
            <a:xfrm>
              <a:off x="7845571"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46"/>
            <p:cNvSpPr/>
            <p:nvPr/>
          </p:nvSpPr>
          <p:spPr>
            <a:xfrm>
              <a:off x="8109403" y="4192081"/>
              <a:ext cx="86235" cy="87550"/>
            </a:xfrm>
            <a:custGeom>
              <a:avLst/>
              <a:gdLst/>
              <a:ahLst/>
              <a:cxnLst/>
              <a:rect l="l" t="t" r="r" b="b"/>
              <a:pathLst>
                <a:path w="1967" h="1997" extrusionOk="0">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6"/>
            <p:cNvSpPr/>
            <p:nvPr/>
          </p:nvSpPr>
          <p:spPr>
            <a:xfrm>
              <a:off x="8371963"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46"/>
            <p:cNvSpPr/>
            <p:nvPr/>
          </p:nvSpPr>
          <p:spPr>
            <a:xfrm>
              <a:off x="7626764" y="2697387"/>
              <a:ext cx="672297" cy="310611"/>
            </a:xfrm>
            <a:custGeom>
              <a:avLst/>
              <a:gdLst/>
              <a:ahLst/>
              <a:cxnLst/>
              <a:rect l="l" t="t" r="r" b="b"/>
              <a:pathLst>
                <a:path w="15335" h="7085" extrusionOk="0">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46"/>
            <p:cNvSpPr/>
            <p:nvPr/>
          </p:nvSpPr>
          <p:spPr>
            <a:xfrm>
              <a:off x="7898574" y="1645831"/>
              <a:ext cx="234767" cy="209778"/>
            </a:xfrm>
            <a:custGeom>
              <a:avLst/>
              <a:gdLst/>
              <a:ahLst/>
              <a:cxnLst/>
              <a:rect l="l" t="t" r="r" b="b"/>
              <a:pathLst>
                <a:path w="5355" h="4785" extrusionOk="0">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46"/>
            <p:cNvSpPr/>
            <p:nvPr/>
          </p:nvSpPr>
          <p:spPr>
            <a:xfrm>
              <a:off x="7743467" y="2183314"/>
              <a:ext cx="326218" cy="156555"/>
            </a:xfrm>
            <a:custGeom>
              <a:avLst/>
              <a:gdLst/>
              <a:ahLst/>
              <a:cxnLst/>
              <a:rect l="l" t="t" r="r" b="b"/>
              <a:pathLst>
                <a:path w="7441" h="3571" extrusionOk="0">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46"/>
            <p:cNvSpPr/>
            <p:nvPr/>
          </p:nvSpPr>
          <p:spPr>
            <a:xfrm>
              <a:off x="8059030" y="2233380"/>
              <a:ext cx="308989" cy="601012"/>
            </a:xfrm>
            <a:custGeom>
              <a:avLst/>
              <a:gdLst/>
              <a:ahLst/>
              <a:cxnLst/>
              <a:rect l="l" t="t" r="r" b="b"/>
              <a:pathLst>
                <a:path w="7048" h="13709" extrusionOk="0">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46"/>
            <p:cNvSpPr/>
            <p:nvPr/>
          </p:nvSpPr>
          <p:spPr>
            <a:xfrm>
              <a:off x="8093489" y="2692476"/>
              <a:ext cx="225473" cy="167121"/>
            </a:xfrm>
            <a:custGeom>
              <a:avLst/>
              <a:gdLst/>
              <a:ahLst/>
              <a:cxnLst/>
              <a:rect l="l" t="t" r="r" b="b"/>
              <a:pathLst>
                <a:path w="5143" h="3812" extrusionOk="0">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46"/>
            <p:cNvSpPr/>
            <p:nvPr/>
          </p:nvSpPr>
          <p:spPr>
            <a:xfrm>
              <a:off x="4907300" y="3851310"/>
              <a:ext cx="590095" cy="328893"/>
            </a:xfrm>
            <a:custGeom>
              <a:avLst/>
              <a:gdLst/>
              <a:ahLst/>
              <a:cxnLst/>
              <a:rect l="l" t="t" r="r" b="b"/>
              <a:pathLst>
                <a:path w="13460" h="7502" fill="none" extrusionOk="0">
                  <a:moveTo>
                    <a:pt x="0" y="1"/>
                  </a:moveTo>
                  <a:cubicBezTo>
                    <a:pt x="152" y="92"/>
                    <a:pt x="13459" y="7501"/>
                    <a:pt x="13459" y="750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46"/>
            <p:cNvSpPr/>
            <p:nvPr/>
          </p:nvSpPr>
          <p:spPr>
            <a:xfrm>
              <a:off x="4834350" y="3810231"/>
              <a:ext cx="624598" cy="385885"/>
            </a:xfrm>
            <a:custGeom>
              <a:avLst/>
              <a:gdLst/>
              <a:ahLst/>
              <a:cxnLst/>
              <a:rect l="l" t="t" r="r" b="b"/>
              <a:pathLst>
                <a:path w="14247" h="8802" fill="none" extrusionOk="0">
                  <a:moveTo>
                    <a:pt x="14246" y="0"/>
                  </a:moveTo>
                  <a:lnTo>
                    <a:pt x="1" y="880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46"/>
            <p:cNvSpPr/>
            <p:nvPr/>
          </p:nvSpPr>
          <p:spPr>
            <a:xfrm>
              <a:off x="4807870" y="3510582"/>
              <a:ext cx="706755" cy="831394"/>
            </a:xfrm>
            <a:custGeom>
              <a:avLst/>
              <a:gdLst/>
              <a:ahLst/>
              <a:cxnLst/>
              <a:rect l="l" t="t" r="r" b="b"/>
              <a:pathLst>
                <a:path w="16121" h="18964" fill="none" extrusionOk="0">
                  <a:moveTo>
                    <a:pt x="0" y="18691"/>
                  </a:moveTo>
                  <a:lnTo>
                    <a:pt x="3871" y="0"/>
                  </a:lnTo>
                  <a:lnTo>
                    <a:pt x="14124" y="1028"/>
                  </a:lnTo>
                  <a:lnTo>
                    <a:pt x="16120" y="18963"/>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46"/>
            <p:cNvSpPr/>
            <p:nvPr/>
          </p:nvSpPr>
          <p:spPr>
            <a:xfrm>
              <a:off x="5831456" y="2758763"/>
              <a:ext cx="258616" cy="511927"/>
            </a:xfrm>
            <a:custGeom>
              <a:avLst/>
              <a:gdLst/>
              <a:ahLst/>
              <a:cxnLst/>
              <a:rect l="l" t="t" r="r" b="b"/>
              <a:pathLst>
                <a:path w="5899" h="11677" extrusionOk="0">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46"/>
            <p:cNvSpPr/>
            <p:nvPr/>
          </p:nvSpPr>
          <p:spPr>
            <a:xfrm>
              <a:off x="5826151" y="3706812"/>
              <a:ext cx="273215" cy="552962"/>
            </a:xfrm>
            <a:custGeom>
              <a:avLst/>
              <a:gdLst/>
              <a:ahLst/>
              <a:cxnLst/>
              <a:rect l="l" t="t" r="r" b="b"/>
              <a:pathLst>
                <a:path w="6232" h="12613" extrusionOk="0">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46"/>
            <p:cNvSpPr/>
            <p:nvPr/>
          </p:nvSpPr>
          <p:spPr>
            <a:xfrm>
              <a:off x="4634131" y="2385813"/>
              <a:ext cx="1323330" cy="1272870"/>
            </a:xfrm>
            <a:custGeom>
              <a:avLst/>
              <a:gdLst/>
              <a:ahLst/>
              <a:cxnLst/>
              <a:rect l="l" t="t" r="r" b="b"/>
              <a:pathLst>
                <a:path w="30185" h="29034" extrusionOk="0">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46"/>
            <p:cNvSpPr/>
            <p:nvPr/>
          </p:nvSpPr>
          <p:spPr>
            <a:xfrm>
              <a:off x="5807607" y="3228644"/>
              <a:ext cx="409735" cy="191496"/>
            </a:xfrm>
            <a:custGeom>
              <a:avLst/>
              <a:gdLst/>
              <a:ahLst/>
              <a:cxnLst/>
              <a:rect l="l" t="t" r="r" b="b"/>
              <a:pathLst>
                <a:path w="9346" h="4368" extrusionOk="0">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46"/>
            <p:cNvSpPr/>
            <p:nvPr/>
          </p:nvSpPr>
          <p:spPr>
            <a:xfrm>
              <a:off x="4813131" y="2205059"/>
              <a:ext cx="731964" cy="969361"/>
            </a:xfrm>
            <a:custGeom>
              <a:avLst/>
              <a:gdLst/>
              <a:ahLst/>
              <a:cxnLst/>
              <a:rect l="l" t="t" r="r" b="b"/>
              <a:pathLst>
                <a:path w="16696" h="22111" extrusionOk="0">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46"/>
            <p:cNvSpPr/>
            <p:nvPr/>
          </p:nvSpPr>
          <p:spPr>
            <a:xfrm>
              <a:off x="5929571" y="4151792"/>
              <a:ext cx="424378" cy="178826"/>
            </a:xfrm>
            <a:custGeom>
              <a:avLst/>
              <a:gdLst/>
              <a:ahLst/>
              <a:cxnLst/>
              <a:rect l="l" t="t" r="r" b="b"/>
              <a:pathLst>
                <a:path w="9680" h="4079" extrusionOk="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46"/>
            <p:cNvSpPr/>
            <p:nvPr/>
          </p:nvSpPr>
          <p:spPr>
            <a:xfrm>
              <a:off x="5323652" y="2552976"/>
              <a:ext cx="704081" cy="707062"/>
            </a:xfrm>
            <a:custGeom>
              <a:avLst/>
              <a:gdLst/>
              <a:ahLst/>
              <a:cxnLst/>
              <a:rect l="l" t="t" r="r" b="b"/>
              <a:pathLst>
                <a:path w="16060" h="16128" extrusionOk="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46"/>
            <p:cNvSpPr/>
            <p:nvPr/>
          </p:nvSpPr>
          <p:spPr>
            <a:xfrm>
              <a:off x="5766484" y="2483445"/>
              <a:ext cx="369971" cy="665764"/>
            </a:xfrm>
            <a:custGeom>
              <a:avLst/>
              <a:gdLst/>
              <a:ahLst/>
              <a:cxnLst/>
              <a:rect l="l" t="t" r="r" b="b"/>
              <a:pathLst>
                <a:path w="8439" h="15186" extrusionOk="0">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46"/>
            <p:cNvSpPr/>
            <p:nvPr/>
          </p:nvSpPr>
          <p:spPr>
            <a:xfrm>
              <a:off x="5229483" y="1903174"/>
              <a:ext cx="261246" cy="268831"/>
            </a:xfrm>
            <a:custGeom>
              <a:avLst/>
              <a:gdLst/>
              <a:ahLst/>
              <a:cxnLst/>
              <a:rect l="l" t="t" r="r" b="b"/>
              <a:pathLst>
                <a:path w="5959" h="6132" extrusionOk="0">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46"/>
            <p:cNvSpPr/>
            <p:nvPr/>
          </p:nvSpPr>
          <p:spPr>
            <a:xfrm>
              <a:off x="5184415" y="1858764"/>
              <a:ext cx="316924" cy="218195"/>
            </a:xfrm>
            <a:custGeom>
              <a:avLst/>
              <a:gdLst/>
              <a:ahLst/>
              <a:cxnLst/>
              <a:rect l="l" t="t" r="r" b="b"/>
              <a:pathLst>
                <a:path w="7229" h="4977" extrusionOk="0">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46"/>
            <p:cNvSpPr/>
            <p:nvPr/>
          </p:nvSpPr>
          <p:spPr>
            <a:xfrm>
              <a:off x="5362100" y="2229171"/>
              <a:ext cx="664318" cy="666203"/>
            </a:xfrm>
            <a:custGeom>
              <a:avLst/>
              <a:gdLst/>
              <a:ahLst/>
              <a:cxnLst/>
              <a:rect l="l" t="t" r="r" b="b"/>
              <a:pathLst>
                <a:path w="15153" h="15196" extrusionOk="0">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46"/>
            <p:cNvSpPr/>
            <p:nvPr/>
          </p:nvSpPr>
          <p:spPr>
            <a:xfrm>
              <a:off x="4778673" y="2213827"/>
              <a:ext cx="393864" cy="792332"/>
            </a:xfrm>
            <a:custGeom>
              <a:avLst/>
              <a:gdLst/>
              <a:ahLst/>
              <a:cxnLst/>
              <a:rect l="l" t="t" r="r" b="b"/>
              <a:pathLst>
                <a:path w="8984" h="18073" extrusionOk="0">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46"/>
            <p:cNvSpPr/>
            <p:nvPr/>
          </p:nvSpPr>
          <p:spPr>
            <a:xfrm>
              <a:off x="5791693" y="2687172"/>
              <a:ext cx="88865" cy="408420"/>
            </a:xfrm>
            <a:custGeom>
              <a:avLst/>
              <a:gdLst/>
              <a:ahLst/>
              <a:cxnLst/>
              <a:rect l="l" t="t" r="r" b="b"/>
              <a:pathLst>
                <a:path w="2027" h="9316" fill="none" extrusionOk="0">
                  <a:moveTo>
                    <a:pt x="2027" y="0"/>
                  </a:moveTo>
                  <a:cubicBezTo>
                    <a:pt x="1422" y="2632"/>
                    <a:pt x="0" y="6624"/>
                    <a:pt x="0" y="931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46"/>
            <p:cNvSpPr/>
            <p:nvPr/>
          </p:nvSpPr>
          <p:spPr>
            <a:xfrm>
              <a:off x="4680558" y="2994800"/>
              <a:ext cx="818154" cy="631174"/>
            </a:xfrm>
            <a:custGeom>
              <a:avLst/>
              <a:gdLst/>
              <a:ahLst/>
              <a:cxnLst/>
              <a:rect l="l" t="t" r="r" b="b"/>
              <a:pathLst>
                <a:path w="18662" h="14397" fill="none" extrusionOk="0">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46"/>
            <p:cNvSpPr/>
            <p:nvPr/>
          </p:nvSpPr>
          <p:spPr>
            <a:xfrm>
              <a:off x="5737330" y="3372660"/>
              <a:ext cx="11969" cy="129988"/>
            </a:xfrm>
            <a:custGeom>
              <a:avLst/>
              <a:gdLst/>
              <a:ahLst/>
              <a:cxnLst/>
              <a:rect l="l" t="t" r="r" b="b"/>
              <a:pathLst>
                <a:path w="273" h="2965" fill="none" extrusionOk="0">
                  <a:moveTo>
                    <a:pt x="273" y="2965"/>
                  </a:moveTo>
                  <a:cubicBezTo>
                    <a:pt x="152" y="2027"/>
                    <a:pt x="121" y="908"/>
                    <a:pt x="0"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46"/>
            <p:cNvSpPr/>
            <p:nvPr/>
          </p:nvSpPr>
          <p:spPr>
            <a:xfrm>
              <a:off x="5428387" y="3115449"/>
              <a:ext cx="365982" cy="18588"/>
            </a:xfrm>
            <a:custGeom>
              <a:avLst/>
              <a:gdLst/>
              <a:ahLst/>
              <a:cxnLst/>
              <a:rect l="l" t="t" r="r" b="b"/>
              <a:pathLst>
                <a:path w="8348" h="424" fill="none" extrusionOk="0">
                  <a:moveTo>
                    <a:pt x="8348" y="424"/>
                  </a:moveTo>
                  <a:cubicBezTo>
                    <a:pt x="5505" y="0"/>
                    <a:pt x="3660" y="363"/>
                    <a:pt x="0" y="363"/>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6"/>
            <p:cNvSpPr/>
            <p:nvPr/>
          </p:nvSpPr>
          <p:spPr>
            <a:xfrm>
              <a:off x="5429702" y="2521411"/>
              <a:ext cx="83604" cy="37177"/>
            </a:xfrm>
            <a:custGeom>
              <a:avLst/>
              <a:gdLst/>
              <a:ahLst/>
              <a:cxnLst/>
              <a:rect l="l" t="t" r="r" b="b"/>
              <a:pathLst>
                <a:path w="1907" h="848" fill="none" extrusionOk="0">
                  <a:moveTo>
                    <a:pt x="1906" y="848"/>
                  </a:moveTo>
                  <a:cubicBezTo>
                    <a:pt x="1483" y="636"/>
                    <a:pt x="212" y="424"/>
                    <a:pt x="1"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46"/>
            <p:cNvSpPr/>
            <p:nvPr/>
          </p:nvSpPr>
          <p:spPr>
            <a:xfrm>
              <a:off x="5257322" y="1984410"/>
              <a:ext cx="74310" cy="74310"/>
            </a:xfrm>
            <a:custGeom>
              <a:avLst/>
              <a:gdLst/>
              <a:ahLst/>
              <a:cxnLst/>
              <a:rect l="l" t="t" r="r" b="b"/>
              <a:pathLst>
                <a:path w="1695" h="1695" extrusionOk="0">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46"/>
            <p:cNvSpPr/>
            <p:nvPr/>
          </p:nvSpPr>
          <p:spPr>
            <a:xfrm>
              <a:off x="4781347" y="2809574"/>
              <a:ext cx="810132" cy="179352"/>
            </a:xfrm>
            <a:custGeom>
              <a:avLst/>
              <a:gdLst/>
              <a:ahLst/>
              <a:cxnLst/>
              <a:rect l="l" t="t" r="r" b="b"/>
              <a:pathLst>
                <a:path w="18479" h="4091" extrusionOk="0">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46"/>
            <p:cNvSpPr/>
            <p:nvPr/>
          </p:nvSpPr>
          <p:spPr>
            <a:xfrm>
              <a:off x="5899101" y="2915230"/>
              <a:ext cx="1359" cy="44"/>
            </a:xfrm>
            <a:custGeom>
              <a:avLst/>
              <a:gdLst/>
              <a:ahLst/>
              <a:cxnLst/>
              <a:rect l="l" t="t" r="r" b="b"/>
              <a:pathLst>
                <a:path w="31" h="1" extrusionOk="0">
                  <a:moveTo>
                    <a:pt x="30" y="0"/>
                  </a:move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46"/>
            <p:cNvSpPr/>
            <p:nvPr/>
          </p:nvSpPr>
          <p:spPr>
            <a:xfrm>
              <a:off x="6584590" y="2294713"/>
              <a:ext cx="1036919" cy="527754"/>
            </a:xfrm>
            <a:custGeom>
              <a:avLst/>
              <a:gdLst/>
              <a:ahLst/>
              <a:cxnLst/>
              <a:rect l="l" t="t" r="r" b="b"/>
              <a:pathLst>
                <a:path w="23652" h="12038" extrusionOk="0">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46"/>
            <p:cNvSpPr/>
            <p:nvPr/>
          </p:nvSpPr>
          <p:spPr>
            <a:xfrm>
              <a:off x="6975734" y="2655344"/>
              <a:ext cx="267910" cy="136607"/>
            </a:xfrm>
            <a:custGeom>
              <a:avLst/>
              <a:gdLst/>
              <a:ahLst/>
              <a:cxnLst/>
              <a:rect l="l" t="t" r="r" b="b"/>
              <a:pathLst>
                <a:path w="6111" h="3116" extrusionOk="0">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46"/>
            <p:cNvSpPr/>
            <p:nvPr/>
          </p:nvSpPr>
          <p:spPr>
            <a:xfrm>
              <a:off x="6930666" y="2954993"/>
              <a:ext cx="279835" cy="22578"/>
            </a:xfrm>
            <a:custGeom>
              <a:avLst/>
              <a:gdLst/>
              <a:ahLst/>
              <a:cxnLst/>
              <a:rect l="l" t="t" r="r" b="b"/>
              <a:pathLst>
                <a:path w="6383" h="515" extrusionOk="0">
                  <a:moveTo>
                    <a:pt x="0" y="1"/>
                  </a:moveTo>
                  <a:lnTo>
                    <a:pt x="0" y="515"/>
                  </a:lnTo>
                  <a:lnTo>
                    <a:pt x="6382" y="515"/>
                  </a:lnTo>
                  <a:lnTo>
                    <a:pt x="638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46"/>
            <p:cNvSpPr/>
            <p:nvPr/>
          </p:nvSpPr>
          <p:spPr>
            <a:xfrm>
              <a:off x="7057935" y="2721630"/>
              <a:ext cx="63700" cy="237397"/>
            </a:xfrm>
            <a:custGeom>
              <a:avLst/>
              <a:gdLst/>
              <a:ahLst/>
              <a:cxnLst/>
              <a:rect l="l" t="t" r="r" b="b"/>
              <a:pathLst>
                <a:path w="1453" h="5415" fill="none" extrusionOk="0">
                  <a:moveTo>
                    <a:pt x="364" y="5414"/>
                  </a:moveTo>
                  <a:cubicBezTo>
                    <a:pt x="1" y="3570"/>
                    <a:pt x="394" y="1573"/>
                    <a:pt x="1453"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46"/>
            <p:cNvSpPr/>
            <p:nvPr/>
          </p:nvSpPr>
          <p:spPr>
            <a:xfrm>
              <a:off x="4528081"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6"/>
            <p:cNvSpPr/>
            <p:nvPr/>
          </p:nvSpPr>
          <p:spPr>
            <a:xfrm>
              <a:off x="8497916"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46"/>
            <p:cNvSpPr/>
            <p:nvPr/>
          </p:nvSpPr>
          <p:spPr>
            <a:xfrm>
              <a:off x="5195025" y="2948373"/>
              <a:ext cx="781021" cy="34503"/>
            </a:xfrm>
            <a:custGeom>
              <a:avLst/>
              <a:gdLst/>
              <a:ahLst/>
              <a:cxnLst/>
              <a:rect l="l" t="t" r="r" b="b"/>
              <a:pathLst>
                <a:path w="17815" h="787" extrusionOk="0">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46"/>
            <p:cNvSpPr/>
            <p:nvPr/>
          </p:nvSpPr>
          <p:spPr>
            <a:xfrm>
              <a:off x="5311684" y="2575773"/>
              <a:ext cx="726659" cy="407104"/>
            </a:xfrm>
            <a:custGeom>
              <a:avLst/>
              <a:gdLst/>
              <a:ahLst/>
              <a:cxnLst/>
              <a:rect l="l" t="t" r="r" b="b"/>
              <a:pathLst>
                <a:path w="16575" h="9286" extrusionOk="0">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46"/>
            <p:cNvSpPr/>
            <p:nvPr/>
          </p:nvSpPr>
          <p:spPr>
            <a:xfrm>
              <a:off x="7280688" y="2957667"/>
              <a:ext cx="627228" cy="19904"/>
            </a:xfrm>
            <a:custGeom>
              <a:avLst/>
              <a:gdLst/>
              <a:ahLst/>
              <a:cxnLst/>
              <a:rect l="l" t="t" r="r" b="b"/>
              <a:pathLst>
                <a:path w="14307" h="454" extrusionOk="0">
                  <a:moveTo>
                    <a:pt x="1" y="0"/>
                  </a:moveTo>
                  <a:lnTo>
                    <a:pt x="1" y="454"/>
                  </a:lnTo>
                  <a:lnTo>
                    <a:pt x="14307" y="454"/>
                  </a:lnTo>
                  <a:lnTo>
                    <a:pt x="143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46"/>
            <p:cNvSpPr/>
            <p:nvPr/>
          </p:nvSpPr>
          <p:spPr>
            <a:xfrm>
              <a:off x="7772621" y="2840964"/>
              <a:ext cx="346122" cy="129988"/>
            </a:xfrm>
            <a:custGeom>
              <a:avLst/>
              <a:gdLst/>
              <a:ahLst/>
              <a:cxnLst/>
              <a:rect l="l" t="t" r="r" b="b"/>
              <a:pathLst>
                <a:path w="7895" h="2965" extrusionOk="0">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46"/>
            <p:cNvSpPr/>
            <p:nvPr/>
          </p:nvSpPr>
          <p:spPr>
            <a:xfrm>
              <a:off x="7705019" y="2960297"/>
              <a:ext cx="434943" cy="15958"/>
            </a:xfrm>
            <a:custGeom>
              <a:avLst/>
              <a:gdLst/>
              <a:ahLst/>
              <a:cxnLst/>
              <a:rect l="l" t="t" r="r" b="b"/>
              <a:pathLst>
                <a:path w="9921" h="364" extrusionOk="0">
                  <a:moveTo>
                    <a:pt x="0" y="1"/>
                  </a:moveTo>
                  <a:lnTo>
                    <a:pt x="0" y="364"/>
                  </a:lnTo>
                  <a:lnTo>
                    <a:pt x="9920" y="364"/>
                  </a:lnTo>
                  <a:lnTo>
                    <a:pt x="99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46"/>
            <p:cNvSpPr/>
            <p:nvPr/>
          </p:nvSpPr>
          <p:spPr>
            <a:xfrm>
              <a:off x="4916594" y="3074502"/>
              <a:ext cx="1223856" cy="924073"/>
            </a:xfrm>
            <a:custGeom>
              <a:avLst/>
              <a:gdLst/>
              <a:ahLst/>
              <a:cxnLst/>
              <a:rect l="l" t="t" r="r" b="b"/>
              <a:pathLst>
                <a:path w="27916" h="21078" extrusionOk="0">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46"/>
            <p:cNvSpPr/>
            <p:nvPr/>
          </p:nvSpPr>
          <p:spPr>
            <a:xfrm>
              <a:off x="6209360" y="2692476"/>
              <a:ext cx="205569" cy="282465"/>
            </a:xfrm>
            <a:custGeom>
              <a:avLst/>
              <a:gdLst/>
              <a:ahLst/>
              <a:cxnLst/>
              <a:rect l="l" t="t" r="r" b="b"/>
              <a:pathLst>
                <a:path w="4689" h="6443" extrusionOk="0">
                  <a:moveTo>
                    <a:pt x="0" y="0"/>
                  </a:moveTo>
                  <a:lnTo>
                    <a:pt x="847" y="6442"/>
                  </a:lnTo>
                  <a:lnTo>
                    <a:pt x="3841" y="6442"/>
                  </a:lnTo>
                  <a:lnTo>
                    <a:pt x="468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46"/>
            <p:cNvSpPr/>
            <p:nvPr/>
          </p:nvSpPr>
          <p:spPr>
            <a:xfrm>
              <a:off x="6223959" y="2806505"/>
              <a:ext cx="176371" cy="168436"/>
            </a:xfrm>
            <a:custGeom>
              <a:avLst/>
              <a:gdLst/>
              <a:ahLst/>
              <a:cxnLst/>
              <a:rect l="l" t="t" r="r" b="b"/>
              <a:pathLst>
                <a:path w="4023" h="3842" extrusionOk="0">
                  <a:moveTo>
                    <a:pt x="0" y="0"/>
                  </a:moveTo>
                  <a:lnTo>
                    <a:pt x="514" y="3841"/>
                  </a:lnTo>
                  <a:lnTo>
                    <a:pt x="3508" y="3841"/>
                  </a:lnTo>
                  <a:lnTo>
                    <a:pt x="40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46"/>
            <p:cNvSpPr/>
            <p:nvPr/>
          </p:nvSpPr>
          <p:spPr>
            <a:xfrm>
              <a:off x="7457058" y="2687654"/>
              <a:ext cx="1156254" cy="897418"/>
            </a:xfrm>
            <a:custGeom>
              <a:avLst/>
              <a:gdLst/>
              <a:ahLst/>
              <a:cxnLst/>
              <a:rect l="l" t="t" r="r" b="b"/>
              <a:pathLst>
                <a:path w="26374" h="20470" extrusionOk="0">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46"/>
            <p:cNvSpPr/>
            <p:nvPr/>
          </p:nvSpPr>
          <p:spPr>
            <a:xfrm>
              <a:off x="4595683" y="2502867"/>
              <a:ext cx="1197376" cy="1262611"/>
            </a:xfrm>
            <a:custGeom>
              <a:avLst/>
              <a:gdLst/>
              <a:ahLst/>
              <a:cxnLst/>
              <a:rect l="l" t="t" r="r" b="b"/>
              <a:pathLst>
                <a:path w="27312" h="28800" extrusionOk="0">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46"/>
            <p:cNvSpPr/>
            <p:nvPr/>
          </p:nvSpPr>
          <p:spPr>
            <a:xfrm>
              <a:off x="4386213" y="2976211"/>
              <a:ext cx="4244346" cy="47786"/>
            </a:xfrm>
            <a:custGeom>
              <a:avLst/>
              <a:gdLst/>
              <a:ahLst/>
              <a:cxnLst/>
              <a:rect l="l" t="t" r="r" b="b"/>
              <a:pathLst>
                <a:path w="96813" h="1090" extrusionOk="0">
                  <a:moveTo>
                    <a:pt x="0" y="1"/>
                  </a:moveTo>
                  <a:lnTo>
                    <a:pt x="0" y="1089"/>
                  </a:lnTo>
                  <a:lnTo>
                    <a:pt x="96813" y="1089"/>
                  </a:lnTo>
                  <a:lnTo>
                    <a:pt x="968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0959FD72-67A0-4EEA-B163-82E6E736B59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24229" y="3035300"/>
            <a:ext cx="3651246" cy="1301019"/>
          </a:xfrm>
          <a:prstGeom prst="rect">
            <a:avLst/>
          </a:prstGeom>
          <a:effectLst>
            <a:innerShdw blurRad="114300">
              <a:prstClr val="black"/>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507309" y="445025"/>
            <a:ext cx="37776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Implementare</a:t>
            </a:r>
            <a:endParaRPr dirty="0"/>
          </a:p>
        </p:txBody>
      </p:sp>
      <p:graphicFrame>
        <p:nvGraphicFramePr>
          <p:cNvPr id="4" name="Diagram 3">
            <a:extLst>
              <a:ext uri="{FF2B5EF4-FFF2-40B4-BE49-F238E27FC236}">
                <a16:creationId xmlns:a16="http://schemas.microsoft.com/office/drawing/2014/main" id="{0967EFE9-7027-4105-9875-CE2CFFF68042}"/>
              </a:ext>
            </a:extLst>
          </p:cNvPr>
          <p:cNvGraphicFramePr/>
          <p:nvPr>
            <p:extLst>
              <p:ext uri="{D42A27DB-BD31-4B8C-83A1-F6EECF244321}">
                <p14:modId xmlns:p14="http://schemas.microsoft.com/office/powerpoint/2010/main" val="3276272987"/>
              </p:ext>
            </p:extLst>
          </p:nvPr>
        </p:nvGraphicFramePr>
        <p:xfrm>
          <a:off x="507308" y="1621891"/>
          <a:ext cx="3370599" cy="286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E5AC5229-C11B-4CEE-BF6C-AD039E719BE4}"/>
              </a:ext>
            </a:extLst>
          </p:cNvPr>
          <p:cNvGraphicFramePr/>
          <p:nvPr>
            <p:extLst>
              <p:ext uri="{D42A27DB-BD31-4B8C-83A1-F6EECF244321}">
                <p14:modId xmlns:p14="http://schemas.microsoft.com/office/powerpoint/2010/main" val="2937342767"/>
              </p:ext>
            </p:extLst>
          </p:nvPr>
        </p:nvGraphicFramePr>
        <p:xfrm>
          <a:off x="4467417" y="949324"/>
          <a:ext cx="4369557" cy="16224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5E797FA3-C4DE-4013-8549-6A8FCCB8B82C}"/>
              </a:ext>
            </a:extLst>
          </p:cNvPr>
          <p:cNvGraphicFramePr/>
          <p:nvPr>
            <p:extLst>
              <p:ext uri="{D42A27DB-BD31-4B8C-83A1-F6EECF244321}">
                <p14:modId xmlns:p14="http://schemas.microsoft.com/office/powerpoint/2010/main" val="4060796129"/>
              </p:ext>
            </p:extLst>
          </p:nvPr>
        </p:nvGraphicFramePr>
        <p:xfrm>
          <a:off x="4284998" y="2823293"/>
          <a:ext cx="3777741" cy="187518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578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3991324" y="681245"/>
            <a:ext cx="383781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dirty="0"/>
              <a:t>Teste</a:t>
            </a:r>
            <a:endParaRPr dirty="0"/>
          </a:p>
        </p:txBody>
      </p:sp>
      <p:sp>
        <p:nvSpPr>
          <p:cNvPr id="3" name="TextBox 2">
            <a:extLst>
              <a:ext uri="{FF2B5EF4-FFF2-40B4-BE49-F238E27FC236}">
                <a16:creationId xmlns:a16="http://schemas.microsoft.com/office/drawing/2014/main" id="{44A42247-BF93-4EF0-ACF8-74D9B305B333}"/>
              </a:ext>
            </a:extLst>
          </p:cNvPr>
          <p:cNvSpPr txBox="1"/>
          <p:nvPr/>
        </p:nvSpPr>
        <p:spPr>
          <a:xfrm>
            <a:off x="3991324" y="1972497"/>
            <a:ext cx="3837810" cy="2031325"/>
          </a:xfrm>
          <a:prstGeom prst="rect">
            <a:avLst/>
          </a:prstGeom>
          <a:noFill/>
        </p:spPr>
        <p:txBody>
          <a:bodyPr wrap="square" rtlCol="0">
            <a:spAutoFit/>
          </a:bodyPr>
          <a:lstStyle/>
          <a:p>
            <a:pPr indent="180000"/>
            <a:r>
              <a:rPr lang="ro-RO" sz="900" dirty="0">
                <a:latin typeface="+mn-lt"/>
                <a:cs typeface="Times New Roman" panose="02020603050405020304" pitchFamily="18" charset="0"/>
              </a:rPr>
              <a:t>Pentru testare se iau în considerare următoarele date:</a:t>
            </a:r>
          </a:p>
          <a:p>
            <a:pPr marL="285750" indent="180000">
              <a:buFont typeface="Wingdings" panose="05000000000000000000" pitchFamily="2" charset="2"/>
              <a:buChar char="Ø"/>
            </a:pPr>
            <a:r>
              <a:rPr lang="ro-RO" sz="900" dirty="0">
                <a:latin typeface="+mn-lt"/>
                <a:cs typeface="Times New Roman" panose="02020603050405020304" pitchFamily="18" charset="0"/>
              </a:rPr>
              <a:t>Index-ul pasului efectuat;</a:t>
            </a:r>
          </a:p>
          <a:p>
            <a:pPr marL="285750" indent="180000">
              <a:buFont typeface="Wingdings" panose="05000000000000000000" pitchFamily="2" charset="2"/>
              <a:buChar char="Ø"/>
            </a:pPr>
            <a:r>
              <a:rPr lang="ro-RO" sz="900" dirty="0">
                <a:latin typeface="+mn-lt"/>
                <a:cs typeface="Times New Roman" panose="02020603050405020304" pitchFamily="18" charset="0"/>
              </a:rPr>
              <a:t>Durata în timp a pasului efectuat;</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obiecte;</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bucăți;</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verificări de coliziuni;</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perechi de coliziune găsite.</a:t>
            </a:r>
          </a:p>
          <a:p>
            <a:pPr indent="180000"/>
            <a:endParaRPr lang="ro-RO"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Testul a fost împărțit în două serii a câte șase teste efectuate în două faze:</a:t>
            </a:r>
          </a:p>
          <a:p>
            <a:pPr marL="285750" indent="180000">
              <a:buFont typeface="Wingdings" panose="05000000000000000000" pitchFamily="2" charset="2"/>
              <a:buChar char="Ø"/>
            </a:pPr>
            <a:r>
              <a:rPr lang="ro-RO" sz="900" dirty="0">
                <a:latin typeface="+mn-lt"/>
                <a:cs typeface="Times New Roman" panose="02020603050405020304" pitchFamily="18" charset="0"/>
              </a:rPr>
              <a:t>Simularea cu un număr constant de obiecte dinamice;</a:t>
            </a:r>
          </a:p>
          <a:p>
            <a:pPr marL="285750" indent="180000">
              <a:buFont typeface="Wingdings" panose="05000000000000000000" pitchFamily="2" charset="2"/>
              <a:buChar char="Ø"/>
            </a:pPr>
            <a:r>
              <a:rPr lang="ro-RO" sz="900" dirty="0">
                <a:latin typeface="+mn-lt"/>
                <a:cs typeface="Times New Roman" panose="02020603050405020304" pitchFamily="18" charset="0"/>
              </a:rPr>
              <a:t>Simularea cu o creștere stabilă a numărului de obiecte dinamice.</a:t>
            </a:r>
          </a:p>
        </p:txBody>
      </p:sp>
      <p:grpSp>
        <p:nvGrpSpPr>
          <p:cNvPr id="8" name="Group 7">
            <a:extLst>
              <a:ext uri="{FF2B5EF4-FFF2-40B4-BE49-F238E27FC236}">
                <a16:creationId xmlns:a16="http://schemas.microsoft.com/office/drawing/2014/main" id="{030BAC35-DF6F-4E25-961E-64D790907A67}"/>
              </a:ext>
            </a:extLst>
          </p:cNvPr>
          <p:cNvGrpSpPr/>
          <p:nvPr/>
        </p:nvGrpSpPr>
        <p:grpSpPr>
          <a:xfrm>
            <a:off x="365876" y="1525309"/>
            <a:ext cx="3390621" cy="2938544"/>
            <a:chOff x="6697533" y="1341718"/>
            <a:chExt cx="5151550" cy="4576864"/>
          </a:xfrm>
        </p:grpSpPr>
        <p:pic>
          <p:nvPicPr>
            <p:cNvPr id="9" name="Picture 8">
              <a:extLst>
                <a:ext uri="{FF2B5EF4-FFF2-40B4-BE49-F238E27FC236}">
                  <a16:creationId xmlns:a16="http://schemas.microsoft.com/office/drawing/2014/main" id="{6CD6AA9A-A19A-40D9-89BD-DDF099B86D0E}"/>
                </a:ext>
              </a:extLst>
            </p:cNvPr>
            <p:cNvPicPr>
              <a:picLocks noChangeAspect="1"/>
            </p:cNvPicPr>
            <p:nvPr/>
          </p:nvPicPr>
          <p:blipFill>
            <a:blip r:embed="rId3"/>
            <a:stretch>
              <a:fillRect/>
            </a:stretch>
          </p:blipFill>
          <p:spPr>
            <a:xfrm>
              <a:off x="6697534" y="1341718"/>
              <a:ext cx="5151549" cy="1945532"/>
            </a:xfrm>
            <a:prstGeom prst="rect">
              <a:avLst/>
            </a:prstGeom>
          </p:spPr>
        </p:pic>
        <p:pic>
          <p:nvPicPr>
            <p:cNvPr id="10" name="Picture 9">
              <a:extLst>
                <a:ext uri="{FF2B5EF4-FFF2-40B4-BE49-F238E27FC236}">
                  <a16:creationId xmlns:a16="http://schemas.microsoft.com/office/drawing/2014/main" id="{D157266E-A0CE-4973-982F-2E8942931699}"/>
                </a:ext>
              </a:extLst>
            </p:cNvPr>
            <p:cNvPicPr>
              <a:picLocks noChangeAspect="1"/>
            </p:cNvPicPr>
            <p:nvPr/>
          </p:nvPicPr>
          <p:blipFill>
            <a:blip r:embed="rId4"/>
            <a:stretch>
              <a:fillRect/>
            </a:stretch>
          </p:blipFill>
          <p:spPr>
            <a:xfrm>
              <a:off x="6697533" y="3973050"/>
              <a:ext cx="5151549" cy="1945532"/>
            </a:xfrm>
            <a:prstGeom prst="rect">
              <a:avLst/>
            </a:prstGeom>
          </p:spPr>
        </p:pic>
        <p:sp>
          <p:nvSpPr>
            <p:cNvPr id="11" name="TextBox 10">
              <a:extLst>
                <a:ext uri="{FF2B5EF4-FFF2-40B4-BE49-F238E27FC236}">
                  <a16:creationId xmlns:a16="http://schemas.microsoft.com/office/drawing/2014/main" id="{6D59C781-94AC-46EC-A2D6-68FEA550980D}"/>
                </a:ext>
              </a:extLst>
            </p:cNvPr>
            <p:cNvSpPr txBox="1"/>
            <p:nvPr/>
          </p:nvSpPr>
          <p:spPr>
            <a:xfrm>
              <a:off x="7318090" y="3445483"/>
              <a:ext cx="1254783" cy="359527"/>
            </a:xfrm>
            <a:prstGeom prst="rect">
              <a:avLst/>
            </a:prstGeom>
            <a:noFill/>
          </p:spPr>
          <p:txBody>
            <a:bodyPr wrap="none" rtlCol="0">
              <a:spAutoFit/>
            </a:bodyPr>
            <a:lstStyle/>
            <a:p>
              <a:r>
                <a:rPr lang="ro-RO" sz="900" dirty="0">
                  <a:latin typeface="+mn-lt"/>
                  <a:cs typeface="Times New Roman" panose="02020603050405020304" pitchFamily="18" charset="0"/>
                </a:rPr>
                <a:t>Scenă plană</a:t>
              </a:r>
              <a:endParaRPr lang="en-US" sz="900" dirty="0">
                <a:latin typeface="+mn-lt"/>
                <a:cs typeface="Times New Roman" panose="02020603050405020304" pitchFamily="18" charset="0"/>
              </a:endParaRPr>
            </a:p>
          </p:txBody>
        </p:sp>
        <p:sp>
          <p:nvSpPr>
            <p:cNvPr id="12" name="TextBox 11">
              <a:extLst>
                <a:ext uri="{FF2B5EF4-FFF2-40B4-BE49-F238E27FC236}">
                  <a16:creationId xmlns:a16="http://schemas.microsoft.com/office/drawing/2014/main" id="{3EFFB4F6-DF43-4CFD-9F7D-182E52DBB9F8}"/>
                </a:ext>
              </a:extLst>
            </p:cNvPr>
            <p:cNvSpPr txBox="1"/>
            <p:nvPr/>
          </p:nvSpPr>
          <p:spPr>
            <a:xfrm>
              <a:off x="9859818" y="3429000"/>
              <a:ext cx="1342462" cy="359527"/>
            </a:xfrm>
            <a:prstGeom prst="rect">
              <a:avLst/>
            </a:prstGeom>
            <a:noFill/>
          </p:spPr>
          <p:txBody>
            <a:bodyPr wrap="none" rtlCol="0">
              <a:spAutoFit/>
            </a:bodyPr>
            <a:lstStyle/>
            <a:p>
              <a:r>
                <a:rPr lang="ro-RO" sz="900" dirty="0">
                  <a:latin typeface="+mn-lt"/>
                  <a:cs typeface="Times New Roman" panose="02020603050405020304" pitchFamily="18" charset="0"/>
                </a:rPr>
                <a:t>Scenă sferică</a:t>
              </a:r>
              <a:endParaRPr lang="en-US" sz="900" dirty="0">
                <a:latin typeface="+mn-lt"/>
                <a:cs typeface="Times New Roman" panose="02020603050405020304" pitchFamily="18" charset="0"/>
              </a:endParaRPr>
            </a:p>
          </p:txBody>
        </p:sp>
      </p:grpSp>
    </p:spTree>
    <p:extLst>
      <p:ext uri="{BB962C8B-B14F-4D97-AF65-F5344CB8AC3E}">
        <p14:creationId xmlns:p14="http://schemas.microsoft.com/office/powerpoint/2010/main" val="59958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508C8-478C-4DEE-9695-A09615E1C000}"/>
              </a:ext>
            </a:extLst>
          </p:cNvPr>
          <p:cNvSpPr>
            <a:spLocks noGrp="1"/>
          </p:cNvSpPr>
          <p:nvPr>
            <p:ph type="title"/>
          </p:nvPr>
        </p:nvSpPr>
        <p:spPr>
          <a:xfrm>
            <a:off x="2858009" y="445025"/>
            <a:ext cx="5973571" cy="572700"/>
          </a:xfrm>
        </p:spPr>
        <p:txBody>
          <a:bodyPr/>
          <a:lstStyle/>
          <a:p>
            <a:r>
              <a:rPr lang="ro-RO" dirty="0"/>
              <a:t>Rezultate</a:t>
            </a:r>
          </a:p>
        </p:txBody>
      </p:sp>
      <p:pic>
        <p:nvPicPr>
          <p:cNvPr id="4" name="Picture 3">
            <a:extLst>
              <a:ext uri="{FF2B5EF4-FFF2-40B4-BE49-F238E27FC236}">
                <a16:creationId xmlns:a16="http://schemas.microsoft.com/office/drawing/2014/main" id="{1BBEC4B3-B0F4-48E2-82EC-02368A81BE13}"/>
              </a:ext>
            </a:extLst>
          </p:cNvPr>
          <p:cNvPicPr>
            <a:picLocks noChangeAspect="1"/>
          </p:cNvPicPr>
          <p:nvPr/>
        </p:nvPicPr>
        <p:blipFill>
          <a:blip r:embed="rId2"/>
          <a:stretch>
            <a:fillRect/>
          </a:stretch>
        </p:blipFill>
        <p:spPr>
          <a:xfrm>
            <a:off x="2972147" y="1252341"/>
            <a:ext cx="2844014" cy="1262260"/>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BFDEB8ED-555C-473C-9A5E-2C694825119A}"/>
              </a:ext>
            </a:extLst>
          </p:cNvPr>
          <p:cNvSpPr txBox="1"/>
          <p:nvPr/>
        </p:nvSpPr>
        <p:spPr>
          <a:xfrm>
            <a:off x="6019799" y="1452584"/>
            <a:ext cx="2646563" cy="784830"/>
          </a:xfrm>
          <a:prstGeom prst="rect">
            <a:avLst/>
          </a:prstGeom>
          <a:noFill/>
        </p:spPr>
        <p:txBody>
          <a:bodyPr wrap="square" rtlCol="0">
            <a:spAutoFit/>
          </a:bodyPr>
          <a:lstStyle/>
          <a:p>
            <a:pPr indent="180000"/>
            <a:r>
              <a:rPr lang="ro-RO" sz="900" dirty="0">
                <a:latin typeface="+mn-lt"/>
                <a:cs typeface="Times New Roman" panose="02020603050405020304" pitchFamily="18" charset="0"/>
              </a:rPr>
              <a:t>Se poate observa, din testele efectuate în prima fază, faptul că valorile din scena sferică sunt mai mici decât cele din scena plană, așadar teste din a doua fază s-au concentrat exclusiv pe scena sferică.</a:t>
            </a:r>
          </a:p>
        </p:txBody>
      </p:sp>
      <p:pic>
        <p:nvPicPr>
          <p:cNvPr id="8" name="Picture 7">
            <a:extLst>
              <a:ext uri="{FF2B5EF4-FFF2-40B4-BE49-F238E27FC236}">
                <a16:creationId xmlns:a16="http://schemas.microsoft.com/office/drawing/2014/main" id="{EF52F7A5-C089-4EC8-9B59-5B909CBABF12}"/>
              </a:ext>
            </a:extLst>
          </p:cNvPr>
          <p:cNvPicPr>
            <a:picLocks noChangeAspect="1"/>
          </p:cNvPicPr>
          <p:nvPr/>
        </p:nvPicPr>
        <p:blipFill>
          <a:blip r:embed="rId3"/>
          <a:stretch>
            <a:fillRect/>
          </a:stretch>
        </p:blipFill>
        <p:spPr>
          <a:xfrm>
            <a:off x="5291646" y="3004940"/>
            <a:ext cx="3374716" cy="1262259"/>
          </a:xfrm>
          <a:prstGeom prst="rect">
            <a:avLst/>
          </a:prstGeom>
          <a:effectLst>
            <a:innerShdw blurRad="114300">
              <a:prstClr val="black"/>
            </a:innerShdw>
          </a:effectLst>
        </p:spPr>
      </p:pic>
      <p:sp>
        <p:nvSpPr>
          <p:cNvPr id="9" name="TextBox 8">
            <a:extLst>
              <a:ext uri="{FF2B5EF4-FFF2-40B4-BE49-F238E27FC236}">
                <a16:creationId xmlns:a16="http://schemas.microsoft.com/office/drawing/2014/main" id="{865E1183-495F-4802-8DFF-75A32A0C26AB}"/>
              </a:ext>
            </a:extLst>
          </p:cNvPr>
          <p:cNvSpPr txBox="1"/>
          <p:nvPr/>
        </p:nvSpPr>
        <p:spPr>
          <a:xfrm>
            <a:off x="2529073" y="3205182"/>
            <a:ext cx="2646563" cy="646331"/>
          </a:xfrm>
          <a:prstGeom prst="rect">
            <a:avLst/>
          </a:prstGeom>
          <a:noFill/>
        </p:spPr>
        <p:txBody>
          <a:bodyPr wrap="square" rtlCol="0">
            <a:spAutoFit/>
          </a:bodyPr>
          <a:lstStyle/>
          <a:p>
            <a:pPr indent="180000"/>
            <a:r>
              <a:rPr lang="ro-RO" sz="900" dirty="0">
                <a:latin typeface="+mn-lt"/>
                <a:cs typeface="Times New Roman" panose="02020603050405020304" pitchFamily="18" charset="0"/>
              </a:rPr>
              <a:t>Deviația standard crește gradual în a doua fază de testare, însă acest lucru este datorat momentelor în care crește numărului de bucăți de obiecte adăugate în scenă.</a:t>
            </a:r>
          </a:p>
        </p:txBody>
      </p:sp>
    </p:spTree>
    <p:extLst>
      <p:ext uri="{BB962C8B-B14F-4D97-AF65-F5344CB8AC3E}">
        <p14:creationId xmlns:p14="http://schemas.microsoft.com/office/powerpoint/2010/main" val="34012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43375" y="11066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8"/>
          <p:cNvSpPr txBox="1">
            <a:spLocks noGrp="1"/>
          </p:cNvSpPr>
          <p:nvPr>
            <p:ph type="title"/>
          </p:nvPr>
        </p:nvSpPr>
        <p:spPr>
          <a:xfrm flipH="1">
            <a:off x="750540" y="718785"/>
            <a:ext cx="35031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a:t>Concluzii</a:t>
            </a:r>
            <a:endParaRPr sz="3200" dirty="0"/>
          </a:p>
        </p:txBody>
      </p:sp>
      <p:sp>
        <p:nvSpPr>
          <p:cNvPr id="600" name="Google Shape;600;p48"/>
          <p:cNvSpPr txBox="1">
            <a:spLocks noGrp="1"/>
          </p:cNvSpPr>
          <p:nvPr>
            <p:ph type="subTitle" idx="1"/>
          </p:nvPr>
        </p:nvSpPr>
        <p:spPr>
          <a:xfrm flipH="1">
            <a:off x="755709" y="1131312"/>
            <a:ext cx="3814214" cy="1662962"/>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În concluzie, s-a dovedit că metoda de optimizare propusă este suficient de semnificativă, aducând rezultate benefice scopului principal al problemei de minimizare a timpului de sincronizare.</a:t>
            </a:r>
          </a:p>
          <a:p>
            <a:pPr marL="0" lvl="0" indent="180000" algn="l" rtl="0">
              <a:spcBef>
                <a:spcPts val="0"/>
              </a:spcBef>
              <a:spcAft>
                <a:spcPts val="0"/>
              </a:spcAft>
              <a:buClr>
                <a:srgbClr val="443440"/>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Crearea de pool-uri de obiecte, bucăți de obiecte și prealocarea parametrilor de sincronizare a dus la aceste rezultate, care sunt benefice în realizarea unui motor de jocuri video.</a:t>
            </a:r>
          </a:p>
        </p:txBody>
      </p:sp>
      <p:grpSp>
        <p:nvGrpSpPr>
          <p:cNvPr id="601" name="Google Shape;601;p48"/>
          <p:cNvGrpSpPr/>
          <p:nvPr/>
        </p:nvGrpSpPr>
        <p:grpSpPr>
          <a:xfrm>
            <a:off x="4882566" y="12258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7" name="Picture 76">
            <a:extLst>
              <a:ext uri="{FF2B5EF4-FFF2-40B4-BE49-F238E27FC236}">
                <a16:creationId xmlns:a16="http://schemas.microsoft.com/office/drawing/2014/main" id="{AA1B41D6-685E-4EE4-8F58-BE2152CB6ABA}"/>
              </a:ext>
            </a:extLst>
          </p:cNvPr>
          <p:cNvPicPr>
            <a:picLocks noChangeAspect="1"/>
          </p:cNvPicPr>
          <p:nvPr/>
        </p:nvPicPr>
        <p:blipFill>
          <a:blip r:embed="rId3">
            <a:lum/>
          </a:blip>
          <a:stretch>
            <a:fillRect/>
          </a:stretch>
        </p:blipFill>
        <p:spPr>
          <a:xfrm>
            <a:off x="608277" y="2710637"/>
            <a:ext cx="4119949" cy="1615261"/>
          </a:xfrm>
          <a:prstGeom prst="rect">
            <a:avLst/>
          </a:prstGeom>
          <a:effectLst>
            <a:innerShdw blurRad="114300">
              <a:prstClr val="black"/>
            </a:innerShdw>
          </a:effectLst>
        </p:spPr>
      </p:pic>
    </p:spTree>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TotalTime>
  <Words>3031</Words>
  <Application>Microsoft Office PowerPoint</Application>
  <PresentationFormat>On-screen Show (16:9)</PresentationFormat>
  <Paragraphs>247</Paragraphs>
  <Slides>45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Actor</vt:lpstr>
      <vt:lpstr>Arial</vt:lpstr>
      <vt:lpstr>Baloo 2</vt:lpstr>
      <vt:lpstr>Cambria Math</vt:lpstr>
      <vt:lpstr>El Messiri</vt:lpstr>
      <vt:lpstr>Fjalla One</vt:lpstr>
      <vt:lpstr>Nunito</vt:lpstr>
      <vt:lpstr>Roboto Condensed Light</vt:lpstr>
      <vt:lpstr>Times New Roman</vt:lpstr>
      <vt:lpstr>Wingdings</vt:lpstr>
      <vt:lpstr>Programming Language Master's Degree by Slidesgo</vt:lpstr>
      <vt:lpstr>Parallel computing in game development</vt:lpstr>
      <vt:lpstr>Cuprins</vt:lpstr>
      <vt:lpstr>Minimizing the synchronization overhead in multithreaded game engines</vt:lpstr>
      <vt:lpstr>Introducere</vt:lpstr>
      <vt:lpstr>Descrierea soluției</vt:lpstr>
      <vt:lpstr>Implementare</vt:lpstr>
      <vt:lpstr>Teste</vt:lpstr>
      <vt:lpstr>Rezultate</vt:lpstr>
      <vt:lpstr>Concluzii</vt:lpstr>
      <vt:lpstr>Real-time Landscape Generation in Games Using Parallel Procedural Content</vt:lpstr>
      <vt:lpstr>Introducere</vt:lpstr>
      <vt:lpstr>Problema</vt:lpstr>
      <vt:lpstr>Generarea terenului (labirintului)</vt:lpstr>
      <vt:lpstr>Vizualizarea procesului</vt:lpstr>
      <vt:lpstr>Reducerea volumului de muncă</vt:lpstr>
      <vt:lpstr>Ce facem noi?</vt:lpstr>
      <vt:lpstr>Concluzii</vt:lpstr>
      <vt:lpstr>Parallel C#: The usage of chords and higher-order functions in the design of parallel programming languages</vt:lpstr>
      <vt:lpstr>Introducere</vt:lpstr>
      <vt:lpstr>Constructe</vt:lpstr>
      <vt:lpstr>Funcții asincrone</vt:lpstr>
      <vt:lpstr>Funcții mobile</vt:lpstr>
      <vt:lpstr>Funcții de ordin superior</vt:lpstr>
      <vt:lpstr>Sincronizarea thread-urilor</vt:lpstr>
      <vt:lpstr>Concluzii</vt:lpstr>
      <vt:lpstr> A Comparison of Parallel Design Patterns for Game Development</vt:lpstr>
      <vt:lpstr>Abstract</vt:lpstr>
      <vt:lpstr>Introducere</vt:lpstr>
      <vt:lpstr>Fork-join</vt:lpstr>
      <vt:lpstr>Pipeline</vt:lpstr>
      <vt:lpstr>PowerPoint Presentation</vt:lpstr>
      <vt:lpstr>PowerPoint Presentation</vt:lpstr>
      <vt:lpstr>Concluzii</vt:lpstr>
      <vt:lpstr>05</vt:lpstr>
      <vt:lpstr>Abstract</vt:lpstr>
      <vt:lpstr>Introducere</vt:lpstr>
      <vt:lpstr>Căutarea A^∗ tradițională</vt:lpstr>
      <vt:lpstr>Căutarea A^∗ paralelă</vt:lpstr>
      <vt:lpstr>PowerPoint Presentation</vt:lpstr>
      <vt:lpstr>Detectarea dublurii nodurilor pe un GPU</vt:lpstr>
      <vt:lpstr>Concluzii</vt:lpstr>
      <vt:lpstr>Opinie personală</vt:lpstr>
      <vt:lpstr>PowerPoint Presentation</vt:lpstr>
      <vt:lpstr>Sugestii</vt:lpstr>
      <vt:lpstr>Mulțumim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Path</dc:title>
  <cp:lastModifiedBy>George Calin</cp:lastModifiedBy>
  <cp:revision>32</cp:revision>
  <dcterms:modified xsi:type="dcterms:W3CDTF">2022-02-04T13:40:18Z</dcterms:modified>
</cp:coreProperties>
</file>