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jpeg" ContentType="image/jpeg"/>
  <Override PartName="/ppt/media/image15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media/image12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H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a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g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a 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cli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c 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p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ar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a 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m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o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di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fi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c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ar 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el 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e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st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il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o 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d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e 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tít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ul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o 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d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el 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p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at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ró</a:t>
            </a: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n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s-ES" sz="2000" spc="-1" strike="noStrike">
                <a:solidFill>
                  <a:srgbClr val="404040"/>
                </a:solidFill>
                <a:latin typeface="Calibri"/>
              </a:rPr>
              <a:t>Haga clic para modificar los estilos de texto del patrón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s-ES" sz="1800" spc="-1" strike="noStrike">
                <a:solidFill>
                  <a:srgbClr val="404040"/>
                </a:solidFill>
                <a:latin typeface="Calibri"/>
              </a:rPr>
              <a:t>Segundo nivel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s-ES" sz="1400" spc="-1" strike="noStrike">
                <a:solidFill>
                  <a:srgbClr val="404040"/>
                </a:solidFill>
                <a:latin typeface="Calibri"/>
              </a:rPr>
              <a:t>Tercer nivel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s-ES" sz="1400" spc="-1" strike="noStrike">
                <a:solidFill>
                  <a:srgbClr val="404040"/>
                </a:solidFill>
                <a:latin typeface="Calibri"/>
              </a:rPr>
              <a:t>Cuarto nivel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s-ES" sz="1400" spc="-1" strike="noStrike">
                <a:solidFill>
                  <a:srgbClr val="404040"/>
                </a:solidFill>
                <a:latin typeface="Calibri"/>
              </a:rPr>
              <a:t>Quinto nivel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D2AF22D-8595-41CB-B524-7CE23DE7B36D}" type="datetime">
              <a:rPr b="0" lang="es-AR" sz="900" spc="-1" strike="noStrike">
                <a:solidFill>
                  <a:srgbClr val="ffffff"/>
                </a:solidFill>
                <a:latin typeface="Calibri"/>
              </a:rPr>
              <a:t>6/09/21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8D757ED-7DCE-49D2-A570-6668761BB3DB}" type="slidenum">
              <a:rPr b="0" lang="es-AR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B413914-34F7-4F7C-A5A5-264B569E93A7}" type="datetime">
              <a:rPr b="0" lang="es-AR" sz="900" spc="-1" strike="noStrike">
                <a:solidFill>
                  <a:srgbClr val="ffffff"/>
                </a:solidFill>
                <a:latin typeface="Calibri"/>
              </a:rPr>
              <a:t>6/09/21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1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08A7FFF-D4B6-44B1-9260-94041E6609B1}" type="slidenum">
              <a:rPr b="0" lang="es-AR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52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 edit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</a:pPr>
            <a:r>
              <a:rPr b="0" lang="es-AR" sz="4800" spc="-52" strike="noStrike">
                <a:solidFill>
                  <a:srgbClr val="40749b"/>
                </a:solidFill>
                <a:latin typeface="Calibri Light"/>
              </a:rPr>
              <a:t>V</a:t>
            </a:r>
            <a:r>
              <a:rPr b="0" lang="es-AR" sz="4800" spc="-52" strike="noStrike">
                <a:solidFill>
                  <a:srgbClr val="40749b"/>
                </a:solidFill>
                <a:latin typeface="Calibri Light"/>
              </a:rPr>
              <a:t>O</a:t>
            </a:r>
            <a:r>
              <a:rPr b="0" lang="es-AR" sz="4800" spc="-52" strike="noStrike">
                <a:solidFill>
                  <a:srgbClr val="40749b"/>
                </a:solidFill>
                <a:latin typeface="Calibri Light"/>
              </a:rPr>
              <a:t>L</a:t>
            </a:r>
            <a:r>
              <a:rPr b="0" lang="es-AR" sz="4800" spc="-52" strike="noStrike">
                <a:solidFill>
                  <a:srgbClr val="40749b"/>
                </a:solidFill>
                <a:latin typeface="Calibri Light"/>
              </a:rPr>
              <a:t>C</a:t>
            </a:r>
            <a:r>
              <a:rPr b="0" lang="es-AR" sz="4800" spc="-52" strike="noStrike">
                <a:solidFill>
                  <a:srgbClr val="40749b"/>
                </a:solidFill>
                <a:latin typeface="Calibri Light"/>
              </a:rPr>
              <a:t>A</a:t>
            </a:r>
            <a:r>
              <a:rPr b="0" lang="es-AR" sz="4800" spc="-52" strike="noStrike">
                <a:solidFill>
                  <a:srgbClr val="40749b"/>
                </a:solidFill>
                <a:latin typeface="Calibri Light"/>
              </a:rPr>
              <a:t>N</a:t>
            </a:r>
            <a:r>
              <a:rPr b="0" lang="es-AR" sz="4800" spc="-52" strike="noStrike">
                <a:solidFill>
                  <a:srgbClr val="40749b"/>
                </a:solidFill>
                <a:latin typeface="Calibri Light"/>
              </a:rPr>
              <a:t>O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097280" y="3429000"/>
            <a:ext cx="10058040" cy="243972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 algn="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s-AR" sz="2000" spc="-1" strike="noStrike">
                <a:solidFill>
                  <a:srgbClr val="40749b"/>
                </a:solidFill>
                <a:latin typeface="Calibri"/>
              </a:rPr>
              <a:t>Iván Melchor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s-AR" sz="2000" spc="-1" strike="noStrike">
                <a:solidFill>
                  <a:srgbClr val="40749b"/>
                </a:solidFill>
                <a:latin typeface="Calibri"/>
              </a:rPr>
              <a:t>Estudiante de posgrado – UNRN--UGR?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algn="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s-AR" sz="2000" spc="-1" strike="noStrike">
                <a:solidFill>
                  <a:srgbClr val="40749b"/>
                </a:solidFill>
                <a:latin typeface="Calibri"/>
              </a:rPr>
              <a:t>Pablo Reynoso Peitsch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s-AR" sz="2000" spc="-1" strike="noStrike">
                <a:solidFill>
                  <a:srgbClr val="40749b"/>
                </a:solidFill>
                <a:latin typeface="Calibri"/>
              </a:rPr>
              <a:t>Estudiante de grado - CyT UNSAM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097280" y="1857960"/>
            <a:ext cx="10058040" cy="97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Table 1"/>
          <p:cNvGraphicFramePr/>
          <p:nvPr/>
        </p:nvGraphicFramePr>
        <p:xfrm>
          <a:off x="394920" y="4333320"/>
          <a:ext cx="11364480" cy="812160"/>
        </p:xfrm>
        <a:graphic>
          <a:graphicData uri="http://schemas.openxmlformats.org/drawingml/2006/table">
            <a:tbl>
              <a:tblPr/>
              <a:tblGrid>
                <a:gridCol w="313560"/>
                <a:gridCol w="767880"/>
                <a:gridCol w="668880"/>
                <a:gridCol w="970200"/>
                <a:gridCol w="962280"/>
                <a:gridCol w="528840"/>
                <a:gridCol w="649440"/>
                <a:gridCol w="519120"/>
                <a:gridCol w="776520"/>
                <a:gridCol w="853560"/>
                <a:gridCol w="789840"/>
                <a:gridCol w="3564360"/>
              </a:tblGrid>
              <a:tr h="244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AR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Network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AR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Station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AR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SampleRate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AR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Component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AR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Year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AR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Month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AR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AR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Duration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AR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StartPoint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AR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EndPoint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AR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Data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</a:tr>
              <a:tr h="2444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EC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VC1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SHZ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2012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3301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[23.355529956093186, -26.21249638722304, 7.478...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</a:tr>
              <a:tr h="2444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EC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VC1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SHZ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2012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LP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5701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[-9.39456702711197, 5.797439374378022, -23.901...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</a:tr>
              <a:tr h="2444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EC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VC1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SHZ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2012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LP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6601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[-3.915706523024276, 0.420532668769778, -21.37...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</a:tr>
              <a:tr h="2444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EC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VC1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SHZ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2012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5901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[-2.5686254658527723, 23.91770870655175, -10.7...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</a:tr>
              <a:tr h="2444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EC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VC1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SHZ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2012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4101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[55.05791051352128, 41.33929940327658, -19.424...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</a:tr>
            </a:tbl>
          </a:graphicData>
        </a:graphic>
      </p:graphicFrame>
      <p:sp>
        <p:nvSpPr>
          <p:cNvPr id="94" name="CustomShape 2"/>
          <p:cNvSpPr/>
          <p:nvPr/>
        </p:nvSpPr>
        <p:spPr>
          <a:xfrm>
            <a:off x="0" y="6488640"/>
            <a:ext cx="9236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Proyecto #volcano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3619800" y="2478240"/>
            <a:ext cx="23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4"/>
          <p:cNvSpPr/>
          <p:nvPr/>
        </p:nvSpPr>
        <p:spPr>
          <a:xfrm>
            <a:off x="413640" y="2847600"/>
            <a:ext cx="11364480" cy="31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914400" y="731520"/>
            <a:ext cx="5714640" cy="317160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6949440" y="1493280"/>
            <a:ext cx="4396680" cy="2377440"/>
          </a:xfrm>
          <a:prstGeom prst="rect">
            <a:avLst/>
          </a:prstGeom>
          <a:ln>
            <a:noFill/>
          </a:ln>
        </p:spPr>
      </p:pic>
      <p:sp>
        <p:nvSpPr>
          <p:cNvPr id="99" name="CustomShape 5"/>
          <p:cNvSpPr/>
          <p:nvPr/>
        </p:nvSpPr>
        <p:spPr>
          <a:xfrm>
            <a:off x="4500720" y="183960"/>
            <a:ext cx="30326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2000" spc="-1" strike="noStrike">
                <a:solidFill>
                  <a:srgbClr val="000000"/>
                </a:solidFill>
                <a:latin typeface="Calibri"/>
              </a:rPr>
              <a:t>DESCRIPCIÓN DEL DATASET</a:t>
            </a:r>
            <a:endParaRPr b="1" lang="en-US" sz="20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3"/>
          <a:stretch/>
        </p:blipFill>
        <p:spPr>
          <a:xfrm>
            <a:off x="5120640" y="914400"/>
            <a:ext cx="2225880" cy="125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Table 1"/>
          <p:cNvGraphicFramePr/>
          <p:nvPr/>
        </p:nvGraphicFramePr>
        <p:xfrm>
          <a:off x="413640" y="709200"/>
          <a:ext cx="11364480" cy="812160"/>
        </p:xfrm>
        <a:graphic>
          <a:graphicData uri="http://schemas.openxmlformats.org/drawingml/2006/table">
            <a:tbl>
              <a:tblPr/>
              <a:tblGrid>
                <a:gridCol w="313560"/>
                <a:gridCol w="767880"/>
                <a:gridCol w="668880"/>
                <a:gridCol w="970200"/>
                <a:gridCol w="962280"/>
                <a:gridCol w="528840"/>
                <a:gridCol w="649440"/>
                <a:gridCol w="519120"/>
                <a:gridCol w="776520"/>
                <a:gridCol w="853560"/>
                <a:gridCol w="789840"/>
                <a:gridCol w="3564360"/>
              </a:tblGrid>
              <a:tr h="244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AR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Network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AR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Station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AR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SampleRate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AR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Component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AR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Year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AR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Month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AR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AR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Duration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AR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StartPoint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AR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EndPoint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AR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Data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</a:tr>
              <a:tr h="2444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EC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VC1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SHZ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2012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3301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[23.355529956093186, -26.21249638722304, 7.478...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</a:tr>
              <a:tr h="2444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EC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VC1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SHZ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2012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LP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5701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[-9.39456702711197, 5.797439374378022, -23.901...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</a:tr>
              <a:tr h="2444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EC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VC1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SHZ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2012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LP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6601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[-3.915706523024276, 0.420532668769778, -21.37...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</a:tr>
              <a:tr h="2444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EC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VC1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SHZ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2012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5901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[-2.5686254658527723, 23.91770870655175, -10.7...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</a:tr>
              <a:tr h="2444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EC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VC1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SHZ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2012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4101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A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[55.05791051352128, 41.33929940327658, -19.424...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</a:tr>
            </a:tbl>
          </a:graphicData>
        </a:graphic>
      </p:graphicFrame>
      <p:sp>
        <p:nvSpPr>
          <p:cNvPr id="102" name="CustomShape 2"/>
          <p:cNvSpPr/>
          <p:nvPr/>
        </p:nvSpPr>
        <p:spPr>
          <a:xfrm>
            <a:off x="0" y="6488640"/>
            <a:ext cx="9236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Blah blah</a:t>
            </a: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: https://www.igepn.edu.ec/senales-sismicas/fomulario-eseismic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49280" y="217080"/>
            <a:ext cx="6150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Descripcion del dataset completo, mostrando los primeros datos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452160" y="2478240"/>
            <a:ext cx="6574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Una breve descripción de las columnas que componen el DataFrame.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413640" y="2847600"/>
            <a:ext cx="11364480" cy="31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Network: red sísmica;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Station: nombre de la estación sísmica,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SampleRate: cantidad de datos del digitalizador por unidad de tiempo (segundos);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Component: conjunto de tres letras cuya última establece la dirección de medición. En este caso, Z indica la dirección vertical del movimiento.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Type: tipo de evento sísmico;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Duration: duración del evento, desde StartPoint hasta EndPoint, en segundos;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StartPoint: inicio del evento en de la serie temporal del conjunto de datos (Data); &gt; ¿por defecto siempre descarta los primeros 1000 puntos?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EndPoint: fin del evento en de la serie temporal del conjunto de datos (Data);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Data: conjunto de datos.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34880" y="3676320"/>
            <a:ext cx="3561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7" name="Group 2"/>
          <p:cNvGrpSpPr/>
          <p:nvPr/>
        </p:nvGrpSpPr>
        <p:grpSpPr>
          <a:xfrm>
            <a:off x="365760" y="274320"/>
            <a:ext cx="3775320" cy="1630080"/>
            <a:chOff x="365760" y="274320"/>
            <a:chExt cx="3775320" cy="1630080"/>
          </a:xfrm>
        </p:grpSpPr>
        <p:sp>
          <p:nvSpPr>
            <p:cNvPr id="108" name="CustomShape 3"/>
            <p:cNvSpPr/>
            <p:nvPr/>
          </p:nvSpPr>
          <p:spPr>
            <a:xfrm>
              <a:off x="365760" y="274320"/>
              <a:ext cx="3775320" cy="16300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09" name="Group 4"/>
            <p:cNvGrpSpPr/>
            <p:nvPr/>
          </p:nvGrpSpPr>
          <p:grpSpPr>
            <a:xfrm>
              <a:off x="535680" y="451440"/>
              <a:ext cx="3461760" cy="1351440"/>
              <a:chOff x="535680" y="451440"/>
              <a:chExt cx="3461760" cy="1351440"/>
            </a:xfrm>
          </p:grpSpPr>
          <p:sp>
            <p:nvSpPr>
              <p:cNvPr id="110" name="CustomShape 5"/>
              <p:cNvSpPr/>
              <p:nvPr/>
            </p:nvSpPr>
            <p:spPr>
              <a:xfrm>
                <a:off x="535680" y="451440"/>
                <a:ext cx="3461760" cy="36396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1800" spc="-1" strike="noStrike">
                    <a:solidFill>
                      <a:srgbClr val="000000"/>
                    </a:solidFill>
                    <a:latin typeface="Calibri"/>
                  </a:rPr>
                  <a:t>Nro. de eventos totales por tipo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11" name="CustomShape 6"/>
              <p:cNvSpPr/>
              <p:nvPr/>
            </p:nvSpPr>
            <p:spPr>
              <a:xfrm>
                <a:off x="535680" y="797040"/>
                <a:ext cx="1485720" cy="1005840"/>
              </a:xfrm>
              <a:prstGeom prst="rect">
                <a:avLst/>
              </a:prstGeom>
              <a:noFill/>
              <a:ln w="9360">
                <a:solidFill>
                  <a:schemeClr val="bg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s-AR" sz="1000" spc="-1" strike="noStrike">
                    <a:latin typeface="Arial Unicode MS"/>
                  </a:rPr>
                  <a:t>LP                 1044</a:t>
                </a:r>
                <a:endParaRPr b="0" lang="en-US" sz="10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s-AR" sz="1000" spc="-1" strike="noStrike">
                    <a:latin typeface="Arial Unicode MS"/>
                  </a:rPr>
                  <a:t>VT                   101</a:t>
                </a:r>
                <a:endParaRPr b="0" lang="en-US" sz="10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s-AR" sz="1000" spc="-1" strike="noStrike">
                    <a:latin typeface="Arial Unicode MS"/>
                  </a:rPr>
                  <a:t>REGIONAL        27</a:t>
                </a:r>
                <a:endParaRPr b="0" lang="en-US" sz="10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s-AR" sz="1000" spc="-1" strike="noStrike">
                    <a:latin typeface="Arial Unicode MS"/>
                  </a:rPr>
                  <a:t>HB                      8</a:t>
                </a:r>
                <a:endParaRPr b="0" lang="en-US" sz="10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s-AR" sz="1000" spc="-1" strike="noStrike">
                    <a:latin typeface="Arial Unicode MS"/>
                  </a:rPr>
                  <a:t>ICEQUAKE          7</a:t>
                </a:r>
                <a:endParaRPr b="0" lang="en-US" sz="10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000" spc="-1" strike="noStrike">
                  <a:latin typeface="Arial"/>
                </a:endParaRPr>
              </a:p>
            </p:txBody>
          </p:sp>
        </p:grpSp>
      </p:grpSp>
      <p:sp>
        <p:nvSpPr>
          <p:cNvPr id="112" name="CustomShape 7"/>
          <p:cNvSpPr/>
          <p:nvPr/>
        </p:nvSpPr>
        <p:spPr>
          <a:xfrm>
            <a:off x="4393800" y="106200"/>
            <a:ext cx="340416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4480920" y="182880"/>
            <a:ext cx="7314840" cy="182844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0" y="3931560"/>
            <a:ext cx="7314840" cy="182844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55440" y="2012040"/>
            <a:ext cx="7314840" cy="182844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4"/>
          <a:stretch/>
        </p:blipFill>
        <p:spPr>
          <a:xfrm>
            <a:off x="5045760" y="2360880"/>
            <a:ext cx="7314840" cy="182844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5"/>
          <a:stretch/>
        </p:blipFill>
        <p:spPr>
          <a:xfrm>
            <a:off x="5303880" y="4298040"/>
            <a:ext cx="7314840" cy="182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34880" y="3676320"/>
            <a:ext cx="3561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>
            <a:off x="4393800" y="106200"/>
            <a:ext cx="340416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Picture 1_0" descr=""/>
          <p:cNvPicPr/>
          <p:nvPr/>
        </p:nvPicPr>
        <p:blipFill>
          <a:blip r:embed="rId1"/>
          <a:stretch/>
        </p:blipFill>
        <p:spPr>
          <a:xfrm>
            <a:off x="663120" y="182880"/>
            <a:ext cx="10858320" cy="2047680"/>
          </a:xfrm>
          <a:prstGeom prst="rect">
            <a:avLst/>
          </a:prstGeom>
          <a:ln>
            <a:noFill/>
          </a:ln>
        </p:spPr>
      </p:pic>
      <p:pic>
        <p:nvPicPr>
          <p:cNvPr id="121" name="Imagen 4_0" descr=""/>
          <p:cNvPicPr/>
          <p:nvPr/>
        </p:nvPicPr>
        <p:blipFill>
          <a:blip r:embed="rId2"/>
          <a:stretch/>
        </p:blipFill>
        <p:spPr>
          <a:xfrm>
            <a:off x="7921800" y="3152520"/>
            <a:ext cx="3599640" cy="2699640"/>
          </a:xfrm>
          <a:prstGeom prst="rect">
            <a:avLst/>
          </a:prstGeom>
          <a:ln>
            <a:noFill/>
          </a:ln>
        </p:spPr>
      </p:pic>
      <p:pic>
        <p:nvPicPr>
          <p:cNvPr id="122" name="Imagen 8_0" descr=""/>
          <p:cNvPicPr/>
          <p:nvPr/>
        </p:nvPicPr>
        <p:blipFill>
          <a:blip r:embed="rId3"/>
          <a:stretch/>
        </p:blipFill>
        <p:spPr>
          <a:xfrm>
            <a:off x="3931920" y="2238120"/>
            <a:ext cx="3599640" cy="2699640"/>
          </a:xfrm>
          <a:prstGeom prst="rect">
            <a:avLst/>
          </a:prstGeom>
          <a:ln>
            <a:noFill/>
          </a:ln>
        </p:spPr>
      </p:pic>
      <p:pic>
        <p:nvPicPr>
          <p:cNvPr id="123" name="Imagen 2_1" descr=""/>
          <p:cNvPicPr/>
          <p:nvPr/>
        </p:nvPicPr>
        <p:blipFill>
          <a:blip r:embed="rId4"/>
          <a:stretch/>
        </p:blipFill>
        <p:spPr>
          <a:xfrm>
            <a:off x="91440" y="3017520"/>
            <a:ext cx="3901680" cy="2926080"/>
          </a:xfrm>
          <a:prstGeom prst="rect">
            <a:avLst/>
          </a:prstGeom>
          <a:ln>
            <a:noFill/>
          </a:ln>
        </p:spPr>
      </p:pic>
      <p:pic>
        <p:nvPicPr>
          <p:cNvPr id="124" name="Imagen 8_1" descr=""/>
          <p:cNvPicPr/>
          <p:nvPr/>
        </p:nvPicPr>
        <p:blipFill>
          <a:blip r:embed="rId5"/>
          <a:stretch/>
        </p:blipFill>
        <p:spPr>
          <a:xfrm>
            <a:off x="3931920" y="2238120"/>
            <a:ext cx="4114800" cy="3085920"/>
          </a:xfrm>
          <a:prstGeom prst="rect">
            <a:avLst/>
          </a:prstGeom>
          <a:ln>
            <a:noFill/>
          </a:ln>
        </p:spPr>
      </p:pic>
      <p:pic>
        <p:nvPicPr>
          <p:cNvPr id="125" name="Imagen 4_1" descr=""/>
          <p:cNvPicPr/>
          <p:nvPr/>
        </p:nvPicPr>
        <p:blipFill>
          <a:blip r:embed="rId6"/>
          <a:stretch/>
        </p:blipFill>
        <p:spPr>
          <a:xfrm>
            <a:off x="7830360" y="2885040"/>
            <a:ext cx="4148280" cy="3111120"/>
          </a:xfrm>
          <a:prstGeom prst="rect">
            <a:avLst/>
          </a:prstGeom>
          <a:ln>
            <a:noFill/>
          </a:ln>
        </p:spPr>
      </p:pic>
      <p:sp>
        <p:nvSpPr>
          <p:cNvPr id="126" name="Line 3"/>
          <p:cNvSpPr/>
          <p:nvPr/>
        </p:nvSpPr>
        <p:spPr>
          <a:xfrm flipH="1">
            <a:off x="7772400" y="2377440"/>
            <a:ext cx="2286000" cy="5486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4"/>
          <p:cNvSpPr/>
          <p:nvPr/>
        </p:nvSpPr>
        <p:spPr>
          <a:xfrm flipH="1">
            <a:off x="2834640" y="1920240"/>
            <a:ext cx="457200" cy="13716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5"/>
          <p:cNvSpPr/>
          <p:nvPr/>
        </p:nvSpPr>
        <p:spPr>
          <a:xfrm flipH="1">
            <a:off x="9875520" y="2377440"/>
            <a:ext cx="182880" cy="11887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n 2" descr=""/>
          <p:cNvPicPr/>
          <p:nvPr/>
        </p:nvPicPr>
        <p:blipFill>
          <a:blip r:embed="rId1"/>
          <a:stretch/>
        </p:blipFill>
        <p:spPr>
          <a:xfrm>
            <a:off x="0" y="278280"/>
            <a:ext cx="12191760" cy="630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PROBL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EMA A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RESOL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VER</a:t>
            </a:r>
            <a:endParaRPr b="1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CLASIFICAR DIFERENTES FAMILIAS DE LPS A PARTIR DE FEATURES EXTRAIDAS DE SU FORMA DE ONDA.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¿Cómo?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1: Extracción de features apropiados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2: Selección y entrenamiento de algorítmos de clasificación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no-supervisados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3: Clasificación (visual o basado en 2) de eventos LP en subfamilias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Noto Sans CJK SC"/>
              </a:rPr>
              <a:t>4: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Selección y entrenamiento de algorítmos de clasificación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semi-supervisados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448</TotalTime>
  <Application>LibreOffice/6.4.7.2$Linux_X86_64 LibreOffice_project/40$Build-2</Application>
  <Words>426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2021-09-02T22:42:07Z</dcterms:created>
  <dc:creator>Pablo Edgardo Reynoso Peitsch</dc:creator>
  <dc:description/>
  <dc:language>en-US</dc:language>
  <cp:lastModifiedBy/>
  <dcterms:modified xsi:type="dcterms:W3CDTF">2021-09-06T22:30:19Z</dcterms:modified>
  <cp:revision>12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