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. PRESENTACIÓN." id="{B592CAC2-B9B1-458F-8A08-2B5E0F7F8662}">
          <p14:sldIdLst>
            <p14:sldId id="256"/>
          </p14:sldIdLst>
        </p14:section>
        <p14:section name="B. DATASET." id="{D3B0DE94-4033-4852-8859-7C0F343A423D}">
          <p14:sldIdLst>
            <p14:sldId id="257"/>
          </p14:sldIdLst>
        </p14:section>
        <p14:section name="C. EXPLORACION de DATOS" id="{430F08C7-6C7C-417E-8365-2227626621B1}">
          <p14:sldIdLst>
            <p14:sldId id="258"/>
            <p14:sldId id="259"/>
            <p14:sldId id="260"/>
            <p14:sldId id="261"/>
          </p14:sldIdLst>
        </p14:section>
        <p14:section name="D. PROBLEMA" id="{AE50E884-D915-4452-BDF3-A463E686E87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Edgardo Reynoso Peitsch" initials="PERP" lastIdx="1" clrIdx="0">
    <p:extLst>
      <p:ext uri="{19B8F6BF-5375-455C-9EA6-DF929625EA0E}">
        <p15:presenceInfo xmlns:p15="http://schemas.microsoft.com/office/powerpoint/2012/main" userId="134f289713dc22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705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4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02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59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882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30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92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5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9B8A3A-54B1-4613-A1A4-CEF417C91D4F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B8DECB-F369-4CC9-9F85-50126153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VOLCANO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BD5226B-1F69-42C7-94F4-A9997801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3429000"/>
            <a:ext cx="10058399" cy="2440094"/>
          </a:xfrm>
        </p:spPr>
        <p:txBody>
          <a:bodyPr/>
          <a:lstStyle/>
          <a:p>
            <a:pPr algn="r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Iván Melchor</a:t>
            </a:r>
          </a:p>
          <a:p>
            <a:pPr algn="r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Lic. en Física – UBA?</a:t>
            </a:r>
          </a:p>
          <a:p>
            <a:pPr algn="r"/>
            <a:endParaRPr lang="es-AR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Pablo Reynoso Peitsch</a:t>
            </a:r>
          </a:p>
          <a:p>
            <a:pPr algn="r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Estudiante de grado - </a:t>
            </a:r>
            <a:r>
              <a:rPr lang="es-AR" dirty="0" err="1">
                <a:solidFill>
                  <a:schemeClr val="bg2">
                    <a:lumMod val="50000"/>
                  </a:schemeClr>
                </a:solidFill>
              </a:rPr>
              <a:t>CyT</a:t>
            </a: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 UNSAM</a:t>
            </a:r>
          </a:p>
        </p:txBody>
      </p:sp>
      <p:sp>
        <p:nvSpPr>
          <p:cNvPr id="11" name="Título 6">
            <a:extLst>
              <a:ext uri="{FF2B5EF4-FFF2-40B4-BE49-F238E27FC236}">
                <a16:creationId xmlns:a16="http://schemas.microsoft.com/office/drawing/2014/main" id="{19D29014-2403-4716-94DD-26DD82C08C93}"/>
              </a:ext>
            </a:extLst>
          </p:cNvPr>
          <p:cNvSpPr txBox="1">
            <a:spLocks/>
          </p:cNvSpPr>
          <p:nvPr/>
        </p:nvSpPr>
        <p:spPr>
          <a:xfrm>
            <a:off x="1097279" y="1857801"/>
            <a:ext cx="10058400" cy="977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Actividad sísmica registrada en volcán Cotopaxi, Ecuador</a:t>
            </a:r>
            <a:endParaRPr lang="es-A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B253D4CE-7B25-446B-807A-843A0456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43293"/>
              </p:ext>
            </p:extLst>
          </p:nvPr>
        </p:nvGraphicFramePr>
        <p:xfrm>
          <a:off x="413549" y="709323"/>
          <a:ext cx="1136490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0">
                  <a:extLst>
                    <a:ext uri="{9D8B030D-6E8A-4147-A177-3AD203B41FA5}">
                      <a16:colId xmlns:a16="http://schemas.microsoft.com/office/drawing/2014/main" val="1014974768"/>
                    </a:ext>
                  </a:extLst>
                </a:gridCol>
                <a:gridCol w="767969">
                  <a:extLst>
                    <a:ext uri="{9D8B030D-6E8A-4147-A177-3AD203B41FA5}">
                      <a16:colId xmlns:a16="http://schemas.microsoft.com/office/drawing/2014/main" val="3882073653"/>
                    </a:ext>
                  </a:extLst>
                </a:gridCol>
                <a:gridCol w="668973">
                  <a:extLst>
                    <a:ext uri="{9D8B030D-6E8A-4147-A177-3AD203B41FA5}">
                      <a16:colId xmlns:a16="http://schemas.microsoft.com/office/drawing/2014/main" val="902750284"/>
                    </a:ext>
                  </a:extLst>
                </a:gridCol>
                <a:gridCol w="970217">
                  <a:extLst>
                    <a:ext uri="{9D8B030D-6E8A-4147-A177-3AD203B41FA5}">
                      <a16:colId xmlns:a16="http://schemas.microsoft.com/office/drawing/2014/main" val="714190491"/>
                    </a:ext>
                  </a:extLst>
                </a:gridCol>
                <a:gridCol w="962533">
                  <a:extLst>
                    <a:ext uri="{9D8B030D-6E8A-4147-A177-3AD203B41FA5}">
                      <a16:colId xmlns:a16="http://schemas.microsoft.com/office/drawing/2014/main" val="3413050046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143773692"/>
                    </a:ext>
                  </a:extLst>
                </a:gridCol>
                <a:gridCol w="649796">
                  <a:extLst>
                    <a:ext uri="{9D8B030D-6E8A-4147-A177-3AD203B41FA5}">
                      <a16:colId xmlns:a16="http://schemas.microsoft.com/office/drawing/2014/main" val="3893265304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1979323969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1193038080"/>
                    </a:ext>
                  </a:extLst>
                </a:gridCol>
                <a:gridCol w="853821">
                  <a:extLst>
                    <a:ext uri="{9D8B030D-6E8A-4147-A177-3AD203B41FA5}">
                      <a16:colId xmlns:a16="http://schemas.microsoft.com/office/drawing/2014/main" val="2590330256"/>
                    </a:ext>
                  </a:extLst>
                </a:gridCol>
                <a:gridCol w="790194">
                  <a:extLst>
                    <a:ext uri="{9D8B030D-6E8A-4147-A177-3AD203B41FA5}">
                      <a16:colId xmlns:a16="http://schemas.microsoft.com/office/drawing/2014/main" val="1521392750"/>
                    </a:ext>
                  </a:extLst>
                </a:gridCol>
                <a:gridCol w="3562668">
                  <a:extLst>
                    <a:ext uri="{9D8B030D-6E8A-4147-A177-3AD203B41FA5}">
                      <a16:colId xmlns:a16="http://schemas.microsoft.com/office/drawing/2014/main" val="1310317317"/>
                    </a:ext>
                  </a:extLst>
                </a:gridCol>
              </a:tblGrid>
              <a:tr h="135402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SampleRate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Component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Year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Month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StartPoint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EndPoint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336771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r>
                        <a:rPr lang="es-AR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3301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[23.355529956093186, -26.21249638722304, 7.478...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125077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r>
                        <a:rPr lang="es-AR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5701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[-9.39456702711197, 5.797439374378022, -23.901...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90434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r>
                        <a:rPr lang="es-AR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6601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[-3.915706523024276, 0.420532668769778, -21.37...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87354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r>
                        <a:rPr lang="es-AR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5901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[-2.5686254658527723, 23.91770870655175, -10.7...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42357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r>
                        <a:rPr lang="es-AR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SHZ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4101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[55.05791051352128, 41.33929940327658, -19.424...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60301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F9F2D7F8-B869-4602-9D33-D39328D83EA4}"/>
              </a:ext>
            </a:extLst>
          </p:cNvPr>
          <p:cNvSpPr txBox="1"/>
          <p:nvPr/>
        </p:nvSpPr>
        <p:spPr>
          <a:xfrm>
            <a:off x="2" y="6488668"/>
            <a:ext cx="923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Blah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blah</a:t>
            </a:r>
            <a:r>
              <a:rPr lang="es-AR" dirty="0">
                <a:solidFill>
                  <a:schemeClr val="bg1"/>
                </a:solidFill>
              </a:rPr>
              <a:t>	: https://www.igepn.edu.ec/senales-sismicas/fomulario-eseismic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D3BACF-D7AA-4BBD-87B4-F657173E6A9F}"/>
              </a:ext>
            </a:extLst>
          </p:cNvPr>
          <p:cNvSpPr txBox="1"/>
          <p:nvPr/>
        </p:nvSpPr>
        <p:spPr>
          <a:xfrm>
            <a:off x="413549" y="217025"/>
            <a:ext cx="622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Descripcion</a:t>
            </a:r>
            <a:r>
              <a:rPr lang="es-AR" dirty="0"/>
              <a:t> del </a:t>
            </a:r>
            <a:r>
              <a:rPr lang="es-AR" dirty="0" err="1"/>
              <a:t>dataset</a:t>
            </a:r>
            <a:r>
              <a:rPr lang="es-AR" dirty="0"/>
              <a:t> completo, mostrando los primeros datos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DEE9B8-3AFB-44D0-AD11-AB1BD2515253}"/>
              </a:ext>
            </a:extLst>
          </p:cNvPr>
          <p:cNvSpPr txBox="1"/>
          <p:nvPr/>
        </p:nvSpPr>
        <p:spPr>
          <a:xfrm>
            <a:off x="413549" y="2478209"/>
            <a:ext cx="665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Una breve descripción de las columnas que componen el </a:t>
            </a:r>
            <a:r>
              <a:rPr lang="es-MX" dirty="0" err="1"/>
              <a:t>DataFrame</a:t>
            </a:r>
            <a:r>
              <a:rPr lang="es-MX" dirty="0"/>
              <a:t>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63CEFB-3373-4B2B-8580-80661EB8BC4B}"/>
              </a:ext>
            </a:extLst>
          </p:cNvPr>
          <p:cNvSpPr txBox="1"/>
          <p:nvPr/>
        </p:nvSpPr>
        <p:spPr>
          <a:xfrm>
            <a:off x="413549" y="2847541"/>
            <a:ext cx="11364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Network: red sísmica;</a:t>
            </a:r>
          </a:p>
          <a:p>
            <a:r>
              <a:rPr lang="es-MX" dirty="0"/>
              <a:t> </a:t>
            </a:r>
            <a:r>
              <a:rPr lang="es-MX" dirty="0" err="1"/>
              <a:t>Station</a:t>
            </a:r>
            <a:r>
              <a:rPr lang="es-MX" dirty="0"/>
              <a:t>: nombre de la estación sísmica,</a:t>
            </a:r>
          </a:p>
          <a:p>
            <a:r>
              <a:rPr lang="es-MX" dirty="0"/>
              <a:t> </a:t>
            </a:r>
            <a:r>
              <a:rPr lang="es-MX" dirty="0" err="1"/>
              <a:t>SampleRate</a:t>
            </a:r>
            <a:r>
              <a:rPr lang="es-MX" dirty="0"/>
              <a:t>: cantidad de datos del digitalizador por unidad de tiempo (segundos);</a:t>
            </a:r>
          </a:p>
          <a:p>
            <a:r>
              <a:rPr lang="es-MX" dirty="0"/>
              <a:t> </a:t>
            </a:r>
            <a:r>
              <a:rPr lang="es-MX" dirty="0" err="1"/>
              <a:t>Component</a:t>
            </a:r>
            <a:r>
              <a:rPr lang="es-MX" dirty="0"/>
              <a:t>: conjunto de tres letras cuya última establece la dirección de medición. En este caso, Z indica la dirección vertical del movimiento.</a:t>
            </a:r>
          </a:p>
          <a:p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: tipo de evento sísmico;</a:t>
            </a:r>
          </a:p>
          <a:p>
            <a:r>
              <a:rPr lang="es-MX" dirty="0"/>
              <a:t> </a:t>
            </a:r>
            <a:r>
              <a:rPr lang="es-MX" dirty="0" err="1"/>
              <a:t>Duration</a:t>
            </a:r>
            <a:r>
              <a:rPr lang="es-MX" dirty="0"/>
              <a:t>: duración del evento, desde </a:t>
            </a:r>
            <a:r>
              <a:rPr lang="es-MX" dirty="0" err="1"/>
              <a:t>StartPoint</a:t>
            </a:r>
            <a:r>
              <a:rPr lang="es-MX" dirty="0"/>
              <a:t> hasta </a:t>
            </a:r>
            <a:r>
              <a:rPr lang="es-MX" dirty="0" err="1"/>
              <a:t>EndPoint</a:t>
            </a:r>
            <a:r>
              <a:rPr lang="es-MX" dirty="0"/>
              <a:t>, en segundos;</a:t>
            </a:r>
          </a:p>
          <a:p>
            <a:r>
              <a:rPr lang="es-MX" dirty="0"/>
              <a:t> </a:t>
            </a:r>
            <a:r>
              <a:rPr lang="es-MX" dirty="0" err="1"/>
              <a:t>StartPoint</a:t>
            </a:r>
            <a:r>
              <a:rPr lang="es-MX" dirty="0"/>
              <a:t>: inicio del evento en de la serie temporal del conjunto de datos (Data); &gt; ¿por defecto siempre descarta los primeros 1000 puntos?</a:t>
            </a:r>
          </a:p>
          <a:p>
            <a:r>
              <a:rPr lang="es-MX" dirty="0"/>
              <a:t> </a:t>
            </a:r>
            <a:r>
              <a:rPr lang="es-MX" dirty="0" err="1"/>
              <a:t>EndPoint</a:t>
            </a:r>
            <a:r>
              <a:rPr lang="es-MX" dirty="0"/>
              <a:t>: fin del evento en de la serie temporal del conjunto de datos (Data);</a:t>
            </a:r>
          </a:p>
          <a:p>
            <a:r>
              <a:rPr lang="es-MX" dirty="0"/>
              <a:t> Data: conjunto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21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0C72140-4122-4483-80DB-3A1B4429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0" y="4045528"/>
            <a:ext cx="10858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C72B93-670B-462A-A687-01854ED3A17E}"/>
              </a:ext>
            </a:extLst>
          </p:cNvPr>
          <p:cNvSpPr txBox="1"/>
          <p:nvPr/>
        </p:nvSpPr>
        <p:spPr>
          <a:xfrm>
            <a:off x="413549" y="3676196"/>
            <a:ext cx="360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Ejemplo conjunto de puntos en Data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0B076C2-D7C1-44A3-95B4-719045D10134}"/>
              </a:ext>
            </a:extLst>
          </p:cNvPr>
          <p:cNvGrpSpPr/>
          <p:nvPr/>
        </p:nvGrpSpPr>
        <p:grpSpPr>
          <a:xfrm>
            <a:off x="593255" y="361610"/>
            <a:ext cx="4486746" cy="1024139"/>
            <a:chOff x="332509" y="360218"/>
            <a:chExt cx="3960314" cy="98829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020D5E56-ADD8-4B74-88B4-2C8658491329}"/>
                </a:ext>
              </a:extLst>
            </p:cNvPr>
            <p:cNvSpPr/>
            <p:nvPr/>
          </p:nvSpPr>
          <p:spPr>
            <a:xfrm>
              <a:off x="332509" y="360218"/>
              <a:ext cx="3960314" cy="98829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C9A1AB6-7D83-46D3-B8C2-059B438B74E8}"/>
                </a:ext>
              </a:extLst>
            </p:cNvPr>
            <p:cNvGrpSpPr/>
            <p:nvPr/>
          </p:nvGrpSpPr>
          <p:grpSpPr>
            <a:xfrm>
              <a:off x="533622" y="525194"/>
              <a:ext cx="3759200" cy="723276"/>
              <a:chOff x="533622" y="525194"/>
              <a:chExt cx="3759200" cy="723276"/>
            </a:xfrm>
            <a:grpFill/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BECF812-6844-4C4A-A409-4F52545DFFF8}"/>
                  </a:ext>
                </a:extLst>
              </p:cNvPr>
              <p:cNvSpPr txBox="1"/>
              <p:nvPr/>
            </p:nvSpPr>
            <p:spPr>
              <a:xfrm>
                <a:off x="533622" y="525194"/>
                <a:ext cx="3759200" cy="5011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sism_events.Network.value_counts</a:t>
                </a:r>
                <a:r>
                  <a:rPr lang="en-US" b="1" dirty="0">
                    <a:solidFill>
                      <a:schemeClr val="bg1"/>
                    </a:solidFill>
                  </a:rPr>
                  <a:t>()</a:t>
                </a:r>
              </a:p>
              <a:p>
                <a:endParaRPr lang="es-A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D884EF01-43C9-4160-9600-9E9C1B67D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22" y="848360"/>
                <a:ext cx="3759200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EC    1187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Name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Network,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int64</a:t>
                </a:r>
                <a:endPara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5F74B78-D066-4185-8E05-77C5AE8DB32B}"/>
              </a:ext>
            </a:extLst>
          </p:cNvPr>
          <p:cNvGrpSpPr/>
          <p:nvPr/>
        </p:nvGrpSpPr>
        <p:grpSpPr>
          <a:xfrm>
            <a:off x="5825913" y="361610"/>
            <a:ext cx="5952537" cy="2396846"/>
            <a:chOff x="332509" y="360218"/>
            <a:chExt cx="4533383" cy="988291"/>
          </a:xfrm>
          <a:solidFill>
            <a:schemeClr val="bg1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1FCA6E6-9963-4D1B-879E-337E5891AD87}"/>
                </a:ext>
              </a:extLst>
            </p:cNvPr>
            <p:cNvSpPr/>
            <p:nvPr/>
          </p:nvSpPr>
          <p:spPr>
            <a:xfrm>
              <a:off x="332509" y="360218"/>
              <a:ext cx="4533383" cy="988291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9BB825E-6DA8-4F9D-8D0D-472096C58F10}"/>
                </a:ext>
              </a:extLst>
            </p:cNvPr>
            <p:cNvGrpSpPr/>
            <p:nvPr/>
          </p:nvGrpSpPr>
          <p:grpSpPr>
            <a:xfrm>
              <a:off x="536154" y="467491"/>
              <a:ext cx="4157275" cy="723802"/>
              <a:chOff x="536154" y="467491"/>
              <a:chExt cx="4157275" cy="723802"/>
            </a:xfrm>
            <a:grpFill/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798B04D-9EA5-49C8-9D68-EF22AC9E532A}"/>
                  </a:ext>
                </a:extLst>
              </p:cNvPr>
              <p:cNvSpPr txBox="1"/>
              <p:nvPr/>
            </p:nvSpPr>
            <p:spPr>
              <a:xfrm>
                <a:off x="536154" y="467491"/>
                <a:ext cx="4157275" cy="26650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print('</a:t>
                </a:r>
                <a:r>
                  <a:rPr lang="en-US" b="1" dirty="0" err="1"/>
                  <a:t>Nro</a:t>
                </a:r>
                <a:r>
                  <a:rPr lang="en-US" b="1" dirty="0"/>
                  <a:t>. de </a:t>
                </a:r>
                <a:r>
                  <a:rPr lang="en-US" b="1" dirty="0" err="1"/>
                  <a:t>eventos</a:t>
                </a:r>
                <a:r>
                  <a:rPr lang="en-US" b="1" dirty="0"/>
                  <a:t> </a:t>
                </a:r>
                <a:r>
                  <a:rPr lang="en-US" b="1" dirty="0" err="1"/>
                  <a:t>totales</a:t>
                </a:r>
                <a:r>
                  <a:rPr lang="en-US" b="1" dirty="0"/>
                  <a:t>: ', </a:t>
                </a:r>
                <a:r>
                  <a:rPr lang="en-US" b="1" dirty="0" err="1"/>
                  <a:t>len</a:t>
                </a:r>
                <a:r>
                  <a:rPr lang="en-US" b="1" dirty="0"/>
                  <a:t>(</a:t>
                </a:r>
                <a:r>
                  <a:rPr lang="en-US" b="1" dirty="0" err="1"/>
                  <a:t>sism_events.Type</a:t>
                </a:r>
                <a:r>
                  <a:rPr lang="en-US" b="1" dirty="0"/>
                  <a:t>))</a:t>
                </a:r>
              </a:p>
              <a:p>
                <a:r>
                  <a:rPr lang="en-US" b="1" dirty="0" err="1"/>
                  <a:t>sism_events.Type.value_counts</a:t>
                </a:r>
                <a:r>
                  <a:rPr lang="en-US" b="1" dirty="0"/>
                  <a:t>()</a:t>
                </a:r>
                <a:endParaRPr lang="es-AR" b="1" dirty="0"/>
              </a:p>
            </p:txBody>
          </p:sp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4795D640-B153-44D2-8000-1977B5029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154" y="772505"/>
                <a:ext cx="1784181" cy="4187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LP          1044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VT           101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REGIONAL      27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HB             8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ICEQUAKE       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effectLst/>
                    <a:latin typeface="Arial Unicode MS"/>
                  </a:rPr>
                  <a:t>Name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: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effectLst/>
                    <a:latin typeface="Arial Unicode MS"/>
                  </a:rPr>
                  <a:t>Type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,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effectLst/>
                    <a:latin typeface="Arial Unicode MS"/>
                  </a:rPr>
                  <a:t>dtype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: int64</a:t>
                </a:r>
                <a:endParaRPr kumimoji="0" lang="es-AR" altLang="es-AR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04D8ADD-3050-4543-85AB-15B226EAA363}"/>
              </a:ext>
            </a:extLst>
          </p:cNvPr>
          <p:cNvGrpSpPr/>
          <p:nvPr/>
        </p:nvGrpSpPr>
        <p:grpSpPr>
          <a:xfrm>
            <a:off x="7442828" y="2309825"/>
            <a:ext cx="4542397" cy="1519474"/>
            <a:chOff x="332509" y="360218"/>
            <a:chExt cx="3960314" cy="98829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C3A8E8B-75DC-4E23-910D-03660CC05AA8}"/>
                </a:ext>
              </a:extLst>
            </p:cNvPr>
            <p:cNvSpPr/>
            <p:nvPr/>
          </p:nvSpPr>
          <p:spPr>
            <a:xfrm>
              <a:off x="332509" y="360218"/>
              <a:ext cx="3960314" cy="98829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652BD4A-D46E-4ACE-9D12-A1971A849588}"/>
                </a:ext>
              </a:extLst>
            </p:cNvPr>
            <p:cNvGrpSpPr/>
            <p:nvPr/>
          </p:nvGrpSpPr>
          <p:grpSpPr>
            <a:xfrm>
              <a:off x="533622" y="525194"/>
              <a:ext cx="3759200" cy="703385"/>
              <a:chOff x="533622" y="525194"/>
              <a:chExt cx="3759200" cy="703385"/>
            </a:xfrm>
            <a:grpFill/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1260EA8-604A-4C63-B840-6C2E841A2E74}"/>
                  </a:ext>
                </a:extLst>
              </p:cNvPr>
              <p:cNvSpPr txBox="1"/>
              <p:nvPr/>
            </p:nvSpPr>
            <p:spPr>
              <a:xfrm>
                <a:off x="533622" y="525194"/>
                <a:ext cx="3759200" cy="5011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sism_events.Component.value_counts</a:t>
                </a:r>
                <a:r>
                  <a:rPr lang="en-US" b="1" dirty="0">
                    <a:solidFill>
                      <a:schemeClr val="bg1"/>
                    </a:solidFill>
                  </a:rPr>
                  <a:t>()</a:t>
                </a:r>
                <a:endParaRPr lang="es-A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1">
                <a:extLst>
                  <a:ext uri="{FF2B5EF4-FFF2-40B4-BE49-F238E27FC236}">
                    <a16:creationId xmlns:a16="http://schemas.microsoft.com/office/drawing/2014/main" id="{6BEFCEFF-E2A3-4ACC-817B-AB535EC34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22" y="868250"/>
                <a:ext cx="3553025" cy="36032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BHZ    706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SHZ    481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Name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Component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,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int64</a:t>
                </a:r>
                <a:endPara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D51E2B3-A9AF-4F28-AF08-7472DD7EE630}"/>
              </a:ext>
            </a:extLst>
          </p:cNvPr>
          <p:cNvGrpSpPr/>
          <p:nvPr/>
        </p:nvGrpSpPr>
        <p:grpSpPr>
          <a:xfrm>
            <a:off x="537603" y="1534737"/>
            <a:ext cx="4542397" cy="1223719"/>
            <a:chOff x="332509" y="360218"/>
            <a:chExt cx="3960314" cy="98829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5F1408D1-1F5B-4C75-B5CB-CC28619CB887}"/>
                </a:ext>
              </a:extLst>
            </p:cNvPr>
            <p:cNvSpPr/>
            <p:nvPr/>
          </p:nvSpPr>
          <p:spPr>
            <a:xfrm>
              <a:off x="332509" y="360218"/>
              <a:ext cx="3960314" cy="98829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2B83BB24-EC84-4268-B0BA-4D64C6B68735}"/>
                </a:ext>
              </a:extLst>
            </p:cNvPr>
            <p:cNvGrpSpPr/>
            <p:nvPr/>
          </p:nvGrpSpPr>
          <p:grpSpPr>
            <a:xfrm>
              <a:off x="533622" y="525194"/>
              <a:ext cx="3759200" cy="737995"/>
              <a:chOff x="533622" y="525194"/>
              <a:chExt cx="3759200" cy="737995"/>
            </a:xfrm>
            <a:grpFill/>
          </p:grpSpPr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202DFC8-3EBB-4387-A5E5-A670843B011F}"/>
                  </a:ext>
                </a:extLst>
              </p:cNvPr>
              <p:cNvSpPr txBox="1"/>
              <p:nvPr/>
            </p:nvSpPr>
            <p:spPr>
              <a:xfrm>
                <a:off x="533622" y="525194"/>
                <a:ext cx="3759200" cy="28636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sism_events.Station.value_counts</a:t>
                </a:r>
                <a:r>
                  <a:rPr lang="en-US" b="1" dirty="0">
                    <a:solidFill>
                      <a:schemeClr val="bg1"/>
                    </a:solidFill>
                  </a:rPr>
                  <a:t>()</a:t>
                </a:r>
                <a:endParaRPr lang="es-A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EB69B878-3D06-4E02-9073-E0FEA1A9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22" y="833640"/>
                <a:ext cx="3553025" cy="4295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BREF    706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VC1     481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Name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Station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, </a:t>
                </a:r>
                <a:r>
                  <a:rPr kumimoji="0" lang="es-AR" altLang="es-AR" sz="10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dtype</a:t>
                </a:r>
                <a:r>
                  <a:rPr kumimoji="0" lang="es-AR" altLang="es-AR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/>
                  </a:rPr>
                  <a:t>: int64</a:t>
                </a:r>
                <a:endPara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2F998D43-3C4F-45BC-BCAF-A9A05B9B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BHZ 706 SHZ 481 Name: Component, dtype: int64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10115B-8F69-48F9-85D9-BD41E863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30"/>
            <a:ext cx="12192000" cy="6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3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D79A8-C6B5-4FF8-9165-4CBA783A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00" y="3429000"/>
            <a:ext cx="3600000" cy="27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06D5A7-1AF1-4E26-A37B-3EB0F499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00" y="489129"/>
            <a:ext cx="3600000" cy="27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B671A9-A04B-487B-A4F8-F918013D2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00" y="3429000"/>
            <a:ext cx="3600000" cy="27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210897-801F-4D79-B70E-42ABFAFCF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000" y="489129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857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426</Words>
  <Application>Microsoft Office PowerPoint</Application>
  <PresentationFormat>Panorámica</PresentationFormat>
  <Paragraphs>111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Retrospección</vt:lpstr>
      <vt:lpstr>VOLCANO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Edgardo Reynoso Peitsch</dc:creator>
  <cp:lastModifiedBy>Pablo Edgardo Reynoso Peitsch</cp:lastModifiedBy>
  <cp:revision>11</cp:revision>
  <dcterms:created xsi:type="dcterms:W3CDTF">2021-09-02T22:42:07Z</dcterms:created>
  <dcterms:modified xsi:type="dcterms:W3CDTF">2021-09-04T11:22:32Z</dcterms:modified>
</cp:coreProperties>
</file>