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3" r:id="rId3"/>
    <p:sldId id="264" r:id="rId4"/>
    <p:sldId id="265" r:id="rId5"/>
    <p:sldId id="257" r:id="rId6"/>
    <p:sldId id="258" r:id="rId7"/>
    <p:sldId id="256" r:id="rId8"/>
    <p:sldId id="259" r:id="rId9"/>
    <p:sldId id="268" r:id="rId10"/>
    <p:sldId id="269" r:id="rId11"/>
    <p:sldId id="274" r:id="rId12"/>
    <p:sldId id="271" r:id="rId13"/>
    <p:sldId id="275" r:id="rId14"/>
    <p:sldId id="272" r:id="rId15"/>
    <p:sldId id="276" r:id="rId16"/>
    <p:sldId id="26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75BFB-2875-4E6D-BE32-261FB55B90BC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6C125-AC93-47E6-810A-1E1D448CDD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9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 everyone, welcome to group 15’s presentation about predicting </a:t>
            </a:r>
            <a:r>
              <a:rPr lang="en-US" dirty="0" err="1"/>
              <a:t>covid</a:t>
            </a:r>
            <a:r>
              <a:rPr lang="en-US" dirty="0"/>
              <a:t> 19 status from chest X-ray images</a:t>
            </a:r>
          </a:p>
          <a:p>
            <a:r>
              <a:rPr lang="en-US" dirty="0"/>
              <a:t>Thank you teaching team Doctor Dimitri Perrin and Jake Bradford joining with us today</a:t>
            </a:r>
          </a:p>
          <a:p>
            <a:r>
              <a:rPr lang="en-US" dirty="0"/>
              <a:t>Our groups has 3 members includes Nhung Nguyen, An Ngo and Long Nguyen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424B-26DF-4E89-A612-8572DC5D5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D368-88A8-4CAE-8CBF-ED8C486FC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25E56-76DD-4218-93D2-6605D6E42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C4C6-45D7-4DF1-A88F-ED8CF3B2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94D0-ED08-4D8D-88D0-BA9752EB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94DA-5F59-45A7-81F3-270146C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5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18E-BE4F-43BE-A241-185907F4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8F43-A6B0-4C64-8A0F-04CAD3AF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806E-1512-40F0-BC2D-71D86189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4D3D-E2C2-4B4A-BEB0-6C13FBA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0049-1F11-4162-8A1A-F8FBAB7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84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4EA8E-C0FB-4110-A098-D83CE402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E457-F6D8-4F2E-B63C-81D21A19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6FEF-7925-4223-8CEB-1B166649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370D-F6FC-4D55-B109-AE127309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254A-36AC-49E1-9F25-EB0D5D3E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DE51-6A57-4079-8FFD-67149F0F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ADAD-A611-422F-B3BF-6FA2A704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2D85-CE83-44DB-8AEC-9F9C6A5D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56C2-C23D-4302-95D9-2F7ACF78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BE7F-AA28-4D97-830E-212DD68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4886-6BE1-43C3-973C-D2EE9393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3B18-7E77-469B-A8FE-A8864E94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C1A1-F1F3-4DE3-BC3A-73E4B1D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68E9-3B30-4EE6-B3AE-ABE2C1CF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45D7-BB87-4771-953E-D0BE922B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74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B83A-7407-4D62-8171-C4810F9F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8A3E-B3F1-4BAC-880D-4924B37A7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BFD5A-6A6E-4508-8A25-569F4FEC8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ADE0-09C5-4289-9555-6475A59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8BCAB-4E49-412B-B2C1-85F3CF32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ECE4-B345-4EE8-9703-C934BEA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86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95BC-31FE-465B-9860-87B36A85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509A-7B07-4A67-B536-D00C7112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8226E-CCFA-4F21-8EC3-36A98D9DA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38400-213D-4E10-8558-E8E98029A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DA5BF-A0DB-4199-8BA1-6522E630B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D4CA9-8C3E-4D03-BCBC-590C2FAD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AB421-DEEC-47AD-83BE-212A8A79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4165-A615-47C1-A11B-7E9BD741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62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D61-5951-4C50-A318-01C5E7B4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6985E-FFDE-4D7E-AB32-4B91C9AD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9D39A-890E-490D-B8FA-45C08262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E57F5-822F-42FF-9FA7-382A553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45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DEDDC-5D8D-41A3-9C95-273228E9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EAF3B-AF0E-4074-ACF6-F91EBB88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0D4A3-8F99-4D98-9C12-37D6B3C9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92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019-7973-4A53-974F-16C307C1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5084-D91F-499D-9F9E-4C3A7FD5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695A0-CED4-4164-A287-688CE46A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A231-AE3A-455B-9DA3-1F41D5F3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2B2B-0EE1-4100-AB81-CBBCA74C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45C46-D358-4C76-9D33-5147864C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50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82E5-1D01-47E9-B703-4EADC115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00DFF-46F9-452A-85D5-EC99EE3B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A6355-1768-4906-B1B0-8506B264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8C1F-5C5F-46A9-89D4-EC8A8427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9AAC-B2AA-4515-A59E-1B8A1D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0E3-D78F-4EEF-B37B-BE7DE056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84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3C4E3-460F-418B-9C13-6DA0797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CFDDA-D638-4B08-86D2-2566077C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A519-350F-4FC5-98D7-F038826DF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7979-BDBC-4AD2-86D8-AF76502F2966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7567-4339-4AF2-83EF-1482DCDC1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D0B2-D0EB-440D-A486-AE9D72246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6321-81AC-4A2D-85CD-EC6C849DB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8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hyperlink" Target="https://stock.adobe.com/au/images/coronavirus-disease-covid-19-infection-medical-with-typography-and-copy-space-new-official-name-for-coronavirus-disease-named-covid-19-pandemic-risk-background-vector-illustration/33219167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16/j.crad.2020.03.003" TargetMode="External"/><Relationship Id="rId5" Type="http://schemas.openxmlformats.org/officeDocument/2006/relationships/hyperlink" Target="https://doi.org/10.1016/j.media.2020.101794" TargetMode="External"/><Relationship Id="rId4" Type="http://schemas.openxmlformats.org/officeDocument/2006/relationships/hyperlink" Target="https://www.fds.org.au/messageboard/coping-with-self-isol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2BE2AD-FC2C-4B36-A4F4-D15C4D28E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1" y="-4517"/>
            <a:ext cx="12191999" cy="6857990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F3D032B4-B376-44B9-A8E5-A3030051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61" y="-415656"/>
            <a:ext cx="4423155" cy="20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DC74C9-CFF7-4D88-AB44-629BCCB2D945}"/>
              </a:ext>
            </a:extLst>
          </p:cNvPr>
          <p:cNvSpPr/>
          <p:nvPr/>
        </p:nvSpPr>
        <p:spPr>
          <a:xfrm>
            <a:off x="4654292" y="3702094"/>
            <a:ext cx="7537705" cy="3148258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C5A338-7A7E-44CC-AC82-62A98AE3E33C}"/>
              </a:ext>
            </a:extLst>
          </p:cNvPr>
          <p:cNvSpPr txBox="1">
            <a:spLocks/>
          </p:cNvSpPr>
          <p:nvPr/>
        </p:nvSpPr>
        <p:spPr>
          <a:xfrm>
            <a:off x="4654297" y="6189431"/>
            <a:ext cx="7537703" cy="49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GROUP 15: </a:t>
            </a:r>
            <a:r>
              <a:rPr lang="en-US" sz="1600" dirty="0" err="1">
                <a:solidFill>
                  <a:schemeClr val="bg1"/>
                </a:solidFill>
              </a:rPr>
              <a:t>nhung</a:t>
            </a:r>
            <a:r>
              <a:rPr lang="en-US" sz="1600" dirty="0">
                <a:solidFill>
                  <a:schemeClr val="bg1"/>
                </a:solidFill>
              </a:rPr>
              <a:t> Nguyen – an </a:t>
            </a:r>
            <a:r>
              <a:rPr lang="en-US" sz="1600" dirty="0" err="1">
                <a:solidFill>
                  <a:schemeClr val="bg1"/>
                </a:solidFill>
              </a:rPr>
              <a:t>ngo</a:t>
            </a:r>
            <a:r>
              <a:rPr lang="en-US" sz="1600" dirty="0">
                <a:solidFill>
                  <a:schemeClr val="bg1"/>
                </a:solidFill>
              </a:rPr>
              <a:t> - Long Nguyen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ACF9142-AE2C-4A84-9B18-FC7713C583BA}"/>
              </a:ext>
            </a:extLst>
          </p:cNvPr>
          <p:cNvSpPr txBox="1">
            <a:spLocks/>
          </p:cNvSpPr>
          <p:nvPr/>
        </p:nvSpPr>
        <p:spPr>
          <a:xfrm>
            <a:off x="4654297" y="5632030"/>
            <a:ext cx="7537703" cy="49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Teaching Team: Dr Dimitri Perrin - Jake Bradford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88C0-C016-45A8-B4EA-37F2E7D87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88" y="4638855"/>
            <a:ext cx="7537704" cy="84152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PREDICTING COVID-19 STATUS FROM CHEST X-RAY IMAGES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B0-678B-4678-92EC-FFAACEDF1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89" y="3845348"/>
            <a:ext cx="7537703" cy="6418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IFN646 - BIOMEDICAL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9BCFDA-8583-4D3B-BB30-520AFB25BED0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4654292" y="5276223"/>
            <a:ext cx="75377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2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49C3-0D27-D44D-99C5-69D695BB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400" b="1"/>
              <a:t>The proposed framework</a:t>
            </a:r>
            <a:br>
              <a:rPr lang="en-AU" sz="2400"/>
            </a:br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23B-8994-F940-98B6-6B78890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AU" sz="1700" dirty="0"/>
              <a:t>Covid-19 Radiography Dataset</a:t>
            </a:r>
            <a:r>
              <a:rPr lang="en-AU" sz="1700" dirty="0">
                <a:effectLst/>
              </a:rPr>
              <a:t> 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CB8E8B2-0187-7C48-95BD-36D4569C42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97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489B3-81C3-154C-A910-0225C7F12EA9}"/>
              </a:ext>
            </a:extLst>
          </p:cNvPr>
          <p:cNvSpPr txBox="1"/>
          <p:nvPr/>
        </p:nvSpPr>
        <p:spPr>
          <a:xfrm>
            <a:off x="6955971" y="1567543"/>
            <a:ext cx="18473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49C3-0D27-D44D-99C5-69D695BB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400" b="1" dirty="0"/>
              <a:t>The proposed framework</a:t>
            </a:r>
            <a:br>
              <a:rPr lang="en-AU" sz="2400" dirty="0"/>
            </a:b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23B-8994-F940-98B6-6B78890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AU" sz="1700" dirty="0"/>
              <a:t>Covid-19 Radiography Dataset 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89B3-81C3-154C-A910-0225C7F12EA9}"/>
              </a:ext>
            </a:extLst>
          </p:cNvPr>
          <p:cNvSpPr txBox="1"/>
          <p:nvPr/>
        </p:nvSpPr>
        <p:spPr>
          <a:xfrm>
            <a:off x="6955971" y="1567543"/>
            <a:ext cx="18473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0E12469-3045-4B9D-A99E-2F214C6DB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05" y="840258"/>
            <a:ext cx="3175000" cy="511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49C3-0D27-D44D-99C5-69D695BB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400" b="1"/>
              <a:t>The proposed framework</a:t>
            </a:r>
            <a:br>
              <a:rPr lang="en-AU" sz="2400"/>
            </a:b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23B-8994-F940-98B6-6B78890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AU" sz="1700" dirty="0"/>
              <a:t>Covid-19 Chest Xray Dataset</a:t>
            </a:r>
          </a:p>
          <a:p>
            <a:r>
              <a:rPr lang="en-AU" sz="1700" dirty="0"/>
              <a:t>Covid-19 Radiography Dataset </a:t>
            </a:r>
            <a:endParaRPr lang="en-US" sz="1700" dirty="0"/>
          </a:p>
          <a:p>
            <a:pPr marL="0" indent="0">
              <a:buNone/>
            </a:pPr>
            <a:r>
              <a:rPr lang="en-AU" sz="1700" dirty="0">
                <a:effectLst/>
              </a:rPr>
              <a:t> 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C889E2B-11BA-B941-87BA-C18358AA36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2" b="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489B3-81C3-154C-A910-0225C7F12EA9}"/>
              </a:ext>
            </a:extLst>
          </p:cNvPr>
          <p:cNvSpPr txBox="1"/>
          <p:nvPr/>
        </p:nvSpPr>
        <p:spPr>
          <a:xfrm>
            <a:off x="6955971" y="1567543"/>
            <a:ext cx="18473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49C3-0D27-D44D-99C5-69D695BB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400" b="1"/>
              <a:t>The proposed framework</a:t>
            </a:r>
            <a:br>
              <a:rPr lang="en-AU" sz="2400"/>
            </a:b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23B-8994-F940-98B6-6B78890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AU" sz="1700" dirty="0"/>
              <a:t>Covid-19 Chest Xray Dataset</a:t>
            </a:r>
          </a:p>
          <a:p>
            <a:r>
              <a:rPr lang="en-AU" sz="1700" dirty="0"/>
              <a:t>Covid-19 Radiography Dataset </a:t>
            </a:r>
            <a:endParaRPr lang="en-US" sz="1700" dirty="0"/>
          </a:p>
          <a:p>
            <a:pPr marL="0" indent="0">
              <a:buNone/>
            </a:pPr>
            <a:r>
              <a:rPr lang="en-AU" sz="1700" dirty="0">
                <a:effectLst/>
              </a:rPr>
              <a:t> 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89B3-81C3-154C-A910-0225C7F12EA9}"/>
              </a:ext>
            </a:extLst>
          </p:cNvPr>
          <p:cNvSpPr txBox="1"/>
          <p:nvPr/>
        </p:nvSpPr>
        <p:spPr>
          <a:xfrm>
            <a:off x="6955971" y="1567543"/>
            <a:ext cx="18473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D1BF52C-7C19-480E-9E79-61D1AA9FE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02" y="397081"/>
            <a:ext cx="32258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49C3-0D27-D44D-99C5-69D695BB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400" b="1"/>
              <a:t>The proposed framework</a:t>
            </a:r>
            <a:br>
              <a:rPr lang="en-AU" sz="2400"/>
            </a:b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23B-8994-F940-98B6-6B78890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AU" sz="1700"/>
              <a:t>Data augmentation </a:t>
            </a: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9" name="Picture 8" descr="A picture containing photo, window, looking, different&#10;&#10;Description automatically generated">
            <a:extLst>
              <a:ext uri="{FF2B5EF4-FFF2-40B4-BE49-F238E27FC236}">
                <a16:creationId xmlns:a16="http://schemas.microsoft.com/office/drawing/2014/main" id="{CDFADE90-283F-1F4B-9788-F17FE52EE4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462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489B3-81C3-154C-A910-0225C7F12EA9}"/>
              </a:ext>
            </a:extLst>
          </p:cNvPr>
          <p:cNvSpPr txBox="1"/>
          <p:nvPr/>
        </p:nvSpPr>
        <p:spPr>
          <a:xfrm>
            <a:off x="6955971" y="1567543"/>
            <a:ext cx="18473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49C3-0D27-D44D-99C5-69D695BB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400" b="1"/>
              <a:t>The proposed framework</a:t>
            </a:r>
            <a:br>
              <a:rPr lang="en-AU" sz="2400"/>
            </a:b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23B-8994-F940-98B6-6B78890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AU" sz="1700"/>
              <a:t>Data augmentation </a:t>
            </a: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89B3-81C3-154C-A910-0225C7F12EA9}"/>
              </a:ext>
            </a:extLst>
          </p:cNvPr>
          <p:cNvSpPr txBox="1"/>
          <p:nvPr/>
        </p:nvSpPr>
        <p:spPr>
          <a:xfrm>
            <a:off x="6955971" y="1567543"/>
            <a:ext cx="18473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8D42BF1-2759-4B0A-906A-B911FB5A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71" y="302667"/>
            <a:ext cx="3376439" cy="6252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773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A15E0-697F-4234-A191-75A97EC918F3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CONCLUSION AND DISCUSSION</a:t>
            </a: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5A5E0F-C1B5-462B-9D24-4A15AABA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9" y="2255519"/>
            <a:ext cx="3694680" cy="4030217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B17DEF4-10A2-486B-A8E2-C72DC8CF2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79497"/>
            <a:ext cx="5648959" cy="43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A15E0-697F-4234-A191-75A97EC918F3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1BD60-F976-4CCA-B06C-A9226215D7E3}"/>
              </a:ext>
            </a:extLst>
          </p:cNvPr>
          <p:cNvSpPr txBox="1">
            <a:spLocks/>
          </p:cNvSpPr>
          <p:nvPr/>
        </p:nvSpPr>
        <p:spPr>
          <a:xfrm>
            <a:off x="566928" y="2102211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Chakisatelier. (2020). </a:t>
            </a:r>
            <a:r>
              <a:rPr lang="en-US" sz="1500" i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Coronavirus disease COVID-19 infection medical with typography and copy space. New official name for Coronavirus disease named COVID-19, pandemic risk background vector illustration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https://stock.adobe.com/au/images/coronavirus-disease-covid-19-infection-medical-with-typography-and-copy-space-new-official-name-for-coronavirus-disease-named-covid-19-pandemic-risk-background-vector-illustration/332191671/</a:t>
            </a: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WHO. (2020). </a:t>
            </a:r>
            <a:r>
              <a:rPr lang="en-US" sz="1500" i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Coronavirus disease (COVID-19) pandemic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500" u="sng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https://www.who.int/emergencies/diseases/novel-coronavirus-2019</a:t>
            </a: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FDS. (2020). </a:t>
            </a:r>
            <a:r>
              <a:rPr lang="en-US" sz="1500" i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Coping with self-isolation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https://www.fds.org.au/messageboard/coping-with-self-isolation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Minaee, S., Kafieh, R., Sonka, M., Yazdani, S., &amp; Jamalipour Soufi, G. (2020). </a:t>
            </a:r>
            <a:r>
              <a:rPr lang="en-US" sz="1500" i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Deep-COVID: Predicting COVID-19 from chest X-ray images using deep transfer learning. Medical image analysis, 65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500" u="sng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https://doi.org/10.1016/j.media.2020.101794</a:t>
            </a: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Rodrigues, J. C. L., Hare, S. S., Edey, A., Devaraj, A., Jacob, J., Johnstone, A., McStay, R., Nair, A., &amp; Robinson, G. (2020). An update on COVID-19 for the radiologist - A British society of Thoracic Imaging statement. </a:t>
            </a:r>
            <a:r>
              <a:rPr lang="en-US" sz="1500" i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radiology, 75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(5), 323-325. </a:t>
            </a:r>
            <a:r>
              <a:rPr lang="en-US" sz="1500" u="sng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https://doi.org/10.1016/j.crad.2020.03.003</a:t>
            </a: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20287D-DD15-46AC-818E-A702A8628087}"/>
              </a:ext>
            </a:extLst>
          </p:cNvPr>
          <p:cNvSpPr txBox="1">
            <a:spLocks/>
          </p:cNvSpPr>
          <p:nvPr/>
        </p:nvSpPr>
        <p:spPr>
          <a:xfrm>
            <a:off x="1097280" y="2841171"/>
            <a:ext cx="10713720" cy="304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endParaRPr 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1203CD-EC9E-4197-B1A0-7853BB9F2BA8}"/>
              </a:ext>
            </a:extLst>
          </p:cNvPr>
          <p:cNvSpPr txBox="1">
            <a:spLocks/>
          </p:cNvSpPr>
          <p:nvPr/>
        </p:nvSpPr>
        <p:spPr>
          <a:xfrm>
            <a:off x="1097280" y="3145971"/>
            <a:ext cx="10713720" cy="446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endParaRPr 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9C5B1A-FA5A-4854-B3F6-0F3B561A7D09}"/>
              </a:ext>
            </a:extLst>
          </p:cNvPr>
          <p:cNvSpPr txBox="1">
            <a:spLocks/>
          </p:cNvSpPr>
          <p:nvPr/>
        </p:nvSpPr>
        <p:spPr>
          <a:xfrm>
            <a:off x="1097280" y="3592287"/>
            <a:ext cx="10713720" cy="446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endParaRPr lang="en-US" sz="1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530BC-6DF4-4BD6-84B2-6F80CC5D0890}"/>
              </a:ext>
            </a:extLst>
          </p:cNvPr>
          <p:cNvSpPr txBox="1"/>
          <p:nvPr/>
        </p:nvSpPr>
        <p:spPr>
          <a:xfrm>
            <a:off x="857086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COVID-19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5B3742-351C-4A15-85CD-67BD348D8683}"/>
              </a:ext>
            </a:extLst>
          </p:cNvPr>
          <p:cNvSpPr txBox="1">
            <a:spLocks/>
          </p:cNvSpPr>
          <p:nvPr/>
        </p:nvSpPr>
        <p:spPr>
          <a:xfrm>
            <a:off x="494784" y="2138828"/>
            <a:ext cx="10058400" cy="2491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28600" algn="just"/>
            <a:r>
              <a:rPr lang="en-US" dirty="0"/>
              <a:t>December 2019, a virus known as “2019 novel corona-virus” or “Severe Acute Respiratory Syndrome Coronavirus 2 (SARS-CoV-2)”</a:t>
            </a:r>
          </a:p>
          <a:p>
            <a:pPr marL="0" indent="228600" algn="just"/>
            <a:r>
              <a:rPr lang="en-US" dirty="0"/>
              <a:t>Found and spread out from Wuhan, China.</a:t>
            </a:r>
          </a:p>
          <a:p>
            <a:pPr marL="0" indent="228600"/>
            <a:r>
              <a:rPr lang="en-US" dirty="0"/>
              <a:t>Infectious disease is called COVID-19</a:t>
            </a:r>
          </a:p>
          <a:p>
            <a:pPr marL="0" indent="228600"/>
            <a:endParaRPr lang="en-US" dirty="0"/>
          </a:p>
        </p:txBody>
      </p:sp>
      <p:pic>
        <p:nvPicPr>
          <p:cNvPr id="10" name="Picture 14" descr="Coronavirus disease COVID-19 infection medical with typography and copy space. New official name for Coronavirus disease named COVID-19, pandemic risk background vector illustration">
            <a:extLst>
              <a:ext uri="{FF2B5EF4-FFF2-40B4-BE49-F238E27FC236}">
                <a16:creationId xmlns:a16="http://schemas.microsoft.com/office/drawing/2014/main" id="{87C1060C-0B3E-4906-BBD9-2770F040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66" y="3126917"/>
            <a:ext cx="3116036" cy="17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7B65AC-CB8F-4D51-95DA-588BBF041C72}"/>
              </a:ext>
            </a:extLst>
          </p:cNvPr>
          <p:cNvSpPr txBox="1">
            <a:spLocks/>
          </p:cNvSpPr>
          <p:nvPr/>
        </p:nvSpPr>
        <p:spPr>
          <a:xfrm>
            <a:off x="8696140" y="4980050"/>
            <a:ext cx="3270337" cy="298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i="1" dirty="0">
                <a:solidFill>
                  <a:schemeClr val="tx1"/>
                </a:solidFill>
                <a:latin typeface="Calibri (Body)"/>
              </a:rPr>
              <a:t>Image: Corona Virus (</a:t>
            </a:r>
            <a:r>
              <a:rPr lang="en-US" sz="1200" i="1" dirty="0" err="1">
                <a:solidFill>
                  <a:schemeClr val="tx1"/>
                </a:solidFill>
                <a:latin typeface="Calibri (Body)"/>
              </a:rPr>
              <a:t>Chakisatelier</a:t>
            </a:r>
            <a:r>
              <a:rPr lang="en-US" sz="1200" i="1" dirty="0">
                <a:solidFill>
                  <a:schemeClr val="tx1"/>
                </a:solidFill>
                <a:latin typeface="Calibri (Body)"/>
              </a:rPr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270267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1B81F-5B5D-48A3-B17F-E96AA7F8E9B9}"/>
              </a:ext>
            </a:extLst>
          </p:cNvPr>
          <p:cNvSpPr txBox="1"/>
          <p:nvPr/>
        </p:nvSpPr>
        <p:spPr>
          <a:xfrm>
            <a:off x="857086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WORLD STATUS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795AD6-D452-491D-B96C-E382867D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67" y="1978724"/>
            <a:ext cx="10713720" cy="22748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E946BA-BBA0-40A2-AC80-117C82E3D498}"/>
              </a:ext>
            </a:extLst>
          </p:cNvPr>
          <p:cNvSpPr txBox="1">
            <a:spLocks/>
          </p:cNvSpPr>
          <p:nvPr/>
        </p:nvSpPr>
        <p:spPr>
          <a:xfrm>
            <a:off x="743367" y="4253567"/>
            <a:ext cx="10713720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indent="-457200" algn="ctr">
              <a:spcBef>
                <a:spcPts val="0"/>
              </a:spcBef>
              <a:spcAft>
                <a:spcPts val="1000"/>
              </a:spcAft>
            </a:pPr>
            <a:r>
              <a:rPr lang="en-US" sz="1200" i="1" dirty="0">
                <a:latin typeface="Calibri (Body)"/>
                <a:ea typeface="Calibri" panose="020F0502020204030204" pitchFamily="34" charset="0"/>
              </a:rPr>
              <a:t>Table: Figures of Corona cases (WHO, 202)</a:t>
            </a:r>
            <a:endParaRPr lang="en-US" sz="1200" i="1" dirty="0">
              <a:effectLst/>
              <a:latin typeface="Calibri (Body)"/>
              <a:ea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C4D92-8ADC-47CB-A0E8-F14DACA48B5A}"/>
              </a:ext>
            </a:extLst>
          </p:cNvPr>
          <p:cNvSpPr txBox="1">
            <a:spLocks/>
          </p:cNvSpPr>
          <p:nvPr/>
        </p:nvSpPr>
        <p:spPr>
          <a:xfrm>
            <a:off x="622800" y="4755683"/>
            <a:ext cx="6580680" cy="190500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Early symptom diagnosing is really important so far</a:t>
            </a:r>
          </a:p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Lack of specific treatment and vaccine</a:t>
            </a:r>
          </a:p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Self-isolate the suspected people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403A4AD-EB7A-4C7B-A9A7-0D7884CF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33" y="455836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697CCBE-BDA9-4225-867F-A72B76D585EF}"/>
              </a:ext>
            </a:extLst>
          </p:cNvPr>
          <p:cNvSpPr txBox="1">
            <a:spLocks/>
          </p:cNvSpPr>
          <p:nvPr/>
        </p:nvSpPr>
        <p:spPr>
          <a:xfrm>
            <a:off x="7897901" y="6519178"/>
            <a:ext cx="3291463" cy="248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indent="-457200" algn="ctr">
              <a:spcBef>
                <a:spcPts val="0"/>
              </a:spcBef>
              <a:spcAft>
                <a:spcPts val="1000"/>
              </a:spcAft>
            </a:pPr>
            <a:r>
              <a:rPr lang="en-US" sz="1200" i="1" dirty="0">
                <a:latin typeface="Calibri (Body)"/>
                <a:ea typeface="Calibri" panose="020F0502020204030204" pitchFamily="34" charset="0"/>
              </a:rPr>
              <a:t>Image: Stay Home (FDS, 2020)</a:t>
            </a:r>
            <a:endParaRPr lang="en-US" sz="1200" i="1" dirty="0">
              <a:effectLst/>
              <a:latin typeface="Calibri (Body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1B81F-5B5D-48A3-B17F-E96AA7F8E9B9}"/>
              </a:ext>
            </a:extLst>
          </p:cNvPr>
          <p:cNvSpPr txBox="1"/>
          <p:nvPr/>
        </p:nvSpPr>
        <p:spPr>
          <a:xfrm>
            <a:off x="857086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DETECTING COVID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552F70-DBE7-48B0-B3E9-DCBFA12C2F87}"/>
              </a:ext>
            </a:extLst>
          </p:cNvPr>
          <p:cNvSpPr txBox="1">
            <a:spLocks/>
          </p:cNvSpPr>
          <p:nvPr/>
        </p:nvSpPr>
        <p:spPr>
          <a:xfrm>
            <a:off x="551553" y="2018659"/>
            <a:ext cx="9224822" cy="161108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Currently, Reverse Transcriptase – Polymerase Chain Reaction (RT-PCR) has applied</a:t>
            </a:r>
          </a:p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Pros: highly correctly percentage of testing result</a:t>
            </a:r>
          </a:p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Cons: take time to collect final result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E4BF13A-6275-40B1-A96F-2348CB1F8BB6}"/>
              </a:ext>
            </a:extLst>
          </p:cNvPr>
          <p:cNvSpPr txBox="1">
            <a:spLocks/>
          </p:cNvSpPr>
          <p:nvPr/>
        </p:nvSpPr>
        <p:spPr>
          <a:xfrm>
            <a:off x="558792" y="3429000"/>
            <a:ext cx="9224822" cy="292825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In terms of chest radiography, X-Ray imaging is easy to apply and fast diagnosis for pneumonia</a:t>
            </a:r>
          </a:p>
          <a:p>
            <a:pPr marL="0" indent="228600">
              <a:buFont typeface="Arial" panose="020B0604020202020204" pitchFamily="34" charset="0"/>
              <a:buChar char="•"/>
            </a:pPr>
            <a:r>
              <a:rPr lang="en-US" dirty="0"/>
              <a:t>The symptoms of COVID-19 are reported to be as following:</a:t>
            </a:r>
          </a:p>
          <a:p>
            <a:pPr marL="282575" indent="-282575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Ground-glass and mixed attenuation (</a:t>
            </a:r>
            <a:r>
              <a:rPr lang="en-US" dirty="0" err="1"/>
              <a:t>Minaee</a:t>
            </a:r>
            <a:r>
              <a:rPr lang="en-US" dirty="0"/>
              <a:t> et al., 2020)</a:t>
            </a:r>
          </a:p>
          <a:p>
            <a:pPr marL="282575" indent="-282575">
              <a:buFont typeface="Courier New" panose="02070309020205020404" pitchFamily="49" charset="0"/>
              <a:buChar char="o"/>
            </a:pPr>
            <a:r>
              <a:rPr lang="en-US" dirty="0"/>
              <a:t> Asymmetric patchy or diffuse airspace opacities </a:t>
            </a:r>
          </a:p>
          <a:p>
            <a:pPr marL="282575" indent="-107950">
              <a:buNone/>
            </a:pPr>
            <a:r>
              <a:rPr lang="en-US" dirty="0"/>
              <a:t>   (Rodrigues et al., 2020)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56AEB8-1145-42A2-8D52-7BFC9A44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76" y="3770454"/>
            <a:ext cx="4160926" cy="270067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75444DA-39BE-4BB2-ADD8-11498FB59FB5}"/>
              </a:ext>
            </a:extLst>
          </p:cNvPr>
          <p:cNvSpPr txBox="1">
            <a:spLocks/>
          </p:cNvSpPr>
          <p:nvPr/>
        </p:nvSpPr>
        <p:spPr>
          <a:xfrm>
            <a:off x="7717221" y="6488105"/>
            <a:ext cx="3702435" cy="247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indent="-457200" algn="ctr">
              <a:spcBef>
                <a:spcPts val="0"/>
              </a:spcBef>
              <a:spcAft>
                <a:spcPts val="1000"/>
              </a:spcAft>
            </a:pPr>
            <a:r>
              <a:rPr lang="en-US" sz="1200" i="1" dirty="0">
                <a:latin typeface="Calibri (Body)"/>
                <a:ea typeface="Calibri" panose="020F0502020204030204" pitchFamily="34" charset="0"/>
              </a:rPr>
              <a:t>Image: Three COVID-19 images sample (</a:t>
            </a:r>
            <a:r>
              <a:rPr lang="en-US" sz="1200" i="1" dirty="0" err="1">
                <a:latin typeface="Calibri (Body)"/>
                <a:ea typeface="Calibri" panose="020F0502020204030204" pitchFamily="34" charset="0"/>
              </a:rPr>
              <a:t>Minaee</a:t>
            </a:r>
            <a:r>
              <a:rPr lang="en-US" sz="1200" i="1" dirty="0">
                <a:latin typeface="Calibri (Body)"/>
                <a:ea typeface="Calibri" panose="020F0502020204030204" pitchFamily="34" charset="0"/>
              </a:rPr>
              <a:t> et al., 2020)</a:t>
            </a:r>
            <a:endParaRPr lang="en-US" sz="1200" i="1" dirty="0">
              <a:effectLst/>
              <a:latin typeface="Calibri (Body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8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12C78-4EBD-4D2E-9763-8C2647ED4B1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DATA VISUALIZATION AND PRE-PROCESSING</a:t>
            </a:r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FE2CC1-4A52-4658-87C6-9E46166F9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r="879" b="1"/>
          <a:stretch/>
        </p:blipFill>
        <p:spPr bwMode="auto">
          <a:xfrm>
            <a:off x="4612641" y="10"/>
            <a:ext cx="7579360" cy="716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530BC-6DF4-4BD6-84B2-6F80CC5D0890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DATA VISUALIZATION AND PRE-PROCESSING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721475D-74A5-452B-8842-3B1A058E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" y="2091095"/>
            <a:ext cx="5392615" cy="4206240"/>
          </a:xfrm>
          <a:prstGeom prst="rect">
            <a:avLst/>
          </a:prstGeom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8B15A38-3B71-4433-B42A-D53DE9906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145586"/>
            <a:ext cx="5431536" cy="40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CB9D3-D3A5-4344-A84D-CF5EA69D882D}"/>
              </a:ext>
            </a:extLst>
          </p:cNvPr>
          <p:cNvSpPr txBox="1"/>
          <p:nvPr/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DATA VISUALIZATION AND PRE-PROCESSING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B69444-399C-468C-8BF6-714613E27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20779"/>
              </p:ext>
            </p:extLst>
          </p:nvPr>
        </p:nvGraphicFramePr>
        <p:xfrm>
          <a:off x="549058" y="2222522"/>
          <a:ext cx="11097351" cy="3943390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960330">
                  <a:extLst>
                    <a:ext uri="{9D8B030D-6E8A-4147-A177-3AD203B41FA5}">
                      <a16:colId xmlns:a16="http://schemas.microsoft.com/office/drawing/2014/main" val="2494699648"/>
                    </a:ext>
                  </a:extLst>
                </a:gridCol>
                <a:gridCol w="3019896">
                  <a:extLst>
                    <a:ext uri="{9D8B030D-6E8A-4147-A177-3AD203B41FA5}">
                      <a16:colId xmlns:a16="http://schemas.microsoft.com/office/drawing/2014/main" val="3152857653"/>
                    </a:ext>
                  </a:extLst>
                </a:gridCol>
                <a:gridCol w="1596542">
                  <a:extLst>
                    <a:ext uri="{9D8B030D-6E8A-4147-A177-3AD203B41FA5}">
                      <a16:colId xmlns:a16="http://schemas.microsoft.com/office/drawing/2014/main" val="2894714958"/>
                    </a:ext>
                  </a:extLst>
                </a:gridCol>
                <a:gridCol w="1689754">
                  <a:extLst>
                    <a:ext uri="{9D8B030D-6E8A-4147-A177-3AD203B41FA5}">
                      <a16:colId xmlns:a16="http://schemas.microsoft.com/office/drawing/2014/main" val="4010373477"/>
                    </a:ext>
                  </a:extLst>
                </a:gridCol>
                <a:gridCol w="1830829">
                  <a:extLst>
                    <a:ext uri="{9D8B030D-6E8A-4147-A177-3AD203B41FA5}">
                      <a16:colId xmlns:a16="http://schemas.microsoft.com/office/drawing/2014/main" val="3102887303"/>
                    </a:ext>
                  </a:extLst>
                </a:gridCol>
              </a:tblGrid>
              <a:tr h="4950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Dataset</a:t>
                      </a:r>
                      <a:endParaRPr lang="en-AU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Overview</a:t>
                      </a:r>
                      <a:endParaRPr lang="en-AU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Covid-19</a:t>
                      </a:r>
                      <a:endParaRPr lang="en-A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Further Approach</a:t>
                      </a:r>
                      <a:endParaRPr lang="en-A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23085"/>
                  </a:ext>
                </a:extLst>
              </a:tr>
              <a:tr h="4950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Positive</a:t>
                      </a:r>
                      <a:endParaRPr lang="en-A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Negative</a:t>
                      </a:r>
                      <a:endParaRPr lang="en-A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2082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Actualmed-COVID-chestxray-dataset</a:t>
                      </a:r>
                      <a:endParaRPr lang="en-A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Raw images: 238    </a:t>
                      </a:r>
                    </a:p>
                    <a:p>
                      <a:pPr algn="l" fontAlgn="ctr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 view: 188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A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156</a:t>
                      </a:r>
                      <a:endParaRPr lang="en-A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44643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COVID-19 Radiography Database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Labeled image: 1560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219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1341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TrainData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80589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covid-chestxray-dataset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Raw images: 930     </a:t>
                      </a:r>
                    </a:p>
                    <a:p>
                      <a:pPr algn="l" fontAlgn="ctr"/>
                      <a:r>
                        <a:rPr lang="en-US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PA view: 338</a:t>
                      </a:r>
                      <a:endParaRPr lang="en-US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180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158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cap="none" spc="0">
                          <a:solidFill>
                            <a:srgbClr val="0070C0"/>
                          </a:solidFill>
                          <a:effectLst/>
                        </a:rPr>
                        <a:t>TestData</a:t>
                      </a:r>
                      <a:endParaRPr lang="en-AU" sz="1600" b="1" i="0" u="none" strike="noStrike" cap="none" spc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27066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Figure1-COVID-chestxray-dataset</a:t>
                      </a:r>
                      <a:endParaRPr lang="en-A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Raw images: 55      </a:t>
                      </a:r>
                    </a:p>
                    <a:p>
                      <a:pPr algn="l" fontAlgn="ctr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 view: 3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6620" marR="7299" marT="105093" marB="10509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1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6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AE9B5-058D-4655-9CC4-B4C92562BA9E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DATA VISUALIZATION AND PRE-PROCESSING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FEAB15-FA51-4277-A84F-721FE430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57" y="2091095"/>
            <a:ext cx="4495737" cy="4206240"/>
          </a:xfrm>
          <a:prstGeom prst="rect">
            <a:avLst/>
          </a:prstGeom>
        </p:spPr>
      </p:pic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F1F76CD5-764A-4B4B-9336-1F50748AA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530000"/>
            <a:ext cx="5431536" cy="33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49C3-0D27-D44D-99C5-69D695BB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400" b="1"/>
              <a:t>The proposed framework</a:t>
            </a:r>
            <a:br>
              <a:rPr lang="en-AU" sz="2400"/>
            </a:br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E23B-8994-F940-98B6-6B78890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Tensorflow Keras</a:t>
            </a:r>
          </a:p>
          <a:p>
            <a:r>
              <a:rPr lang="en-US" sz="1700"/>
              <a:t>CNN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299685-F47E-3749-9016-55373546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" b="6328"/>
          <a:stretch/>
        </p:blipFill>
        <p:spPr>
          <a:xfrm>
            <a:off x="5124450" y="645015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627</Words>
  <Application>Microsoft Office PowerPoint</Application>
  <PresentationFormat>Widescreen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Courier New</vt:lpstr>
      <vt:lpstr>Office Theme</vt:lpstr>
      <vt:lpstr>IFN646 - BIOMEDICAL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proposed framework </vt:lpstr>
      <vt:lpstr>The proposed framework </vt:lpstr>
      <vt:lpstr>The proposed framework </vt:lpstr>
      <vt:lpstr>The proposed framework </vt:lpstr>
      <vt:lpstr>The proposed framework </vt:lpstr>
      <vt:lpstr>The proposed framework </vt:lpstr>
      <vt:lpstr>The proposed framework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IFN646 - BIOMEDICAL</dc:title>
  <dc:creator>Nhung Nguyen</dc:creator>
  <cp:lastModifiedBy>Nhung Nguyen</cp:lastModifiedBy>
  <cp:revision>3</cp:revision>
  <dcterms:created xsi:type="dcterms:W3CDTF">2020-10-18T06:14:33Z</dcterms:created>
  <dcterms:modified xsi:type="dcterms:W3CDTF">2020-10-18T06:45:12Z</dcterms:modified>
</cp:coreProperties>
</file>